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3636"/>
    <a:srgbClr val="193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60;\&#160;\Analysis\Internshala\SQL%20Course\IPL%20Dataset\top10hardhitt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60;\&#160;\Analysis\Internshala\SQL%20Course\IPL%20Dataset\top10all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160;\&#160;\Analysis\Internshala\SQL%20Course\IPL%20Dataset\top10sr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160;\&#160;\Analysis\Internshala\SQL%20Course\IPL%20Dataset\top10avg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160;\&#160;\Analysis\Internshala\SQL%20Course\IPL%20Dataset\top10economybowler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160;\&#160;\Analysis\Internshala\SQL%20Course\IPL%20Dataset\top10srbowler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Hard Hitters with total run by </a:t>
            </a:r>
            <a:r>
              <a:rPr lang="en-IN" sz="1800" b="1" i="0" baseline="0" dirty="0" err="1">
                <a:effectLst/>
              </a:rPr>
              <a:t>boundries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top10hardhitters!$B$1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top10hardhitters!$A$2:$A$11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top10hardhitters!$B$2:$B$11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768</c:v>
                </c:pt>
                <c:pt idx="4">
                  <c:v>2069</c:v>
                </c:pt>
                <c:pt idx="5">
                  <c:v>2728</c:v>
                </c:pt>
                <c:pt idx="6">
                  <c:v>2385</c:v>
                </c:pt>
                <c:pt idx="7">
                  <c:v>1280</c:v>
                </c:pt>
                <c:pt idx="8">
                  <c:v>829</c:v>
                </c:pt>
                <c:pt idx="9">
                  <c:v>3874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4-4AE6-8197-FF2864ABE4FA}"/>
            </c:ext>
          </c:extLst>
        </c:ser>
        <c:ser>
          <c:idx val="1"/>
          <c:order val="1"/>
          <c:tx>
            <c:strRef>
              <c:f>top10hardhitters!$C$1</c:f>
              <c:strCache>
                <c:ptCount val="1"/>
                <c:pt idx="0">
                  <c:v>boundary_run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top10hardhitters!$A$2:$A$11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top10hardhitters!$C$2:$C$11</c:f>
              <c:numCache>
                <c:formatCode>General</c:formatCode>
                <c:ptCount val="10"/>
                <c:pt idx="0">
                  <c:v>724</c:v>
                </c:pt>
                <c:pt idx="1">
                  <c:v>1194</c:v>
                </c:pt>
                <c:pt idx="2">
                  <c:v>3630</c:v>
                </c:pt>
                <c:pt idx="3">
                  <c:v>570</c:v>
                </c:pt>
                <c:pt idx="4">
                  <c:v>1508</c:v>
                </c:pt>
                <c:pt idx="5">
                  <c:v>1972</c:v>
                </c:pt>
                <c:pt idx="6">
                  <c:v>1682</c:v>
                </c:pt>
                <c:pt idx="7">
                  <c:v>890</c:v>
                </c:pt>
                <c:pt idx="8">
                  <c:v>568</c:v>
                </c:pt>
                <c:pt idx="9">
                  <c:v>2644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4-4AE6-8197-FF2864ABE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033761231"/>
        <c:axId val="1033761647"/>
      </c:barChart>
      <c:barChart>
        <c:barDir val="col"/>
        <c:grouping val="clustered"/>
        <c:varyColors val="0"/>
        <c:ser>
          <c:idx val="2"/>
          <c:order val="2"/>
          <c:tx>
            <c:strRef>
              <c:f>top10hardhitters!$D$1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6"/>
            </a:solidFill>
            <a:ln w="0">
              <a:solidFill>
                <a:schemeClr val="accent1"/>
              </a:solidFill>
            </a:ln>
            <a:effectLst/>
          </c:spPr>
          <c:invertIfNegative val="0"/>
          <c:cat>
            <c:strRef>
              <c:f>top10hardhitters!$A$2:$A$11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top10hardhitters!$D$2:$D$11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4-4AE6-8197-FF2864ABE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6"/>
        <c:axId val="542164207"/>
        <c:axId val="542156303"/>
      </c:barChart>
      <c:catAx>
        <c:axId val="103376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1647"/>
        <c:crosses val="autoZero"/>
        <c:auto val="1"/>
        <c:lblAlgn val="ctr"/>
        <c:lblOffset val="100"/>
        <c:noMultiLvlLbl val="0"/>
      </c:catAx>
      <c:valAx>
        <c:axId val="103376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RUN SCORED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1231"/>
        <c:crosses val="autoZero"/>
        <c:crossBetween val="between"/>
      </c:valAx>
      <c:valAx>
        <c:axId val="5421563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Boundary 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164207"/>
        <c:crosses val="max"/>
        <c:crossBetween val="between"/>
      </c:valAx>
      <c:catAx>
        <c:axId val="5421642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21563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All Rounder with best batting and bowling strike rate.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top10allrounder!$B$1</c:f>
              <c:strCache>
                <c:ptCount val="1"/>
                <c:pt idx="0">
                  <c:v>batsman_sr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top10allrounder!$A$2:$A$11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top10allrounder!$B$2:$B$11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C-48F1-8FF5-27A1878D4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-4"/>
        <c:axId val="1158863519"/>
        <c:axId val="1158861439"/>
      </c:barChart>
      <c:barChart>
        <c:barDir val="col"/>
        <c:grouping val="clustered"/>
        <c:varyColors val="0"/>
        <c:ser>
          <c:idx val="1"/>
          <c:order val="1"/>
          <c:tx>
            <c:strRef>
              <c:f>top10allrounder!$C$1</c:f>
              <c:strCache>
                <c:ptCount val="1"/>
                <c:pt idx="0">
                  <c:v>bowling_sr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top10allrounder!$A$2:$A$11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top10allrounder!$C$2:$C$11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C-48F1-8FF5-27A1878D4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4"/>
        <c:axId val="1158862687"/>
        <c:axId val="1158861855"/>
      </c:barChart>
      <c:catAx>
        <c:axId val="115886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861439"/>
        <c:crosses val="autoZero"/>
        <c:auto val="1"/>
        <c:lblAlgn val="ctr"/>
        <c:lblOffset val="100"/>
        <c:noMultiLvlLbl val="0"/>
      </c:catAx>
      <c:valAx>
        <c:axId val="115886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863519"/>
        <c:crosses val="autoZero"/>
        <c:crossBetween val="between"/>
      </c:valAx>
      <c:valAx>
        <c:axId val="1158861855"/>
        <c:scaling>
          <c:orientation val="minMax"/>
        </c:scaling>
        <c:delete val="0"/>
        <c:axPos val="r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862687"/>
        <c:crosses val="max"/>
        <c:crossBetween val="between"/>
      </c:valAx>
      <c:catAx>
        <c:axId val="11588626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88618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top10sr!$A$2:$A$11</cx:f>
        <cx:lvl ptCount="10">
          <cx:pt idx="0">AD Russell</cx:pt>
          <cx:pt idx="1">SP Narine</cx:pt>
          <cx:pt idx="2">HH Pandya</cx:pt>
          <cx:pt idx="3">V Sehwag</cx:pt>
          <cx:pt idx="4">GJ Maxwell</cx:pt>
          <cx:pt idx="5">RR Pant</cx:pt>
          <cx:pt idx="6">AB de Villiers</cx:pt>
          <cx:pt idx="7">CH Gayle</cx:pt>
          <cx:pt idx="8">KA Pollard</cx:pt>
          <cx:pt idx="9">JC Buttler</cx:pt>
        </cx:lvl>
      </cx:strDim>
      <cx:numDim type="val">
        <cx:f>top10sr!$B$2:$B$11</cx:f>
        <cx:lvl ptCount="10" formatCode="General">
          <cx:pt idx="0">182.33000000000001</cx:pt>
          <cx:pt idx="1">164.27000000000001</cx:pt>
          <cx:pt idx="2">159.27000000000001</cx:pt>
          <cx:pt idx="3">155.44</cx:pt>
          <cx:pt idx="4">154.68000000000001</cx:pt>
          <cx:pt idx="5">151.97</cx:pt>
          <cx:pt idx="6">151.91</cx:pt>
          <cx:pt idx="7">150.11000000000001</cx:pt>
          <cx:pt idx="8">149.88</cx:pt>
          <cx:pt idx="9">149.56</cx:pt>
        </cx:lvl>
      </cx:numDim>
    </cx:data>
  </cx:chartData>
  <cx:chart>
    <cx:title pos="t" align="ctr" overlay="0">
      <cx:tx>
        <cx:txData>
          <cx:v>Aggressive Batsman with Strike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Aggressive Batsman with Strike Rate</a:t>
          </a:r>
        </a:p>
      </cx:txPr>
    </cx:title>
    <cx:plotArea>
      <cx:plotAreaRegion>
        <cx:series layoutId="funnel" uniqueId="{3D46ABC3-B6D7-4C3C-9150-C394A975903C}">
          <cx:tx>
            <cx:txData>
              <cx:f>top10sr!$B$1</cx:f>
              <cx:v>sr</cx:v>
            </cx:txData>
          </cx:tx>
          <cx:spPr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92D050"/>
                </a:gs>
              </a:gsLst>
              <a:lin ang="5400000" scaled="1"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>
                    <a:solidFill>
                      <a:schemeClr val="bg1"/>
                    </a:solidFill>
                  </a:defRPr>
                </a:pPr>
                <a:endParaRPr lang="en-US" sz="18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. </cx:separator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top10avg!$A$2:$A$11</cx:f>
        <cx:lvl ptCount="10">
          <cx:pt idx="0">KL Rahul</cx:pt>
          <cx:pt idx="1">AB de Villiers</cx:pt>
          <cx:pt idx="2">DA Warner</cx:pt>
          <cx:pt idx="3">JP Duminy</cx:pt>
          <cx:pt idx="4">CH Gayle</cx:pt>
          <cx:pt idx="5">ML Hayden</cx:pt>
          <cx:pt idx="6">LMP Simmons</cx:pt>
          <cx:pt idx="7">KS Williamson</cx:pt>
          <cx:pt idx="8">SE Marsh</cx:pt>
          <cx:pt idx="9">MEK Hussey</cx:pt>
        </cx:lvl>
      </cx:strDim>
      <cx:numDim type="val">
        <cx:f>top10avg!$B$2:$B$11</cx:f>
        <cx:lvl ptCount="10" formatCode="General">
          <cx:pt idx="0">42.689999999999998</cx:pt>
          <cx:pt idx="1">42.539999999999999</cx:pt>
          <cx:pt idx="2">41.700000000000003</cx:pt>
          <cx:pt idx="3">41.409999999999997</cx:pt>
          <cx:pt idx="4">41.140000000000001</cx:pt>
          <cx:pt idx="5">41</cx:pt>
          <cx:pt idx="6">39.960000000000001</cx:pt>
          <cx:pt idx="7">39.490000000000002</cx:pt>
          <cx:pt idx="8">38.700000000000003</cx:pt>
          <cx:pt idx="9">38.020000000000003</cx:pt>
        </cx:lvl>
      </cx:numDim>
    </cx:data>
  </cx:chartData>
  <cx:chart>
    <cx:title pos="t" align="ctr" overlay="0">
      <cx:tx>
        <cx:txData>
          <cx:v>Anchor Batsman with Average score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 b="1"/>
          </a:pPr>
          <a:r>
            <a:rPr lang="en-US" sz="14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Anchor Batsman with Average score</a:t>
          </a:r>
        </a:p>
      </cx:txPr>
    </cx:title>
    <cx:plotArea>
      <cx:plotAreaRegion>
        <cx:series layoutId="funnel" uniqueId="{E1FDFE58-DDEC-416E-B659-339CC4EC9F35}">
          <cx:tx>
            <cx:txData>
              <cx:f>top10avg!$B$1</cx:f>
              <cx:v>average</cx:v>
            </cx:txData>
          </cx:tx>
          <cx:spPr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92D050"/>
                </a:gs>
              </a:gsLst>
              <a:lin ang="5400000" scaled="0"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>
                    <a:solidFill>
                      <a:schemeClr val="bg1"/>
                    </a:solidFill>
                  </a:defRPr>
                </a:pPr>
                <a:endParaRPr lang="en-US" sz="18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. </cx:separator>
          </cx:dataLabels>
          <cx:dataId val="0"/>
        </cx:series>
      </cx:plotAreaRegion>
      <cx:axis id="0" hidden="1">
        <cx:catScaling gapWidth="0.0599999987"/>
        <cx:tickLabels/>
      </cx:axis>
      <cx:axis id="1" hidden="1">
        <cx:valScaling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top10economybowler!$A$2:$A$11</cx:f>
        <cx:lvl ptCount="10">
          <cx:pt idx="0">Rashid Khan</cx:pt>
          <cx:pt idx="1">A Kumble</cx:pt>
          <cx:pt idx="2">M Muralitharan</cx:pt>
          <cx:pt idx="3">DW Steyn</cx:pt>
          <cx:pt idx="4">R Ashwin</cx:pt>
          <cx:pt idx="5">SP Narine</cx:pt>
          <cx:pt idx="6">DL Vettori</cx:pt>
          <cx:pt idx="7">Washington Sundar</cx:pt>
          <cx:pt idx="8">J Botha</cx:pt>
          <cx:pt idx="9">R Tewatia</cx:pt>
        </cx:lvl>
      </cx:strDim>
      <cx:numDim type="val">
        <cx:f>top10economybowler!$B$2:$B$11</cx:f>
        <cx:lvl ptCount="10" formatCode="General">
          <cx:pt idx="0">6.3300000000000001</cx:pt>
          <cx:pt idx="1">6.6500000000000004</cx:pt>
          <cx:pt idx="2">6.6799999999999997</cx:pt>
          <cx:pt idx="3">6.7699999999999996</cx:pt>
          <cx:pt idx="4">6.7699999999999996</cx:pt>
          <cx:pt idx="5">6.8200000000000003</cx:pt>
          <cx:pt idx="6">6.8300000000000001</cx:pt>
          <cx:pt idx="7">6.8899999999999997</cx:pt>
          <cx:pt idx="8">6.9199999999999999</cx:pt>
          <cx:pt idx="9">6.9900000000000002</cx:pt>
        </cx:lvl>
      </cx:numDim>
    </cx:data>
  </cx:chartData>
  <cx:chart>
    <cx:title pos="t" align="ctr" overlay="0">
      <cx:tx>
        <cx:txData>
          <cx:v>Bowlers with best Economy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Bowlers with best Economy </a:t>
          </a:r>
        </a:p>
      </cx:txPr>
    </cx:title>
    <cx:plotArea>
      <cx:plotAreaRegion>
        <cx:series layoutId="funnel" uniqueId="{DFDA1966-E9BA-4A02-BA34-64A521860F78}">
          <cx:tx>
            <cx:txData>
              <cx:f>top10economybowler!$B$1</cx:f>
              <cx:v>economy</cx:v>
            </cx:txData>
          </cx:tx>
          <cx:spPr>
            <a:gradFill>
              <a:gsLst>
                <a:gs pos="0">
                  <a:srgbClr val="FF0000"/>
                </a:gs>
                <a:gs pos="100000">
                  <a:srgbClr val="FFC000"/>
                </a:gs>
              </a:gsLst>
              <a:lin ang="5400000" scaled="1"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>
                    <a:solidFill>
                      <a:schemeClr val="bg1"/>
                    </a:solidFill>
                  </a:defRPr>
                </a:pPr>
                <a:endParaRPr lang="en-US" sz="18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</cx:series>
      </cx:plotAreaRegion>
      <cx:axis id="0" hidden="1">
        <cx:catScaling gapWidth="0.0599999987"/>
        <cx:tickLabels/>
      </cx:axis>
      <cx:axis id="1" hidden="1">
        <cx:valScaling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top10srbowler!$A$2:$A$11</cx:f>
        <cx:lvl ptCount="10">
          <cx:pt idx="0">K Rabada</cx:pt>
          <cx:pt idx="1">DE Bollinger</cx:pt>
          <cx:pt idx="2">AJ Tye</cx:pt>
          <cx:pt idx="3">MA Starc</cx:pt>
          <cx:pt idx="4">SL Malinga</cx:pt>
          <cx:pt idx="5">Imran Tahir</cx:pt>
          <cx:pt idx="6">DJ Bravo</cx:pt>
          <cx:pt idx="7">A Nehra</cx:pt>
          <cx:pt idx="8">S Aravind</cx:pt>
          <cx:pt idx="9">KK Cooper</cx:pt>
        </cx:lvl>
      </cx:strDim>
      <cx:numDim type="val">
        <cx:f>top10srbowler!$B$2:$B$11</cx:f>
        <cx:lvl ptCount="10" formatCode="General">
          <cx:pt idx="0">12.73</cx:pt>
          <cx:pt idx="1">13.949999999999999</cx:pt>
          <cx:pt idx="2">14.33</cx:pt>
          <cx:pt idx="3">15.69</cx:pt>
          <cx:pt idx="4">15.82</cx:pt>
          <cx:pt idx="5">15.83</cx:pt>
          <cx:pt idx="6">16.260000000000002</cx:pt>
          <cx:pt idx="7">16.309999999999999</cx:pt>
          <cx:pt idx="8">16.420000000000002</cx:pt>
          <cx:pt idx="9">16.670000000000002</cx:pt>
        </cx:lvl>
      </cx:numDim>
    </cx:data>
  </cx:chartData>
  <cx:chart>
    <cx:title pos="t" align="ctr" overlay="0">
      <cx:tx>
        <cx:txData>
          <cx:v>Bowler with best strike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4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Bowler with best strike rate</a:t>
          </a:r>
        </a:p>
      </cx:txPr>
    </cx:title>
    <cx:plotArea>
      <cx:plotAreaRegion>
        <cx:series layoutId="funnel" uniqueId="{261443BF-48EA-4757-98A2-1728F7D7364C}">
          <cx:tx>
            <cx:txData>
              <cx:f>top10srbowler!$B$1</cx:f>
              <cx:v>sr</cx:v>
            </cx:txData>
          </cx:tx>
          <cx:spPr>
            <a:gradFill>
              <a:gsLst>
                <a:gs pos="0">
                  <a:srgbClr val="FF0000"/>
                </a:gs>
                <a:gs pos="100000">
                  <a:srgbClr val="FFC000"/>
                </a:gs>
              </a:gsLst>
              <a:lin ang="5400000" scaled="1"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>
                    <a:solidFill>
                      <a:schemeClr val="bg1"/>
                    </a:solidFill>
                  </a:defRPr>
                </a:pPr>
                <a:endParaRPr lang="en-US" sz="18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. </cx:separator>
          </cx:dataLabels>
          <cx:dataId val="0"/>
        </cx:series>
      </cx:plotAreaRegion>
      <cx:axis id="0" hidden="1">
        <cx:catScaling gapWidth="0.0599999987"/>
        <cx:tickLabels/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F504-1479-439F-B676-ECB7CAB0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EEFFA-FB5B-484A-A669-EFE50E6B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2B6B-16E3-4595-99FB-BDF4DDD3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E203-1291-4203-9D42-64038368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DCD4-4B52-4E24-8382-20EDB037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0C4-BF84-451A-B742-83F710D1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9C36-1C8E-4FFC-934E-F765A0A15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29C1-DA34-4808-8474-62858AC6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A534-CAF0-44A9-A31B-727B2851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FED6-B8A8-46E3-BC76-E14F79EC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A679A-78D0-473C-BAB2-AF7CEADC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8D0DB-1612-449E-B63D-A6FC38DCC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A002-3D1A-4D0B-AA0E-35396B1D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1482-1BA7-49EC-8D7F-7BDC371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0FB4-F8A7-496E-AD12-9AEE6E71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0A4-CB82-434A-BFF0-2104A900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318C-0FBE-4917-A88D-9F3002F6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7CE5-BC57-44E5-AA5F-6496C0C8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412E-F641-4F1E-ADE5-8455AFCB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A406-DAD4-4A8C-9C3A-774E8B4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5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B719-6813-4D77-8F8E-60C1C660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CB2-2121-427D-A25E-BA399C27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83F1-73E9-46B9-B7F3-57A75C0C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3D1-416D-4054-96B2-45538096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B688-2D2D-426A-A79C-46E55CF3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9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A45-2DF7-40A3-9115-55A441D8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1D60-ADDF-47C2-9276-F931ADF0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1BC0F-2927-4808-8B35-8065A1D3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46FF7-6EAF-4F77-B87E-15649EB4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0FDB-B9C7-4583-8964-4F4DDB4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3D2E-7BCE-488A-B9C4-BED4452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ABA7-CB46-4380-A670-F0049DC8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78B48-B4D4-4811-BEB7-0824760E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A6CB5-F669-47DD-8C31-A790C0D5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97A86-2509-4FBB-BAE1-FD8340EA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5881-0327-492B-8F41-6A446396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C25D7-76AA-489F-8914-C9FDDB01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57688-77B7-472A-BF1F-D17AD0C4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26A94-E41E-44BD-8830-4AE85DD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FAC-6130-4C33-8925-35C1B6EC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23D8F-7874-403B-B202-A78C2115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080E-1212-4D69-9EBA-D175C262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36C2-8226-4504-843C-4919E21E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1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D1B4B-3F15-4ADA-88D0-B2E5357B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03BC4-2B4B-4420-87C9-B2655DA4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C9AB5-89D9-4124-8FC4-52DE745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1A7D-03FA-4741-B1D0-885E4ACE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D1BE-80DF-4B5C-94B8-5DAD0088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6C1EB-812A-4330-B01C-9BA321507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ED14-845E-48B4-B699-3DE79D4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F954-9A9C-4C33-989E-A1880817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7A064-EB79-4FA2-BF01-403A4B0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6E20-ACFC-454A-87C0-6837143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602A0-D197-42D2-93A1-9DAF4565A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41C8-D0E5-43C4-BAD8-BC206710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DBCA6-1117-498E-80AA-C2B584F5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E69A-4599-434A-9FD0-1D3931B9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2CEF-4DFA-43CE-A9FB-68DCE12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8EBC2-CEF0-42F4-A5DE-3DD88483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E3CE-0E0A-4EFD-B064-583F6C09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1CA9-A17E-4C7B-8156-5B255F6A2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E2E7-A50F-46C6-AC52-67C17496761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EB08-9E9E-4DFE-815F-28B5FEC3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3F55-36BC-490A-A60B-D8C3D687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AB4E-AA2E-40D2-A2C8-9907D8B33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yalchallengers/69432346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ipl-logo-png-transparent-images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B93C7-4B3D-478F-B6DD-79A56CE56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2449"/>
            <a:ext cx="12192000" cy="5937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3D6C8B-F827-4114-9A59-DA1E9FAFE543}"/>
              </a:ext>
            </a:extLst>
          </p:cNvPr>
          <p:cNvSpPr txBox="1"/>
          <p:nvPr/>
        </p:nvSpPr>
        <p:spPr>
          <a:xfrm>
            <a:off x="4400550" y="5275891"/>
            <a:ext cx="6429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spc="600" dirty="0">
                <a:solidFill>
                  <a:srgbClr val="19388A"/>
                </a:solidFill>
                <a:latin typeface="Berlin Sans FB" panose="020E0602020502020306" pitchFamily="34" charset="0"/>
              </a:rPr>
              <a:t>AUCTION</a:t>
            </a:r>
          </a:p>
        </p:txBody>
      </p:sp>
    </p:spTree>
    <p:extLst>
      <p:ext uri="{BB962C8B-B14F-4D97-AF65-F5344CB8AC3E}">
        <p14:creationId xmlns:p14="http://schemas.microsoft.com/office/powerpoint/2010/main" val="186857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65C5-304E-4568-AE6C-6731D847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 for Final Assessment</a:t>
            </a:r>
            <a:endParaRPr lang="en-IN" sz="7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E051-8C2C-4DA3-BEAC-2AFAB3FE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Get the count of cities that have hosted an IPL match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F58D-D41E-4748-B43F-AD35A32DEE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count(distinct(city)) </a:t>
            </a:r>
            <a:r>
              <a:rPr lang="en-US" dirty="0" err="1"/>
              <a:t>city_count</a:t>
            </a:r>
            <a:r>
              <a:rPr lang="en-US" dirty="0"/>
              <a:t> from matches;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7B712-2A53-4DE5-81FA-07AE9007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92" y="2212849"/>
            <a:ext cx="3584679" cy="1737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688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1DD4-5B52-4556-A3B6-6B8378E4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2176906"/>
          </a:xfrm>
        </p:spPr>
        <p:txBody>
          <a:bodyPr>
            <a:noAutofit/>
          </a:bodyPr>
          <a:lstStyle/>
          <a:p>
            <a:r>
              <a:rPr lang="en-US" sz="3600" b="1" dirty="0"/>
              <a:t>2. Create table deliveries_v02 with all the columns of the table ‘deliveries’ and an additional column </a:t>
            </a:r>
            <a:r>
              <a:rPr lang="en-US" sz="3600" b="1" dirty="0" err="1"/>
              <a:t>ball_result</a:t>
            </a:r>
            <a:r>
              <a:rPr lang="en-US" sz="3600" b="1" dirty="0"/>
              <a:t> containing values boundary, dot or other depending on the </a:t>
            </a:r>
            <a:r>
              <a:rPr lang="en-US" sz="3600" b="1" dirty="0" err="1"/>
              <a:t>total_run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D0DA-0FB0-4F97-B9BE-95D3ACD1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1"/>
            <a:ext cx="10515600" cy="36349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create table deliveries_v02 as(select *, (case when </a:t>
            </a:r>
            <a:r>
              <a:rPr lang="en-US" dirty="0" err="1"/>
              <a:t>total_runs</a:t>
            </a:r>
            <a:r>
              <a:rPr lang="en-US" dirty="0"/>
              <a:t>&gt;=4 then 'Boundary' 	when </a:t>
            </a:r>
            <a:r>
              <a:rPr lang="en-US" dirty="0" err="1"/>
              <a:t>total_runs</a:t>
            </a:r>
            <a:r>
              <a:rPr lang="en-US" dirty="0"/>
              <a:t> = 0 then 'Dot' else 'Other' end) as </a:t>
            </a:r>
            <a:r>
              <a:rPr lang="en-US" dirty="0" err="1"/>
              <a:t>ball_result</a:t>
            </a:r>
            <a:r>
              <a:rPr lang="en-US" dirty="0"/>
              <a:t>	from deliveries);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6BFB-48D3-4709-BD01-0FC7AC74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3. Write a query to fetch the total number of boundaries and dot balls from the deliveries_v02 table.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C1E4-404B-4759-A7B5-B5982E04CF4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</a:t>
            </a:r>
            <a:r>
              <a:rPr lang="en-US" dirty="0" err="1"/>
              <a:t>ball_result,count</a:t>
            </a:r>
            <a:r>
              <a:rPr lang="en-US" dirty="0"/>
              <a:t>(</a:t>
            </a:r>
            <a:r>
              <a:rPr lang="en-US" dirty="0" err="1"/>
              <a:t>ball_result</a:t>
            </a:r>
            <a:r>
              <a:rPr lang="en-US" dirty="0"/>
              <a:t>)as </a:t>
            </a:r>
            <a:r>
              <a:rPr lang="en-US" dirty="0" err="1"/>
              <a:t>ball_result_count</a:t>
            </a:r>
            <a:r>
              <a:rPr lang="en-US" dirty="0"/>
              <a:t>	from deliveries_v02 where </a:t>
            </a:r>
            <a:r>
              <a:rPr lang="en-US" dirty="0" err="1"/>
              <a:t>ball_result</a:t>
            </a:r>
            <a:r>
              <a:rPr lang="en-US" dirty="0"/>
              <a:t> in('</a:t>
            </a:r>
            <a:r>
              <a:rPr lang="en-US" dirty="0" err="1"/>
              <a:t>Boundary','Dot</a:t>
            </a:r>
            <a:r>
              <a:rPr lang="en-US" dirty="0"/>
              <a:t>') group by </a:t>
            </a:r>
            <a:r>
              <a:rPr lang="en-US" dirty="0" err="1"/>
              <a:t>ball_result</a:t>
            </a:r>
            <a:r>
              <a:rPr lang="en-US" dirty="0"/>
              <a:t>;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91B7A-B78A-4380-9032-B15CE7E3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79" y="2790825"/>
            <a:ext cx="3795181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6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7275-564C-4DCA-90F1-E8E1CF6A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1147"/>
          </a:xfrm>
        </p:spPr>
        <p:txBody>
          <a:bodyPr>
            <a:noAutofit/>
          </a:bodyPr>
          <a:lstStyle/>
          <a:p>
            <a:r>
              <a:rPr lang="en-US" sz="3600" dirty="0"/>
              <a:t>4. Write a query to fetch the total number of boundaries scored by each team from the deliveries_v02 table and order it in descending order of the number of boundaries scored.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B63F-A56C-454E-9843-687B96A4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433"/>
            <a:ext cx="4904232" cy="38635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</a:t>
            </a:r>
            <a:r>
              <a:rPr lang="en-US" dirty="0" err="1"/>
              <a:t>batting_team</a:t>
            </a:r>
            <a:r>
              <a:rPr lang="en-US" dirty="0"/>
              <a:t> as </a:t>
            </a:r>
            <a:r>
              <a:rPr lang="en-US" dirty="0" err="1"/>
              <a:t>team,count</a:t>
            </a:r>
            <a:r>
              <a:rPr lang="en-US" dirty="0"/>
              <a:t>(</a:t>
            </a:r>
            <a:r>
              <a:rPr lang="en-US" dirty="0" err="1"/>
              <a:t>ball_result</a:t>
            </a:r>
            <a:r>
              <a:rPr lang="en-US" dirty="0"/>
              <a:t>) as </a:t>
            </a:r>
            <a:r>
              <a:rPr lang="en-US" dirty="0" err="1"/>
              <a:t>boundary_count</a:t>
            </a:r>
            <a:r>
              <a:rPr lang="en-US" dirty="0"/>
              <a:t> from deliveries_v02 where </a:t>
            </a:r>
            <a:r>
              <a:rPr lang="en-US" dirty="0" err="1"/>
              <a:t>ball_result</a:t>
            </a:r>
            <a:r>
              <a:rPr lang="en-US" dirty="0"/>
              <a:t>='Boundary' group by </a:t>
            </a:r>
            <a:r>
              <a:rPr lang="en-US" dirty="0" err="1"/>
              <a:t>batting_team</a:t>
            </a:r>
            <a:r>
              <a:rPr lang="en-US" dirty="0"/>
              <a:t> order by </a:t>
            </a:r>
            <a:r>
              <a:rPr lang="en-US" dirty="0" err="1"/>
              <a:t>boundary_count</a:t>
            </a:r>
            <a:r>
              <a:rPr lang="en-US" dirty="0"/>
              <a:t> desc;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C9740-2406-4758-A1AB-9A9ADC94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24" y="2176272"/>
            <a:ext cx="3203448" cy="40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5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F384-71F3-4F85-B3ED-48B677D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5. Write a query to fetch the total number of dot balls bowled by each team and order it in descending order of the total number of dot balls bowled.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9CBE-F562-4A13-A4B4-6873F2E3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8472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</a:t>
            </a:r>
            <a:r>
              <a:rPr lang="en-US" dirty="0" err="1"/>
              <a:t>bowling_team</a:t>
            </a:r>
            <a:r>
              <a:rPr lang="en-US" dirty="0"/>
              <a:t> as </a:t>
            </a:r>
            <a:r>
              <a:rPr lang="en-US" dirty="0" err="1"/>
              <a:t>team,count</a:t>
            </a:r>
            <a:r>
              <a:rPr lang="en-US" dirty="0"/>
              <a:t>(</a:t>
            </a:r>
            <a:r>
              <a:rPr lang="en-US" dirty="0" err="1"/>
              <a:t>ball_result</a:t>
            </a:r>
            <a:r>
              <a:rPr lang="en-US" dirty="0"/>
              <a:t>) as </a:t>
            </a:r>
            <a:r>
              <a:rPr lang="en-US" dirty="0" err="1"/>
              <a:t>dot_count</a:t>
            </a:r>
            <a:r>
              <a:rPr lang="en-US" dirty="0"/>
              <a:t> from deliveries_v02 where </a:t>
            </a:r>
            <a:r>
              <a:rPr lang="en-US" dirty="0" err="1"/>
              <a:t>ball_result</a:t>
            </a:r>
            <a:r>
              <a:rPr lang="en-US" dirty="0"/>
              <a:t>='Dot' group by team order by </a:t>
            </a:r>
            <a:r>
              <a:rPr lang="en-US" dirty="0" err="1"/>
              <a:t>dot_count</a:t>
            </a:r>
            <a:r>
              <a:rPr lang="en-US" dirty="0"/>
              <a:t> desc;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D17F4-AD3D-4D70-B0A7-96C3046D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32" y="1822165"/>
            <a:ext cx="3035808" cy="43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57F8-1FA8-4EB0-8A3E-7F4EC0E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6. Write a query to fetch the total number of dismissals by dismissal kinds where dismissal kind is not NA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F116-6A14-4C2C-A1EF-57FF65CCB37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</a:t>
            </a:r>
            <a:r>
              <a:rPr lang="en-US" dirty="0" err="1"/>
              <a:t>dismissal_kind,count</a:t>
            </a:r>
            <a:r>
              <a:rPr lang="en-US" dirty="0"/>
              <a:t>(</a:t>
            </a:r>
            <a:r>
              <a:rPr lang="en-US" dirty="0" err="1"/>
              <a:t>dismissal_kind</a:t>
            </a:r>
            <a:r>
              <a:rPr lang="en-US" dirty="0"/>
              <a:t>) as dismissal from deliveries_v02where </a:t>
            </a:r>
            <a:r>
              <a:rPr lang="en-US" dirty="0" err="1"/>
              <a:t>dismissal_kind</a:t>
            </a:r>
            <a:r>
              <a:rPr lang="en-US" dirty="0"/>
              <a:t> not in ('NA') group by </a:t>
            </a:r>
            <a:r>
              <a:rPr lang="en-US" dirty="0" err="1"/>
              <a:t>dismissal_kind</a:t>
            </a:r>
            <a:r>
              <a:rPr lang="en-US" dirty="0"/>
              <a:t> order by dismissal desc;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80968-EF47-4724-A76A-7B5A4965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1980137"/>
            <a:ext cx="2888943" cy="2897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4973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1834-3461-4333-8517-8E925D0B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7. Write a query to get the top 5 bowlers who conceded maximum extra runs from the deliveries table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54F0-AAD5-470C-904C-8C1DF043AD8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/>
              <a:t>select </a:t>
            </a:r>
            <a:r>
              <a:rPr lang="en-US" dirty="0" err="1"/>
              <a:t>bowler,sum</a:t>
            </a:r>
            <a:r>
              <a:rPr lang="en-US" dirty="0"/>
              <a:t>(</a:t>
            </a:r>
            <a:r>
              <a:rPr lang="en-US" dirty="0" err="1"/>
              <a:t>extra_runs</a:t>
            </a:r>
            <a:r>
              <a:rPr lang="en-US" dirty="0"/>
              <a:t>) extra from </a:t>
            </a:r>
            <a:r>
              <a:rPr lang="en-US" dirty="0" err="1"/>
              <a:t>deliveriesgroup</a:t>
            </a:r>
            <a:r>
              <a:rPr lang="en-US" dirty="0"/>
              <a:t> by bowler order by extra desc limit 5;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2E2B1-5E79-426D-8196-B95EE9DE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45" y="2339234"/>
            <a:ext cx="4092867" cy="26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3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00F3-EA60-4451-8201-DCF8E04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6283"/>
          </a:xfrm>
        </p:spPr>
        <p:txBody>
          <a:bodyPr>
            <a:noAutofit/>
          </a:bodyPr>
          <a:lstStyle/>
          <a:p>
            <a:r>
              <a:rPr lang="en-US" sz="3600" dirty="0"/>
              <a:t>8. Write a query to create a table named deliveries_v03 with all the columns of deliveries_v02 table and two additional column (named venue and </a:t>
            </a:r>
            <a:r>
              <a:rPr lang="en-US" sz="3600" dirty="0" err="1"/>
              <a:t>match_date</a:t>
            </a:r>
            <a:r>
              <a:rPr lang="en-US" sz="3600" dirty="0"/>
              <a:t>) of venue and date from table matches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CB9B-C0F6-45A8-8984-4F169243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568"/>
            <a:ext cx="10515600" cy="39824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create table deliveries_v03 as (    select deliveries_v02.*, </a:t>
            </a:r>
            <a:r>
              <a:rPr lang="en-US" dirty="0" err="1"/>
              <a:t>matches.venue</a:t>
            </a:r>
            <a:r>
              <a:rPr lang="en-US" dirty="0"/>
              <a:t>, </a:t>
            </a:r>
            <a:r>
              <a:rPr lang="en-US" dirty="0" err="1"/>
              <a:t>matches.date</a:t>
            </a:r>
            <a:r>
              <a:rPr lang="en-US" dirty="0"/>
              <a:t>     from deliveries_v02     join matches on matches.id = deliveries_v02.id);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33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B92-094E-44DA-A48D-6682657D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9. Write a query to fetch the total runs scored for each venue and order it in the descending order of total runs scored.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8625-4C76-43C3-BD8F-F32E2E48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select </a:t>
            </a:r>
            <a:r>
              <a:rPr lang="en-US" dirty="0" err="1"/>
              <a:t>venue,sum</a:t>
            </a:r>
            <a:r>
              <a:rPr lang="en-US" dirty="0"/>
              <a:t>(</a:t>
            </a:r>
            <a:r>
              <a:rPr lang="en-US" dirty="0" err="1"/>
              <a:t>total_runs</a:t>
            </a:r>
            <a:r>
              <a:rPr lang="en-US" dirty="0"/>
              <a:t>) as runs from deliveries_v03 group by venue order by runs desc;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9BB426-9D40-44AC-88B7-A7ED5012B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37925"/>
              </p:ext>
            </p:extLst>
          </p:nvPr>
        </p:nvGraphicFramePr>
        <p:xfrm>
          <a:off x="7803135" y="1496219"/>
          <a:ext cx="3550665" cy="5010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r:id="rId3" imgW="3939575" imgH="6774283" progId="Excel.SheetMacroEnabled.12">
                  <p:embed/>
                </p:oleObj>
              </mc:Choice>
              <mc:Fallback>
                <p:oleObj name="Macro-Enabled Worksheet" r:id="rId3" imgW="3939575" imgH="6774283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3135" y="1496219"/>
                        <a:ext cx="3550665" cy="5010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4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8F5A-90E9-4743-B621-37D83B22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117"/>
            <a:ext cx="10515600" cy="1325563"/>
          </a:xfrm>
        </p:spPr>
        <p:txBody>
          <a:bodyPr/>
          <a:lstStyle/>
          <a:p>
            <a:r>
              <a:rPr lang="en-US" b="1" dirty="0"/>
              <a:t>Copy and Create table Query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8C598-585D-4ECC-B289-68C34B3E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Deliveries table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64EC6-675B-4350-A785-6028D1851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 (id 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	inning int,	over int,	ball int,		batsman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non_striker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bowler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	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	fielder	varchar, 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 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deliveries (id ,	inning ,	over ,	ball ,		batsman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non_striker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bowler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	fielder	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from 'C:\IPL Dataset\IPL_Ball.csv' delimiter ',' csv header;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2CEDA6-94B2-41D0-B8E3-B9ABA96C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Matches table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C25E1-A05E-41A3-93D8-D5C4EAEF77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matches(id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city varchar,	date 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	venue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	team1 varchar,	team2 varchar,	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varchar,	winner varchar,	result varchar,		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	eliminator varchar,	method varchar,	umpire1 varchar,	umpire2 varchar);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matches (id,	city,	date,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venue,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team1,	team2,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winner,	result,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eliminator,	method,	umpire1,		umpire2) from 'C:\IPL Dataset\IPL_matches.csv' 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80390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068-1ED2-4DAE-BDB0-8FB19CBD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10. Write a query to fetch the year-wise total runs scored at Eden Gardens and order it in the descending order of total runs scored.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8B7E-25DE-4BFD-9EA8-6FBCC660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2088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select extract(year from date) as </a:t>
            </a:r>
            <a:r>
              <a:rPr lang="en-US" dirty="0" err="1"/>
              <a:t>year,sum</a:t>
            </a:r>
            <a:r>
              <a:rPr lang="en-US" dirty="0"/>
              <a:t>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runs_eden</a:t>
            </a:r>
            <a:r>
              <a:rPr lang="en-US" dirty="0"/>
              <a:t> from deliveries_v03 where venue ='Eden </a:t>
            </a:r>
            <a:r>
              <a:rPr lang="en-US" dirty="0" err="1"/>
              <a:t>Gardens'group</a:t>
            </a:r>
            <a:r>
              <a:rPr lang="en-US" dirty="0"/>
              <a:t> by year order by </a:t>
            </a:r>
            <a:r>
              <a:rPr lang="en-US" dirty="0" err="1"/>
              <a:t>runs_eden</a:t>
            </a:r>
            <a:r>
              <a:rPr lang="en-US" dirty="0"/>
              <a:t> desc;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B647E-DB26-414B-87F2-792F6F4E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1825625"/>
            <a:ext cx="2975029" cy="43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DF1B6-AFDB-4132-8F22-863104273769}"/>
              </a:ext>
            </a:extLst>
          </p:cNvPr>
          <p:cNvSpPr txBox="1"/>
          <p:nvPr/>
        </p:nvSpPr>
        <p:spPr>
          <a:xfrm>
            <a:off x="605028" y="828288"/>
            <a:ext cx="10981944" cy="5201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16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AGGRESSIVE BATSMAN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0" name="Content Placeholder 19">
                <a:extLst>
                  <a:ext uri="{FF2B5EF4-FFF2-40B4-BE49-F238E27FC236}">
                    <a16:creationId xmlns:a16="http://schemas.microsoft.com/office/drawing/2014/main" id="{4F26E850-56D2-4B79-92EA-534087F3EA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2472799"/>
                  </p:ext>
                </p:extLst>
              </p:nvPr>
            </p:nvGraphicFramePr>
            <p:xfrm>
              <a:off x="4972050" y="2228850"/>
              <a:ext cx="6381750" cy="35798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0" name="Content Placeholder 19">
                <a:extLst>
                  <a:ext uri="{FF2B5EF4-FFF2-40B4-BE49-F238E27FC236}">
                    <a16:creationId xmlns:a16="http://schemas.microsoft.com/office/drawing/2014/main" id="{4F26E850-56D2-4B79-92EA-534087F3EA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2050" y="2228850"/>
                <a:ext cx="6381750" cy="3579813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D3D6E522-DD11-4042-9030-5B0EC2BC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44" y="2262187"/>
            <a:ext cx="3486531" cy="35464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38200" y="5951538"/>
            <a:ext cx="10515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/>
              <a:t>select batsman, round((sum(</a:t>
            </a:r>
            <a:r>
              <a:rPr lang="en-US" sz="1600" dirty="0" err="1"/>
              <a:t>batsman_runs</a:t>
            </a:r>
            <a:r>
              <a:rPr lang="en-US" sz="1600" dirty="0"/>
              <a:t>*1.0)/count(ball))*100,2) as </a:t>
            </a:r>
            <a:r>
              <a:rPr lang="en-US" sz="1600" dirty="0" err="1"/>
              <a:t>sr</a:t>
            </a:r>
            <a:r>
              <a:rPr lang="en-US" sz="1600" dirty="0"/>
              <a:t> from deliveries where </a:t>
            </a:r>
            <a:r>
              <a:rPr lang="en-US" sz="1600" dirty="0" err="1"/>
              <a:t>extras_type</a:t>
            </a:r>
            <a:r>
              <a:rPr lang="en-US" sz="1600" dirty="0"/>
              <a:t> not in('</a:t>
            </a:r>
            <a:r>
              <a:rPr lang="en-US" sz="1600" dirty="0" err="1"/>
              <a:t>wides</a:t>
            </a:r>
            <a:r>
              <a:rPr lang="en-US" sz="1600" dirty="0"/>
              <a:t>') group by batsman having count(ball)&gt;500 order by </a:t>
            </a:r>
            <a:r>
              <a:rPr lang="en-US" sz="1600" dirty="0" err="1"/>
              <a:t>sr</a:t>
            </a:r>
            <a:r>
              <a:rPr lang="en-US" sz="1600" dirty="0"/>
              <a:t> desc limit 10;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85875" y="1724025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The best 2-3 aggressive batsman can be Russell, </a:t>
            </a:r>
            <a:r>
              <a:rPr lang="en-IN" sz="1600" b="1" dirty="0" err="1">
                <a:latin typeface="+mj-lt"/>
              </a:rPr>
              <a:t>Narine</a:t>
            </a:r>
            <a:r>
              <a:rPr lang="en-IN" sz="1600" b="1" dirty="0">
                <a:latin typeface="+mj-lt"/>
              </a:rPr>
              <a:t>, Pandya who have strike rate 182.33, 164.27, 159.27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936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ANCHOR BATSMAN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38200" y="5951538"/>
            <a:ext cx="10515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/>
              <a:t>select batsman, round(sum(</a:t>
            </a:r>
            <a:r>
              <a:rPr lang="en-US" sz="1600" dirty="0" err="1"/>
              <a:t>batsman_runs</a:t>
            </a:r>
            <a:r>
              <a:rPr lang="en-US" sz="1600" dirty="0"/>
              <a:t>*1.0)/sum(</a:t>
            </a:r>
            <a:r>
              <a:rPr lang="en-US" sz="1600" dirty="0" err="1"/>
              <a:t>is_wicket</a:t>
            </a:r>
            <a:r>
              <a:rPr lang="en-US" sz="1600" dirty="0"/>
              <a:t>),2) as Average from deliveries 	group by batsman having sum(</a:t>
            </a:r>
            <a:r>
              <a:rPr lang="en-US" sz="1600" dirty="0" err="1"/>
              <a:t>is_wicket</a:t>
            </a:r>
            <a:r>
              <a:rPr lang="en-US" sz="1600" dirty="0"/>
              <a:t>)&gt;0 and count(distinct id)&gt;28	order by Average desc limit 10;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85875" y="1724025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The best 2-3 anchor batsman can be Rahul, AB De, Warner who have average score of 42.69, 42.54, 41.7 respectively.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8464A0F-180B-415C-963A-3DBE6B58E5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2337233"/>
                  </p:ext>
                </p:extLst>
              </p:nvPr>
            </p:nvGraphicFramePr>
            <p:xfrm>
              <a:off x="4937760" y="2262187"/>
              <a:ext cx="5835015" cy="36147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8464A0F-180B-415C-963A-3DBE6B58E5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760" y="2262187"/>
                <a:ext cx="5835015" cy="3614738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447801-9FF6-48CA-B266-3FBCCD2E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07" y="2262188"/>
            <a:ext cx="344119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71" y="365125"/>
            <a:ext cx="10538229" cy="1330986"/>
          </a:xfrm>
        </p:spPr>
        <p:txBody>
          <a:bodyPr/>
          <a:lstStyle/>
          <a:p>
            <a:r>
              <a:rPr lang="en-IN" b="1" dirty="0"/>
              <a:t>TOP 10 HARD HITTERS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15571" y="5736094"/>
            <a:ext cx="10538229" cy="1019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500" dirty="0"/>
              <a:t>select </a:t>
            </a:r>
            <a:r>
              <a:rPr lang="en-US" sz="1500" dirty="0" err="1"/>
              <a:t>batsman,sum</a:t>
            </a:r>
            <a:r>
              <a:rPr lang="en-US" sz="1500" dirty="0"/>
              <a:t>(</a:t>
            </a:r>
            <a:r>
              <a:rPr lang="en-US" sz="1500" dirty="0" err="1"/>
              <a:t>batsman_runs</a:t>
            </a:r>
            <a:r>
              <a:rPr lang="en-US" sz="1500" dirty="0"/>
              <a:t>) as </a:t>
            </a:r>
            <a:r>
              <a:rPr lang="en-US" sz="1500" dirty="0" err="1"/>
              <a:t>total_runs,sum</a:t>
            </a:r>
            <a:r>
              <a:rPr lang="en-US" sz="1500" dirty="0"/>
              <a:t>(case when </a:t>
            </a:r>
            <a:r>
              <a:rPr lang="en-US" sz="1500" dirty="0" err="1"/>
              <a:t>batsman_runs</a:t>
            </a:r>
            <a:r>
              <a:rPr lang="en-US" sz="1500" dirty="0"/>
              <a:t> in(4,6) then </a:t>
            </a:r>
            <a:r>
              <a:rPr lang="en-US" sz="1500" dirty="0" err="1"/>
              <a:t>batsman_runs</a:t>
            </a:r>
            <a:r>
              <a:rPr lang="en-US" sz="1500" dirty="0"/>
              <a:t> else 0 end) as </a:t>
            </a:r>
            <a:r>
              <a:rPr lang="en-US" sz="1500" dirty="0" err="1"/>
              <a:t>boundary_run</a:t>
            </a:r>
            <a:r>
              <a:rPr lang="en-US" sz="1500" dirty="0"/>
              <a:t>, round(sum(case when </a:t>
            </a:r>
            <a:r>
              <a:rPr lang="en-US" sz="1500" dirty="0" err="1"/>
              <a:t>batsman_runs</a:t>
            </a:r>
            <a:r>
              <a:rPr lang="en-US" sz="1500" dirty="0"/>
              <a:t> in(4,6) then </a:t>
            </a:r>
            <a:r>
              <a:rPr lang="en-US" sz="1500" dirty="0" err="1"/>
              <a:t>batsman_runs</a:t>
            </a:r>
            <a:r>
              <a:rPr lang="en-US" sz="1500" dirty="0"/>
              <a:t> else 0 end)*1.0 / sum(</a:t>
            </a:r>
            <a:r>
              <a:rPr lang="en-US" sz="1500" dirty="0" err="1"/>
              <a:t>batsman_runs</a:t>
            </a:r>
            <a:r>
              <a:rPr lang="en-US" sz="1500" dirty="0"/>
              <a:t>)*100,2) as </a:t>
            </a:r>
            <a:r>
              <a:rPr lang="en-US" sz="1500" dirty="0" err="1"/>
              <a:t>boundary_percentage</a:t>
            </a:r>
            <a:r>
              <a:rPr lang="en-US" sz="1500" dirty="0"/>
              <a:t>	from deliveries where </a:t>
            </a:r>
            <a:r>
              <a:rPr lang="en-US" sz="1500" dirty="0" err="1"/>
              <a:t>extras_type</a:t>
            </a:r>
            <a:r>
              <a:rPr lang="en-US" sz="1500" dirty="0"/>
              <a:t> not in ('</a:t>
            </a:r>
            <a:r>
              <a:rPr lang="en-US" sz="1500" dirty="0" err="1"/>
              <a:t>wides</a:t>
            </a:r>
            <a:r>
              <a:rPr lang="en-US" sz="1500" dirty="0"/>
              <a:t>') group by batsman having count(distinct id) &gt; 28 order by </a:t>
            </a:r>
            <a:r>
              <a:rPr lang="en-US" sz="1500" dirty="0" err="1"/>
              <a:t>boundary_percentage</a:t>
            </a:r>
            <a:r>
              <a:rPr lang="en-US" sz="1500" dirty="0"/>
              <a:t> desc limit 10;</a:t>
            </a:r>
            <a:endParaRPr lang="en-IN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64209" y="1724024"/>
            <a:ext cx="10089591" cy="33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The best 2-3 hard hitters can be SP </a:t>
            </a:r>
            <a:r>
              <a:rPr lang="en-IN" sz="1600" b="1" dirty="0" err="1">
                <a:latin typeface="+mj-lt"/>
              </a:rPr>
              <a:t>Narine</a:t>
            </a:r>
            <a:r>
              <a:rPr lang="en-IN" sz="1600" b="1" dirty="0">
                <a:latin typeface="+mj-lt"/>
              </a:rPr>
              <a:t>, AD Russell, CH Gayle.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5526A-53EB-418A-9EA6-60503BAC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22" y="2262188"/>
            <a:ext cx="5154977" cy="358082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5D92BB9-147A-4102-823F-8F9B42946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303410"/>
              </p:ext>
            </p:extLst>
          </p:nvPr>
        </p:nvGraphicFramePr>
        <p:xfrm>
          <a:off x="6084950" y="2262188"/>
          <a:ext cx="5145023" cy="358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238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Economy Bowler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38200" y="5951538"/>
            <a:ext cx="10515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/>
              <a:t>select bowler, round(sum(</a:t>
            </a:r>
            <a:r>
              <a:rPr lang="en-US" sz="1600" dirty="0" err="1"/>
              <a:t>total_runs</a:t>
            </a:r>
            <a:r>
              <a:rPr lang="en-US" sz="1600" dirty="0"/>
              <a:t>)/(count(over)/6.0),2) as economy from deliveries 	group by bowler having count(ball) &gt;500order by economy </a:t>
            </a:r>
            <a:r>
              <a:rPr lang="en-US" sz="1600" dirty="0" err="1"/>
              <a:t>asc</a:t>
            </a:r>
            <a:r>
              <a:rPr lang="en-US" sz="1600" dirty="0"/>
              <a:t> limit 10;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85875" y="1724025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The best 2-3 economy bowler can be Rashid Khan, A Kumble, Muralitharan with strike rate 6.33, 6.65,6.68 respectively.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D95846E-D32A-45ED-9856-1D32D3178E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0006667"/>
                  </p:ext>
                </p:extLst>
              </p:nvPr>
            </p:nvGraphicFramePr>
            <p:xfrm>
              <a:off x="4904958" y="2239249"/>
              <a:ext cx="6305550" cy="36195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D95846E-D32A-45ED-9856-1D32D3178E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958" y="2239249"/>
                <a:ext cx="6305550" cy="361950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2B570E-BAE4-454F-9C81-6F1B99B3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92" y="2262187"/>
            <a:ext cx="3152777" cy="35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9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</a:t>
            </a:r>
            <a:r>
              <a:rPr lang="en-US" b="1" dirty="0"/>
              <a:t> Wicket Taking Bowlers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38200" y="5951538"/>
            <a:ext cx="10515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/>
              <a:t>select bowler, round(count(ball)*1.0/sum(</a:t>
            </a:r>
            <a:r>
              <a:rPr lang="en-US" sz="1600" dirty="0" err="1"/>
              <a:t>is_wicket</a:t>
            </a:r>
            <a:r>
              <a:rPr lang="en-US" sz="1600" dirty="0"/>
              <a:t>),2) as </a:t>
            </a:r>
            <a:r>
              <a:rPr lang="en-US" sz="1600" dirty="0" err="1"/>
              <a:t>sr</a:t>
            </a:r>
            <a:r>
              <a:rPr lang="en-US" sz="1600" dirty="0"/>
              <a:t> from deliveries group by bowler having count(ball)&gt;500 order by </a:t>
            </a:r>
            <a:r>
              <a:rPr lang="en-US" sz="1600" dirty="0" err="1"/>
              <a:t>sr</a:t>
            </a:r>
            <a:r>
              <a:rPr lang="en-US" sz="1600" dirty="0"/>
              <a:t> </a:t>
            </a:r>
            <a:r>
              <a:rPr lang="en-US" sz="1600" dirty="0" err="1"/>
              <a:t>asc</a:t>
            </a:r>
            <a:r>
              <a:rPr lang="en-US" sz="1600" dirty="0"/>
              <a:t> limit 10;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85875" y="1724025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Top 2-3 bowler with best strike rate can be K </a:t>
            </a:r>
            <a:r>
              <a:rPr lang="en-IN" sz="1600" b="1" dirty="0" err="1">
                <a:latin typeface="+mj-lt"/>
              </a:rPr>
              <a:t>Rabada</a:t>
            </a:r>
            <a:r>
              <a:rPr lang="en-IN" sz="1600" b="1" dirty="0">
                <a:latin typeface="+mj-lt"/>
              </a:rPr>
              <a:t>, DE Bollinger, AJ </a:t>
            </a:r>
            <a:r>
              <a:rPr lang="en-IN" sz="1600" b="1" dirty="0" err="1">
                <a:latin typeface="+mj-lt"/>
              </a:rPr>
              <a:t>Tye</a:t>
            </a:r>
            <a:r>
              <a:rPr lang="en-IN" sz="1600" b="1" dirty="0">
                <a:latin typeface="+mj-lt"/>
              </a:rPr>
              <a:t> with strike rate 12.73, 13.95, 14.33 respectively.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2512D-567E-4FF8-9022-11418F32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92" y="2239249"/>
            <a:ext cx="3276599" cy="3619501"/>
          </a:xfrm>
          <a:prstGeom prst="rect">
            <a:avLst/>
          </a:prstGeom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8BEF1869-AA9D-4054-BE6A-B7A79AC8D6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452082"/>
                  </p:ext>
                </p:extLst>
              </p:nvPr>
            </p:nvGraphicFramePr>
            <p:xfrm>
              <a:off x="5401056" y="2239249"/>
              <a:ext cx="5809452" cy="36195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8BEF1869-AA9D-4054-BE6A-B7A79AC8D6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056" y="2239249"/>
                <a:ext cx="5809452" cy="36195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6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7F2-B786-4B84-9A52-C9114F1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</a:t>
            </a:r>
            <a:r>
              <a:rPr lang="en-US" b="1" dirty="0"/>
              <a:t> All Rounder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AB17C-9D17-4EC1-B75F-366CA1099A3B}"/>
              </a:ext>
            </a:extLst>
          </p:cNvPr>
          <p:cNvSpPr txBox="1"/>
          <p:nvPr/>
        </p:nvSpPr>
        <p:spPr>
          <a:xfrm>
            <a:off x="838200" y="5828427"/>
            <a:ext cx="10515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/>
              <a:t>with batsmen as (select batsman, count(ball) as </a:t>
            </a:r>
            <a:r>
              <a:rPr lang="en-US" sz="1200" dirty="0" err="1"/>
              <a:t>balls_faced</a:t>
            </a:r>
            <a:r>
              <a:rPr lang="en-US" sz="1200" dirty="0"/>
              <a:t>, round(sum(</a:t>
            </a:r>
            <a:r>
              <a:rPr lang="en-US" sz="1200" dirty="0" err="1"/>
              <a:t>batsman_runs</a:t>
            </a:r>
            <a:r>
              <a:rPr lang="en-US" sz="1200" dirty="0"/>
              <a:t> * 1.0) / count(ball) * 100, 2) as </a:t>
            </a:r>
            <a:r>
              <a:rPr lang="en-US" sz="1200" dirty="0" err="1"/>
              <a:t>batsman_sr</a:t>
            </a:r>
            <a:r>
              <a:rPr lang="en-US" sz="1200" dirty="0"/>
              <a:t>    	from deliveries where </a:t>
            </a:r>
            <a:r>
              <a:rPr lang="en-US" sz="1200" dirty="0" err="1"/>
              <a:t>extras_type</a:t>
            </a:r>
            <a:r>
              <a:rPr lang="en-US" sz="1200" dirty="0"/>
              <a:t> not in ('</a:t>
            </a:r>
            <a:r>
              <a:rPr lang="en-US" sz="1200" dirty="0" err="1"/>
              <a:t>wides</a:t>
            </a:r>
            <a:r>
              <a:rPr lang="en-US" sz="1200" dirty="0"/>
              <a:t>') group by batsman having count(ball) &gt; 500),	bowlers as (select bowler, count(ball) as </a:t>
            </a:r>
            <a:r>
              <a:rPr lang="en-US" sz="1200" dirty="0" err="1"/>
              <a:t>balls_bowled</a:t>
            </a:r>
            <a:r>
              <a:rPr lang="en-US" sz="1200" dirty="0"/>
              <a:t>, round(count(ball) * 1.0 / sum(</a:t>
            </a:r>
            <a:r>
              <a:rPr lang="en-US" sz="1200" dirty="0" err="1"/>
              <a:t>is_wicket</a:t>
            </a:r>
            <a:r>
              <a:rPr lang="en-US" sz="1200" dirty="0"/>
              <a:t>), 2) as </a:t>
            </a:r>
            <a:r>
              <a:rPr lang="en-US" sz="1200" dirty="0" err="1"/>
              <a:t>bowling_sr</a:t>
            </a:r>
            <a:r>
              <a:rPr lang="en-US" sz="1200" dirty="0"/>
              <a:t>    	from deliveries group by bowler having count(ball) &gt; 300)	select </a:t>
            </a:r>
            <a:r>
              <a:rPr lang="en-US" sz="1200" dirty="0" err="1"/>
              <a:t>b.batsman</a:t>
            </a:r>
            <a:r>
              <a:rPr lang="en-US" sz="1200" dirty="0"/>
              <a:t> as </a:t>
            </a:r>
            <a:r>
              <a:rPr lang="en-US" sz="1200" dirty="0" err="1"/>
              <a:t>all_rounder</a:t>
            </a:r>
            <a:r>
              <a:rPr lang="en-US" sz="1200" dirty="0"/>
              <a:t>, </a:t>
            </a:r>
            <a:r>
              <a:rPr lang="en-US" sz="1200" dirty="0" err="1"/>
              <a:t>b.batsman_sr</a:t>
            </a:r>
            <a:r>
              <a:rPr lang="en-US" sz="1200" dirty="0"/>
              <a:t>, </a:t>
            </a:r>
            <a:r>
              <a:rPr lang="en-US" sz="1200" dirty="0" err="1"/>
              <a:t>bw.bowling_sr</a:t>
            </a:r>
            <a:r>
              <a:rPr lang="en-US" sz="1200" dirty="0"/>
              <a:t> from batsmen b join bowlers </a:t>
            </a:r>
            <a:r>
              <a:rPr lang="en-US" sz="1200" dirty="0" err="1"/>
              <a:t>bw</a:t>
            </a:r>
            <a:r>
              <a:rPr lang="en-US" sz="1200" dirty="0"/>
              <a:t> on </a:t>
            </a:r>
            <a:r>
              <a:rPr lang="en-US" sz="1200" dirty="0" err="1"/>
              <a:t>b.batsman</a:t>
            </a:r>
            <a:r>
              <a:rPr lang="en-US" sz="1200" dirty="0"/>
              <a:t> = </a:t>
            </a:r>
            <a:r>
              <a:rPr lang="en-US" sz="1200" dirty="0" err="1"/>
              <a:t>bw.bowler</a:t>
            </a:r>
            <a:r>
              <a:rPr lang="en-US" sz="1200" dirty="0"/>
              <a:t> 	order by </a:t>
            </a:r>
            <a:r>
              <a:rPr lang="en-US" sz="1200" dirty="0" err="1"/>
              <a:t>b.batsman_sr</a:t>
            </a:r>
            <a:r>
              <a:rPr lang="en-US" sz="1200" dirty="0"/>
              <a:t> desc, </a:t>
            </a:r>
            <a:r>
              <a:rPr lang="en-US" sz="1200" dirty="0" err="1"/>
              <a:t>bw.bowling_sr</a:t>
            </a:r>
            <a:r>
              <a:rPr lang="en-US" sz="1200" dirty="0"/>
              <a:t> </a:t>
            </a:r>
            <a:r>
              <a:rPr lang="en-US" sz="1200" dirty="0" err="1"/>
              <a:t>asc</a:t>
            </a:r>
            <a:r>
              <a:rPr lang="en-US" sz="1200" dirty="0"/>
              <a:t> limit 10;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D8387-85D8-4968-AF75-82A3615A8BF4}"/>
              </a:ext>
            </a:extLst>
          </p:cNvPr>
          <p:cNvSpPr txBox="1"/>
          <p:nvPr/>
        </p:nvSpPr>
        <p:spPr>
          <a:xfrm>
            <a:off x="1285875" y="1724025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Top 2-3  All Rounder with best strike rate can be AD Russell, SP </a:t>
            </a:r>
            <a:r>
              <a:rPr lang="en-IN" sz="1600" b="1" dirty="0" err="1">
                <a:latin typeface="+mj-lt"/>
              </a:rPr>
              <a:t>Narine</a:t>
            </a:r>
            <a:r>
              <a:rPr lang="en-IN" sz="1600" b="1" dirty="0">
                <a:latin typeface="+mj-lt"/>
              </a:rPr>
              <a:t>, HH Pandya with best bowling strike rate.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0D0795-8D03-459B-AA7B-4645A8801F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4449"/>
              </p:ext>
            </p:extLst>
          </p:nvPr>
        </p:nvGraphicFramePr>
        <p:xfrm>
          <a:off x="5422392" y="2239249"/>
          <a:ext cx="5788116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824753-9FCC-4689-98E5-B0B41CCA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2" y="2239249"/>
            <a:ext cx="4296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2669-EA39-4156-BC0C-62AF4C22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Criteria For Best Wicketkeeper in IPL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D01CB4-C461-4A7C-AEA9-33FD94AE4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0435"/>
            <a:ext cx="10974351" cy="48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Dismissals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stumped and caught dismissals.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Aggressive Batting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score runs quickly, focusing on boundaries.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Contributed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contribution to the team's run total.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Reflexes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reflexes and agility behind the stumps.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play in various batting positions.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Steady and reliable performance throughout the tournament.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Stamina and Endurance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physical fitness to endure the demands of T20 matches.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Communication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skills to coordinate with bowlers and fielders.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Saves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save crucial runs and prevent overthrows.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Calmness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composure under pressure situations. </a:t>
            </a:r>
          </a:p>
        </p:txBody>
      </p:sp>
    </p:spTree>
    <p:extLst>
      <p:ext uri="{BB962C8B-B14F-4D97-AF65-F5344CB8AC3E}">
        <p14:creationId xmlns:p14="http://schemas.microsoft.com/office/powerpoint/2010/main" val="303787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1752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Berlin Sans FB</vt:lpstr>
      <vt:lpstr>Calibri</vt:lpstr>
      <vt:lpstr>Calibri Light</vt:lpstr>
      <vt:lpstr>Times New Roman</vt:lpstr>
      <vt:lpstr>Wingdings</vt:lpstr>
      <vt:lpstr>Office Theme</vt:lpstr>
      <vt:lpstr>Microsoft Excel Macro-Enabled Worksheet</vt:lpstr>
      <vt:lpstr>PowerPoint Presentation</vt:lpstr>
      <vt:lpstr>Copy and Create table Query</vt:lpstr>
      <vt:lpstr>TOP 10 AGGRESSIVE BATSMAN</vt:lpstr>
      <vt:lpstr>TOP 10 ANCHOR BATSMAN</vt:lpstr>
      <vt:lpstr>TOP 10 HARD HITTERS</vt:lpstr>
      <vt:lpstr>TOP 10 Economy Bowler</vt:lpstr>
      <vt:lpstr>TOP 10  Wicket Taking Bowlers</vt:lpstr>
      <vt:lpstr>TOP 10  All Rounder</vt:lpstr>
      <vt:lpstr>Criteria For Best Wicketkeeper in IPL</vt:lpstr>
      <vt:lpstr>PowerPoint Presentation</vt:lpstr>
      <vt:lpstr>1. Get the count of cities that have hosted an IPL match</vt:lpstr>
      <vt:lpstr>2. Create table deliveries_v02 with all the columns of the table ‘deliveries’ and an additional column ball_result containing values boundary, dot or other depending on the total_run</vt:lpstr>
      <vt:lpstr>3. Write a query to fetch the total number of boundaries and dot balls from the deliveries_v02 table.</vt:lpstr>
      <vt:lpstr>4. Write a query to fetch the total number of boundaries scored by each team from the deliveries_v02 table and order it in descending order of the number of boundaries scored.</vt:lpstr>
      <vt:lpstr>5. Write a query to fetch the total number of dot balls bowled by each team and order it in descending order of the total number of dot balls bowled.</vt:lpstr>
      <vt:lpstr>6. Write a query to fetch the total number of dismissals by dismissal kinds where dismissal kind is not NA</vt:lpstr>
      <vt:lpstr>7. Write a query to get the top 5 bowlers who conceded maximum extra runs from the deliveries table</vt:lpstr>
      <vt:lpstr>8. Write a query to create a table named deliveries_v03 with all the columns of deliveries_v02 table and two additional column (named venue and match_date) of venue and date from table matches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Vishwakarma</dc:creator>
  <cp:lastModifiedBy>Saurabh Vishwakarma</cp:lastModifiedBy>
  <cp:revision>29</cp:revision>
  <dcterms:created xsi:type="dcterms:W3CDTF">2024-07-08T08:02:24Z</dcterms:created>
  <dcterms:modified xsi:type="dcterms:W3CDTF">2024-07-12T07:19:53Z</dcterms:modified>
</cp:coreProperties>
</file>