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72" r:id="rId11"/>
    <p:sldId id="274" r:id="rId12"/>
    <p:sldId id="269" r:id="rId13"/>
    <p:sldId id="270"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E64BC-9227-4290-A1C6-CB26F91DE9FE}" v="153" dt="2022-05-10T09:10:23.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72C0AC-4883-4CFA-B9C1-42384B15A6C3}"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1ACF4-CFC6-4A5E-A7C4-C296E05854C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2C0AC-4883-4CFA-B9C1-42384B15A6C3}"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1ACF4-CFC6-4A5E-A7C4-C296E05854C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2C0AC-4883-4CFA-B9C1-42384B15A6C3}"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1ACF4-CFC6-4A5E-A7C4-C296E05854C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2C0AC-4883-4CFA-B9C1-42384B15A6C3}"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1ACF4-CFC6-4A5E-A7C4-C296E05854C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2C0AC-4883-4CFA-B9C1-42384B15A6C3}"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1ACF4-CFC6-4A5E-A7C4-C296E05854C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72C0AC-4883-4CFA-B9C1-42384B15A6C3}"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1ACF4-CFC6-4A5E-A7C4-C296E05854C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72C0AC-4883-4CFA-B9C1-42384B15A6C3}"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61ACF4-CFC6-4A5E-A7C4-C296E05854C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72C0AC-4883-4CFA-B9C1-42384B15A6C3}"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61ACF4-CFC6-4A5E-A7C4-C296E05854C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2C0AC-4883-4CFA-B9C1-42384B15A6C3}"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61ACF4-CFC6-4A5E-A7C4-C296E05854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72C0AC-4883-4CFA-B9C1-42384B15A6C3}"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1ACF4-CFC6-4A5E-A7C4-C296E05854C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72C0AC-4883-4CFA-B9C1-42384B15A6C3}"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1ACF4-CFC6-4A5E-A7C4-C296E05854C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2C0AC-4883-4CFA-B9C1-42384B15A6C3}" type="datetimeFigureOut">
              <a:rPr lang="en-US" smtClean="0"/>
              <a:t>5/10/2022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1ACF4-CFC6-4A5E-A7C4-C296E05854C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What is Web3? What it Isn't, and When Can You Start Using it? - XR Today"/>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rot="21166553">
            <a:off x="572603" y="2417902"/>
            <a:ext cx="8229600" cy="1143000"/>
          </a:xfrm>
        </p:spPr>
        <p:txBody>
          <a:bodyPr/>
          <a:lstStyle/>
          <a:p>
            <a:r>
              <a:rPr lang="de-DE" b="1" dirty="0">
                <a:solidFill>
                  <a:schemeClr val="bg1">
                    <a:lumMod val="95000"/>
                  </a:schemeClr>
                </a:solidFill>
                <a:latin typeface="Arial Narrow" pitchFamily="34" charset="0"/>
              </a:rPr>
              <a:t>Modern Web 3.0 Blockchain App</a:t>
            </a:r>
            <a:endParaRPr lang="en-US" b="1" dirty="0">
              <a:solidFill>
                <a:schemeClr val="bg1">
                  <a:lumMod val="95000"/>
                </a:schemeClr>
              </a:solidFill>
              <a:latin typeface="Arial Narrow" pitchFamily="34" charset="0"/>
            </a:endParaRPr>
          </a:p>
        </p:txBody>
      </p:sp>
      <p:sp>
        <p:nvSpPr>
          <p:cNvPr id="5" name="Content Placeholder 4"/>
          <p:cNvSpPr>
            <a:spLocks noGrp="1"/>
          </p:cNvSpPr>
          <p:nvPr>
            <p:ph sz="half" idx="1"/>
          </p:nvPr>
        </p:nvSpPr>
        <p:spPr>
          <a:xfrm>
            <a:off x="457200" y="4114800"/>
            <a:ext cx="4038600" cy="2011363"/>
          </a:xfrm>
        </p:spPr>
        <p:txBody>
          <a:bodyPr>
            <a:normAutofit lnSpcReduction="10000"/>
          </a:bodyPr>
          <a:lstStyle/>
          <a:p>
            <a:pPr>
              <a:buNone/>
            </a:pPr>
            <a:r>
              <a:rPr lang="en-US" sz="1800" dirty="0">
                <a:solidFill>
                  <a:schemeClr val="accent3">
                    <a:lumMod val="20000"/>
                    <a:lumOff val="80000"/>
                  </a:schemeClr>
                </a:solidFill>
              </a:rPr>
              <a:t>BY – SUDIPTA NARAYAN DHAR</a:t>
            </a:r>
            <a:endParaRPr lang="en-US" sz="1800" b="1" dirty="0">
              <a:solidFill>
                <a:schemeClr val="accent3">
                  <a:lumMod val="20000"/>
                  <a:lumOff val="80000"/>
                </a:schemeClr>
              </a:solidFill>
            </a:endParaRPr>
          </a:p>
          <a:p>
            <a:pPr>
              <a:buNone/>
            </a:pPr>
            <a:r>
              <a:rPr lang="en-US" sz="1800" b="1" dirty="0">
                <a:solidFill>
                  <a:schemeClr val="accent3">
                    <a:lumMod val="20000"/>
                    <a:lumOff val="80000"/>
                  </a:schemeClr>
                </a:solidFill>
              </a:rPr>
              <a:t>         </a:t>
            </a:r>
            <a:r>
              <a:rPr lang="en-US" sz="1800" dirty="0">
                <a:solidFill>
                  <a:schemeClr val="accent3">
                    <a:lumMod val="20000"/>
                    <a:lumOff val="80000"/>
                  </a:schemeClr>
                </a:solidFill>
              </a:rPr>
              <a:t>SUBHAM BHATTACHARYYA</a:t>
            </a:r>
          </a:p>
          <a:p>
            <a:pPr>
              <a:buNone/>
            </a:pPr>
            <a:r>
              <a:rPr lang="en-US" sz="1800" dirty="0">
                <a:solidFill>
                  <a:schemeClr val="accent3">
                    <a:lumMod val="20000"/>
                    <a:lumOff val="80000"/>
                  </a:schemeClr>
                </a:solidFill>
              </a:rPr>
              <a:t>         MD RISHER ALI</a:t>
            </a:r>
          </a:p>
          <a:p>
            <a:pPr>
              <a:buNone/>
            </a:pPr>
            <a:r>
              <a:rPr lang="en-US" sz="1800" dirty="0">
                <a:solidFill>
                  <a:schemeClr val="accent3">
                    <a:lumMod val="20000"/>
                    <a:lumOff val="80000"/>
                  </a:schemeClr>
                </a:solidFill>
              </a:rPr>
              <a:t>         ANIMESH PRASADI</a:t>
            </a:r>
          </a:p>
          <a:p>
            <a:pPr>
              <a:buNone/>
            </a:pPr>
            <a:r>
              <a:rPr lang="en-US" sz="1800" dirty="0">
                <a:solidFill>
                  <a:schemeClr val="accent3">
                    <a:lumMod val="20000"/>
                    <a:lumOff val="80000"/>
                  </a:schemeClr>
                </a:solidFill>
              </a:rPr>
              <a:t>         SWARNAVA HALDER</a:t>
            </a:r>
          </a:p>
          <a:p>
            <a:pPr>
              <a:buNone/>
            </a:pPr>
            <a:r>
              <a:rPr lang="en-US" sz="1800" dirty="0">
                <a:solidFill>
                  <a:schemeClr val="accent3">
                    <a:lumMod val="20000"/>
                    <a:lumOff val="80000"/>
                  </a:schemeClr>
                </a:solidFill>
              </a:rPr>
              <a:t>         SOURAV SARKAR</a:t>
            </a:r>
          </a:p>
          <a:p>
            <a:endParaRPr lang="en-US" sz="1400" dirty="0"/>
          </a:p>
        </p:txBody>
      </p:sp>
      <p:sp>
        <p:nvSpPr>
          <p:cNvPr id="6" name="Content Placeholder 5"/>
          <p:cNvSpPr>
            <a:spLocks noGrp="1"/>
          </p:cNvSpPr>
          <p:nvPr>
            <p:ph sz="half" idx="2"/>
          </p:nvPr>
        </p:nvSpPr>
        <p:spPr>
          <a:xfrm>
            <a:off x="4648200" y="4191000"/>
            <a:ext cx="4038600" cy="1935163"/>
          </a:xfrm>
        </p:spPr>
        <p:txBody>
          <a:bodyPr>
            <a:normAutofit lnSpcReduction="10000"/>
          </a:bodyPr>
          <a:lstStyle/>
          <a:p>
            <a:pPr>
              <a:buNone/>
            </a:pPr>
            <a:r>
              <a:rPr lang="en-US" sz="1800" dirty="0">
                <a:solidFill>
                  <a:schemeClr val="accent3">
                    <a:lumMod val="20000"/>
                    <a:lumOff val="80000"/>
                  </a:schemeClr>
                </a:solidFill>
              </a:rPr>
              <a:t>     PROJECT GUIDE – </a:t>
            </a:r>
          </a:p>
          <a:p>
            <a:pPr>
              <a:buNone/>
            </a:pPr>
            <a:r>
              <a:rPr lang="en-US" sz="1800" b="1" dirty="0">
                <a:solidFill>
                  <a:schemeClr val="accent3">
                    <a:lumMod val="20000"/>
                    <a:lumOff val="80000"/>
                  </a:schemeClr>
                </a:solidFill>
              </a:rPr>
              <a:t>     PROF. SUKANYA ROY</a:t>
            </a:r>
          </a:p>
          <a:p>
            <a:pPr>
              <a:buNone/>
            </a:pPr>
            <a:r>
              <a:rPr lang="en-US" sz="1800" b="1" dirty="0">
                <a:solidFill>
                  <a:schemeClr val="accent3">
                    <a:lumMod val="20000"/>
                    <a:lumOff val="80000"/>
                  </a:schemeClr>
                </a:solidFill>
              </a:rPr>
              <a:t>     PROF. PRASENJIT KUMAR 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ow Web 3.0 blockchain Would Impact Businesses?"/>
          <p:cNvPicPr>
            <a:picLocks noChangeAspect="1" noChangeArrowheads="1"/>
          </p:cNvPicPr>
          <p:nvPr/>
        </p:nvPicPr>
        <p:blipFill>
          <a:blip r:embed="rId2" cstate="print"/>
          <a:srcRect/>
          <a:stretch>
            <a:fillRect/>
          </a:stretch>
        </p:blipFill>
        <p:spPr bwMode="auto">
          <a:xfrm>
            <a:off x="3505200" y="1524000"/>
            <a:ext cx="5324707" cy="4366260"/>
          </a:xfrm>
          <a:prstGeom prst="rect">
            <a:avLst/>
          </a:prstGeom>
          <a:noFill/>
        </p:spPr>
      </p:pic>
      <p:sp>
        <p:nvSpPr>
          <p:cNvPr id="2" name="Title 1"/>
          <p:cNvSpPr>
            <a:spLocks noGrp="1"/>
          </p:cNvSpPr>
          <p:nvPr>
            <p:ph type="title"/>
          </p:nvPr>
        </p:nvSpPr>
        <p:spPr/>
        <p:txBody>
          <a:bodyPr>
            <a:normAutofit/>
          </a:bodyPr>
          <a:lstStyle/>
          <a:p>
            <a:pPr algn="l"/>
            <a:r>
              <a:rPr lang="en-US" sz="3200" dirty="0">
                <a:latin typeface="Algerian" pitchFamily="82" charset="0"/>
              </a:rPr>
              <a:t>Advantages of Web 3.0</a:t>
            </a:r>
          </a:p>
        </p:txBody>
      </p:sp>
      <p:sp>
        <p:nvSpPr>
          <p:cNvPr id="3" name="Content Placeholder 2"/>
          <p:cNvSpPr>
            <a:spLocks noGrp="1"/>
          </p:cNvSpPr>
          <p:nvPr>
            <p:ph idx="1"/>
          </p:nvPr>
        </p:nvSpPr>
        <p:spPr/>
        <p:txBody>
          <a:bodyPr>
            <a:normAutofit/>
          </a:bodyPr>
          <a:lstStyle/>
          <a:p>
            <a:pPr marL="457200" indent="-457200">
              <a:buAutoNum type="arabicParenR"/>
            </a:pPr>
            <a:r>
              <a:rPr lang="en-US" sz="2000" b="1" dirty="0"/>
              <a:t>Data Privacy and Control</a:t>
            </a:r>
            <a:endParaRPr lang="en-US" sz="2000" dirty="0">
              <a:latin typeface="Cambria" pitchFamily="18" charset="0"/>
              <a:ea typeface="Cambria" pitchFamily="18" charset="0"/>
            </a:endParaRPr>
          </a:p>
          <a:p>
            <a:pPr marL="457200" indent="-457200">
              <a:buFont typeface="Arial" pitchFamily="34" charset="0"/>
              <a:buAutoNum type="arabicParenR"/>
            </a:pPr>
            <a:r>
              <a:rPr lang="en-US" sz="2000" b="1" dirty="0"/>
              <a:t>Seamless Services</a:t>
            </a:r>
          </a:p>
          <a:p>
            <a:pPr marL="457200" indent="-457200">
              <a:buFont typeface="Arial" pitchFamily="34" charset="0"/>
              <a:buAutoNum type="arabicParenR"/>
            </a:pPr>
            <a:r>
              <a:rPr lang="en-US" sz="2000" b="1" dirty="0"/>
              <a:t>Transparency</a:t>
            </a:r>
          </a:p>
          <a:p>
            <a:pPr marL="457200" indent="-457200">
              <a:buFont typeface="Arial" pitchFamily="34" charset="0"/>
              <a:buAutoNum type="arabicParenR"/>
            </a:pPr>
            <a:r>
              <a:rPr lang="en-US" sz="2000" b="1" dirty="0"/>
              <a:t>Open Accessibility to Data</a:t>
            </a:r>
          </a:p>
          <a:p>
            <a:pPr marL="457200" indent="-457200">
              <a:buFont typeface="Arial" pitchFamily="34" charset="0"/>
              <a:buAutoNum type="arabicParenR"/>
            </a:pPr>
            <a:r>
              <a:rPr lang="en-US" sz="2000" b="1" dirty="0"/>
              <a:t>Restrictionless Platform</a:t>
            </a:r>
          </a:p>
          <a:p>
            <a:pPr marL="457200" indent="-457200">
              <a:buFont typeface="Arial" pitchFamily="34" charset="0"/>
              <a:buAutoNum type="arabicParenR"/>
            </a:pPr>
            <a:r>
              <a:rPr lang="en-US" sz="2000" b="1" dirty="0"/>
              <a:t>Single Profile Creation</a:t>
            </a:r>
          </a:p>
          <a:p>
            <a:pPr marL="457200" indent="-457200">
              <a:buFont typeface="Arial" pitchFamily="34" charset="0"/>
              <a:buAutoNum type="arabicParenR"/>
            </a:pPr>
            <a:r>
              <a:rPr lang="en-US" sz="2000" b="1" dirty="0"/>
              <a:t>Enhanced Data Processing</a:t>
            </a:r>
          </a:p>
          <a:p>
            <a:pPr marL="457200" indent="-457200">
              <a:buNone/>
            </a:pPr>
            <a:endParaRPr lang="en-US" sz="2000" b="1" dirty="0"/>
          </a:p>
        </p:txBody>
      </p:sp>
    </p:spTree>
    <p:extLst>
      <p:ext uri="{BB962C8B-B14F-4D97-AF65-F5344CB8AC3E}">
        <p14:creationId xmlns:p14="http://schemas.microsoft.com/office/powerpoint/2010/main" val="448503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Algerian" pitchFamily="82" charset="0"/>
              </a:rPr>
              <a:t>Disadvantages of Web 3.0</a:t>
            </a:r>
            <a:endParaRPr lang="en-US" sz="3200" dirty="0">
              <a:latin typeface="Algerian" pitchFamily="82" charset="0"/>
            </a:endParaRPr>
          </a:p>
        </p:txBody>
      </p:sp>
      <p:sp>
        <p:nvSpPr>
          <p:cNvPr id="3" name="Content Placeholder 2"/>
          <p:cNvSpPr>
            <a:spLocks noGrp="1"/>
          </p:cNvSpPr>
          <p:nvPr>
            <p:ph idx="1"/>
          </p:nvPr>
        </p:nvSpPr>
        <p:spPr/>
        <p:txBody>
          <a:bodyPr>
            <a:normAutofit/>
          </a:bodyPr>
          <a:lstStyle/>
          <a:p>
            <a:pPr marL="457200" indent="-457200">
              <a:buAutoNum type="arabicParenR"/>
            </a:pPr>
            <a:r>
              <a:rPr lang="en-US" sz="2000" b="1" dirty="0"/>
              <a:t>Requires Advanced Devices</a:t>
            </a:r>
          </a:p>
          <a:p>
            <a:pPr marL="457200" indent="-457200">
              <a:buFont typeface="Arial" pitchFamily="34" charset="0"/>
              <a:buAutoNum type="arabicParenR"/>
            </a:pPr>
            <a:r>
              <a:rPr lang="en-US" sz="2000" b="1" dirty="0"/>
              <a:t>Web 1.0 Websites Will Become Obsolete</a:t>
            </a:r>
          </a:p>
          <a:p>
            <a:pPr marL="457200" indent="-457200">
              <a:buFont typeface="Arial" pitchFamily="34" charset="0"/>
              <a:buAutoNum type="arabicParenR"/>
            </a:pPr>
            <a:r>
              <a:rPr lang="en-US" sz="2000" b="1" dirty="0"/>
              <a:t>Not Ready for Widespread Adoption</a:t>
            </a:r>
          </a:p>
          <a:p>
            <a:pPr marL="457200" indent="-457200">
              <a:buFont typeface="Arial" pitchFamily="34" charset="0"/>
              <a:buAutoNum type="arabicParenR"/>
            </a:pPr>
            <a:r>
              <a:rPr lang="en-US" sz="2000" b="1" dirty="0"/>
              <a:t>Demand for Reputation Management Will Increase</a:t>
            </a:r>
          </a:p>
          <a:p>
            <a:pPr marL="457200" indent="-457200">
              <a:buFont typeface="Arial" pitchFamily="34" charset="0"/>
              <a:buAutoNum type="arabicParenR"/>
            </a:pPr>
            <a:r>
              <a:rPr lang="en-US" sz="2000" b="1" dirty="0"/>
              <a:t>Complicated Functionality</a:t>
            </a:r>
          </a:p>
          <a:p>
            <a:pPr marL="457200" indent="-457200">
              <a:buAutoNum type="arabicParenR"/>
            </a:pPr>
            <a:endParaRPr lang="en-US" sz="2000" b="1" dirty="0"/>
          </a:p>
          <a:p>
            <a:pPr>
              <a:buNone/>
            </a:pPr>
            <a:endParaRPr lang="en-US" sz="2000" dirty="0"/>
          </a:p>
        </p:txBody>
      </p:sp>
    </p:spTree>
    <p:extLst>
      <p:ext uri="{BB962C8B-B14F-4D97-AF65-F5344CB8AC3E}">
        <p14:creationId xmlns:p14="http://schemas.microsoft.com/office/powerpoint/2010/main" val="26802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DB520CC-7DBE-F51B-A372-B84131EF37AC}"/>
              </a:ext>
            </a:extLst>
          </p:cNvPr>
          <p:cNvPicPr>
            <a:picLocks noChangeAspect="1"/>
          </p:cNvPicPr>
          <p:nvPr/>
        </p:nvPicPr>
        <p:blipFill rotWithShape="1">
          <a:blip r:embed="rId2"/>
          <a:srcRect l="6524" t="6484" r="43608" b="-1"/>
          <a:stretch/>
        </p:blipFill>
        <p:spPr>
          <a:xfrm>
            <a:off x="2642616" y="10"/>
            <a:ext cx="6501384" cy="6857990"/>
          </a:xfrm>
          <a:prstGeom prst="rect">
            <a:avLst/>
          </a:prstGeom>
        </p:spPr>
      </p:pic>
      <p:sp>
        <p:nvSpPr>
          <p:cNvPr id="34" name="Rectangle 3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itle 1">
            <a:extLst>
              <a:ext uri="{FF2B5EF4-FFF2-40B4-BE49-F238E27FC236}">
                <a16:creationId xmlns:a16="http://schemas.microsoft.com/office/drawing/2014/main" id="{B73559E7-70D8-3B6D-6724-5EBBC6CDCF1E}"/>
              </a:ext>
            </a:extLst>
          </p:cNvPr>
          <p:cNvSpPr>
            <a:spLocks noGrp="1"/>
          </p:cNvSpPr>
          <p:nvPr>
            <p:ph type="title"/>
          </p:nvPr>
        </p:nvSpPr>
        <p:spPr>
          <a:xfrm>
            <a:off x="358485" y="1122363"/>
            <a:ext cx="3017520" cy="3204134"/>
          </a:xfrm>
        </p:spPr>
        <p:txBody>
          <a:bodyPr vert="horz" lIns="91440" tIns="45720" rIns="91440" bIns="45720" rtlCol="0" anchor="b">
            <a:normAutofit/>
          </a:bodyPr>
          <a:lstStyle/>
          <a:p>
            <a:pPr algn="l">
              <a:lnSpc>
                <a:spcPct val="90000"/>
              </a:lnSpc>
            </a:pPr>
            <a:r>
              <a:rPr lang="en-US" sz="4200" b="1"/>
              <a:t>PROJECT</a:t>
            </a:r>
            <a:br>
              <a:rPr lang="en-US" sz="4200" b="1"/>
            </a:br>
            <a:r>
              <a:rPr lang="en-US" sz="4200" b="1"/>
              <a:t>KRYPAY</a:t>
            </a:r>
          </a:p>
        </p:txBody>
      </p:sp>
      <p:sp>
        <p:nvSpPr>
          <p:cNvPr id="36" name="Rectangle 3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490393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C5782D3-6CED-43A7-BE35-09C48F809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6721F593-ECD2-4B5B-AAE4-0866A4CDC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242189" y="1070835"/>
            <a:ext cx="515816"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71DEE99F-D18C-4025-BA3F-CEBF5258E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241711" y="803186"/>
            <a:ext cx="307029"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976FA5D9-3A7C-4FA7-9BA8-1905D703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35029" y="804101"/>
            <a:ext cx="291017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828146-A7A2-30E6-6349-3E29B12D2D6B}"/>
              </a:ext>
            </a:extLst>
          </p:cNvPr>
          <p:cNvSpPr>
            <a:spLocks noGrp="1"/>
          </p:cNvSpPr>
          <p:nvPr>
            <p:ph type="title"/>
          </p:nvPr>
        </p:nvSpPr>
        <p:spPr>
          <a:xfrm>
            <a:off x="5876328" y="1213968"/>
            <a:ext cx="2435147" cy="652317"/>
          </a:xfrm>
        </p:spPr>
        <p:txBody>
          <a:bodyPr anchor="b">
            <a:normAutofit/>
          </a:bodyPr>
          <a:lstStyle/>
          <a:p>
            <a:r>
              <a:rPr lang="en-US" sz="3100">
                <a:solidFill>
                  <a:srgbClr val="FFFFFF"/>
                </a:solidFill>
                <a:ea typeface="Calibri"/>
                <a:cs typeface="Calibri"/>
              </a:rPr>
              <a:t>KRYPAY</a:t>
            </a:r>
            <a:endParaRPr lang="en-US" sz="3100">
              <a:solidFill>
                <a:srgbClr val="FFFFFF"/>
              </a:solidFill>
            </a:endParaRPr>
          </a:p>
        </p:txBody>
      </p:sp>
      <p:pic>
        <p:nvPicPr>
          <p:cNvPr id="4" name="Picture 4" descr="Graphical user interface, application&#10;&#10;Description automatically generated">
            <a:extLst>
              <a:ext uri="{FF2B5EF4-FFF2-40B4-BE49-F238E27FC236}">
                <a16:creationId xmlns:a16="http://schemas.microsoft.com/office/drawing/2014/main" id="{D32E7B04-25BB-0B46-B954-03976F4B34A4}"/>
              </a:ext>
            </a:extLst>
          </p:cNvPr>
          <p:cNvPicPr>
            <a:picLocks noChangeAspect="1"/>
          </p:cNvPicPr>
          <p:nvPr/>
        </p:nvPicPr>
        <p:blipFill rotWithShape="1">
          <a:blip r:embed="rId2"/>
          <a:srcRect r="16827" b="1"/>
          <a:stretch/>
        </p:blipFill>
        <p:spPr>
          <a:xfrm>
            <a:off x="242128" y="433128"/>
            <a:ext cx="5388812" cy="6051902"/>
          </a:xfrm>
          <a:prstGeom prst="rect">
            <a:avLst/>
          </a:prstGeom>
        </p:spPr>
      </p:pic>
      <p:sp>
        <p:nvSpPr>
          <p:cNvPr id="8" name="Content Placeholder 7">
            <a:extLst>
              <a:ext uri="{FF2B5EF4-FFF2-40B4-BE49-F238E27FC236}">
                <a16:creationId xmlns:a16="http://schemas.microsoft.com/office/drawing/2014/main" id="{A1F6EDCB-B32B-DACF-ECD6-FC4BEE0B1675}"/>
              </a:ext>
            </a:extLst>
          </p:cNvPr>
          <p:cNvSpPr>
            <a:spLocks noGrp="1"/>
          </p:cNvSpPr>
          <p:nvPr>
            <p:ph idx="1"/>
          </p:nvPr>
        </p:nvSpPr>
        <p:spPr>
          <a:xfrm>
            <a:off x="5876328" y="2019445"/>
            <a:ext cx="2438661" cy="3713447"/>
          </a:xfrm>
        </p:spPr>
        <p:txBody>
          <a:bodyPr anchor="t">
            <a:normAutofit/>
          </a:bodyPr>
          <a:lstStyle/>
          <a:p>
            <a:r>
              <a:rPr lang="en-US" sz="2000" dirty="0" err="1">
                <a:solidFill>
                  <a:srgbClr val="FFFFFF"/>
                </a:solidFill>
                <a:ea typeface="Calibri"/>
                <a:cs typeface="Calibri"/>
              </a:rPr>
              <a:t>KryPay</a:t>
            </a:r>
            <a:r>
              <a:rPr lang="en-US" sz="2000" dirty="0">
                <a:solidFill>
                  <a:srgbClr val="FFFFFF"/>
                </a:solidFill>
                <a:ea typeface="Calibri"/>
                <a:cs typeface="Calibri"/>
              </a:rPr>
              <a:t> is a Web3 based  blockchain website using solidity,react.js and tailwind </a:t>
            </a:r>
            <a:r>
              <a:rPr lang="en-US" sz="2000" dirty="0" err="1">
                <a:solidFill>
                  <a:srgbClr val="FFFFFF"/>
                </a:solidFill>
                <a:ea typeface="Calibri"/>
                <a:cs typeface="Calibri"/>
              </a:rPr>
              <a:t>css</a:t>
            </a:r>
            <a:r>
              <a:rPr lang="en-US" sz="2000" dirty="0">
                <a:solidFill>
                  <a:srgbClr val="FFFFFF"/>
                </a:solidFill>
                <a:ea typeface="Calibri"/>
                <a:cs typeface="Calibri"/>
              </a:rPr>
              <a:t>. It is used for transaction of </a:t>
            </a:r>
            <a:r>
              <a:rPr lang="en-US" sz="2000" dirty="0" err="1">
                <a:solidFill>
                  <a:srgbClr val="FFFFFF"/>
                </a:solidFill>
                <a:ea typeface="Calibri"/>
                <a:cs typeface="Calibri"/>
              </a:rPr>
              <a:t>ethereum</a:t>
            </a:r>
            <a:r>
              <a:rPr lang="en-US" sz="2000" dirty="0">
                <a:solidFill>
                  <a:srgbClr val="FFFFFF"/>
                </a:solidFill>
                <a:ea typeface="Calibri"/>
                <a:cs typeface="Calibri"/>
              </a:rPr>
              <a:t> connected with your </a:t>
            </a:r>
            <a:r>
              <a:rPr lang="en-US" sz="2000" dirty="0" err="1">
                <a:solidFill>
                  <a:srgbClr val="FFFFFF"/>
                </a:solidFill>
                <a:ea typeface="Calibri"/>
                <a:cs typeface="Calibri"/>
              </a:rPr>
              <a:t>metamask</a:t>
            </a:r>
            <a:r>
              <a:rPr lang="en-US" sz="2000" dirty="0">
                <a:solidFill>
                  <a:srgbClr val="FFFFFF"/>
                </a:solidFill>
                <a:ea typeface="Calibri"/>
                <a:cs typeface="Calibri"/>
              </a:rPr>
              <a:t> wallet.</a:t>
            </a:r>
            <a:endParaRPr lang="en-US" sz="2000">
              <a:solidFill>
                <a:srgbClr val="FFFFFF"/>
              </a:solidFill>
              <a:ea typeface="Calibri"/>
              <a:cs typeface="Calibri"/>
            </a:endParaRPr>
          </a:p>
        </p:txBody>
      </p:sp>
      <p:sp>
        <p:nvSpPr>
          <p:cNvPr id="19" name="Rectangle 8">
            <a:extLst>
              <a:ext uri="{FF2B5EF4-FFF2-40B4-BE49-F238E27FC236}">
                <a16:creationId xmlns:a16="http://schemas.microsoft.com/office/drawing/2014/main" id="{4652D57C-331F-43B8-9C07-69FBA9C02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53443" y="1530154"/>
            <a:ext cx="39055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896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100+ Thank You Pictures | Download Free Images on Unsplash"/>
          <p:cNvPicPr>
            <a:picLocks noChangeAspect="1" noChangeArrowheads="1"/>
          </p:cNvPicPr>
          <p:nvPr/>
        </p:nvPicPr>
        <p:blipFill>
          <a:blip r:embed="rId2" cstate="print"/>
          <a:srcRect/>
          <a:stretch>
            <a:fillRect/>
          </a:stretch>
        </p:blipFill>
        <p:spPr bwMode="auto">
          <a:xfrm>
            <a:off x="0" y="0"/>
            <a:ext cx="9139430"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4" name="Picture 8" descr="What is Web 3.0"/>
          <p:cNvPicPr>
            <a:picLocks noChangeAspect="1" noChangeArrowheads="1"/>
          </p:cNvPicPr>
          <p:nvPr/>
        </p:nvPicPr>
        <p:blipFill>
          <a:blip r:embed="rId2" cstate="print"/>
          <a:srcRect/>
          <a:stretch>
            <a:fillRect/>
          </a:stretch>
        </p:blipFill>
        <p:spPr bwMode="auto">
          <a:xfrm>
            <a:off x="2743200" y="3733800"/>
            <a:ext cx="5833241" cy="2819400"/>
          </a:xfrm>
          <a:prstGeom prst="rect">
            <a:avLst/>
          </a:prstGeom>
          <a:noFill/>
        </p:spPr>
      </p:pic>
      <p:sp>
        <p:nvSpPr>
          <p:cNvPr id="2" name="Title 1"/>
          <p:cNvSpPr>
            <a:spLocks noGrp="1"/>
          </p:cNvSpPr>
          <p:nvPr>
            <p:ph type="title"/>
          </p:nvPr>
        </p:nvSpPr>
        <p:spPr/>
        <p:txBody>
          <a:bodyPr>
            <a:normAutofit/>
          </a:bodyPr>
          <a:lstStyle/>
          <a:p>
            <a:r>
              <a:rPr lang="en-US" b="1" dirty="0"/>
              <a:t>What Is Web 3.0?</a:t>
            </a:r>
            <a:endParaRPr lang="en-US" dirty="0"/>
          </a:p>
        </p:txBody>
      </p:sp>
      <p:sp>
        <p:nvSpPr>
          <p:cNvPr id="3" name="Content Placeholder 2"/>
          <p:cNvSpPr>
            <a:spLocks noGrp="1"/>
          </p:cNvSpPr>
          <p:nvPr>
            <p:ph idx="1"/>
          </p:nvPr>
        </p:nvSpPr>
        <p:spPr/>
        <p:txBody>
          <a:bodyPr>
            <a:normAutofit/>
          </a:bodyPr>
          <a:lstStyle/>
          <a:p>
            <a:pPr>
              <a:buNone/>
            </a:pPr>
            <a:r>
              <a:rPr lang="en-US" sz="2800" b="1" dirty="0">
                <a:latin typeface="Arial Narrow" pitchFamily="34" charset="0"/>
              </a:rPr>
              <a:t>    </a:t>
            </a:r>
            <a:r>
              <a:rPr lang="en-US" sz="2400" b="1" dirty="0">
                <a:latin typeface="Arial Narrow" pitchFamily="34" charset="0"/>
              </a:rPr>
              <a:t>Web 3.0</a:t>
            </a:r>
            <a:r>
              <a:rPr lang="en-US" sz="2400" dirty="0">
                <a:latin typeface="Arial Narrow" pitchFamily="34" charset="0"/>
              </a:rPr>
              <a:t> (also known as web3) is the third iteration of the Internet that interconnects data in a decentralized way to deliver a faster and more personalized user experience. It is built using artificial intelligence, machine learning and the semantic web, and uses the blockchain security system to keep your information safe and secure.</a:t>
            </a:r>
          </a:p>
        </p:txBody>
      </p:sp>
      <p:sp>
        <p:nvSpPr>
          <p:cNvPr id="14338" name="AutoShape 2" descr="How To Invest In Web 3.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0" name="AutoShape 4" descr="How To Invest In Web 3.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2" name="AutoShape 6" descr="How To Invest In Web 3.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6" name="Picture 10" descr="9,176 Thinking Emoji Stock Photos, Pictures &amp; Royalty-Free Images - iStock"/>
          <p:cNvPicPr>
            <a:picLocks noChangeAspect="1" noChangeArrowheads="1"/>
          </p:cNvPicPr>
          <p:nvPr/>
        </p:nvPicPr>
        <p:blipFill>
          <a:blip r:embed="rId3" cstate="print"/>
          <a:srcRect/>
          <a:stretch>
            <a:fillRect/>
          </a:stretch>
        </p:blipFill>
        <p:spPr bwMode="auto">
          <a:xfrm>
            <a:off x="6629400" y="0"/>
            <a:ext cx="1371600" cy="1371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descr="What is Web 3.0? Definition, Projects, Examples and More"/>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s://www.singlegrain.com/wp-content/uploads/2021/12/Single-Grain_Web-1.0-vs-Web-2.0-vs-Web-3.0-1280x1280.jpg"/>
          <p:cNvPicPr>
            <a:picLocks noChangeAspect="1" noChangeArrowheads="1"/>
          </p:cNvPicPr>
          <p:nvPr/>
        </p:nvPicPr>
        <p:blipFill>
          <a:blip r:embed="rId2" cstate="print"/>
          <a:srcRect/>
          <a:stretch>
            <a:fillRect/>
          </a:stretch>
        </p:blipFill>
        <p:spPr bwMode="auto">
          <a:xfrm>
            <a:off x="4114800" y="1447800"/>
            <a:ext cx="5029200" cy="5029200"/>
          </a:xfrm>
          <a:prstGeom prst="rect">
            <a:avLst/>
          </a:prstGeom>
          <a:noFill/>
        </p:spPr>
      </p:pic>
      <p:sp>
        <p:nvSpPr>
          <p:cNvPr id="2" name="Title 1"/>
          <p:cNvSpPr>
            <a:spLocks noGrp="1"/>
          </p:cNvSpPr>
          <p:nvPr>
            <p:ph type="title"/>
          </p:nvPr>
        </p:nvSpPr>
        <p:spPr/>
        <p:txBody>
          <a:bodyPr>
            <a:normAutofit fontScale="90000"/>
          </a:bodyPr>
          <a:lstStyle/>
          <a:p>
            <a:pPr algn="l"/>
            <a:r>
              <a:rPr lang="en-US" sz="4000" b="1" dirty="0">
                <a:latin typeface="Lucida Bright" pitchFamily="18" charset="0"/>
              </a:rPr>
              <a:t>Difference Between Web 1.0, Web 2.0 and Web 3.0</a:t>
            </a:r>
            <a:endParaRPr lang="en-US" sz="4000" dirty="0">
              <a:latin typeface="Lucida Bright" pitchFamily="18" charset="0"/>
            </a:endParaRPr>
          </a:p>
        </p:txBody>
      </p:sp>
      <p:sp>
        <p:nvSpPr>
          <p:cNvPr id="3" name="Content Placeholder 2"/>
          <p:cNvSpPr>
            <a:spLocks noGrp="1"/>
          </p:cNvSpPr>
          <p:nvPr>
            <p:ph idx="1"/>
          </p:nvPr>
        </p:nvSpPr>
        <p:spPr/>
        <p:txBody>
          <a:bodyPr>
            <a:normAutofit/>
          </a:bodyPr>
          <a:lstStyle/>
          <a:p>
            <a:pPr fontAlgn="base"/>
            <a:r>
              <a:rPr lang="en-US" sz="1800" b="1" dirty="0"/>
              <a:t>Web 1.0</a:t>
            </a:r>
            <a:r>
              <a:rPr lang="en-US" sz="1800" dirty="0"/>
              <a:t> </a:t>
            </a:r>
            <a:r>
              <a:rPr lang="en-US" sz="1800" b="1" dirty="0"/>
              <a:t>is a read-only web</a:t>
            </a:r>
            <a:r>
              <a:rPr lang="en-US" sz="1800" dirty="0"/>
              <a:t> where </a:t>
            </a:r>
          </a:p>
          <a:p>
            <a:pPr fontAlgn="base">
              <a:buNone/>
            </a:pPr>
            <a:r>
              <a:rPr lang="en-US" sz="1800" dirty="0"/>
              <a:t>       people can read information </a:t>
            </a:r>
          </a:p>
          <a:p>
            <a:pPr fontAlgn="base">
              <a:buNone/>
            </a:pPr>
            <a:r>
              <a:rPr lang="en-US" sz="1800" dirty="0"/>
              <a:t>       written on websites.</a:t>
            </a:r>
          </a:p>
          <a:p>
            <a:pPr fontAlgn="base"/>
            <a:r>
              <a:rPr lang="en-US" sz="1800" b="1" dirty="0"/>
              <a:t>Web 2.0</a:t>
            </a:r>
            <a:r>
              <a:rPr lang="en-US" sz="1800" dirty="0"/>
              <a:t> </a:t>
            </a:r>
            <a:r>
              <a:rPr lang="en-US" sz="1800" b="1" dirty="0"/>
              <a:t>is a read-write web</a:t>
            </a:r>
            <a:r>
              <a:rPr lang="en-US" sz="1800" dirty="0"/>
              <a:t> </a:t>
            </a:r>
          </a:p>
          <a:p>
            <a:pPr fontAlgn="base">
              <a:buNone/>
            </a:pPr>
            <a:r>
              <a:rPr lang="en-US" sz="1800" dirty="0"/>
              <a:t>       where people can read and write </a:t>
            </a:r>
          </a:p>
          <a:p>
            <a:pPr fontAlgn="base">
              <a:buNone/>
            </a:pPr>
            <a:r>
              <a:rPr lang="en-US" sz="1800" dirty="0"/>
              <a:t>       content on websites and </a:t>
            </a:r>
          </a:p>
          <a:p>
            <a:pPr fontAlgn="base">
              <a:buNone/>
            </a:pPr>
            <a:r>
              <a:rPr lang="en-US" sz="1800" dirty="0"/>
              <a:t>       applications.</a:t>
            </a:r>
          </a:p>
          <a:p>
            <a:pPr fontAlgn="base"/>
            <a:r>
              <a:rPr lang="en-US" sz="1800" b="1" dirty="0"/>
              <a:t>Web 3.0</a:t>
            </a:r>
            <a:r>
              <a:rPr lang="en-US" sz="1800" dirty="0"/>
              <a:t> </a:t>
            </a:r>
            <a:r>
              <a:rPr lang="en-US" sz="1800" b="1" dirty="0"/>
              <a:t>is a read-write-interact web</a:t>
            </a:r>
            <a:r>
              <a:rPr lang="en-US" sz="1800" dirty="0"/>
              <a:t> </a:t>
            </a:r>
          </a:p>
          <a:p>
            <a:pPr fontAlgn="base">
              <a:buNone/>
            </a:pPr>
            <a:r>
              <a:rPr lang="en-US" sz="1800" dirty="0"/>
              <a:t>       (powered by artificial intelligence)</a:t>
            </a:r>
          </a:p>
          <a:p>
            <a:pPr fontAlgn="base">
              <a:buNone/>
            </a:pPr>
            <a:r>
              <a:rPr lang="en-US" sz="1800" dirty="0"/>
              <a:t>       where people can read, write and </a:t>
            </a:r>
          </a:p>
          <a:p>
            <a:pPr fontAlgn="base">
              <a:buNone/>
            </a:pPr>
            <a:r>
              <a:rPr lang="en-US" sz="1800" dirty="0"/>
              <a:t>       interact with content, including </a:t>
            </a:r>
          </a:p>
          <a:p>
            <a:pPr fontAlgn="base">
              <a:buNone/>
            </a:pPr>
            <a:r>
              <a:rPr lang="en-US" sz="1800" dirty="0"/>
              <a:t>       3D graphics, on websites and apps.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What Is Web 3.0 &amp; Why It Matters. Written by Max Mersch and Richard… | by  Fabric Ventures | Fabric Ventures | Medium"/>
          <p:cNvPicPr>
            <a:picLocks noChangeAspect="1" noChangeArrowheads="1"/>
          </p:cNvPicPr>
          <p:nvPr/>
        </p:nvPicPr>
        <p:blipFill>
          <a:blip r:embed="rId2" cstate="print"/>
          <a:srcRect/>
          <a:stretch>
            <a:fillRect/>
          </a:stretch>
        </p:blipFill>
        <p:spPr bwMode="auto">
          <a:xfrm>
            <a:off x="0" y="990600"/>
            <a:ext cx="9144000" cy="51435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t>Layers of Web 3.0</a:t>
            </a:r>
            <a:endParaRPr lang="en-US" sz="3200" dirty="0">
              <a:latin typeface="Lucida Bright" pitchFamily="18" charset="0"/>
            </a:endParaRPr>
          </a:p>
        </p:txBody>
      </p:sp>
      <p:sp>
        <p:nvSpPr>
          <p:cNvPr id="3" name="Content Placeholder 2"/>
          <p:cNvSpPr>
            <a:spLocks noGrp="1"/>
          </p:cNvSpPr>
          <p:nvPr>
            <p:ph idx="1"/>
          </p:nvPr>
        </p:nvSpPr>
        <p:spPr/>
        <p:txBody>
          <a:bodyPr>
            <a:normAutofit/>
          </a:bodyPr>
          <a:lstStyle/>
          <a:p>
            <a:pPr>
              <a:buAutoNum type="arabicParenR"/>
            </a:pPr>
            <a:r>
              <a:rPr lang="en-US" sz="1600" b="1" dirty="0">
                <a:latin typeface="Georgia" pitchFamily="18" charset="0"/>
              </a:rPr>
              <a:t>Edge Computing</a:t>
            </a:r>
            <a:r>
              <a:rPr lang="en-US" sz="1600" dirty="0">
                <a:latin typeface="Georgia" pitchFamily="18" charset="0"/>
              </a:rPr>
              <a:t>: </a:t>
            </a:r>
            <a:r>
              <a:rPr lang="en-US" sz="1600" dirty="0"/>
              <a:t>Data centers are complemented by an array of advanced computing resources distributed among phones, laptops, appliances, sensors and cars, which will produce and consume </a:t>
            </a:r>
            <a:r>
              <a:rPr lang="en-US" sz="1600" u="sng" dirty="0"/>
              <a:t>160 times more data</a:t>
            </a:r>
            <a:r>
              <a:rPr lang="en-US" sz="1600" dirty="0"/>
              <a:t> in 2025 than in 2010.</a:t>
            </a:r>
          </a:p>
          <a:p>
            <a:pPr>
              <a:buAutoNum type="arabicParenR"/>
            </a:pPr>
            <a:r>
              <a:rPr lang="en-US" sz="1600" b="1" dirty="0">
                <a:latin typeface="Georgia" pitchFamily="18" charset="0"/>
              </a:rPr>
              <a:t>Decentralized Data Network: </a:t>
            </a:r>
            <a:r>
              <a:rPr lang="en-US" sz="1600" dirty="0"/>
              <a:t>Decentralized data networks enable various data generators to sell or trade their data without losing ownership, risking privacy or relying on intermediaries. As a result, decentralized data networks will have a long list of data providers in the growing ‘data economy.‘</a:t>
            </a:r>
          </a:p>
          <a:p>
            <a:pPr>
              <a:buFont typeface="Arial" pitchFamily="34" charset="0"/>
              <a:buAutoNum type="arabicParenR"/>
            </a:pPr>
            <a:r>
              <a:rPr lang="en-US" sz="1600" b="1" dirty="0">
                <a:latin typeface="Georgia" pitchFamily="18" charset="0"/>
              </a:rPr>
              <a:t>Artificial Intelligence &amp; Machine Learning: </a:t>
            </a:r>
            <a:r>
              <a:rPr lang="en-US" sz="1600" dirty="0"/>
              <a:t>Artificial intelligence and machine learning algorithms have advanced to make valuable, and sometimes life-saving, predictions and acts. When built on top of emerging decentralized data structures that provide access to a plethora of data that today's tech titans desire, the possible applications extend far beyond targeted advertising.</a:t>
            </a:r>
          </a:p>
          <a:p>
            <a:pPr>
              <a:buFont typeface="Arial" pitchFamily="34" charset="0"/>
              <a:buAutoNum type="arabicParenR"/>
            </a:pPr>
            <a:r>
              <a:rPr lang="en-US" sz="1600" b="1" dirty="0">
                <a:latin typeface="Georgia" pitchFamily="18" charset="0"/>
              </a:rPr>
              <a:t>Blockchain: </a:t>
            </a:r>
            <a:r>
              <a:rPr lang="en-US" sz="1600" dirty="0"/>
              <a:t>Blockchain is a decentralized state machine that deploys intelligent contracts. These smart contracts define the logic of an application for web 3.0. So anyone who wishes to build a blockchain application needs to deploy their application code on the shared state machine.</a:t>
            </a:r>
            <a:endParaRPr lang="en-US" sz="1600" b="1" dirty="0">
              <a:latin typeface="Georg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3200" dirty="0">
                <a:latin typeface="Algerian" pitchFamily="82" charset="0"/>
              </a:rPr>
              <a:t>How Does Web 3.0 Work?</a:t>
            </a:r>
          </a:p>
        </p:txBody>
      </p:sp>
      <p:pic>
        <p:nvPicPr>
          <p:cNvPr id="18434" name="Picture 2" descr="https://www.singlegrain.com/wp-content/uploads/2021/12/Untitled-3.png"/>
          <p:cNvPicPr>
            <a:picLocks noChangeAspect="1" noChangeArrowheads="1"/>
          </p:cNvPicPr>
          <p:nvPr/>
        </p:nvPicPr>
        <p:blipFill>
          <a:blip r:embed="rId2" cstate="print"/>
          <a:srcRect r="3617" b="2703"/>
          <a:stretch>
            <a:fillRect/>
          </a:stretch>
        </p:blipFill>
        <p:spPr bwMode="auto">
          <a:xfrm>
            <a:off x="1981200" y="990600"/>
            <a:ext cx="5029200" cy="54864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dirty="0">
                <a:latin typeface="Impact" pitchFamily="34" charset="0"/>
              </a:rPr>
              <a:t>Web 3.0 Architecture</a:t>
            </a:r>
          </a:p>
        </p:txBody>
      </p:sp>
      <p:sp>
        <p:nvSpPr>
          <p:cNvPr id="3" name="Content Placeholder 2"/>
          <p:cNvSpPr>
            <a:spLocks noGrp="1"/>
          </p:cNvSpPr>
          <p:nvPr>
            <p:ph idx="1"/>
          </p:nvPr>
        </p:nvSpPr>
        <p:spPr>
          <a:xfrm>
            <a:off x="0" y="1066800"/>
            <a:ext cx="9144000" cy="5791200"/>
          </a:xfrm>
        </p:spPr>
        <p:txBody>
          <a:bodyPr>
            <a:normAutofit/>
          </a:bodyPr>
          <a:lstStyle/>
          <a:p>
            <a:pPr>
              <a:buNone/>
            </a:pPr>
            <a:r>
              <a:rPr lang="en-US" sz="1800" dirty="0"/>
              <a:t>There are primarily four elements in the architecture that make up web 3.0:</a:t>
            </a:r>
          </a:p>
          <a:p>
            <a:pPr>
              <a:buNone/>
            </a:pPr>
            <a:endParaRPr lang="en-US" sz="1800" b="1" dirty="0"/>
          </a:p>
          <a:p>
            <a:pPr>
              <a:buNone/>
            </a:pPr>
            <a:r>
              <a:rPr lang="en-US" sz="1800" b="1" dirty="0"/>
              <a:t>1) </a:t>
            </a:r>
            <a:r>
              <a:rPr lang="en-US" sz="1800" b="1" dirty="0" err="1"/>
              <a:t>Ethereum</a:t>
            </a:r>
            <a:r>
              <a:rPr lang="en-US" sz="1800" b="1" dirty="0"/>
              <a:t> Blockchain – </a:t>
            </a:r>
            <a:r>
              <a:rPr lang="en-US" sz="1800" dirty="0"/>
              <a:t>These are globally accessible state machines maintained by a</a:t>
            </a:r>
          </a:p>
          <a:p>
            <a:pPr>
              <a:buNone/>
            </a:pPr>
            <a:r>
              <a:rPr lang="en-US" sz="1800" dirty="0"/>
              <a:t>     peer-to-peer network of nodes. Anyone in the world can access the state machine and</a:t>
            </a:r>
          </a:p>
          <a:p>
            <a:pPr>
              <a:buNone/>
            </a:pPr>
            <a:r>
              <a:rPr lang="en-US" sz="1800" dirty="0"/>
              <a:t>     write to it. Essentially, it is not owned by any single entity but, rather, collectively by</a:t>
            </a:r>
          </a:p>
          <a:p>
            <a:pPr>
              <a:buNone/>
            </a:pPr>
            <a:r>
              <a:rPr lang="en-US" sz="1800" dirty="0"/>
              <a:t>     everyone in the network. Users can write to the </a:t>
            </a:r>
            <a:r>
              <a:rPr lang="en-US" sz="1800" dirty="0" err="1"/>
              <a:t>Ethereum</a:t>
            </a:r>
            <a:r>
              <a:rPr lang="en-US" sz="1800" dirty="0"/>
              <a:t> Blockchain, but they can</a:t>
            </a:r>
          </a:p>
          <a:p>
            <a:pPr>
              <a:buNone/>
            </a:pPr>
            <a:r>
              <a:rPr lang="en-US" sz="1800" dirty="0"/>
              <a:t>     never update existing data.</a:t>
            </a:r>
          </a:p>
          <a:p>
            <a:pPr>
              <a:buNone/>
            </a:pPr>
            <a:r>
              <a:rPr lang="en-US" sz="1800" b="1" dirty="0"/>
              <a:t>2) Smart Contracts – </a:t>
            </a:r>
            <a:r>
              <a:rPr lang="en-US" sz="1800" dirty="0"/>
              <a:t>These are programs run on the </a:t>
            </a:r>
            <a:r>
              <a:rPr lang="en-US" sz="1800" dirty="0" err="1"/>
              <a:t>Ethereum</a:t>
            </a:r>
            <a:r>
              <a:rPr lang="en-US" sz="1800" dirty="0"/>
              <a:t> Blockchain. These are written by</a:t>
            </a:r>
          </a:p>
          <a:p>
            <a:pPr>
              <a:buNone/>
            </a:pPr>
            <a:r>
              <a:rPr lang="en-US" sz="1800" dirty="0"/>
              <a:t>     the app developers in high-level languages, such as Solidity or </a:t>
            </a:r>
            <a:r>
              <a:rPr lang="en-US" sz="1800" dirty="0" err="1"/>
              <a:t>Vyper</a:t>
            </a:r>
            <a:r>
              <a:rPr lang="en-US" sz="1800" dirty="0"/>
              <a:t>, to define the logic</a:t>
            </a:r>
          </a:p>
          <a:p>
            <a:pPr>
              <a:buNone/>
            </a:pPr>
            <a:r>
              <a:rPr lang="en-US" sz="1800" dirty="0"/>
              <a:t>     behind the state changes.</a:t>
            </a:r>
          </a:p>
          <a:p>
            <a:pPr>
              <a:buNone/>
            </a:pPr>
            <a:r>
              <a:rPr lang="en-US" sz="1800" b="1" dirty="0"/>
              <a:t>3) </a:t>
            </a:r>
            <a:r>
              <a:rPr lang="en-US" sz="1800" b="1" dirty="0" err="1"/>
              <a:t>Ethereum</a:t>
            </a:r>
            <a:r>
              <a:rPr lang="en-US" sz="1800" b="1" dirty="0"/>
              <a:t> Virtual Machine (EVM) – </a:t>
            </a:r>
            <a:r>
              <a:rPr lang="en-US" sz="1800" dirty="0"/>
              <a:t>The purpose of these machines is to execute the logic</a:t>
            </a:r>
          </a:p>
          <a:p>
            <a:pPr>
              <a:buNone/>
            </a:pPr>
            <a:r>
              <a:rPr lang="en-US" sz="1800" dirty="0"/>
              <a:t>     defined in the smart contracts. They process the state changes taking place on the state</a:t>
            </a:r>
          </a:p>
          <a:p>
            <a:pPr>
              <a:buNone/>
            </a:pPr>
            <a:r>
              <a:rPr lang="en-US" sz="1800" dirty="0"/>
              <a:t>     machine.</a:t>
            </a:r>
          </a:p>
          <a:p>
            <a:pPr>
              <a:buNone/>
            </a:pPr>
            <a:r>
              <a:rPr lang="en-US" sz="1800" b="1" dirty="0"/>
              <a:t>4) Front End – </a:t>
            </a:r>
            <a:r>
              <a:rPr lang="en-US" sz="1800" dirty="0"/>
              <a:t>Like any other application, the front-end defines the UI logic. However, it also</a:t>
            </a:r>
          </a:p>
          <a:p>
            <a:pPr>
              <a:buNone/>
            </a:pPr>
            <a:r>
              <a:rPr lang="en-US" sz="1800" dirty="0"/>
              <a:t>     connects with smart contracts that define application logic.</a:t>
            </a:r>
          </a:p>
          <a:p>
            <a:pPr>
              <a:buNone/>
            </a:pPr>
            <a:endParaRPr lang="en-US" sz="1800" dirty="0"/>
          </a:p>
          <a:p>
            <a:pPr>
              <a:buNone/>
            </a:pPr>
            <a:endParaRPr lang="en-US" sz="1800" dirty="0"/>
          </a:p>
          <a:p>
            <a:pPr>
              <a:buNone/>
            </a:pP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s://www.singlegrain.com/wp-content/uploads/2018/03/How-a-Blockchain-Works.png"/>
          <p:cNvPicPr>
            <a:picLocks noChangeAspect="1" noChangeArrowheads="1"/>
          </p:cNvPicPr>
          <p:nvPr/>
        </p:nvPicPr>
        <p:blipFill>
          <a:blip r:embed="rId2" cstate="print"/>
          <a:srcRect/>
          <a:stretch>
            <a:fillRect/>
          </a:stretch>
        </p:blipFill>
        <p:spPr bwMode="auto">
          <a:xfrm>
            <a:off x="3962399" y="762000"/>
            <a:ext cx="5181601" cy="5867401"/>
          </a:xfrm>
          <a:prstGeom prst="rect">
            <a:avLst/>
          </a:prstGeom>
          <a:noFill/>
        </p:spPr>
      </p:pic>
      <p:sp>
        <p:nvSpPr>
          <p:cNvPr id="2" name="Title 1"/>
          <p:cNvSpPr>
            <a:spLocks noGrp="1"/>
          </p:cNvSpPr>
          <p:nvPr>
            <p:ph type="title"/>
          </p:nvPr>
        </p:nvSpPr>
        <p:spPr>
          <a:xfrm>
            <a:off x="457200" y="274638"/>
            <a:ext cx="8305800" cy="792162"/>
          </a:xfrm>
        </p:spPr>
        <p:txBody>
          <a:bodyPr>
            <a:normAutofit/>
          </a:bodyPr>
          <a:lstStyle/>
          <a:p>
            <a:pPr algn="l"/>
            <a:r>
              <a:rPr lang="en-US" sz="3200" dirty="0">
                <a:latin typeface="Impact" pitchFamily="34" charset="0"/>
              </a:rPr>
              <a:t>WHAT IS BLOCKCHAIN?</a:t>
            </a:r>
          </a:p>
        </p:txBody>
      </p:sp>
      <p:sp>
        <p:nvSpPr>
          <p:cNvPr id="3" name="Content Placeholder 2"/>
          <p:cNvSpPr>
            <a:spLocks noGrp="1"/>
          </p:cNvSpPr>
          <p:nvPr>
            <p:ph idx="1"/>
          </p:nvPr>
        </p:nvSpPr>
        <p:spPr>
          <a:xfrm>
            <a:off x="152400" y="1600200"/>
            <a:ext cx="8534400" cy="4525963"/>
          </a:xfrm>
        </p:spPr>
        <p:txBody>
          <a:bodyPr>
            <a:normAutofit lnSpcReduction="10000"/>
          </a:bodyPr>
          <a:lstStyle/>
          <a:p>
            <a:pPr>
              <a:buNone/>
            </a:pPr>
            <a:r>
              <a:rPr lang="en-US" sz="1800" dirty="0"/>
              <a:t>Blockchain is the technology (along with </a:t>
            </a:r>
          </a:p>
          <a:p>
            <a:pPr>
              <a:buNone/>
            </a:pPr>
            <a:r>
              <a:rPr lang="en-US" sz="1800" dirty="0"/>
              <a:t>others like </a:t>
            </a:r>
            <a:r>
              <a:rPr lang="en-US" sz="1800" dirty="0" err="1"/>
              <a:t>IoT</a:t>
            </a:r>
            <a:r>
              <a:rPr lang="en-US" sz="1800" dirty="0"/>
              <a:t> and AI) behind web</a:t>
            </a:r>
          </a:p>
          <a:p>
            <a:pPr>
              <a:buNone/>
            </a:pPr>
            <a:r>
              <a:rPr lang="en-US" sz="1800" dirty="0"/>
              <a:t>3.0. More specifically, blockchain is the </a:t>
            </a:r>
          </a:p>
          <a:p>
            <a:pPr>
              <a:buNone/>
            </a:pPr>
            <a:r>
              <a:rPr lang="en-US" sz="1800" dirty="0"/>
              <a:t>foundation of web3, as it redefines</a:t>
            </a:r>
          </a:p>
          <a:p>
            <a:pPr>
              <a:buNone/>
            </a:pPr>
            <a:r>
              <a:rPr lang="en-US" sz="1800" dirty="0"/>
              <a:t>the data structures in the backend of </a:t>
            </a:r>
          </a:p>
          <a:p>
            <a:pPr>
              <a:buNone/>
            </a:pPr>
            <a:r>
              <a:rPr lang="en-US" sz="1800" dirty="0"/>
              <a:t>the semantic web.</a:t>
            </a:r>
          </a:p>
          <a:p>
            <a:pPr>
              <a:buNone/>
            </a:pPr>
            <a:r>
              <a:rPr lang="en-US" sz="1800" dirty="0"/>
              <a:t>Blockchain, also called </a:t>
            </a:r>
            <a:r>
              <a:rPr lang="en-US" sz="1800" b="1" dirty="0" err="1"/>
              <a:t>Ethereum</a:t>
            </a:r>
            <a:r>
              <a:rPr lang="en-US" sz="1800" b="1" dirty="0"/>
              <a:t> blockchain</a:t>
            </a:r>
            <a:r>
              <a:rPr lang="en-US" sz="1800" dirty="0"/>
              <a:t>, </a:t>
            </a:r>
          </a:p>
          <a:p>
            <a:pPr>
              <a:buNone/>
            </a:pPr>
            <a:r>
              <a:rPr lang="en-US" sz="1800" dirty="0"/>
              <a:t>is a decentralized state machine that</a:t>
            </a:r>
          </a:p>
          <a:p>
            <a:pPr>
              <a:buNone/>
            </a:pPr>
            <a:r>
              <a:rPr lang="en-US" sz="1800" dirty="0"/>
              <a:t>deploys intelligent contracts. These smart </a:t>
            </a:r>
          </a:p>
          <a:p>
            <a:pPr>
              <a:buNone/>
            </a:pPr>
            <a:r>
              <a:rPr lang="en-US" sz="1800" dirty="0"/>
              <a:t>contracts define the logic of an application</a:t>
            </a:r>
          </a:p>
          <a:p>
            <a:pPr>
              <a:buNone/>
            </a:pPr>
            <a:r>
              <a:rPr lang="en-US" sz="1800" dirty="0"/>
              <a:t>for web 3.0. So anyone who wishes to build</a:t>
            </a:r>
          </a:p>
          <a:p>
            <a:pPr>
              <a:buNone/>
            </a:pPr>
            <a:r>
              <a:rPr lang="en-US" sz="1800" dirty="0"/>
              <a:t> a blockchain application needs to deploy</a:t>
            </a:r>
          </a:p>
          <a:p>
            <a:pPr>
              <a:buNone/>
            </a:pPr>
            <a:r>
              <a:rPr lang="en-US" sz="1800" dirty="0"/>
              <a:t>their application code on the shared </a:t>
            </a:r>
          </a:p>
          <a:p>
            <a:pPr>
              <a:buNone/>
            </a:pPr>
            <a:r>
              <a:rPr lang="en-US" sz="1800" dirty="0"/>
              <a:t>state machine.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238</Words>
  <Application>Microsoft Office PowerPoint</Application>
  <PresentationFormat>On-screen Show (4:3)</PresentationFormat>
  <Paragraphs>87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Modern Web 3.0 Blockchain App</vt:lpstr>
      <vt:lpstr>What Is Web 3.0?</vt:lpstr>
      <vt:lpstr>PowerPoint Presentation</vt:lpstr>
      <vt:lpstr>Difference Between Web 1.0, Web 2.0 and Web 3.0</vt:lpstr>
      <vt:lpstr>PowerPoint Presentation</vt:lpstr>
      <vt:lpstr>Layers of Web 3.0</vt:lpstr>
      <vt:lpstr>How Does Web 3.0 Work?</vt:lpstr>
      <vt:lpstr>Web 3.0 Architecture</vt:lpstr>
      <vt:lpstr>WHAT IS BLOCKCHAIN?</vt:lpstr>
      <vt:lpstr>Advantages of Web 3.0</vt:lpstr>
      <vt:lpstr>Disadvantages of Web 3.0</vt:lpstr>
      <vt:lpstr>PROJECT KRYPAY</vt:lpstr>
      <vt:lpstr>KRYPAY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Web 3.0 Blockchain App</dc:title>
  <dc:creator>Subham Bhattacharyya</dc:creator>
  <cp:lastModifiedBy>Subham Bhattacharyya</cp:lastModifiedBy>
  <cp:revision>81</cp:revision>
  <dcterms:created xsi:type="dcterms:W3CDTF">2022-05-08T14:51:48Z</dcterms:created>
  <dcterms:modified xsi:type="dcterms:W3CDTF">2022-05-10T09:12:14Z</dcterms:modified>
</cp:coreProperties>
</file>