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ECFA3-3411-4A37-B17C-1E4D5F40C26F}" v="7" dt="2021-05-26T03:54:32.819"/>
    <p1510:client id="{BDC9D591-0A61-4DAB-99B7-F64267105169}" v="5567" dt="2021-05-26T05:35:11.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42B3C-FD0D-4A33-B54A-929F8DBCE89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23B59E8A-DEBB-4A97-A234-480FD50A4AA7}">
      <dgm:prSet/>
      <dgm:spPr/>
      <dgm:t>
        <a:bodyPr/>
        <a:lstStyle/>
        <a:p>
          <a:r>
            <a:rPr lang="en-US"/>
            <a:t>Business Management</a:t>
          </a:r>
        </a:p>
      </dgm:t>
    </dgm:pt>
    <dgm:pt modelId="{D9368163-EA4D-4DAD-B1CA-966FC19197A2}" type="parTrans" cxnId="{133F9F81-4642-4B5A-B68B-ED5E2E0DCCEE}">
      <dgm:prSet/>
      <dgm:spPr/>
      <dgm:t>
        <a:bodyPr/>
        <a:lstStyle/>
        <a:p>
          <a:endParaRPr lang="en-US"/>
        </a:p>
      </dgm:t>
    </dgm:pt>
    <dgm:pt modelId="{15BCCE81-D956-4BB5-A6F7-D757CDF2599A}" type="sibTrans" cxnId="{133F9F81-4642-4B5A-B68B-ED5E2E0DCCEE}">
      <dgm:prSet/>
      <dgm:spPr/>
      <dgm:t>
        <a:bodyPr/>
        <a:lstStyle/>
        <a:p>
          <a:endParaRPr lang="en-US"/>
        </a:p>
      </dgm:t>
    </dgm:pt>
    <dgm:pt modelId="{872897DD-F38C-47F3-8F36-FEA80DD82ABB}">
      <dgm:prSet/>
      <dgm:spPr/>
      <dgm:t>
        <a:bodyPr/>
        <a:lstStyle/>
        <a:p>
          <a:r>
            <a:rPr lang="en-US"/>
            <a:t>Emergency services</a:t>
          </a:r>
        </a:p>
      </dgm:t>
    </dgm:pt>
    <dgm:pt modelId="{68D96BD0-C7A5-4B22-93ED-CFF6D7E37724}" type="parTrans" cxnId="{68E069E9-6441-4792-87BC-74EAF019D3D2}">
      <dgm:prSet/>
      <dgm:spPr/>
      <dgm:t>
        <a:bodyPr/>
        <a:lstStyle/>
        <a:p>
          <a:endParaRPr lang="en-US"/>
        </a:p>
      </dgm:t>
    </dgm:pt>
    <dgm:pt modelId="{3C14906D-7F8F-4951-9EB1-C6D84A060506}" type="sibTrans" cxnId="{68E069E9-6441-4792-87BC-74EAF019D3D2}">
      <dgm:prSet/>
      <dgm:spPr/>
      <dgm:t>
        <a:bodyPr/>
        <a:lstStyle/>
        <a:p>
          <a:endParaRPr lang="en-US"/>
        </a:p>
      </dgm:t>
    </dgm:pt>
    <dgm:pt modelId="{E3CA3B29-7417-4792-8E24-601357297000}">
      <dgm:prSet/>
      <dgm:spPr/>
      <dgm:t>
        <a:bodyPr/>
        <a:lstStyle/>
        <a:p>
          <a:r>
            <a:rPr lang="en-US"/>
            <a:t>Colleague and Friend tracking</a:t>
          </a:r>
        </a:p>
      </dgm:t>
    </dgm:pt>
    <dgm:pt modelId="{4F26A538-058D-47FC-A5ED-A52815B36D8C}" type="parTrans" cxnId="{80D41C2E-F983-4C78-928F-9ADC59FCB657}">
      <dgm:prSet/>
      <dgm:spPr/>
      <dgm:t>
        <a:bodyPr/>
        <a:lstStyle/>
        <a:p>
          <a:endParaRPr lang="en-US"/>
        </a:p>
      </dgm:t>
    </dgm:pt>
    <dgm:pt modelId="{A16F355F-D693-4A92-A540-038845D6C0B2}" type="sibTrans" cxnId="{80D41C2E-F983-4C78-928F-9ADC59FCB657}">
      <dgm:prSet/>
      <dgm:spPr/>
      <dgm:t>
        <a:bodyPr/>
        <a:lstStyle/>
        <a:p>
          <a:endParaRPr lang="en-US"/>
        </a:p>
      </dgm:t>
    </dgm:pt>
    <dgm:pt modelId="{987FBAC6-0CC7-4AD0-899F-DD1EA9584FF8}">
      <dgm:prSet/>
      <dgm:spPr/>
      <dgm:t>
        <a:bodyPr/>
        <a:lstStyle/>
        <a:p>
          <a:r>
            <a:rPr lang="en-US"/>
            <a:t>Child safety</a:t>
          </a:r>
        </a:p>
      </dgm:t>
    </dgm:pt>
    <dgm:pt modelId="{24C8E22E-FF1C-45C0-BCFA-1190C4176D6F}" type="parTrans" cxnId="{4C96D613-DADF-4F64-85AC-232792BCBBC8}">
      <dgm:prSet/>
      <dgm:spPr/>
      <dgm:t>
        <a:bodyPr/>
        <a:lstStyle/>
        <a:p>
          <a:endParaRPr lang="en-US"/>
        </a:p>
      </dgm:t>
    </dgm:pt>
    <dgm:pt modelId="{C0393B7F-9F54-4DF7-80E2-D117905F14BD}" type="sibTrans" cxnId="{4C96D613-DADF-4F64-85AC-232792BCBBC8}">
      <dgm:prSet/>
      <dgm:spPr/>
      <dgm:t>
        <a:bodyPr/>
        <a:lstStyle/>
        <a:p>
          <a:endParaRPr lang="en-US"/>
        </a:p>
      </dgm:t>
    </dgm:pt>
    <dgm:pt modelId="{1C3A2A95-9742-49EF-B091-B01E3F2A8CCB}" type="pres">
      <dgm:prSet presAssocID="{9E342B3C-FD0D-4A33-B54A-929F8DBCE893}" presName="matrix" presStyleCnt="0">
        <dgm:presLayoutVars>
          <dgm:chMax val="1"/>
          <dgm:dir/>
          <dgm:resizeHandles val="exact"/>
        </dgm:presLayoutVars>
      </dgm:prSet>
      <dgm:spPr/>
      <dgm:t>
        <a:bodyPr/>
        <a:lstStyle/>
        <a:p>
          <a:endParaRPr lang="en-IN"/>
        </a:p>
      </dgm:t>
    </dgm:pt>
    <dgm:pt modelId="{06EA4457-10D6-4FC8-A35E-CF4931A04980}" type="pres">
      <dgm:prSet presAssocID="{9E342B3C-FD0D-4A33-B54A-929F8DBCE893}" presName="diamond" presStyleLbl="bgShp" presStyleIdx="0" presStyleCnt="1"/>
      <dgm:spPr/>
    </dgm:pt>
    <dgm:pt modelId="{C8370BB1-B560-4D3A-BBDC-63978FBEAA1E}" type="pres">
      <dgm:prSet presAssocID="{9E342B3C-FD0D-4A33-B54A-929F8DBCE893}" presName="quad1" presStyleLbl="node1" presStyleIdx="0" presStyleCnt="4">
        <dgm:presLayoutVars>
          <dgm:chMax val="0"/>
          <dgm:chPref val="0"/>
          <dgm:bulletEnabled val="1"/>
        </dgm:presLayoutVars>
      </dgm:prSet>
      <dgm:spPr/>
      <dgm:t>
        <a:bodyPr/>
        <a:lstStyle/>
        <a:p>
          <a:endParaRPr lang="en-IN"/>
        </a:p>
      </dgm:t>
    </dgm:pt>
    <dgm:pt modelId="{53BF7D1D-B857-49B8-8FCB-86F1F6C17234}" type="pres">
      <dgm:prSet presAssocID="{9E342B3C-FD0D-4A33-B54A-929F8DBCE893}" presName="quad2" presStyleLbl="node1" presStyleIdx="1" presStyleCnt="4">
        <dgm:presLayoutVars>
          <dgm:chMax val="0"/>
          <dgm:chPref val="0"/>
          <dgm:bulletEnabled val="1"/>
        </dgm:presLayoutVars>
      </dgm:prSet>
      <dgm:spPr/>
      <dgm:t>
        <a:bodyPr/>
        <a:lstStyle/>
        <a:p>
          <a:endParaRPr lang="en-IN"/>
        </a:p>
      </dgm:t>
    </dgm:pt>
    <dgm:pt modelId="{3ECA57B4-B8E6-42DD-9ED5-45587C558C73}" type="pres">
      <dgm:prSet presAssocID="{9E342B3C-FD0D-4A33-B54A-929F8DBCE893}" presName="quad3" presStyleLbl="node1" presStyleIdx="2" presStyleCnt="4">
        <dgm:presLayoutVars>
          <dgm:chMax val="0"/>
          <dgm:chPref val="0"/>
          <dgm:bulletEnabled val="1"/>
        </dgm:presLayoutVars>
      </dgm:prSet>
      <dgm:spPr/>
      <dgm:t>
        <a:bodyPr/>
        <a:lstStyle/>
        <a:p>
          <a:endParaRPr lang="en-IN"/>
        </a:p>
      </dgm:t>
    </dgm:pt>
    <dgm:pt modelId="{366F826C-EEE1-4226-9810-C1AAF4B75BEB}" type="pres">
      <dgm:prSet presAssocID="{9E342B3C-FD0D-4A33-B54A-929F8DBCE893}" presName="quad4" presStyleLbl="node1" presStyleIdx="3" presStyleCnt="4">
        <dgm:presLayoutVars>
          <dgm:chMax val="0"/>
          <dgm:chPref val="0"/>
          <dgm:bulletEnabled val="1"/>
        </dgm:presLayoutVars>
      </dgm:prSet>
      <dgm:spPr/>
      <dgm:t>
        <a:bodyPr/>
        <a:lstStyle/>
        <a:p>
          <a:endParaRPr lang="en-IN"/>
        </a:p>
      </dgm:t>
    </dgm:pt>
  </dgm:ptLst>
  <dgm:cxnLst>
    <dgm:cxn modelId="{1223153D-290B-4B6F-BD02-C44A725E064B}" type="presOf" srcId="{E3CA3B29-7417-4792-8E24-601357297000}" destId="{3ECA57B4-B8E6-42DD-9ED5-45587C558C73}" srcOrd="0" destOrd="0" presId="urn:microsoft.com/office/officeart/2005/8/layout/matrix3"/>
    <dgm:cxn modelId="{133F9F81-4642-4B5A-B68B-ED5E2E0DCCEE}" srcId="{9E342B3C-FD0D-4A33-B54A-929F8DBCE893}" destId="{23B59E8A-DEBB-4A97-A234-480FD50A4AA7}" srcOrd="0" destOrd="0" parTransId="{D9368163-EA4D-4DAD-B1CA-966FC19197A2}" sibTransId="{15BCCE81-D956-4BB5-A6F7-D757CDF2599A}"/>
    <dgm:cxn modelId="{4CD5E572-3022-4A3B-B1AB-E9C22763AB4F}" type="presOf" srcId="{987FBAC6-0CC7-4AD0-899F-DD1EA9584FF8}" destId="{366F826C-EEE1-4226-9810-C1AAF4B75BEB}" srcOrd="0" destOrd="0" presId="urn:microsoft.com/office/officeart/2005/8/layout/matrix3"/>
    <dgm:cxn modelId="{68E069E9-6441-4792-87BC-74EAF019D3D2}" srcId="{9E342B3C-FD0D-4A33-B54A-929F8DBCE893}" destId="{872897DD-F38C-47F3-8F36-FEA80DD82ABB}" srcOrd="1" destOrd="0" parTransId="{68D96BD0-C7A5-4B22-93ED-CFF6D7E37724}" sibTransId="{3C14906D-7F8F-4951-9EB1-C6D84A060506}"/>
    <dgm:cxn modelId="{CF7A0B95-11A8-440F-87BE-EF38B944652E}" type="presOf" srcId="{23B59E8A-DEBB-4A97-A234-480FD50A4AA7}" destId="{C8370BB1-B560-4D3A-BBDC-63978FBEAA1E}" srcOrd="0" destOrd="0" presId="urn:microsoft.com/office/officeart/2005/8/layout/matrix3"/>
    <dgm:cxn modelId="{4C96D613-DADF-4F64-85AC-232792BCBBC8}" srcId="{9E342B3C-FD0D-4A33-B54A-929F8DBCE893}" destId="{987FBAC6-0CC7-4AD0-899F-DD1EA9584FF8}" srcOrd="3" destOrd="0" parTransId="{24C8E22E-FF1C-45C0-BCFA-1190C4176D6F}" sibTransId="{C0393B7F-9F54-4DF7-80E2-D117905F14BD}"/>
    <dgm:cxn modelId="{55D01A79-C53E-4537-A803-34A0E417E084}" type="presOf" srcId="{9E342B3C-FD0D-4A33-B54A-929F8DBCE893}" destId="{1C3A2A95-9742-49EF-B091-B01E3F2A8CCB}" srcOrd="0" destOrd="0" presId="urn:microsoft.com/office/officeart/2005/8/layout/matrix3"/>
    <dgm:cxn modelId="{FE49AA44-CF73-4F71-8B28-3F9F500A6781}" type="presOf" srcId="{872897DD-F38C-47F3-8F36-FEA80DD82ABB}" destId="{53BF7D1D-B857-49B8-8FCB-86F1F6C17234}" srcOrd="0" destOrd="0" presId="urn:microsoft.com/office/officeart/2005/8/layout/matrix3"/>
    <dgm:cxn modelId="{80D41C2E-F983-4C78-928F-9ADC59FCB657}" srcId="{9E342B3C-FD0D-4A33-B54A-929F8DBCE893}" destId="{E3CA3B29-7417-4792-8E24-601357297000}" srcOrd="2" destOrd="0" parTransId="{4F26A538-058D-47FC-A5ED-A52815B36D8C}" sibTransId="{A16F355F-D693-4A92-A540-038845D6C0B2}"/>
    <dgm:cxn modelId="{B45FDDCE-A4D7-4B76-9728-63016C6B0A38}" type="presParOf" srcId="{1C3A2A95-9742-49EF-B091-B01E3F2A8CCB}" destId="{06EA4457-10D6-4FC8-A35E-CF4931A04980}" srcOrd="0" destOrd="0" presId="urn:microsoft.com/office/officeart/2005/8/layout/matrix3"/>
    <dgm:cxn modelId="{D59EC15E-A636-4043-944B-FA4615B8CCEC}" type="presParOf" srcId="{1C3A2A95-9742-49EF-B091-B01E3F2A8CCB}" destId="{C8370BB1-B560-4D3A-BBDC-63978FBEAA1E}" srcOrd="1" destOrd="0" presId="urn:microsoft.com/office/officeart/2005/8/layout/matrix3"/>
    <dgm:cxn modelId="{1CEFEF05-A268-4976-B2B6-12A5841EB438}" type="presParOf" srcId="{1C3A2A95-9742-49EF-B091-B01E3F2A8CCB}" destId="{53BF7D1D-B857-49B8-8FCB-86F1F6C17234}" srcOrd="2" destOrd="0" presId="urn:microsoft.com/office/officeart/2005/8/layout/matrix3"/>
    <dgm:cxn modelId="{9041AC73-C200-4461-B726-0F14A0EE17B6}" type="presParOf" srcId="{1C3A2A95-9742-49EF-B091-B01E3F2A8CCB}" destId="{3ECA57B4-B8E6-42DD-9ED5-45587C558C73}" srcOrd="3" destOrd="0" presId="urn:microsoft.com/office/officeart/2005/8/layout/matrix3"/>
    <dgm:cxn modelId="{B68DCC49-D869-42AA-9CEA-3AB144AEE230}" type="presParOf" srcId="{1C3A2A95-9742-49EF-B091-B01E3F2A8CCB}" destId="{366F826C-EEE1-4226-9810-C1AAF4B75BE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A4457-10D6-4FC8-A35E-CF4931A04980}">
      <dsp:nvSpPr>
        <dsp:cNvPr id="0" name=""/>
        <dsp:cNvSpPr/>
      </dsp:nvSpPr>
      <dsp:spPr>
        <a:xfrm>
          <a:off x="603575"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70BB1-B560-4D3A-BBDC-63978FBEAA1E}">
      <dsp:nvSpPr>
        <dsp:cNvPr id="0" name=""/>
        <dsp:cNvSpPr/>
      </dsp:nvSpPr>
      <dsp:spPr>
        <a:xfrm>
          <a:off x="1016952"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Business Management</a:t>
          </a:r>
        </a:p>
      </dsp:txBody>
      <dsp:txXfrm>
        <a:off x="1099794" y="496219"/>
        <a:ext cx="1531337" cy="1531337"/>
      </dsp:txXfrm>
    </dsp:sp>
    <dsp:sp modelId="{53BF7D1D-B857-49B8-8FCB-86F1F6C17234}">
      <dsp:nvSpPr>
        <dsp:cNvPr id="0" name=""/>
        <dsp:cNvSpPr/>
      </dsp:nvSpPr>
      <dsp:spPr>
        <a:xfrm>
          <a:off x="2844514"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Emergency services</a:t>
          </a:r>
        </a:p>
      </dsp:txBody>
      <dsp:txXfrm>
        <a:off x="2927356" y="496219"/>
        <a:ext cx="1531337" cy="1531337"/>
      </dsp:txXfrm>
    </dsp:sp>
    <dsp:sp modelId="{3ECA57B4-B8E6-42DD-9ED5-45587C558C73}">
      <dsp:nvSpPr>
        <dsp:cNvPr id="0" name=""/>
        <dsp:cNvSpPr/>
      </dsp:nvSpPr>
      <dsp:spPr>
        <a:xfrm>
          <a:off x="1016952"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Colleague and Friend tracking</a:t>
          </a:r>
        </a:p>
      </dsp:txBody>
      <dsp:txXfrm>
        <a:off x="1099794" y="2323781"/>
        <a:ext cx="1531337" cy="1531337"/>
      </dsp:txXfrm>
    </dsp:sp>
    <dsp:sp modelId="{366F826C-EEE1-4226-9810-C1AAF4B75BEB}">
      <dsp:nvSpPr>
        <dsp:cNvPr id="0" name=""/>
        <dsp:cNvSpPr/>
      </dsp:nvSpPr>
      <dsp:spPr>
        <a:xfrm>
          <a:off x="2844514"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Child safety</a:t>
          </a:r>
        </a:p>
      </dsp:txBody>
      <dsp:txXfrm>
        <a:off x="2927356"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7C0C22-EBDA-4130-87AE-CB28BC19B077}"/>
              </a:ext>
            </a:extLst>
          </p:cNvPr>
          <p:cNvSpPr>
            <a:spLocks noGrp="1"/>
          </p:cNvSpPr>
          <p:nvPr>
            <p:ph type="dt" sz="half" idx="10"/>
          </p:nvPr>
        </p:nvSpPr>
        <p:spPr/>
        <p:txBody>
          <a:bodyPr/>
          <a:lstStyle/>
          <a:p>
            <a:fld id="{82EDB8D0-98ED-4B86-9D5F-E61ADC70144D}" type="datetimeFigureOut">
              <a:rPr lang="en-US" smtClean="0"/>
              <a:pPr/>
              <a:t>5/26/2021</a:t>
            </a:fld>
            <a:endParaRPr lang="en-US" dirty="0"/>
          </a:p>
        </p:txBody>
      </p:sp>
      <p:sp>
        <p:nvSpPr>
          <p:cNvPr id="5" name="Footer Placeholder 4">
            <a:extLst>
              <a:ext uri="{FF2B5EF4-FFF2-40B4-BE49-F238E27FC236}">
                <a16:creationId xmlns:a16="http://schemas.microsoft.com/office/drawing/2014/main" xmlns=""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FA7B86-E610-42EA-B4DC-C2F44778527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xmlns=""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55725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43AA9A-2280-4F63-8B3D-20742AE6901F}"/>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5" name="Footer Placeholder 4">
            <a:extLst>
              <a:ext uri="{FF2B5EF4-FFF2-40B4-BE49-F238E27FC236}">
                <a16:creationId xmlns:a16="http://schemas.microsoft.com/office/drawing/2014/main" xmlns=""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40D36-2E71-4F27-967F-7A3E4C6EE19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xmlns=""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441272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9755-9FF4-428A-AEB7-1A6477466741}"/>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5" name="Footer Placeholder 4">
            <a:extLst>
              <a:ext uri="{FF2B5EF4-FFF2-40B4-BE49-F238E27FC236}">
                <a16:creationId xmlns:a16="http://schemas.microsoft.com/office/drawing/2014/main" xmlns=""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D24C42-4B05-4EEF-BE14-29041EC9C0E5}"/>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xmlns=""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77792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p>
            <a:fld id="{82EDB8D0-98ED-4B86-9D5F-E61ADC70144D}" type="datetimeFigureOut">
              <a:rPr lang="en-US" smtClean="0"/>
              <a:pPr/>
              <a:t>5/26/2021</a:t>
            </a:fld>
            <a:endParaRPr lang="en-US" dirty="0"/>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0271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A5F313-1240-47AE-A026-7F349292B5CA}"/>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5" name="Footer Placeholder 4">
            <a:extLst>
              <a:ext uri="{FF2B5EF4-FFF2-40B4-BE49-F238E27FC236}">
                <a16:creationId xmlns:a16="http://schemas.microsoft.com/office/drawing/2014/main" xmlns=""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94C5B6-1598-48B4-9B3A-3078FDBE90B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9" name="Freeform: Shape 8">
            <a:extLst>
              <a:ext uri="{FF2B5EF4-FFF2-40B4-BE49-F238E27FC236}">
                <a16:creationId xmlns:a16="http://schemas.microsoft.com/office/drawing/2014/main" xmlns=""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1156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54211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08148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86544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43808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54883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p>
            <a:fld id="{82EDB8D0-98ED-4B86-9D5F-E61ADC70144D}" type="datetimeFigureOut">
              <a:rPr lang="en-US" smtClean="0"/>
              <a:pPr/>
              <a:t>5/26/2021</a:t>
            </a:fld>
            <a:endParaRPr lang="en-US"/>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34788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5/26/2021</a:t>
            </a:fld>
            <a:endParaRPr lang="en-US" dirty="0"/>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146118269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ngimg.com/download/46265"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nofaq.org/posts/2019/02/6-myths-about-vehicle-tracking-for-business/"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echnofaq.org/posts/2019/02/6-myths-about-vehicle-tracking-for-business/"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ngimg.com/png/17179-time-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www.pngall.com/blocked-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Thank_you_in_many_languages,_b%26w.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econversation.com/would-real-time-tracking-have-helped-missing-flight-mh370-26213"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ivateinternetaccess.com/blog/2017/09/your-phone-can-now-be-turned-into-an-ultrasound-sonar-against-you-and-other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ckcountrynavigator.weebly.com/android-tablets-and-smartphones-for-gps-navigation.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echnofaq.org/posts/2019/11/tips-on-choosing-a-gps-device/"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onyxtruth.com/2019/12/20/starting-out-in-information-technology/"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3F138222-D274-4866-96E7-C3B1D6DA8C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xmlns="" id="{5888E255-D20B-4F26-B9DA-3DF036797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41512" y="1122363"/>
            <a:ext cx="5087631" cy="2387600"/>
          </a:xfrm>
        </p:spPr>
        <p:txBody>
          <a:bodyPr>
            <a:normAutofit/>
          </a:bodyPr>
          <a:lstStyle/>
          <a:p>
            <a:r>
              <a:rPr lang="en-US" sz="5100" dirty="0">
                <a:solidFill>
                  <a:srgbClr val="FFFFFF"/>
                </a:solidFill>
                <a:cs typeface="Calibri Light"/>
              </a:rPr>
              <a:t>MOBILE TRACKING SYSTEM</a:t>
            </a:r>
            <a:endParaRPr lang="en-US" sz="5100" dirty="0">
              <a:solidFill>
                <a:srgbClr val="FFFFFF"/>
              </a:solidFill>
            </a:endParaRPr>
          </a:p>
        </p:txBody>
      </p:sp>
      <p:sp>
        <p:nvSpPr>
          <p:cNvPr id="3" name="Subtitle 2"/>
          <p:cNvSpPr>
            <a:spLocks noGrp="1"/>
          </p:cNvSpPr>
          <p:nvPr>
            <p:ph type="subTitle" idx="1"/>
          </p:nvPr>
        </p:nvSpPr>
        <p:spPr>
          <a:xfrm>
            <a:off x="841512" y="3602037"/>
            <a:ext cx="5087631" cy="2498941"/>
          </a:xfrm>
        </p:spPr>
        <p:txBody>
          <a:bodyPr vert="horz" lIns="91440" tIns="45720" rIns="91440" bIns="45720" rtlCol="0" anchor="t">
            <a:normAutofit fontScale="85000" lnSpcReduction="20000"/>
          </a:bodyPr>
          <a:lstStyle/>
          <a:p>
            <a:r>
              <a:rPr lang="en-US" dirty="0">
                <a:solidFill>
                  <a:srgbClr val="FFFFFF"/>
                </a:solidFill>
              </a:rPr>
              <a:t>BY – GROUP 28</a:t>
            </a:r>
          </a:p>
          <a:p>
            <a:pPr algn="l"/>
            <a:r>
              <a:rPr lang="en-US" dirty="0">
                <a:solidFill>
                  <a:srgbClr val="FFFFFF"/>
                </a:solidFill>
              </a:rPr>
              <a:t>1) SUDIPTA NARAYAN DHAR</a:t>
            </a:r>
          </a:p>
          <a:p>
            <a:pPr algn="l"/>
            <a:r>
              <a:rPr lang="en-US" dirty="0">
                <a:solidFill>
                  <a:srgbClr val="FFFFFF"/>
                </a:solidFill>
              </a:rPr>
              <a:t>2) MD RISHER ALI</a:t>
            </a:r>
          </a:p>
          <a:p>
            <a:pPr algn="l"/>
            <a:r>
              <a:rPr lang="en-US" dirty="0">
                <a:solidFill>
                  <a:srgbClr val="FFFFFF"/>
                </a:solidFill>
              </a:rPr>
              <a:t>3) ANIMESH PRASADI</a:t>
            </a:r>
          </a:p>
          <a:p>
            <a:pPr algn="l"/>
            <a:r>
              <a:rPr lang="en-US" dirty="0">
                <a:solidFill>
                  <a:srgbClr val="FFFFFF"/>
                </a:solidFill>
              </a:rPr>
              <a:t>4) SWARNAVA HALDER</a:t>
            </a:r>
          </a:p>
          <a:p>
            <a:pPr algn="l"/>
            <a:r>
              <a:rPr lang="en-US" dirty="0">
                <a:solidFill>
                  <a:srgbClr val="FFFFFF"/>
                </a:solidFill>
              </a:rPr>
              <a:t>5) SUBHAM BHATTARCHARYYA</a:t>
            </a:r>
          </a:p>
          <a:p>
            <a:pPr algn="l"/>
            <a:r>
              <a:rPr lang="en-US" dirty="0">
                <a:solidFill>
                  <a:srgbClr val="FFFFFF"/>
                </a:solidFill>
              </a:rPr>
              <a:t>6) SOURAV SARKAR</a:t>
            </a:r>
          </a:p>
          <a:p>
            <a:endParaRPr lang="en-US" dirty="0">
              <a:solidFill>
                <a:srgbClr val="FFFFFF"/>
              </a:solidFill>
            </a:endParaRPr>
          </a:p>
        </p:txBody>
      </p:sp>
      <p:sp>
        <p:nvSpPr>
          <p:cNvPr id="47" name="Oval 46">
            <a:extLst>
              <a:ext uri="{FF2B5EF4-FFF2-40B4-BE49-F238E27FC236}">
                <a16:creationId xmlns:a16="http://schemas.microsoft.com/office/drawing/2014/main" xmlns="" id="{02AD46D6-02D6-45B3-921C-F4033826E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 name="Picture 22" descr="A picture containing text, businesscard, vector graphics, envelope&#10;&#10;Description automatically generated">
            <a:extLst>
              <a:ext uri="{FF2B5EF4-FFF2-40B4-BE49-F238E27FC236}">
                <a16:creationId xmlns:a16="http://schemas.microsoft.com/office/drawing/2014/main" xmlns="" id="{7364DA2D-BE30-49BA-8BD5-DAFAA1637B16}"/>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2077" r="11035" b="1"/>
          <a:stretch/>
        </p:blipFill>
        <p:spPr>
          <a:xfrm>
            <a:off x="6492678" y="2000614"/>
            <a:ext cx="5051479" cy="2841460"/>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xmlns="" val="109857222"/>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xmlns="" id="{442D2C40-7ED8-45E4-9E7D-C3407F9CA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4" descr="Graphical user interface, application&#10;&#10;Description automatically generated">
            <a:extLst>
              <a:ext uri="{FF2B5EF4-FFF2-40B4-BE49-F238E27FC236}">
                <a16:creationId xmlns:a16="http://schemas.microsoft.com/office/drawing/2014/main" xmlns="" id="{3194BF48-10DB-48D0-8520-84A6F5318E7E}"/>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l="7754" r="1691"/>
          <a:stretch/>
        </p:blipFill>
        <p:spPr>
          <a:xfrm>
            <a:off x="20" y="-8467"/>
            <a:ext cx="12191980" cy="6866467"/>
          </a:xfrm>
          <a:prstGeom prst="rect">
            <a:avLst/>
          </a:prstGeom>
        </p:spPr>
      </p:pic>
      <p:sp>
        <p:nvSpPr>
          <p:cNvPr id="2" name="Title 1">
            <a:extLst>
              <a:ext uri="{FF2B5EF4-FFF2-40B4-BE49-F238E27FC236}">
                <a16:creationId xmlns:a16="http://schemas.microsoft.com/office/drawing/2014/main" xmlns="" id="{3D530AC2-963F-4D8F-96C3-AF4BF89E6372}"/>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Direction Based Positioning</a:t>
            </a:r>
            <a:br>
              <a:rPr lang="en-US" dirty="0">
                <a:solidFill>
                  <a:srgbClr val="FFFFFF"/>
                </a:solidFill>
              </a:rPr>
            </a:br>
            <a:r>
              <a:rPr lang="en-US" sz="1600" dirty="0">
                <a:solidFill>
                  <a:srgbClr val="FFFFFF"/>
                </a:solidFill>
              </a:rPr>
              <a:t>Angle of Arrival(AOA)</a:t>
            </a:r>
          </a:p>
        </p:txBody>
      </p:sp>
      <p:sp>
        <p:nvSpPr>
          <p:cNvPr id="19" name="Content Placeholder 18">
            <a:extLst>
              <a:ext uri="{FF2B5EF4-FFF2-40B4-BE49-F238E27FC236}">
                <a16:creationId xmlns:a16="http://schemas.microsoft.com/office/drawing/2014/main" xmlns="" id="{454A0E59-8850-4D04-BD04-AC6B07E64AE9}"/>
              </a:ext>
            </a:extLst>
          </p:cNvPr>
          <p:cNvSpPr>
            <a:spLocks noGrp="1"/>
          </p:cNvSpPr>
          <p:nvPr>
            <p:ph idx="1"/>
          </p:nvPr>
        </p:nvSpPr>
        <p:spPr>
          <a:xfrm>
            <a:off x="4447308" y="591344"/>
            <a:ext cx="6906491" cy="5585619"/>
          </a:xfrm>
        </p:spPr>
        <p:txBody>
          <a:bodyPr anchor="ctr">
            <a:normAutofit/>
          </a:bodyPr>
          <a:lstStyle/>
          <a:p>
            <a:r>
              <a:rPr lang="en-US" dirty="0">
                <a:solidFill>
                  <a:srgbClr val="FFFFFF"/>
                </a:solidFill>
              </a:rPr>
              <a:t>Calculate the angle of arrival of signal receiving at the base stations.</a:t>
            </a:r>
            <a:endParaRPr lang="en-US" dirty="0"/>
          </a:p>
          <a:p>
            <a:r>
              <a:rPr lang="en-US" dirty="0">
                <a:solidFill>
                  <a:srgbClr val="FFFFFF"/>
                </a:solidFill>
              </a:rPr>
              <a:t>It measures the direction of signal falling on the base station and measures the angle of incidence with respect to a normal and determines the position of the system</a:t>
            </a:r>
          </a:p>
          <a:p>
            <a:r>
              <a:rPr lang="en-US" dirty="0">
                <a:solidFill>
                  <a:srgbClr val="FFFFFF"/>
                </a:solidFill>
              </a:rPr>
              <a:t>Use two or more base stations.</a:t>
            </a:r>
          </a:p>
        </p:txBody>
      </p:sp>
      <p:sp>
        <p:nvSpPr>
          <p:cNvPr id="24" name="Arc 23">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xmlns="" id="{43885D81-1B8E-4A86-BB93-966F68FDDEE6}"/>
              </a:ext>
            </a:extLst>
          </p:cNvPr>
          <p:cNvSpPr txBox="1"/>
          <p:nvPr/>
        </p:nvSpPr>
        <p:spPr>
          <a:xfrm>
            <a:off x="9320701" y="66579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780392647"/>
      </p:ext>
    </p:extLst>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xmlns="" id="{442D2C40-7ED8-45E4-9E7D-C3407F9CA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4" descr="Graphical user interface, application&#10;&#10;Description automatically generated">
            <a:extLst>
              <a:ext uri="{FF2B5EF4-FFF2-40B4-BE49-F238E27FC236}">
                <a16:creationId xmlns:a16="http://schemas.microsoft.com/office/drawing/2014/main" xmlns="" id="{3194BF48-10DB-48D0-8520-84A6F5318E7E}"/>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l="7754" r="1691"/>
          <a:stretch/>
        </p:blipFill>
        <p:spPr>
          <a:xfrm>
            <a:off x="20" y="-8467"/>
            <a:ext cx="12191980" cy="6866467"/>
          </a:xfrm>
          <a:prstGeom prst="rect">
            <a:avLst/>
          </a:prstGeom>
        </p:spPr>
      </p:pic>
      <p:sp>
        <p:nvSpPr>
          <p:cNvPr id="2" name="Title 1">
            <a:extLst>
              <a:ext uri="{FF2B5EF4-FFF2-40B4-BE49-F238E27FC236}">
                <a16:creationId xmlns:a16="http://schemas.microsoft.com/office/drawing/2014/main" xmlns="" id="{3D530AC2-963F-4D8F-96C3-AF4BF89E6372}"/>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Distance Based Positioning</a:t>
            </a:r>
            <a:br>
              <a:rPr lang="en-US" dirty="0">
                <a:solidFill>
                  <a:srgbClr val="FFFFFF"/>
                </a:solidFill>
              </a:rPr>
            </a:br>
            <a:r>
              <a:rPr lang="en-US" sz="1600" dirty="0">
                <a:solidFill>
                  <a:srgbClr val="FFFFFF"/>
                </a:solidFill>
              </a:rPr>
              <a:t>Time of Arrival (TOA)</a:t>
            </a:r>
          </a:p>
        </p:txBody>
      </p:sp>
      <p:sp>
        <p:nvSpPr>
          <p:cNvPr id="19" name="Content Placeholder 18">
            <a:extLst>
              <a:ext uri="{FF2B5EF4-FFF2-40B4-BE49-F238E27FC236}">
                <a16:creationId xmlns:a16="http://schemas.microsoft.com/office/drawing/2014/main" xmlns="" id="{454A0E59-8850-4D04-BD04-AC6B07E64AE9}"/>
              </a:ext>
            </a:extLst>
          </p:cNvPr>
          <p:cNvSpPr>
            <a:spLocks noGrp="1"/>
          </p:cNvSpPr>
          <p:nvPr>
            <p:ph idx="1"/>
          </p:nvPr>
        </p:nvSpPr>
        <p:spPr>
          <a:xfrm>
            <a:off x="4447308" y="591344"/>
            <a:ext cx="6906491" cy="5585619"/>
          </a:xfrm>
        </p:spPr>
        <p:txBody>
          <a:bodyPr anchor="ctr">
            <a:normAutofit/>
          </a:bodyPr>
          <a:lstStyle/>
          <a:p>
            <a:r>
              <a:rPr lang="en-US" dirty="0">
                <a:solidFill>
                  <a:srgbClr val="FFFFFF"/>
                </a:solidFill>
              </a:rPr>
              <a:t>It is also based on Trilateration</a:t>
            </a:r>
          </a:p>
          <a:p>
            <a:r>
              <a:rPr lang="en-US" dirty="0">
                <a:solidFill>
                  <a:srgbClr val="FFFFFF"/>
                </a:solidFill>
              </a:rPr>
              <a:t>The TOA method calculate the distance of a Mobile tower and a Base station based on the TOA of a signal transmitted from the MT at the BS.</a:t>
            </a:r>
          </a:p>
          <a:p>
            <a:r>
              <a:rPr lang="en-US" dirty="0">
                <a:solidFill>
                  <a:srgbClr val="FFFFFF"/>
                </a:solidFill>
              </a:rPr>
              <a:t>Distance between the MS and BS is found by just multiplying the calculated time by speed of light.</a:t>
            </a:r>
          </a:p>
        </p:txBody>
      </p:sp>
      <p:sp>
        <p:nvSpPr>
          <p:cNvPr id="24" name="Arc 23">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xmlns="" id="{43885D81-1B8E-4A86-BB93-966F68FDDEE6}"/>
              </a:ext>
            </a:extLst>
          </p:cNvPr>
          <p:cNvSpPr txBox="1"/>
          <p:nvPr/>
        </p:nvSpPr>
        <p:spPr>
          <a:xfrm>
            <a:off x="9320701" y="66579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3863652720"/>
      </p:ext>
    </p:extLst>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F2875A-D2FE-4380-91DF-8014B3237980}"/>
              </a:ext>
            </a:extLst>
          </p:cNvPr>
          <p:cNvSpPr>
            <a:spLocks noGrp="1"/>
          </p:cNvSpPr>
          <p:nvPr>
            <p:ph type="title"/>
          </p:nvPr>
        </p:nvSpPr>
        <p:spPr>
          <a:xfrm>
            <a:off x="5894962" y="479493"/>
            <a:ext cx="5458838" cy="1325563"/>
          </a:xfrm>
        </p:spPr>
        <p:txBody>
          <a:bodyPr>
            <a:normAutofit/>
          </a:bodyPr>
          <a:lstStyle/>
          <a:p>
            <a:r>
              <a:rPr lang="en-US" dirty="0"/>
              <a:t>Time Difference of Arrival (TDOA)</a:t>
            </a:r>
          </a:p>
        </p:txBody>
      </p:sp>
      <p:sp>
        <p:nvSpPr>
          <p:cNvPr id="25" name="Freeform: Shape 24">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xmlns="" id="{19118615-2F2D-494A-B008-51710FAF345F}"/>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703182" y="1251180"/>
            <a:ext cx="4777381" cy="418589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xmlns="" id="{102C0B32-8F38-4A11-98CC-E7E0B93AB4D3}"/>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sz="2200"/>
              <a:t>The TDOA method assumes that the signal transmitted from the mobile telephone at the three base stations define a set of points on a hyperbola.</a:t>
            </a:r>
          </a:p>
          <a:p>
            <a:r>
              <a:rPr lang="en-US" sz="2200"/>
              <a:t>The mobile telephone is located at the intersection point of hyperbolas.</a:t>
            </a:r>
          </a:p>
          <a:p>
            <a:r>
              <a:rPr lang="en-US" sz="2200"/>
              <a:t>Position of base stations defines a foci and intersection of hyperbolas defines the location of MS.</a:t>
            </a:r>
          </a:p>
        </p:txBody>
      </p:sp>
    </p:spTree>
    <p:extLst>
      <p:ext uri="{BB962C8B-B14F-4D97-AF65-F5344CB8AC3E}">
        <p14:creationId xmlns:p14="http://schemas.microsoft.com/office/powerpoint/2010/main" xmlns="" val="3825959717"/>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4A25E07-D10F-40D2-B45E-3D30EAFD9BB4}"/>
              </a:ext>
            </a:extLst>
          </p:cNvPr>
          <p:cNvSpPr>
            <a:spLocks noGrp="1"/>
          </p:cNvSpPr>
          <p:nvPr>
            <p:ph type="title"/>
          </p:nvPr>
        </p:nvSpPr>
        <p:spPr>
          <a:xfrm>
            <a:off x="838200" y="365125"/>
            <a:ext cx="5558489" cy="1325563"/>
          </a:xfrm>
        </p:spPr>
        <p:txBody>
          <a:bodyPr>
            <a:normAutofit/>
          </a:bodyPr>
          <a:lstStyle/>
          <a:p>
            <a:pPr algn="ctr"/>
            <a:r>
              <a:rPr lang="en-US" dirty="0"/>
              <a:t>Advantages of Mobile Tracking System</a:t>
            </a:r>
            <a:endParaRPr lang="en-US"/>
          </a:p>
        </p:txBody>
      </p:sp>
      <p:sp>
        <p:nvSpPr>
          <p:cNvPr id="10" name="Freeform: Shape 9">
            <a:extLst>
              <a:ext uri="{FF2B5EF4-FFF2-40B4-BE49-F238E27FC236}">
                <a16:creationId xmlns:a16="http://schemas.microsoft.com/office/drawing/2014/main" xmlns=""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2">
            <a:extLst>
              <a:ext uri="{FF2B5EF4-FFF2-40B4-BE49-F238E27FC236}">
                <a16:creationId xmlns:a16="http://schemas.microsoft.com/office/drawing/2014/main" xmlns="" id="{4F6E2AF4-84C6-41FE-A217-00CCBBEE1D52}"/>
              </a:ext>
            </a:extLst>
          </p:cNvPr>
          <p:cNvGraphicFramePr>
            <a:graphicFrameLocks noGrp="1"/>
          </p:cNvGraphicFramePr>
          <p:nvPr>
            <p:ph idx="1"/>
          </p:nvPr>
        </p:nvGraphicFramePr>
        <p:xfrm>
          <a:off x="838200" y="1825625"/>
          <a:ext cx="55584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xmlns=""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xmlns=""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xmlns=""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xmlns=""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xmlns=""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xmlns=""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416698676"/>
      </p:ext>
    </p:extLst>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xmlns="" id="{032D8B87-88DA-4E9C-B676-B10D70EA59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sign&#10;&#10;Description automatically generated">
            <a:extLst>
              <a:ext uri="{FF2B5EF4-FFF2-40B4-BE49-F238E27FC236}">
                <a16:creationId xmlns:a16="http://schemas.microsoft.com/office/drawing/2014/main" xmlns="" id="{36C39116-0826-4D81-B311-37A060EA819C}"/>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l="4300" r="3370"/>
          <a:stretch/>
        </p:blipFill>
        <p:spPr>
          <a:xfrm>
            <a:off x="20" y="-8466"/>
            <a:ext cx="12191980" cy="6866466"/>
          </a:xfrm>
          <a:prstGeom prst="rect">
            <a:avLst/>
          </a:prstGeom>
        </p:spPr>
      </p:pic>
      <p:sp>
        <p:nvSpPr>
          <p:cNvPr id="2" name="Title 1">
            <a:extLst>
              <a:ext uri="{FF2B5EF4-FFF2-40B4-BE49-F238E27FC236}">
                <a16:creationId xmlns:a16="http://schemas.microsoft.com/office/drawing/2014/main" xmlns="" id="{6D5BF399-D234-42C4-A4EB-DFF90B602B74}"/>
              </a:ext>
            </a:extLst>
          </p:cNvPr>
          <p:cNvSpPr>
            <a:spLocks noGrp="1"/>
          </p:cNvSpPr>
          <p:nvPr>
            <p:ph type="title"/>
          </p:nvPr>
        </p:nvSpPr>
        <p:spPr>
          <a:xfrm>
            <a:off x="1401871" y="553015"/>
            <a:ext cx="10515600" cy="1325563"/>
          </a:xfrm>
        </p:spPr>
        <p:txBody>
          <a:bodyPr>
            <a:normAutofit/>
          </a:bodyPr>
          <a:lstStyle/>
          <a:p>
            <a:pPr algn="ctr"/>
            <a:r>
              <a:rPr lang="en-US" dirty="0">
                <a:solidFill>
                  <a:srgbClr val="FFFFFF"/>
                </a:solidFill>
              </a:rPr>
              <a:t>How to Block Mobile Tracking</a:t>
            </a:r>
            <a:endParaRPr lang="en-US"/>
          </a:p>
        </p:txBody>
      </p:sp>
      <p:sp>
        <p:nvSpPr>
          <p:cNvPr id="9" name="Content Placeholder 8">
            <a:extLst>
              <a:ext uri="{FF2B5EF4-FFF2-40B4-BE49-F238E27FC236}">
                <a16:creationId xmlns:a16="http://schemas.microsoft.com/office/drawing/2014/main" xmlns="" id="{DFBC5249-920F-464B-9232-562D1F72135F}"/>
              </a:ext>
            </a:extLst>
          </p:cNvPr>
          <p:cNvSpPr>
            <a:spLocks noGrp="1"/>
          </p:cNvSpPr>
          <p:nvPr>
            <p:ph idx="1"/>
          </p:nvPr>
        </p:nvSpPr>
        <p:spPr>
          <a:xfrm>
            <a:off x="1401871" y="2180529"/>
            <a:ext cx="10515600" cy="3859742"/>
          </a:xfrm>
        </p:spPr>
        <p:txBody>
          <a:bodyPr vert="horz" lIns="91440" tIns="45720" rIns="91440" bIns="45720" rtlCol="0" anchor="t">
            <a:normAutofit/>
          </a:bodyPr>
          <a:lstStyle/>
          <a:p>
            <a:r>
              <a:rPr lang="en-US" dirty="0">
                <a:solidFill>
                  <a:srgbClr val="FFFFFF"/>
                </a:solidFill>
              </a:rPr>
              <a:t>Check for physical GPS tracking devices that may be attached to your phone.</a:t>
            </a:r>
            <a:endParaRPr lang="en-US" dirty="0"/>
          </a:p>
          <a:p>
            <a:r>
              <a:rPr lang="en-US" dirty="0">
                <a:solidFill>
                  <a:srgbClr val="FFFFFF"/>
                </a:solidFill>
              </a:rPr>
              <a:t>Remove any tracking software that is installed on your handset.</a:t>
            </a:r>
          </a:p>
          <a:p>
            <a:r>
              <a:rPr lang="en-US" dirty="0">
                <a:solidFill>
                  <a:srgbClr val="FFFFFF"/>
                </a:solidFill>
              </a:rPr>
              <a:t>Contact your cellular phone company.</a:t>
            </a:r>
          </a:p>
          <a:p>
            <a:r>
              <a:rPr lang="en-US" dirty="0">
                <a:solidFill>
                  <a:srgbClr val="FFFFFF"/>
                </a:solidFill>
              </a:rPr>
              <a:t>Remove the battery from your phone. This is the only way to guarantee the phone is untraceable. </a:t>
            </a:r>
          </a:p>
        </p:txBody>
      </p:sp>
      <p:sp>
        <p:nvSpPr>
          <p:cNvPr id="8" name="Arc 13">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55553943-B99A-4875-9A29-B166B2BFF569}"/>
              </a:ext>
            </a:extLst>
          </p:cNvPr>
          <p:cNvSpPr txBox="1"/>
          <p:nvPr/>
        </p:nvSpPr>
        <p:spPr>
          <a:xfrm>
            <a:off x="9461765" y="6657945"/>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BY-NC</a:t>
            </a:r>
            <a:r>
              <a:rPr lang="en-US" sz="700">
                <a:solidFill>
                  <a:srgbClr val="FFFFFF"/>
                </a:solidFill>
              </a:rPr>
              <a:t>.</a:t>
            </a:r>
          </a:p>
        </p:txBody>
      </p:sp>
    </p:spTree>
    <p:extLst>
      <p:ext uri="{BB962C8B-B14F-4D97-AF65-F5344CB8AC3E}">
        <p14:creationId xmlns:p14="http://schemas.microsoft.com/office/powerpoint/2010/main" xmlns="" val="2365636644"/>
      </p:ext>
    </p:extLst>
  </p:cSld>
  <p:clrMapOvr>
    <a:masterClrMapping/>
  </p:clrMapOvr>
  <p:transition>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59093B9-8374-4A47-A05B-8DDEA8F52C3E}"/>
              </a:ext>
            </a:extLst>
          </p:cNvPr>
          <p:cNvSpPr>
            <a:spLocks noGrp="1"/>
          </p:cNvSpPr>
          <p:nvPr>
            <p:ph type="title"/>
          </p:nvPr>
        </p:nvSpPr>
        <p:spPr>
          <a:xfrm>
            <a:off x="1389278" y="1233241"/>
            <a:ext cx="3240506" cy="4064628"/>
          </a:xfrm>
        </p:spPr>
        <p:txBody>
          <a:bodyPr>
            <a:normAutofit/>
          </a:bodyPr>
          <a:lstStyle/>
          <a:p>
            <a:pPr algn="ctr"/>
            <a:r>
              <a:rPr lang="en-US" dirty="0">
                <a:solidFill>
                  <a:srgbClr val="FFFFFF"/>
                </a:solidFill>
              </a:rPr>
              <a:t>Conclusion</a:t>
            </a:r>
            <a:endParaRPr lang="en-US" dirty="0"/>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112E1206-2237-4581-A576-6681CACF87DB}"/>
              </a:ext>
            </a:extLst>
          </p:cNvPr>
          <p:cNvSpPr>
            <a:spLocks noGrp="1"/>
          </p:cNvSpPr>
          <p:nvPr>
            <p:ph idx="1"/>
          </p:nvPr>
        </p:nvSpPr>
        <p:spPr>
          <a:xfrm>
            <a:off x="6096000" y="1238414"/>
            <a:ext cx="5257799" cy="4889350"/>
          </a:xfrm>
        </p:spPr>
        <p:txBody>
          <a:bodyPr vert="horz" lIns="91440" tIns="45720" rIns="91440" bIns="45720" rtlCol="0" anchor="t">
            <a:normAutofit/>
          </a:bodyPr>
          <a:lstStyle/>
          <a:p>
            <a:pPr marL="0" indent="0">
              <a:buNone/>
            </a:pPr>
            <a:r>
              <a:rPr lang="en-US" dirty="0"/>
              <a:t>The location of a mobile telephone can be accurately tracked even in the multipath fading and the NLOS environment, by using more accurate tracking curves connecting the intersection points among circles with the radii being the distances between corresponding base stations and the mobile telephone in a cellular mobile communication system</a:t>
            </a:r>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426330440"/>
      </p:ext>
    </p:extLst>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ext&#10;&#10;Description automatically generated">
            <a:extLst>
              <a:ext uri="{FF2B5EF4-FFF2-40B4-BE49-F238E27FC236}">
                <a16:creationId xmlns:a16="http://schemas.microsoft.com/office/drawing/2014/main" xmlns="" id="{F7C692BF-D2D8-46A1-AFF5-5BABB743D720}"/>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3572" y="-429059"/>
            <a:ext cx="12199143" cy="7282990"/>
          </a:xfrm>
        </p:spPr>
      </p:pic>
    </p:spTree>
    <p:extLst>
      <p:ext uri="{BB962C8B-B14F-4D97-AF65-F5344CB8AC3E}">
        <p14:creationId xmlns:p14="http://schemas.microsoft.com/office/powerpoint/2010/main" xmlns="" val="4139589429"/>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66A3F9DB-B144-47A4-9DB2-706C3908B2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a:extLst>
              <a:ext uri="{FF2B5EF4-FFF2-40B4-BE49-F238E27FC236}">
                <a16:creationId xmlns:a16="http://schemas.microsoft.com/office/drawing/2014/main" xmlns="" id="{3D9A74CD-249A-437B-A289-413676038C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Free photo Internet Wlan Background Computer Technology - Max Pixel">
            <a:extLst>
              <a:ext uri="{FF2B5EF4-FFF2-40B4-BE49-F238E27FC236}">
                <a16:creationId xmlns:a16="http://schemas.microsoft.com/office/drawing/2014/main" xmlns="" id="{64BB236B-B3EF-4C3D-BF3A-3BA25F2F6091}"/>
              </a:ext>
            </a:extLst>
          </p:cNvPr>
          <p:cNvPicPr>
            <a:picLocks noChangeAspect="1"/>
          </p:cNvPicPr>
          <p:nvPr/>
        </p:nvPicPr>
        <p:blipFill rotWithShape="1">
          <a:blip r:embed="rId2">
            <a:alphaModFix amt="35000"/>
          </a:blip>
          <a:srcRect t="3034" b="12696"/>
          <a:stretch/>
        </p:blipFill>
        <p:spPr>
          <a:xfrm>
            <a:off x="20" y="10"/>
            <a:ext cx="12191980" cy="6857990"/>
          </a:xfrm>
          <a:prstGeom prst="rect">
            <a:avLst/>
          </a:prstGeom>
        </p:spPr>
      </p:pic>
      <p:sp>
        <p:nvSpPr>
          <p:cNvPr id="26" name="Oval 25">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921DAE5-7E3B-48BD-9ABC-24D41C26EEC0}"/>
              </a:ext>
            </a:extLst>
          </p:cNvPr>
          <p:cNvSpPr>
            <a:spLocks noGrp="1"/>
          </p:cNvSpPr>
          <p:nvPr>
            <p:ph type="title"/>
          </p:nvPr>
        </p:nvSpPr>
        <p:spPr>
          <a:xfrm>
            <a:off x="1171074" y="1396686"/>
            <a:ext cx="3240506" cy="4064628"/>
          </a:xfrm>
        </p:spPr>
        <p:txBody>
          <a:bodyPr>
            <a:normAutofit/>
          </a:bodyPr>
          <a:lstStyle/>
          <a:p>
            <a:pPr algn="ctr"/>
            <a:r>
              <a:rPr lang="en-US" dirty="0"/>
              <a:t>What is Mobile Tracking system?</a:t>
            </a:r>
            <a:endParaRPr lang="en-US"/>
          </a:p>
        </p:txBody>
      </p:sp>
      <p:sp>
        <p:nvSpPr>
          <p:cNvPr id="8" name="Content Placeholder 7">
            <a:extLst>
              <a:ext uri="{FF2B5EF4-FFF2-40B4-BE49-F238E27FC236}">
                <a16:creationId xmlns:a16="http://schemas.microsoft.com/office/drawing/2014/main" xmlns="" id="{D8C2A4A8-1DD6-429C-81F3-A99634BD1344}"/>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dirty="0">
                <a:solidFill>
                  <a:srgbClr val="FFFFFF"/>
                </a:solidFill>
              </a:rPr>
              <a:t>Mobile phone tracking refers to the attaining of the current position of a mobile phone either stationary or moving</a:t>
            </a:r>
          </a:p>
          <a:p>
            <a:r>
              <a:rPr lang="en-US" dirty="0">
                <a:solidFill>
                  <a:srgbClr val="FFFFFF"/>
                </a:solidFill>
              </a:rPr>
              <a:t>Localization may occur either via </a:t>
            </a:r>
            <a:r>
              <a:rPr lang="en-US">
                <a:solidFill>
                  <a:srgbClr val="FFFFFF"/>
                </a:solidFill>
              </a:rPr>
              <a:t>multilateration</a:t>
            </a:r>
            <a:r>
              <a:rPr lang="en-US" dirty="0">
                <a:solidFill>
                  <a:srgbClr val="FFFFFF"/>
                </a:solidFill>
              </a:rPr>
              <a:t> of radio signals b/w(several) radio towers of the network and the phone, or simply via GPS.</a:t>
            </a:r>
          </a:p>
        </p:txBody>
      </p:sp>
      <p:sp>
        <p:nvSpPr>
          <p:cNvPr id="28" name="Arc 27">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033587537"/>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9120CD7-BA29-4C1B-82D9-30E07D2674A0}"/>
              </a:ext>
            </a:extLst>
          </p:cNvPr>
          <p:cNvSpPr>
            <a:spLocks noGrp="1"/>
          </p:cNvSpPr>
          <p:nvPr>
            <p:ph type="title"/>
          </p:nvPr>
        </p:nvSpPr>
        <p:spPr>
          <a:xfrm>
            <a:off x="838200" y="1262824"/>
            <a:ext cx="5387502" cy="1325563"/>
          </a:xfrm>
        </p:spPr>
        <p:txBody>
          <a:bodyPr>
            <a:normAutofit/>
          </a:bodyPr>
          <a:lstStyle/>
          <a:p>
            <a:r>
              <a:rPr lang="en-US" dirty="0"/>
              <a:t>What is mobile positioning?</a:t>
            </a:r>
          </a:p>
        </p:txBody>
      </p:sp>
      <p:sp>
        <p:nvSpPr>
          <p:cNvPr id="9" name="Content Placeholder 8">
            <a:extLst>
              <a:ext uri="{FF2B5EF4-FFF2-40B4-BE49-F238E27FC236}">
                <a16:creationId xmlns:a16="http://schemas.microsoft.com/office/drawing/2014/main" xmlns="" id="{3105FA43-3205-4424-806E-24E972E81F05}"/>
              </a:ext>
            </a:extLst>
          </p:cNvPr>
          <p:cNvSpPr>
            <a:spLocks noGrp="1"/>
          </p:cNvSpPr>
          <p:nvPr>
            <p:ph idx="1"/>
          </p:nvPr>
        </p:nvSpPr>
        <p:spPr>
          <a:xfrm>
            <a:off x="671186" y="2879899"/>
            <a:ext cx="5387502" cy="2545503"/>
          </a:xfrm>
        </p:spPr>
        <p:txBody>
          <a:bodyPr vert="horz" lIns="91440" tIns="45720" rIns="91440" bIns="45720" rtlCol="0" anchor="t">
            <a:normAutofit/>
          </a:bodyPr>
          <a:lstStyle/>
          <a:p>
            <a:r>
              <a:rPr lang="en-US" dirty="0"/>
              <a:t>Mobile positioning refers to technology used by telecommunication companies to approximate the location of a mobile phone</a:t>
            </a:r>
          </a:p>
        </p:txBody>
      </p:sp>
      <p:pic>
        <p:nvPicPr>
          <p:cNvPr id="4" name="Picture 4">
            <a:extLst>
              <a:ext uri="{FF2B5EF4-FFF2-40B4-BE49-F238E27FC236}">
                <a16:creationId xmlns:a16="http://schemas.microsoft.com/office/drawing/2014/main" xmlns="" id="{C457D8DA-3213-4387-AD3B-C2D336D978BB}"/>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04" r="-2"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4" name="!!Oval">
            <a:extLst>
              <a:ext uri="{FF2B5EF4-FFF2-40B4-BE49-F238E27FC236}">
                <a16:creationId xmlns:a16="http://schemas.microsoft.com/office/drawing/2014/main" xmlns=""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a:extLst>
              <a:ext uri="{FF2B5EF4-FFF2-40B4-BE49-F238E27FC236}">
                <a16:creationId xmlns:a16="http://schemas.microsoft.com/office/drawing/2014/main" xmlns=""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283857617"/>
      </p:ext>
    </p:extLst>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xmlns="" id="{442D2C40-7ED8-45E4-9E7D-C3407F9CA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xmlns="" id="{27E35C47-6B67-4640-89A7-D0947B8C7180}"/>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r="125" b="1"/>
          <a:stretch/>
        </p:blipFill>
        <p:spPr>
          <a:xfrm>
            <a:off x="20" y="-8466"/>
            <a:ext cx="12191980" cy="6866466"/>
          </a:xfrm>
          <a:prstGeom prst="rect">
            <a:avLst/>
          </a:prstGeom>
        </p:spPr>
      </p:pic>
      <p:sp>
        <p:nvSpPr>
          <p:cNvPr id="2" name="Title 1">
            <a:extLst>
              <a:ext uri="{FF2B5EF4-FFF2-40B4-BE49-F238E27FC236}">
                <a16:creationId xmlns:a16="http://schemas.microsoft.com/office/drawing/2014/main" xmlns="" id="{EE5749D7-E182-4EB3-BBA6-CB98D8876AE8}"/>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Needs for Mobile Tracking system</a:t>
            </a:r>
          </a:p>
        </p:txBody>
      </p:sp>
      <p:sp>
        <p:nvSpPr>
          <p:cNvPr id="9" name="Content Placeholder 8">
            <a:extLst>
              <a:ext uri="{FF2B5EF4-FFF2-40B4-BE49-F238E27FC236}">
                <a16:creationId xmlns:a16="http://schemas.microsoft.com/office/drawing/2014/main" xmlns="" id="{0571E66C-2C1F-4F40-AE2C-2EBB27F76F4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solidFill>
                  <a:srgbClr val="FFFFFF"/>
                </a:solidFill>
              </a:rPr>
              <a:t>Location based services</a:t>
            </a:r>
          </a:p>
          <a:p>
            <a:r>
              <a:rPr lang="en-US" dirty="0">
                <a:solidFill>
                  <a:srgbClr val="FFFFFF"/>
                </a:solidFill>
              </a:rPr>
              <a:t>Cellular fraud detection</a:t>
            </a:r>
          </a:p>
          <a:p>
            <a:r>
              <a:rPr lang="en-US" dirty="0">
                <a:solidFill>
                  <a:srgbClr val="FFFFFF"/>
                </a:solidFill>
              </a:rPr>
              <a:t>Driving directions</a:t>
            </a:r>
          </a:p>
          <a:p>
            <a:r>
              <a:rPr lang="en-US" dirty="0">
                <a:solidFill>
                  <a:srgbClr val="FFFFFF"/>
                </a:solidFill>
              </a:rPr>
              <a:t>Emergency service for subscriber safety</a:t>
            </a:r>
          </a:p>
          <a:p>
            <a:r>
              <a:rPr lang="en-US" dirty="0">
                <a:solidFill>
                  <a:srgbClr val="FFFFFF"/>
                </a:solidFill>
              </a:rPr>
              <a:t>Traffic information</a:t>
            </a:r>
          </a:p>
          <a:p>
            <a:r>
              <a:rPr lang="en-US" dirty="0">
                <a:solidFill>
                  <a:srgbClr val="FFFFFF"/>
                </a:solidFill>
              </a:rPr>
              <a:t>Tracking criminals and stolen mobiles</a:t>
            </a:r>
          </a:p>
        </p:txBody>
      </p:sp>
      <p:sp>
        <p:nvSpPr>
          <p:cNvPr id="21" name="Arc 20">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369110081"/>
      </p:ext>
    </p:extLst>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A picture containing diagram&#10;&#10;Description automatically generated">
            <a:extLst>
              <a:ext uri="{FF2B5EF4-FFF2-40B4-BE49-F238E27FC236}">
                <a16:creationId xmlns:a16="http://schemas.microsoft.com/office/drawing/2014/main" xmlns="" id="{ECF8C117-C298-40B1-AAE4-3F39ABF8A1F9}"/>
              </a:ext>
            </a:extLst>
          </p:cNvPr>
          <p:cNvPicPr>
            <a:picLocks noChangeAspect="1"/>
          </p:cNvPicPr>
          <p:nvPr/>
        </p:nvPicPr>
        <p:blipFill>
          <a:blip r:embed="rId2"/>
          <a:stretch>
            <a:fillRect/>
          </a:stretch>
        </p:blipFill>
        <p:spPr>
          <a:xfrm>
            <a:off x="6541053" y="1700421"/>
            <a:ext cx="4777381" cy="32844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8" name="Arc 17">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3B586F5-F837-4648-AD4A-C423046C7BFD}"/>
              </a:ext>
            </a:extLst>
          </p:cNvPr>
          <p:cNvSpPr>
            <a:spLocks noGrp="1"/>
          </p:cNvSpPr>
          <p:nvPr>
            <p:ph type="title"/>
          </p:nvPr>
        </p:nvSpPr>
        <p:spPr>
          <a:xfrm>
            <a:off x="838201" y="1032726"/>
            <a:ext cx="5257800" cy="1325563"/>
          </a:xfrm>
        </p:spPr>
        <p:txBody>
          <a:bodyPr>
            <a:normAutofit/>
          </a:bodyPr>
          <a:lstStyle/>
          <a:p>
            <a:r>
              <a:rPr lang="en-US" dirty="0"/>
              <a:t>Positioning techniques</a:t>
            </a:r>
          </a:p>
        </p:txBody>
      </p:sp>
      <p:sp>
        <p:nvSpPr>
          <p:cNvPr id="10" name="Content Placeholder 10">
            <a:extLst>
              <a:ext uri="{FF2B5EF4-FFF2-40B4-BE49-F238E27FC236}">
                <a16:creationId xmlns:a16="http://schemas.microsoft.com/office/drawing/2014/main" xmlns="" id="{90558141-83FE-4C5C-85E8-D77A151EA924}"/>
              </a:ext>
            </a:extLst>
          </p:cNvPr>
          <p:cNvSpPr>
            <a:spLocks noGrp="1"/>
          </p:cNvSpPr>
          <p:nvPr>
            <p:ph idx="1"/>
          </p:nvPr>
        </p:nvSpPr>
        <p:spPr>
          <a:xfrm>
            <a:off x="838201" y="2662936"/>
            <a:ext cx="5257800" cy="2324055"/>
          </a:xfrm>
        </p:spPr>
        <p:txBody>
          <a:bodyPr vert="horz" lIns="91440" tIns="45720" rIns="91440" bIns="45720" rtlCol="0" anchor="t">
            <a:normAutofit/>
          </a:bodyPr>
          <a:lstStyle/>
          <a:p>
            <a:pPr marL="0" indent="0">
              <a:buNone/>
            </a:pPr>
            <a:r>
              <a:rPr lang="en-US" dirty="0"/>
              <a:t>It is classified on where the data is processed</a:t>
            </a:r>
          </a:p>
          <a:p>
            <a:pPr marL="0" indent="0">
              <a:buNone/>
            </a:pPr>
            <a:r>
              <a:rPr lang="en-US" dirty="0"/>
              <a:t>1) Mobile based positioning</a:t>
            </a:r>
          </a:p>
          <a:p>
            <a:pPr marL="0" indent="0">
              <a:buNone/>
            </a:pPr>
            <a:r>
              <a:rPr lang="en-US" dirty="0"/>
              <a:t>2) Direction based positioning</a:t>
            </a:r>
          </a:p>
          <a:p>
            <a:pPr marL="0" indent="0">
              <a:buNone/>
            </a:pPr>
            <a:r>
              <a:rPr lang="en-US" dirty="0"/>
              <a:t>3) Distance based positioning</a:t>
            </a:r>
          </a:p>
          <a:p>
            <a:pPr marL="0" indent="0">
              <a:buNone/>
            </a:pPr>
            <a:endParaRPr lang="en-US" dirty="0"/>
          </a:p>
        </p:txBody>
      </p:sp>
    </p:spTree>
    <p:extLst>
      <p:ext uri="{BB962C8B-B14F-4D97-AF65-F5344CB8AC3E}">
        <p14:creationId xmlns:p14="http://schemas.microsoft.com/office/powerpoint/2010/main" xmlns="" val="990344159"/>
      </p:ext>
    </p:extLst>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09C59C-91E9-48EA-A1B2-BB76E9759C70}"/>
              </a:ext>
            </a:extLst>
          </p:cNvPr>
          <p:cNvSpPr>
            <a:spLocks noGrp="1"/>
          </p:cNvSpPr>
          <p:nvPr>
            <p:ph type="title"/>
          </p:nvPr>
        </p:nvSpPr>
        <p:spPr>
          <a:xfrm>
            <a:off x="1389278" y="1233241"/>
            <a:ext cx="3240506" cy="4064628"/>
          </a:xfrm>
        </p:spPr>
        <p:txBody>
          <a:bodyPr>
            <a:normAutofit/>
          </a:bodyPr>
          <a:lstStyle/>
          <a:p>
            <a:pPr algn="ctr"/>
            <a:r>
              <a:rPr lang="en-US" dirty="0">
                <a:solidFill>
                  <a:srgbClr val="FFFFFF"/>
                </a:solidFill>
              </a:rPr>
              <a:t>Mobile Based Positioning</a:t>
            </a:r>
            <a:endParaRPr lang="en-US"/>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386845DF-A860-46E7-B6C5-BE7623DFB0B6}"/>
              </a:ext>
            </a:extLst>
          </p:cNvPr>
          <p:cNvSpPr>
            <a:spLocks noGrp="1"/>
          </p:cNvSpPr>
          <p:nvPr>
            <p:ph idx="1"/>
          </p:nvPr>
        </p:nvSpPr>
        <p:spPr>
          <a:xfrm>
            <a:off x="6210822" y="2386632"/>
            <a:ext cx="5257799" cy="2321516"/>
          </a:xfrm>
        </p:spPr>
        <p:txBody>
          <a:bodyPr anchor="t">
            <a:normAutofit/>
          </a:bodyPr>
          <a:lstStyle/>
          <a:p>
            <a:pPr marL="0" indent="0">
              <a:buNone/>
            </a:pPr>
            <a:r>
              <a:rPr lang="en-US" dirty="0"/>
              <a:t>There are two types of mobile based positioning</a:t>
            </a:r>
          </a:p>
          <a:p>
            <a:r>
              <a:rPr lang="en-US" dirty="0"/>
              <a:t>GPS</a:t>
            </a:r>
          </a:p>
          <a:p>
            <a:r>
              <a:rPr lang="en-US" dirty="0"/>
              <a:t>Cell Identity</a:t>
            </a:r>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003650714"/>
      </p:ext>
    </p:extLst>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xmlns="" id="{442D2C40-7ED8-45E4-9E7D-C3407F9CA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xmlns="" id="{D4D93304-779B-4C32-94DD-60B24340AF04}"/>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b="17782"/>
          <a:stretch/>
        </p:blipFill>
        <p:spPr>
          <a:xfrm>
            <a:off x="20" y="-8466"/>
            <a:ext cx="12191980" cy="6866466"/>
          </a:xfrm>
          <a:prstGeom prst="rect">
            <a:avLst/>
          </a:prstGeom>
        </p:spPr>
      </p:pic>
      <p:sp>
        <p:nvSpPr>
          <p:cNvPr id="2" name="Title 1">
            <a:extLst>
              <a:ext uri="{FF2B5EF4-FFF2-40B4-BE49-F238E27FC236}">
                <a16:creationId xmlns:a16="http://schemas.microsoft.com/office/drawing/2014/main" xmlns="" id="{113527D6-9BEC-418D-8545-8285167EB879}"/>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Global Positioning system (GPS)</a:t>
            </a:r>
          </a:p>
        </p:txBody>
      </p:sp>
      <p:sp>
        <p:nvSpPr>
          <p:cNvPr id="9" name="Content Placeholder 8">
            <a:extLst>
              <a:ext uri="{FF2B5EF4-FFF2-40B4-BE49-F238E27FC236}">
                <a16:creationId xmlns:a16="http://schemas.microsoft.com/office/drawing/2014/main" xmlns="" id="{175D7E50-EF59-46D2-8698-0DE8AEF7C99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solidFill>
                  <a:srgbClr val="FFFFFF"/>
                </a:solidFill>
              </a:rPr>
              <a:t>To locate the mobile telephone by itself the mobile telephone is provided with a GPS receiver</a:t>
            </a:r>
          </a:p>
          <a:p>
            <a:r>
              <a:rPr lang="en-US" dirty="0">
                <a:solidFill>
                  <a:srgbClr val="FFFFFF"/>
                </a:solidFill>
              </a:rPr>
              <a:t>To calculate its location in latitude and longitude coordinates based on the location information received from a satellite through the GPS receiver</a:t>
            </a:r>
          </a:p>
        </p:txBody>
      </p:sp>
      <p:sp>
        <p:nvSpPr>
          <p:cNvPr id="21" name="Arc 20">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A8ED37E2-C38B-45A9-B9FE-CD9B6AA91DC9}"/>
              </a:ext>
            </a:extLst>
          </p:cNvPr>
          <p:cNvSpPr txBox="1"/>
          <p:nvPr/>
        </p:nvSpPr>
        <p:spPr>
          <a:xfrm>
            <a:off x="9298259" y="6657945"/>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BY-NC-ND</a:t>
            </a:r>
            <a:r>
              <a:rPr lang="en-US" sz="700">
                <a:solidFill>
                  <a:srgbClr val="FFFFFF"/>
                </a:solidFill>
              </a:rPr>
              <a:t>.</a:t>
            </a:r>
          </a:p>
        </p:txBody>
      </p:sp>
    </p:spTree>
    <p:extLst>
      <p:ext uri="{BB962C8B-B14F-4D97-AF65-F5344CB8AC3E}">
        <p14:creationId xmlns:p14="http://schemas.microsoft.com/office/powerpoint/2010/main" xmlns="" val="1594909053"/>
      </p:ext>
    </p:extLst>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xmlns="" id="{032D8B87-88DA-4E9C-B676-B10D70EA59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xmlns="" id="{EFADCEB2-235F-4829-BDC9-483C7F95DBF5}"/>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t="397" b="15230"/>
          <a:stretch/>
        </p:blipFill>
        <p:spPr>
          <a:xfrm>
            <a:off x="20" y="-8466"/>
            <a:ext cx="12191980" cy="6866466"/>
          </a:xfrm>
          <a:prstGeom prst="rect">
            <a:avLst/>
          </a:prstGeom>
        </p:spPr>
      </p:pic>
      <p:sp>
        <p:nvSpPr>
          <p:cNvPr id="2" name="Title 1">
            <a:extLst>
              <a:ext uri="{FF2B5EF4-FFF2-40B4-BE49-F238E27FC236}">
                <a16:creationId xmlns:a16="http://schemas.microsoft.com/office/drawing/2014/main" xmlns="" id="{2B7C1DF3-9BBC-4718-BE2F-306B62D62D97}"/>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How does GPS work in cell phones?</a:t>
            </a:r>
            <a:endParaRPr lang="en-US"/>
          </a:p>
        </p:txBody>
      </p:sp>
      <p:sp>
        <p:nvSpPr>
          <p:cNvPr id="9" name="Content Placeholder 8">
            <a:extLst>
              <a:ext uri="{FF2B5EF4-FFF2-40B4-BE49-F238E27FC236}">
                <a16:creationId xmlns:a16="http://schemas.microsoft.com/office/drawing/2014/main" xmlns="" id="{84269ECF-0D77-4A2B-9924-B71EEF80ADF6}"/>
              </a:ext>
            </a:extLst>
          </p:cNvPr>
          <p:cNvSpPr>
            <a:spLocks noGrp="1"/>
          </p:cNvSpPr>
          <p:nvPr>
            <p:ph idx="1"/>
          </p:nvPr>
        </p:nvSpPr>
        <p:spPr>
          <a:xfrm>
            <a:off x="838200" y="1825625"/>
            <a:ext cx="10515600" cy="3859742"/>
          </a:xfrm>
        </p:spPr>
        <p:txBody>
          <a:bodyPr vert="horz" lIns="91440" tIns="45720" rIns="91440" bIns="45720" rtlCol="0" anchor="t">
            <a:normAutofit fontScale="92500" lnSpcReduction="10000"/>
          </a:bodyPr>
          <a:lstStyle/>
          <a:p>
            <a:r>
              <a:rPr lang="en-US" dirty="0">
                <a:solidFill>
                  <a:srgbClr val="FFFFFF"/>
                </a:solidFill>
              </a:rPr>
              <a:t>The receiver calculates the distance between one satellite and the receiver.</a:t>
            </a:r>
            <a:endParaRPr lang="en-US" dirty="0"/>
          </a:p>
          <a:p>
            <a:r>
              <a:rPr lang="en-US" dirty="0">
                <a:solidFill>
                  <a:srgbClr val="FFFFFF"/>
                </a:solidFill>
              </a:rPr>
              <a:t>To find the distance and locations of the satellite and receiver, the parameter time is computed( t = time taken by the signal to reach from satellite to the GPS receiver).</a:t>
            </a:r>
          </a:p>
          <a:p>
            <a:r>
              <a:rPr lang="en-US" dirty="0">
                <a:solidFill>
                  <a:srgbClr val="FFFFFF"/>
                </a:solidFill>
              </a:rPr>
              <a:t>The time is multiplied by the speed of light to get distance between the satellite and receiver.</a:t>
            </a:r>
          </a:p>
          <a:p>
            <a:r>
              <a:rPr lang="en-US" dirty="0">
                <a:solidFill>
                  <a:srgbClr val="FFFFFF"/>
                </a:solidFill>
              </a:rPr>
              <a:t>A method called Trilateration is used to find the exact location of a mobile</a:t>
            </a:r>
          </a:p>
          <a:p>
            <a:r>
              <a:rPr lang="en-US" dirty="0">
                <a:solidFill>
                  <a:srgbClr val="FFFFFF"/>
                </a:solidFill>
              </a:rPr>
              <a:t>Trilateration takes the known distances three different object and finds out where you are w.r.t the objects.</a:t>
            </a:r>
          </a:p>
          <a:p>
            <a:r>
              <a:rPr lang="en-US" dirty="0">
                <a:solidFill>
                  <a:srgbClr val="FFFFFF"/>
                </a:solidFill>
              </a:rPr>
              <a:t>Intersection of three circles gives the exact position of the mobile.</a:t>
            </a:r>
          </a:p>
        </p:txBody>
      </p:sp>
      <p:sp>
        <p:nvSpPr>
          <p:cNvPr id="8" name="Arc 13">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FEC9449A-41DE-4EB5-A0D2-74A76D15CBC7}"/>
              </a:ext>
            </a:extLst>
          </p:cNvPr>
          <p:cNvSpPr txBox="1"/>
          <p:nvPr/>
        </p:nvSpPr>
        <p:spPr>
          <a:xfrm>
            <a:off x="9320701" y="66579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866658604"/>
      </p:ext>
    </p:extLst>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40DE65C-BAC9-45D4-A70A-BE757A3694E2}"/>
              </a:ext>
            </a:extLst>
          </p:cNvPr>
          <p:cNvSpPr>
            <a:spLocks noGrp="1"/>
          </p:cNvSpPr>
          <p:nvPr>
            <p:ph type="title"/>
          </p:nvPr>
        </p:nvSpPr>
        <p:spPr>
          <a:xfrm>
            <a:off x="838200" y="365125"/>
            <a:ext cx="5387502" cy="1325563"/>
          </a:xfrm>
        </p:spPr>
        <p:txBody>
          <a:bodyPr>
            <a:normAutofit/>
          </a:bodyPr>
          <a:lstStyle/>
          <a:p>
            <a:pPr algn="ctr"/>
            <a:r>
              <a:rPr lang="en-US" dirty="0"/>
              <a:t>Cell identity</a:t>
            </a:r>
          </a:p>
        </p:txBody>
      </p:sp>
      <p:sp>
        <p:nvSpPr>
          <p:cNvPr id="12" name="Content Placeholder 11">
            <a:extLst>
              <a:ext uri="{FF2B5EF4-FFF2-40B4-BE49-F238E27FC236}">
                <a16:creationId xmlns:a16="http://schemas.microsoft.com/office/drawing/2014/main" xmlns="" id="{FEB6588B-D6D1-427D-88BF-A8E8CD893D71}"/>
              </a:ext>
            </a:extLst>
          </p:cNvPr>
          <p:cNvSpPr>
            <a:spLocks noGrp="1"/>
          </p:cNvSpPr>
          <p:nvPr>
            <p:ph idx="1"/>
          </p:nvPr>
        </p:nvSpPr>
        <p:spPr>
          <a:xfrm>
            <a:off x="838200" y="1825625"/>
            <a:ext cx="5387502" cy="4351338"/>
          </a:xfrm>
        </p:spPr>
        <p:txBody>
          <a:bodyPr vert="horz" lIns="91440" tIns="45720" rIns="91440" bIns="45720" rtlCol="0">
            <a:normAutofit/>
          </a:bodyPr>
          <a:lstStyle/>
          <a:p>
            <a:r>
              <a:rPr lang="en-US" sz="1900"/>
              <a:t>Most simplistic and cost-effective way to provide position information</a:t>
            </a:r>
          </a:p>
          <a:p>
            <a:r>
              <a:rPr lang="en-US" sz="1900"/>
              <a:t>Simply determines which cell of wireless network the device is using</a:t>
            </a:r>
          </a:p>
          <a:p>
            <a:r>
              <a:rPr lang="en-US" sz="1900"/>
              <a:t>Since BS for each cell is fixed, cell identity can easily translated into the location of a mobile user</a:t>
            </a:r>
          </a:p>
          <a:p>
            <a:r>
              <a:rPr lang="en-US" sz="1900"/>
              <a:t>It gives the general location of where the user is but not the exact location.</a:t>
            </a:r>
          </a:p>
          <a:p>
            <a:r>
              <a:rPr lang="en-US" sz="1900"/>
              <a:t>The ways to improve the accuracy of cell identity is by reducing the total area of a possible location by dividing the cell into sectors either 120 degree or 60 degree.</a:t>
            </a:r>
          </a:p>
          <a:p>
            <a:pPr marL="0" indent="0">
              <a:buNone/>
            </a:pPr>
            <a:endParaRPr lang="en-US" sz="1900"/>
          </a:p>
        </p:txBody>
      </p:sp>
      <p:pic>
        <p:nvPicPr>
          <p:cNvPr id="7" name="Picture 7" descr="A picture containing background pattern&#10;&#10;Description automatically generated">
            <a:extLst>
              <a:ext uri="{FF2B5EF4-FFF2-40B4-BE49-F238E27FC236}">
                <a16:creationId xmlns:a16="http://schemas.microsoft.com/office/drawing/2014/main" xmlns="" id="{F3E14D60-D54A-4AD3-A89D-4D71D30096A0}"/>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901" r="26247"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4" name="!!Oval">
            <a:extLst>
              <a:ext uri="{FF2B5EF4-FFF2-40B4-BE49-F238E27FC236}">
                <a16:creationId xmlns:a16="http://schemas.microsoft.com/office/drawing/2014/main" xmlns=""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Arc">
            <a:extLst>
              <a:ext uri="{FF2B5EF4-FFF2-40B4-BE49-F238E27FC236}">
                <a16:creationId xmlns:a16="http://schemas.microsoft.com/office/drawing/2014/main" xmlns=""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79F54978-989F-45AB-90C9-36F2107E2A71}"/>
              </a:ext>
            </a:extLst>
          </p:cNvPr>
          <p:cNvSpPr txBox="1"/>
          <p:nvPr/>
        </p:nvSpPr>
        <p:spPr>
          <a:xfrm>
            <a:off x="9298259" y="6657945"/>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BY-NC-ND</a:t>
            </a:r>
            <a:r>
              <a:rPr lang="en-US" sz="700">
                <a:solidFill>
                  <a:srgbClr val="FFFFFF"/>
                </a:solidFill>
              </a:rPr>
              <a:t>.</a:t>
            </a:r>
          </a:p>
        </p:txBody>
      </p:sp>
    </p:spTree>
    <p:extLst>
      <p:ext uri="{BB962C8B-B14F-4D97-AF65-F5344CB8AC3E}">
        <p14:creationId xmlns:p14="http://schemas.microsoft.com/office/powerpoint/2010/main" xmlns="" val="1174027001"/>
      </p:ext>
    </p:extLst>
  </p:cSld>
  <p:clrMapOvr>
    <a:masterClrMapping/>
  </p:clrMapOvr>
  <p:transition>
    <p:pull dir="ld"/>
  </p:transition>
  <p:timing>
    <p:tnLst>
      <p:par>
        <p:cTn id="1" dur="indefinite" restart="never" nodeType="tmRoot"/>
      </p:par>
    </p:tnLst>
  </p:timing>
</p:sld>
</file>

<file path=ppt/theme/theme1.xml><?xml version="1.0" encoding="utf-8"?>
<a:theme xmlns:a="http://schemas.openxmlformats.org/drawingml/2006/main" name="Shapes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578</Words>
  <Application>Microsoft Office PowerPoint</Application>
  <PresentationFormat>Custom</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ShapesVTI</vt:lpstr>
      <vt:lpstr>MOBILE TRACKING SYSTEM</vt:lpstr>
      <vt:lpstr>What is Mobile Tracking system?</vt:lpstr>
      <vt:lpstr>What is mobile positioning?</vt:lpstr>
      <vt:lpstr>Needs for Mobile Tracking system</vt:lpstr>
      <vt:lpstr>Positioning techniques</vt:lpstr>
      <vt:lpstr>Mobile Based Positioning</vt:lpstr>
      <vt:lpstr>Global Positioning system (GPS)</vt:lpstr>
      <vt:lpstr>How does GPS work in cell phones?</vt:lpstr>
      <vt:lpstr>Cell identity</vt:lpstr>
      <vt:lpstr>Direction Based Positioning Angle of Arrival(AOA)</vt:lpstr>
      <vt:lpstr>Distance Based Positioning Time of Arrival (TOA)</vt:lpstr>
      <vt:lpstr>Time Difference of Arrival (TDOA)</vt:lpstr>
      <vt:lpstr>Advantages of Mobile Tracking System</vt:lpstr>
      <vt:lpstr>How to Block Mobile Tracking</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Debnarayan</cp:lastModifiedBy>
  <cp:revision>2016</cp:revision>
  <dcterms:created xsi:type="dcterms:W3CDTF">2021-05-26T03:46:26Z</dcterms:created>
  <dcterms:modified xsi:type="dcterms:W3CDTF">2021-05-26T05:48:59Z</dcterms:modified>
</cp:coreProperties>
</file>