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Average"/>
      <p:regular r:id="rId32"/>
    </p:embeddedFont>
    <p:embeddedFont>
      <p:font typeface="Oswald"/>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swald-regular.fntdata"/><Relationship Id="rId10" Type="http://schemas.openxmlformats.org/officeDocument/2006/relationships/slide" Target="slides/slide5.xml"/><Relationship Id="rId32" Type="http://schemas.openxmlformats.org/officeDocument/2006/relationships/font" Target="fonts/Average-regular.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swald-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08b7c6610_2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08b7c6610_2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Deposit_TypeRefundable, Previous_cancellations, Reserved_lumpOther, Deposit_typeNon Refund, Reserved_lumpD, Market_lumpOnline TA, Country_lumpPRT, lead_time. </a:t>
            </a:r>
            <a:endParaRPr/>
          </a:p>
          <a:p>
            <a:pPr indent="-298450" lvl="0" marL="457200" rtl="0" algn="l">
              <a:spcBef>
                <a:spcPts val="0"/>
              </a:spcBef>
              <a:spcAft>
                <a:spcPts val="0"/>
              </a:spcAft>
              <a:buSzPts val="1100"/>
              <a:buChar char="●"/>
            </a:pPr>
            <a:r>
              <a:rPr lang="en"/>
              <a:t>Exponentiate the coefficients, tells us the impact of the variable on the unlogged odds ratio. </a:t>
            </a:r>
            <a:endParaRPr/>
          </a:p>
          <a:p>
            <a:pPr indent="-298450" lvl="0" marL="457200" rtl="0" algn="l">
              <a:spcBef>
                <a:spcPts val="0"/>
              </a:spcBef>
              <a:spcAft>
                <a:spcPts val="0"/>
              </a:spcAft>
              <a:buSzPts val="1100"/>
              <a:buChar char="●"/>
            </a:pPr>
            <a:r>
              <a:rPr lang="en"/>
              <a:t>We can see some high coefficients. Deposit_typeNon Refund has one that’s very high. We attribute this, in part, to the high P-Value we had earlier.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08b7c661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08b7c661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-AUC .85 = pretty good</a:t>
            </a:r>
            <a:endParaRPr/>
          </a:p>
          <a:p>
            <a:pPr indent="0" lvl="0" marL="0" rtl="0" algn="l">
              <a:spcBef>
                <a:spcPts val="0"/>
              </a:spcBef>
              <a:spcAft>
                <a:spcPts val="0"/>
              </a:spcAft>
              <a:buNone/>
            </a:pPr>
            <a:r>
              <a:rPr lang="en"/>
              <a:t>-0.5 we have around 50% true cutoff point. </a:t>
            </a:r>
            <a:endParaRPr/>
          </a:p>
          <a:p>
            <a:pPr indent="0" lvl="0" marL="0" rtl="0" algn="l">
              <a:spcBef>
                <a:spcPts val="0"/>
              </a:spcBef>
              <a:spcAft>
                <a:spcPts val="0"/>
              </a:spcAft>
              <a:buNone/>
            </a:pPr>
            <a:r>
              <a:rPr lang="en"/>
              <a:t>0.3 we have around 75% </a:t>
            </a:r>
            <a:endParaRPr/>
          </a:p>
          <a:p>
            <a:pPr indent="0" lvl="0" marL="0" rtl="0" algn="l">
              <a:spcBef>
                <a:spcPts val="0"/>
              </a:spcBef>
              <a:spcAft>
                <a:spcPts val="0"/>
              </a:spcAft>
              <a:buNone/>
            </a:pPr>
            <a:r>
              <a:rPr lang="en"/>
              <a:t>Predicted for both train and test.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08b7c661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b08b7c661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a:t>
            </a:r>
            <a:r>
              <a:rPr lang="en"/>
              <a:t>ccuracy: 0.7812120			</a:t>
            </a:r>
            <a:endParaRPr/>
          </a:p>
          <a:p>
            <a:pPr indent="-298450" lvl="0" marL="457200" rtl="0" algn="l">
              <a:spcBef>
                <a:spcPts val="0"/>
              </a:spcBef>
              <a:spcAft>
                <a:spcPts val="0"/>
              </a:spcAft>
              <a:buSzPts val="1100"/>
              <a:buChar char="●"/>
            </a:pPr>
            <a:r>
              <a:rPr lang="en"/>
              <a:t>Sens: 0.9114265 - True Positive Rate. True Positive. Says that they cancel and they do.		</a:t>
            </a:r>
            <a:endParaRPr/>
          </a:p>
          <a:p>
            <a:pPr indent="-298450" lvl="0" marL="457200" rtl="0" algn="l">
              <a:spcBef>
                <a:spcPts val="0"/>
              </a:spcBef>
              <a:spcAft>
                <a:spcPts val="0"/>
              </a:spcAft>
              <a:buSzPts val="1100"/>
              <a:buChar char="●"/>
            </a:pPr>
            <a:r>
              <a:rPr lang="en"/>
              <a:t>Spec: 0.5662744 - True Negative Rate. False Positive. Says that they cancel but they don’t. 		</a:t>
            </a:r>
            <a:endParaRPr/>
          </a:p>
          <a:p>
            <a:pPr indent="-298450" lvl="0" marL="457200" rtl="0" algn="l">
              <a:spcBef>
                <a:spcPts val="0"/>
              </a:spcBef>
              <a:spcAft>
                <a:spcPts val="0"/>
              </a:spcAft>
              <a:buSzPts val="1100"/>
              <a:buChar char="●"/>
            </a:pPr>
            <a:r>
              <a:rPr lang="en"/>
              <a:t>Bal_accuracy: 0.7388504	</a:t>
            </a:r>
            <a:br>
              <a:rPr lang="en"/>
            </a:br>
            <a:br>
              <a:rPr lang="en"/>
            </a:br>
            <a:r>
              <a:rPr lang="en" sz="1200">
                <a:solidFill>
                  <a:srgbClr val="555555"/>
                </a:solidFill>
                <a:highlight>
                  <a:srgbClr val="FFFFFF"/>
                </a:highlight>
              </a:rPr>
              <a:t>Sensitivity measures how often a test correctly generates a positive result for people who have the condition that’s being tested for (also known as the “true positive” rate)</a:t>
            </a:r>
            <a:r>
              <a:rPr lang="en"/>
              <a:t>	</a:t>
            </a:r>
            <a:br>
              <a:rPr lang="en"/>
            </a:br>
            <a:br>
              <a:rPr lang="en"/>
            </a:br>
            <a:r>
              <a:rPr lang="en" sz="1200">
                <a:solidFill>
                  <a:srgbClr val="555555"/>
                </a:solidFill>
                <a:highlight>
                  <a:srgbClr val="FFFFFF"/>
                </a:highlight>
              </a:rPr>
              <a:t>Specificity measures a test’s ability to correctly generate a </a:t>
            </a:r>
            <a:r>
              <a:rPr i="1" lang="en" sz="1200">
                <a:solidFill>
                  <a:srgbClr val="555555"/>
                </a:solidFill>
                <a:highlight>
                  <a:srgbClr val="FFFFFF"/>
                </a:highlight>
              </a:rPr>
              <a:t>negative</a:t>
            </a:r>
            <a:r>
              <a:rPr lang="en" sz="1200">
                <a:solidFill>
                  <a:srgbClr val="555555"/>
                </a:solidFill>
                <a:highlight>
                  <a:srgbClr val="FFFFFF"/>
                </a:highlight>
              </a:rPr>
              <a:t> result for people who </a:t>
            </a:r>
            <a:r>
              <a:rPr i="1" lang="en" sz="1200">
                <a:solidFill>
                  <a:srgbClr val="555555"/>
                </a:solidFill>
                <a:highlight>
                  <a:srgbClr val="FFFFFF"/>
                </a:highlight>
              </a:rPr>
              <a:t>don’t </a:t>
            </a:r>
            <a:r>
              <a:rPr lang="en" sz="1200">
                <a:solidFill>
                  <a:srgbClr val="555555"/>
                </a:solidFill>
                <a:highlight>
                  <a:srgbClr val="FFFFFF"/>
                </a:highlight>
              </a:rPr>
              <a:t>have the condition that’s being tested for (also known as the “true negative” rate).</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08b7c661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08b7c661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Ridge mod implies that a lot of variables matter a little.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value of lambda here must be low to minimize error, which would mean we don’t have as a strict of regularization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When applied to logistic models, Ridge and Lasso models measure binomial deviance instead of CV loss. It’s a similar metric. It measures goodness-of fit, with higher numbers meaning a fit that is not as good.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model doesn’t allow us to find the more important variables and filter out variables that don’t matter as much.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08b7c661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08b7c661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Mod implies that only a few variables matter a lot. </a:t>
            </a:r>
            <a:endParaRPr/>
          </a:p>
          <a:p>
            <a:pPr indent="-298450" lvl="0" marL="457200" rtl="0" algn="l">
              <a:spcBef>
                <a:spcPts val="0"/>
              </a:spcBef>
              <a:spcAft>
                <a:spcPts val="0"/>
              </a:spcAft>
              <a:buSzPts val="1100"/>
              <a:buChar char="●"/>
            </a:pPr>
            <a:r>
              <a:rPr lang="en"/>
              <a:t>Here we can see that even with a lower lambda, we can reduce our our variables from 24-20. If use a larger lambda value, we can still minimize our binomial deviance. It would appear then that we could use a lasso mod with some success.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08b7c661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08b7c661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cva.glmnet will estimate a variety of elasticNet models varying alpha from 0 (all ridge) to 1 (all lasso).</a:t>
            </a:r>
            <a:endParaRPr/>
          </a:p>
          <a:p>
            <a:pPr indent="-298450" lvl="0" marL="457200" rtl="0" algn="l">
              <a:spcBef>
                <a:spcPts val="0"/>
              </a:spcBef>
              <a:spcAft>
                <a:spcPts val="0"/>
              </a:spcAft>
              <a:buSzPts val="1100"/>
              <a:buChar char="●"/>
            </a:pPr>
            <a:r>
              <a:rPr lang="en"/>
              <a:t>0 - ridge, 1 - Lasso</a:t>
            </a:r>
            <a:endParaRPr/>
          </a:p>
          <a:p>
            <a:pPr indent="-298450" lvl="0" marL="457200" rtl="0" algn="l">
              <a:spcBef>
                <a:spcPts val="0"/>
              </a:spcBef>
              <a:spcAft>
                <a:spcPts val="0"/>
              </a:spcAft>
              <a:buSzPts val="1100"/>
              <a:buChar char="●"/>
            </a:pPr>
            <a:r>
              <a:rPr lang="en"/>
              <a:t>Best_mod - 1. </a:t>
            </a:r>
            <a:endParaRPr/>
          </a:p>
          <a:p>
            <a:pPr indent="-298450" lvl="0" marL="457200" rtl="0" algn="l">
              <a:spcBef>
                <a:spcPts val="0"/>
              </a:spcBef>
              <a:spcAft>
                <a:spcPts val="0"/>
              </a:spcAft>
              <a:buSzPts val="1100"/>
              <a:buChar char="●"/>
            </a:pPr>
            <a:r>
              <a:rPr lang="en"/>
              <a:t>Meaning Lasso is the best mod.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08b7c6610_2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08b7c6610_2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can see that our error tapers off after about 100 trees. We could have done more, but the computational expense of this would not have been the worth the gain.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08b7c6610_2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b08b7c6610_2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our random forest printout, we got this confusion matrix. Overall, we would see have a fairly decent out of bag error rate with 16.31%. Of course, we would want to decrease this error rate however we can. We found the best value of mtry to be 6, as that had the lowest oob estimate. We can see the error rates to be 10% and 26% respectively. Depending on the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b08b7c661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b08b7c661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Min_depth_distribution shows that we can explore all the individual models that comprise the random forest.</a:t>
            </a:r>
            <a:endParaRPr/>
          </a:p>
          <a:p>
            <a:pPr indent="-298450" lvl="0" marL="457200" rtl="0" algn="l">
              <a:spcBef>
                <a:spcPts val="0"/>
              </a:spcBef>
              <a:spcAft>
                <a:spcPts val="0"/>
              </a:spcAft>
              <a:buSzPts val="1100"/>
              <a:buChar char="●"/>
            </a:pPr>
            <a:r>
              <a:rPr lang="en"/>
              <a:t>The plot_min_depth_distribution function shows that depost_type has the highest average position in the trees at a 0.53. </a:t>
            </a:r>
            <a:endParaRPr/>
          </a:p>
          <a:p>
            <a:pPr indent="-298450" lvl="0" marL="457200" rtl="0" algn="l">
              <a:spcBef>
                <a:spcPts val="0"/>
              </a:spcBef>
              <a:spcAft>
                <a:spcPts val="0"/>
              </a:spcAft>
              <a:buSzPts val="1100"/>
              <a:buChar char="●"/>
            </a:pPr>
            <a:r>
              <a:rPr lang="en"/>
              <a:t>Meaning half of the time it’s the first split at split 0).</a:t>
            </a:r>
            <a:endParaRPr/>
          </a:p>
          <a:p>
            <a:pPr indent="-298450" lvl="0" marL="457200" rtl="0" algn="l">
              <a:spcBef>
                <a:spcPts val="0"/>
              </a:spcBef>
              <a:spcAft>
                <a:spcPts val="0"/>
              </a:spcAft>
              <a:buSzPts val="1100"/>
              <a:buChar char="●"/>
            </a:pPr>
            <a:r>
              <a:rPr lang="en"/>
              <a:t>While, country_lump, lead_time and market_lump are the next important variables to influence hotel booking cancellations. </a:t>
            </a:r>
            <a:endParaRPr/>
          </a:p>
          <a:p>
            <a:pPr indent="-298450" lvl="1" marL="914400" rtl="0" algn="l">
              <a:spcBef>
                <a:spcPts val="0"/>
              </a:spcBef>
              <a:spcAft>
                <a:spcPts val="0"/>
              </a:spcAft>
              <a:buSzPts val="1100"/>
              <a:buChar char="○"/>
            </a:pPr>
            <a:r>
              <a:rPr lang="en"/>
              <a:t>Looking at this data, it would make sense that the deposit type, country from where you’re coming from, lead time are all indicators that can lead to a potential hotel booking cancellation.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08b7c6610_2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08b7c6610_2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can see information on how many times each variable is a root against the mean depth for each variable. (plot_multi_wy_importance. </a:t>
            </a:r>
            <a:endParaRPr/>
          </a:p>
          <a:p>
            <a:pPr indent="-298450" lvl="0" marL="457200" rtl="0" algn="l">
              <a:spcBef>
                <a:spcPts val="0"/>
              </a:spcBef>
              <a:spcAft>
                <a:spcPts val="0"/>
              </a:spcAft>
              <a:buSzPts val="1100"/>
              <a:buChar char="●"/>
            </a:pPr>
            <a:r>
              <a:rPr lang="en"/>
              <a:t>Consistent with minimal depth distribution, has greater average depth. </a:t>
            </a:r>
            <a:endParaRPr/>
          </a:p>
          <a:p>
            <a:pPr indent="-298450" lvl="0" marL="457200" rtl="0" algn="l">
              <a:spcBef>
                <a:spcPts val="0"/>
              </a:spcBef>
              <a:spcAft>
                <a:spcPts val="0"/>
              </a:spcAft>
              <a:buSzPts val="1100"/>
              <a:buChar char="●"/>
            </a:pPr>
            <a:r>
              <a:rPr lang="en"/>
              <a:t>Deposit_type, country_lump, lead_time and previous cancellations might be a useful grouping of variables.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b08b7c66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b08b7c66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Used in a publication (Data in brief)</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Data comes from real hotels in Portugal: a resort hotel in Algarve and a city hotel in Lisbon, was taken between the 1st of July of 2015 and the 31st of August 2017</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Intention was developing models for predicting the likelihood of a cancellation occuring</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Potential applications in developing further models: tourism, hospitality, cruises, theme parks, etc.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b08b7c6610_2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b08b7c6610_2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As shown, we can see that a increase in lead_time can lead to a decrease in previous_cancellations.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b08b7c6610_2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b08b7c6610_2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More special requests suggests that there would be less cancellations. </a:t>
            </a:r>
            <a:endParaRPr/>
          </a:p>
          <a:p>
            <a:pPr indent="-298450" lvl="0" marL="457200" rtl="0" algn="l">
              <a:spcBef>
                <a:spcPts val="0"/>
              </a:spcBef>
              <a:spcAft>
                <a:spcPts val="0"/>
              </a:spcAft>
              <a:buSzPts val="1100"/>
              <a:buChar char="●"/>
            </a:pPr>
            <a:r>
              <a:rPr lang="en"/>
              <a:t>Also, a increase in lead_time suggests that there would be less cancellations.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b08b7c6610_2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b08b7c6610_2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-Fewer (if any) previous cancellations means a greater likelihood of not cancelling, even with more booking changes.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b08b7c661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b08b7c661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Logistic model = simple model, high true positive rate at the expense of lower true negative rate, with decent accuracy</a:t>
            </a:r>
            <a:endParaRPr/>
          </a:p>
          <a:p>
            <a:pPr indent="-298450" lvl="0" marL="457200" rtl="0" algn="l">
              <a:spcBef>
                <a:spcPts val="0"/>
              </a:spcBef>
              <a:spcAft>
                <a:spcPts val="0"/>
              </a:spcAft>
              <a:buSzPts val="1100"/>
              <a:buChar char="●"/>
            </a:pPr>
            <a:r>
              <a:rPr lang="en"/>
              <a:t>Ridge model didn’t allow us to have select variables, and also had a small coefficient for lambda.</a:t>
            </a:r>
            <a:endParaRPr/>
          </a:p>
          <a:p>
            <a:pPr indent="-298450" lvl="0" marL="457200" rtl="0" algn="l">
              <a:spcBef>
                <a:spcPts val="0"/>
              </a:spcBef>
              <a:spcAft>
                <a:spcPts val="0"/>
              </a:spcAft>
              <a:buSzPts val="1100"/>
              <a:buChar char="●"/>
            </a:pPr>
            <a:r>
              <a:rPr lang="en"/>
              <a:t>Lasso model = lowest binomial deviance. Best model, since small amount of variables matters a lot. </a:t>
            </a:r>
            <a:endParaRPr/>
          </a:p>
          <a:p>
            <a:pPr indent="-298450" lvl="0" marL="457200" rtl="0" algn="l">
              <a:spcBef>
                <a:spcPts val="0"/>
              </a:spcBef>
              <a:spcAft>
                <a:spcPts val="0"/>
              </a:spcAft>
              <a:buSzPts val="1100"/>
              <a:buChar char="●"/>
            </a:pPr>
            <a:r>
              <a:rPr lang="en"/>
              <a:t>Random forest has greater accuracy and low oob error, but is a little less interpretable. Depending on scope and application, this may be overkill</a:t>
            </a:r>
            <a:endParaRPr/>
          </a:p>
          <a:p>
            <a:pPr indent="-298450" lvl="0" marL="457200" rtl="0" algn="l">
              <a:spcBef>
                <a:spcPts val="0"/>
              </a:spcBef>
              <a:spcAft>
                <a:spcPts val="0"/>
              </a:spcAft>
              <a:buSzPts val="1100"/>
              <a:buChar char="●"/>
            </a:pPr>
            <a:r>
              <a:rPr lang="en"/>
              <a:t>Overall, we would recommend either the lasso model or the random forest, the trade off being interpretability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b08b7c6610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b08b7c6610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b08b7c6610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b08b7c6610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b08b7c6610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b08b7c6610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08b7c661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08b7c661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understanding demand, we can understand conditions affecting cancellations more thoroughly.</a:t>
            </a:r>
            <a:br>
              <a:rPr lang="en"/>
            </a:br>
            <a:r>
              <a:rPr lang="en"/>
              <a:t>-We can however also use this in a larger application known as revenue management. In this we can adjust pricing given demand trends and set budgets accordingly. Airlines already do this in conjunction with overbooking flights. By applying this to hotel bookings, it is our hope that we can apply a similar technique to hotel bookings to maximize revenue.</a:t>
            </a:r>
            <a:endParaRPr/>
          </a:p>
          <a:p>
            <a:pPr indent="0" lvl="0" marL="0" rtl="0" algn="l">
              <a:spcBef>
                <a:spcPts val="0"/>
              </a:spcBef>
              <a:spcAft>
                <a:spcPts val="0"/>
              </a:spcAft>
              <a:buNone/>
            </a:pPr>
            <a:r>
              <a:rPr lang="en"/>
              <a:t>-We aim to develop the best model for demand forecasting, one that hits the metaphorical sweet spot for accuracy and parsimony</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08b7c661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08b7c661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Two outcomes imply logistic models.</a:t>
            </a:r>
            <a:endParaRPr/>
          </a:p>
          <a:p>
            <a:pPr indent="-298450" lvl="0" marL="457200" rtl="0" algn="l">
              <a:spcBef>
                <a:spcPts val="0"/>
              </a:spcBef>
              <a:spcAft>
                <a:spcPts val="0"/>
              </a:spcAft>
              <a:buSzPts val="1100"/>
              <a:buChar char="●"/>
            </a:pPr>
            <a:r>
              <a:rPr lang="en"/>
              <a:t>Lasso, Ridge, Elasticnet apply regularization. We only learned in a linear model setting, but we wanted to apply it to a logistical problem. </a:t>
            </a:r>
            <a:endParaRPr/>
          </a:p>
          <a:p>
            <a:pPr indent="-298450" lvl="0" marL="457200" rtl="0" algn="l">
              <a:spcBef>
                <a:spcPts val="0"/>
              </a:spcBef>
              <a:spcAft>
                <a:spcPts val="0"/>
              </a:spcAft>
              <a:buSzPts val="1100"/>
              <a:buChar char="●"/>
            </a:pPr>
            <a:r>
              <a:rPr lang="en"/>
              <a:t>Random Forest can be used with logistic regressions.</a:t>
            </a:r>
            <a:endParaRPr/>
          </a:p>
          <a:p>
            <a:pPr indent="-298450" lvl="1" marL="914400" rtl="0" algn="l">
              <a:spcBef>
                <a:spcPts val="0"/>
              </a:spcBef>
              <a:spcAft>
                <a:spcPts val="0"/>
              </a:spcAft>
              <a:buSzPts val="1100"/>
              <a:buChar char="○"/>
            </a:pPr>
            <a:r>
              <a:rPr lang="en"/>
              <a:t>To apply logistic models (ridge, lasso, elasticnet, RF)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b08b7c661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b08b7c661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Other variables we thought were not necessarily as useful: number of required parking spaces, arrival </a:t>
            </a:r>
            <a:endParaRPr/>
          </a:p>
          <a:p>
            <a:pPr indent="-298450" lvl="0" marL="457200" rtl="0" algn="l">
              <a:spcBef>
                <a:spcPts val="0"/>
              </a:spcBef>
              <a:spcAft>
                <a:spcPts val="0"/>
              </a:spcAft>
              <a:buSzPts val="1100"/>
              <a:buChar char="●"/>
            </a:pPr>
            <a:r>
              <a:rPr lang="en"/>
              <a:t>We selected these variables as we believed that they would be strong indicators that would influence hotel booking cancellations.</a:t>
            </a:r>
            <a:endParaRPr/>
          </a:p>
          <a:p>
            <a:pPr indent="-298450" lvl="0" marL="457200" rtl="0" algn="l">
              <a:spcBef>
                <a:spcPts val="0"/>
              </a:spcBef>
              <a:spcAft>
                <a:spcPts val="0"/>
              </a:spcAft>
              <a:buSzPts val="1100"/>
              <a:buChar char="●"/>
            </a:pPr>
            <a:r>
              <a:rPr lang="en"/>
              <a:t>Come with the presumption that these variables will be significant throughout the logistic regressions that we will perform. </a:t>
            </a:r>
            <a:endParaRPr/>
          </a:p>
          <a:p>
            <a:pPr indent="-298450" lvl="0" marL="457200" rtl="0" algn="l">
              <a:spcBef>
                <a:spcPts val="0"/>
              </a:spcBef>
              <a:spcAft>
                <a:spcPts val="0"/>
              </a:spcAft>
              <a:buSzPts val="1100"/>
              <a:buChar char="●"/>
            </a:pPr>
            <a:r>
              <a:rPr lang="en"/>
              <a:t>We excluded previous bookings not cancelled because the majority of values were o, with only a handful of observations having a value greater than zero. We also thought there would be an issue between previous cancellations and previous bookings not cancelled.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08b7c661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08b7c661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08b7c6610_2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08b7c6610_2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08b7c6610_2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b08b7c6610_2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**seem that no deposits more likely don't cancel</a:t>
            </a:r>
            <a:endParaRPr/>
          </a:p>
          <a:p>
            <a:pPr indent="-298450" lvl="0" marL="457200" rtl="0" algn="l">
              <a:spcBef>
                <a:spcPts val="0"/>
              </a:spcBef>
              <a:spcAft>
                <a:spcPts val="0"/>
              </a:spcAft>
              <a:buSzPts val="1100"/>
              <a:buChar char="●"/>
            </a:pPr>
            <a:r>
              <a:rPr lang="en"/>
              <a:t>Write proportion.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08b7c661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08b7c661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Two variables with a high P=value. We decided to keep them in because although our model is not perfect, it is a good model. </a:t>
            </a:r>
            <a:endParaRPr/>
          </a:p>
          <a:p>
            <a:pPr indent="-298450" lvl="0" marL="457200" rtl="0" algn="l">
              <a:spcBef>
                <a:spcPts val="0"/>
              </a:spcBef>
              <a:spcAft>
                <a:spcPts val="0"/>
              </a:spcAft>
              <a:buSzPts val="1100"/>
              <a:buChar char="●"/>
            </a:pPr>
            <a:r>
              <a:rPr lang="en"/>
              <a:t>Low Std. Error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Hotel Bookings	</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Brian Chun, Savin Damkar, Hasnu Kwatra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Regressions (cont.) </a:t>
            </a:r>
            <a:endParaRPr/>
          </a:p>
        </p:txBody>
      </p:sp>
      <p:sp>
        <p:nvSpPr>
          <p:cNvPr id="130" name="Google Shape;130;p2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31" name="Google Shape;131;p2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2" name="Google Shape;132;p22"/>
          <p:cNvPicPr preferRelativeResize="0"/>
          <p:nvPr/>
        </p:nvPicPr>
        <p:blipFill>
          <a:blip r:embed="rId3">
            <a:alphaModFix/>
          </a:blip>
          <a:stretch>
            <a:fillRect/>
          </a:stretch>
        </p:blipFill>
        <p:spPr>
          <a:xfrm>
            <a:off x="1178250" y="1670061"/>
            <a:ext cx="6787499" cy="2381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Model: Predictions &amp; ROC Curves</a:t>
            </a:r>
            <a:endParaRPr/>
          </a:p>
        </p:txBody>
      </p:sp>
      <p:sp>
        <p:nvSpPr>
          <p:cNvPr id="138" name="Google Shape;138;p2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39" name="Google Shape;139;p2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0" name="Google Shape;140;p23"/>
          <p:cNvPicPr preferRelativeResize="0"/>
          <p:nvPr/>
        </p:nvPicPr>
        <p:blipFill>
          <a:blip r:embed="rId3">
            <a:alphaModFix/>
          </a:blip>
          <a:stretch>
            <a:fillRect/>
          </a:stretch>
        </p:blipFill>
        <p:spPr>
          <a:xfrm>
            <a:off x="1864967" y="1190050"/>
            <a:ext cx="5414071" cy="3341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425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Model: Confusion Matrix</a:t>
            </a:r>
            <a:endParaRPr/>
          </a:p>
        </p:txBody>
      </p:sp>
      <p:sp>
        <p:nvSpPr>
          <p:cNvPr id="146" name="Google Shape;146;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47" name="Google Shape;147;p2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8" name="Google Shape;148;p24"/>
          <p:cNvPicPr preferRelativeResize="0"/>
          <p:nvPr/>
        </p:nvPicPr>
        <p:blipFill>
          <a:blip r:embed="rId3">
            <a:alphaModFix/>
          </a:blip>
          <a:stretch>
            <a:fillRect/>
          </a:stretch>
        </p:blipFill>
        <p:spPr>
          <a:xfrm>
            <a:off x="1396213" y="1049338"/>
            <a:ext cx="6351569" cy="3919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Ridge Mod</a:t>
            </a:r>
            <a:endParaRPr/>
          </a:p>
        </p:txBody>
      </p:sp>
      <p:sp>
        <p:nvSpPr>
          <p:cNvPr id="154" name="Google Shape;154;p2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-Lambda value </a:t>
            </a:r>
            <a:endParaRPr sz="2000"/>
          </a:p>
          <a:p>
            <a:pPr indent="0" lvl="0" marL="0" rtl="0" algn="l">
              <a:spcBef>
                <a:spcPts val="1600"/>
              </a:spcBef>
              <a:spcAft>
                <a:spcPts val="0"/>
              </a:spcAft>
              <a:buNone/>
            </a:pPr>
            <a:r>
              <a:rPr lang="en" sz="2000"/>
              <a:t>-Binomial Deviance</a:t>
            </a:r>
            <a:endParaRPr sz="2000"/>
          </a:p>
          <a:p>
            <a:pPr indent="0" lvl="0" marL="0" rtl="0" algn="l">
              <a:spcBef>
                <a:spcPts val="1600"/>
              </a:spcBef>
              <a:spcAft>
                <a:spcPts val="1600"/>
              </a:spcAft>
              <a:buNone/>
            </a:pPr>
            <a:r>
              <a:rPr lang="en" sz="2000"/>
              <a:t>-Variable Importance</a:t>
            </a:r>
            <a:endParaRPr sz="2000"/>
          </a:p>
        </p:txBody>
      </p:sp>
      <p:sp>
        <p:nvSpPr>
          <p:cNvPr id="155" name="Google Shape;155;p2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6" name="Google Shape;156;p25"/>
          <p:cNvPicPr preferRelativeResize="0"/>
          <p:nvPr/>
        </p:nvPicPr>
        <p:blipFill>
          <a:blip r:embed="rId3">
            <a:alphaModFix/>
          </a:blip>
          <a:stretch>
            <a:fillRect/>
          </a:stretch>
        </p:blipFill>
        <p:spPr>
          <a:xfrm>
            <a:off x="3693146" y="1274875"/>
            <a:ext cx="5139155" cy="3171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Lasso Mod</a:t>
            </a:r>
            <a:endParaRPr/>
          </a:p>
        </p:txBody>
      </p:sp>
      <p:sp>
        <p:nvSpPr>
          <p:cNvPr id="162" name="Google Shape;162;p2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63" name="Google Shape;163;p2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4" name="Google Shape;164;p26"/>
          <p:cNvPicPr preferRelativeResize="0"/>
          <p:nvPr/>
        </p:nvPicPr>
        <p:blipFill>
          <a:blip r:embed="rId3">
            <a:alphaModFix/>
          </a:blip>
          <a:stretch>
            <a:fillRect/>
          </a:stretch>
        </p:blipFill>
        <p:spPr>
          <a:xfrm>
            <a:off x="1827782" y="995550"/>
            <a:ext cx="6044418" cy="3730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ElasticNet Mod</a:t>
            </a:r>
            <a:endParaRPr/>
          </a:p>
        </p:txBody>
      </p:sp>
      <p:sp>
        <p:nvSpPr>
          <p:cNvPr id="170" name="Google Shape;17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3200400" rtl="0" algn="just">
              <a:lnSpc>
                <a:spcPct val="100000"/>
              </a:lnSpc>
              <a:spcBef>
                <a:spcPts val="0"/>
              </a:spcBef>
              <a:spcAft>
                <a:spcPts val="0"/>
              </a:spcAft>
              <a:buSzPts val="2000"/>
              <a:buChar char="●"/>
            </a:pPr>
            <a:r>
              <a:rPr lang="en" sz="2000"/>
              <a:t>Optimal Alpha</a:t>
            </a:r>
            <a:endParaRPr sz="2000"/>
          </a:p>
        </p:txBody>
      </p:sp>
      <p:pic>
        <p:nvPicPr>
          <p:cNvPr id="171" name="Google Shape;171;p27"/>
          <p:cNvPicPr preferRelativeResize="0"/>
          <p:nvPr/>
        </p:nvPicPr>
        <p:blipFill>
          <a:blip r:embed="rId3">
            <a:alphaModFix/>
          </a:blip>
          <a:stretch>
            <a:fillRect/>
          </a:stretch>
        </p:blipFill>
        <p:spPr>
          <a:xfrm>
            <a:off x="2087300" y="1733301"/>
            <a:ext cx="4969424" cy="3066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a:t>
            </a:r>
            <a:endParaRPr/>
          </a:p>
        </p:txBody>
      </p:sp>
      <p:sp>
        <p:nvSpPr>
          <p:cNvPr id="177" name="Google Shape;177;p2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78" name="Google Shape;178;p2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9" name="Google Shape;179;p28"/>
          <p:cNvPicPr preferRelativeResize="0"/>
          <p:nvPr/>
        </p:nvPicPr>
        <p:blipFill>
          <a:blip r:embed="rId3">
            <a:alphaModFix/>
          </a:blip>
          <a:stretch>
            <a:fillRect/>
          </a:stretch>
        </p:blipFill>
        <p:spPr>
          <a:xfrm>
            <a:off x="1852700" y="1244788"/>
            <a:ext cx="5236676" cy="3231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Confusion Matrix</a:t>
            </a:r>
            <a:endParaRPr/>
          </a:p>
        </p:txBody>
      </p:sp>
      <p:sp>
        <p:nvSpPr>
          <p:cNvPr id="185" name="Google Shape;185;p2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86" name="Google Shape;186;p2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7" name="Google Shape;187;p29"/>
          <p:cNvPicPr preferRelativeResize="0"/>
          <p:nvPr/>
        </p:nvPicPr>
        <p:blipFill>
          <a:blip r:embed="rId3">
            <a:alphaModFix/>
          </a:blip>
          <a:stretch>
            <a:fillRect/>
          </a:stretch>
        </p:blipFill>
        <p:spPr>
          <a:xfrm>
            <a:off x="571513" y="1469411"/>
            <a:ext cx="8000974" cy="2782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Minimal Depth Distribution </a:t>
            </a:r>
            <a:endParaRPr/>
          </a:p>
        </p:txBody>
      </p:sp>
      <p:sp>
        <p:nvSpPr>
          <p:cNvPr id="193" name="Google Shape;193;p3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94" name="Google Shape;194;p3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5" name="Google Shape;195;p30"/>
          <p:cNvPicPr preferRelativeResize="0"/>
          <p:nvPr/>
        </p:nvPicPr>
        <p:blipFill>
          <a:blip r:embed="rId3">
            <a:alphaModFix/>
          </a:blip>
          <a:stretch>
            <a:fillRect/>
          </a:stretch>
        </p:blipFill>
        <p:spPr>
          <a:xfrm>
            <a:off x="1544549" y="1152475"/>
            <a:ext cx="6054901" cy="37552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Multi-Way Importance</a:t>
            </a:r>
            <a:endParaRPr/>
          </a:p>
        </p:txBody>
      </p:sp>
      <p:sp>
        <p:nvSpPr>
          <p:cNvPr id="201" name="Google Shape;201;p3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02" name="Google Shape;202;p3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3" name="Google Shape;203;p31"/>
          <p:cNvPicPr preferRelativeResize="0"/>
          <p:nvPr/>
        </p:nvPicPr>
        <p:blipFill>
          <a:blip r:embed="rId3">
            <a:alphaModFix/>
          </a:blip>
          <a:stretch>
            <a:fillRect/>
          </a:stretch>
        </p:blipFill>
        <p:spPr>
          <a:xfrm>
            <a:off x="1914801" y="1152475"/>
            <a:ext cx="5314400" cy="37147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Synopsis</a:t>
            </a:r>
            <a:endParaRPr/>
          </a:p>
        </p:txBody>
      </p:sp>
      <p:sp>
        <p:nvSpPr>
          <p:cNvPr id="66" name="Google Shape;66;p1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49250" lvl="0" marL="457200" rtl="0" algn="l">
              <a:spcBef>
                <a:spcPts val="1200"/>
              </a:spcBef>
              <a:spcAft>
                <a:spcPts val="0"/>
              </a:spcAft>
              <a:buSzPts val="1900"/>
              <a:buChar char="●"/>
            </a:pPr>
            <a:r>
              <a:rPr lang="en" sz="1900"/>
              <a:t>Original data from hotels</a:t>
            </a:r>
            <a:endParaRPr sz="1900"/>
          </a:p>
          <a:p>
            <a:pPr indent="-349250" lvl="0" marL="457200" rtl="0" algn="l">
              <a:spcBef>
                <a:spcPts val="0"/>
              </a:spcBef>
              <a:spcAft>
                <a:spcPts val="0"/>
              </a:spcAft>
              <a:buSzPts val="1900"/>
              <a:buChar char="●"/>
            </a:pPr>
            <a:r>
              <a:rPr lang="en" sz="1900"/>
              <a:t>Published in a publication</a:t>
            </a:r>
            <a:endParaRPr sz="1900"/>
          </a:p>
          <a:p>
            <a:pPr indent="-349250" lvl="0" marL="457200" rtl="0" algn="l">
              <a:spcBef>
                <a:spcPts val="0"/>
              </a:spcBef>
              <a:spcAft>
                <a:spcPts val="0"/>
              </a:spcAft>
              <a:buSzPts val="1900"/>
              <a:buChar char="●"/>
            </a:pPr>
            <a:r>
              <a:rPr lang="en" sz="1900"/>
              <a:t>Objective of Study</a:t>
            </a:r>
            <a:endParaRPr sz="1900"/>
          </a:p>
          <a:p>
            <a:pPr indent="-349250" lvl="0" marL="457200" rtl="0" algn="l">
              <a:spcBef>
                <a:spcPts val="0"/>
              </a:spcBef>
              <a:spcAft>
                <a:spcPts val="0"/>
              </a:spcAft>
              <a:buSzPts val="1900"/>
              <a:buChar char="●"/>
            </a:pPr>
            <a:r>
              <a:rPr lang="en" sz="1900"/>
              <a:t>Potential applications in other industries</a:t>
            </a:r>
            <a:endParaRPr sz="1900"/>
          </a:p>
          <a:p>
            <a:pPr indent="0" lvl="0" marL="457200" rtl="0" algn="l">
              <a:spcBef>
                <a:spcPts val="1200"/>
              </a:spcBef>
              <a:spcAft>
                <a:spcPts val="1600"/>
              </a:spcAft>
              <a:buNone/>
            </a:pPr>
            <a:r>
              <a:t/>
            </a:r>
            <a:endParaRPr/>
          </a:p>
        </p:txBody>
      </p:sp>
      <p:sp>
        <p:nvSpPr>
          <p:cNvPr id="67" name="Google Shape;67;p1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600"/>
          </a:p>
        </p:txBody>
      </p:sp>
      <p:pic>
        <p:nvPicPr>
          <p:cNvPr id="68" name="Google Shape;68;p14"/>
          <p:cNvPicPr preferRelativeResize="0"/>
          <p:nvPr/>
        </p:nvPicPr>
        <p:blipFill>
          <a:blip r:embed="rId3">
            <a:alphaModFix/>
          </a:blip>
          <a:stretch>
            <a:fillRect/>
          </a:stretch>
        </p:blipFill>
        <p:spPr>
          <a:xfrm>
            <a:off x="4236475" y="1092525"/>
            <a:ext cx="4808299" cy="34763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Interactions</a:t>
            </a:r>
            <a:endParaRPr/>
          </a:p>
        </p:txBody>
      </p:sp>
      <p:sp>
        <p:nvSpPr>
          <p:cNvPr id="209" name="Google Shape;209;p3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10" name="Google Shape;210;p3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1" name="Google Shape;211;p32"/>
          <p:cNvPicPr preferRelativeResize="0"/>
          <p:nvPr/>
        </p:nvPicPr>
        <p:blipFill>
          <a:blip r:embed="rId3">
            <a:alphaModFix/>
          </a:blip>
          <a:stretch>
            <a:fillRect/>
          </a:stretch>
        </p:blipFill>
        <p:spPr>
          <a:xfrm>
            <a:off x="1804299" y="1017725"/>
            <a:ext cx="5535410" cy="3991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Interactions</a:t>
            </a:r>
            <a:endParaRPr/>
          </a:p>
        </p:txBody>
      </p:sp>
      <p:sp>
        <p:nvSpPr>
          <p:cNvPr id="217" name="Google Shape;217;p3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18" name="Google Shape;218;p3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9" name="Google Shape;219;p33"/>
          <p:cNvPicPr preferRelativeResize="0"/>
          <p:nvPr/>
        </p:nvPicPr>
        <p:blipFill>
          <a:blip r:embed="rId3">
            <a:alphaModFix/>
          </a:blip>
          <a:stretch>
            <a:fillRect/>
          </a:stretch>
        </p:blipFill>
        <p:spPr>
          <a:xfrm>
            <a:off x="1725406" y="1017725"/>
            <a:ext cx="5693197" cy="39910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Interactions</a:t>
            </a:r>
            <a:endParaRPr/>
          </a:p>
        </p:txBody>
      </p:sp>
      <p:sp>
        <p:nvSpPr>
          <p:cNvPr id="225" name="Google Shape;225;p3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26" name="Google Shape;226;p3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7" name="Google Shape;227;p34"/>
          <p:cNvPicPr preferRelativeResize="0"/>
          <p:nvPr/>
        </p:nvPicPr>
        <p:blipFill rotWithShape="1">
          <a:blip r:embed="rId3">
            <a:alphaModFix/>
          </a:blip>
          <a:srcRect b="0" l="744" r="0" t="1302"/>
          <a:stretch/>
        </p:blipFill>
        <p:spPr>
          <a:xfrm>
            <a:off x="1810775" y="1017725"/>
            <a:ext cx="5522450" cy="40719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Conclusions</a:t>
            </a:r>
            <a:endParaRPr/>
          </a:p>
          <a:p>
            <a:pPr indent="0" lvl="0" marL="0" rtl="0" algn="l">
              <a:spcBef>
                <a:spcPts val="0"/>
              </a:spcBef>
              <a:spcAft>
                <a:spcPts val="0"/>
              </a:spcAft>
              <a:buNone/>
            </a:pPr>
            <a:r>
              <a:t/>
            </a:r>
            <a:endParaRPr/>
          </a:p>
        </p:txBody>
      </p:sp>
      <p:sp>
        <p:nvSpPr>
          <p:cNvPr id="233" name="Google Shape;233;p35"/>
          <p:cNvSpPr txBox="1"/>
          <p:nvPr>
            <p:ph idx="1" type="body"/>
          </p:nvPr>
        </p:nvSpPr>
        <p:spPr>
          <a:xfrm>
            <a:off x="0" y="101772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Logistic model=simple</a:t>
            </a:r>
            <a:endParaRPr sz="2000"/>
          </a:p>
          <a:p>
            <a:pPr indent="-355600" lvl="0" marL="457200" rtl="0" algn="l">
              <a:spcBef>
                <a:spcPts val="0"/>
              </a:spcBef>
              <a:spcAft>
                <a:spcPts val="0"/>
              </a:spcAft>
              <a:buSzPts val="2000"/>
              <a:buChar char="●"/>
            </a:pPr>
            <a:r>
              <a:rPr lang="en" sz="2000"/>
              <a:t>Ridge model=no variable selection</a:t>
            </a:r>
            <a:endParaRPr sz="2000"/>
          </a:p>
          <a:p>
            <a:pPr indent="-355600" lvl="0" marL="457200" rtl="0" algn="l">
              <a:spcBef>
                <a:spcPts val="0"/>
              </a:spcBef>
              <a:spcAft>
                <a:spcPts val="0"/>
              </a:spcAft>
              <a:buSzPts val="2000"/>
              <a:buChar char="●"/>
            </a:pPr>
            <a:r>
              <a:rPr lang="en" sz="2000"/>
              <a:t>Lasso model= lowest binomial deviance</a:t>
            </a:r>
            <a:endParaRPr sz="2000"/>
          </a:p>
          <a:p>
            <a:pPr indent="-355600" lvl="0" marL="457200" rtl="0" algn="l">
              <a:spcBef>
                <a:spcPts val="0"/>
              </a:spcBef>
              <a:spcAft>
                <a:spcPts val="0"/>
              </a:spcAft>
              <a:buSzPts val="2000"/>
              <a:buChar char="●"/>
            </a:pPr>
            <a:r>
              <a:rPr lang="en" sz="2000"/>
              <a:t>ElasticNet=use Lasso</a:t>
            </a:r>
            <a:endParaRPr sz="2000"/>
          </a:p>
          <a:p>
            <a:pPr indent="-355600" lvl="0" marL="457200" rtl="0" algn="l">
              <a:spcBef>
                <a:spcPts val="0"/>
              </a:spcBef>
              <a:spcAft>
                <a:spcPts val="0"/>
              </a:spcAft>
              <a:buSzPts val="2000"/>
              <a:buChar char="●"/>
            </a:pPr>
            <a:r>
              <a:rPr lang="en" sz="2000"/>
              <a:t>Random forest=low OOB error</a:t>
            </a:r>
            <a:endParaRPr sz="2000"/>
          </a:p>
          <a:p>
            <a:pPr indent="-355600" lvl="0" marL="457200" rtl="0" algn="l">
              <a:spcBef>
                <a:spcPts val="0"/>
              </a:spcBef>
              <a:spcAft>
                <a:spcPts val="0"/>
              </a:spcAft>
              <a:buSzPts val="2000"/>
              <a:buChar char="●"/>
            </a:pPr>
            <a:r>
              <a:rPr lang="en" sz="2000"/>
              <a:t>Best choices?</a:t>
            </a:r>
            <a:endParaRPr sz="2000"/>
          </a:p>
          <a:p>
            <a:pPr indent="0" lvl="0" marL="0" rtl="0" algn="l">
              <a:spcBef>
                <a:spcPts val="1600"/>
              </a:spcBef>
              <a:spcAft>
                <a:spcPts val="1600"/>
              </a:spcAft>
              <a:buNone/>
            </a:pPr>
            <a:r>
              <a:t/>
            </a:r>
            <a:endParaRPr sz="2000"/>
          </a:p>
        </p:txBody>
      </p:sp>
      <p:pic>
        <p:nvPicPr>
          <p:cNvPr id="234" name="Google Shape;234;p35"/>
          <p:cNvPicPr preferRelativeResize="0"/>
          <p:nvPr/>
        </p:nvPicPr>
        <p:blipFill>
          <a:blip r:embed="rId3">
            <a:alphaModFix/>
          </a:blip>
          <a:stretch>
            <a:fillRect/>
          </a:stretch>
        </p:blipFill>
        <p:spPr>
          <a:xfrm>
            <a:off x="4874822" y="817750"/>
            <a:ext cx="4021403" cy="3616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6"/>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 Accuracy</a:t>
            </a:r>
            <a:endParaRPr/>
          </a:p>
        </p:txBody>
      </p:sp>
      <p:sp>
        <p:nvSpPr>
          <p:cNvPr id="240" name="Google Shape;240;p36"/>
          <p:cNvSpPr txBox="1"/>
          <p:nvPr>
            <p:ph idx="1" type="body"/>
          </p:nvPr>
        </p:nvSpPr>
        <p:spPr>
          <a:xfrm>
            <a:off x="311700" y="1389600"/>
            <a:ext cx="4564800" cy="3179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Choosing best model?</a:t>
            </a:r>
            <a:endParaRPr sz="2000"/>
          </a:p>
          <a:p>
            <a:pPr indent="-355600" lvl="0" marL="457200" rtl="0" algn="l">
              <a:spcBef>
                <a:spcPts val="0"/>
              </a:spcBef>
              <a:spcAft>
                <a:spcPts val="0"/>
              </a:spcAft>
              <a:buSzPts val="2000"/>
              <a:buChar char="●"/>
            </a:pPr>
            <a:r>
              <a:rPr lang="en" sz="2000"/>
              <a:t>Balanced model</a:t>
            </a:r>
            <a:endParaRPr sz="2000"/>
          </a:p>
          <a:p>
            <a:pPr indent="-355600" lvl="0" marL="457200" rtl="0" algn="l">
              <a:spcBef>
                <a:spcPts val="0"/>
              </a:spcBef>
              <a:spcAft>
                <a:spcPts val="0"/>
              </a:spcAft>
              <a:buSzPts val="2000"/>
              <a:buChar char="●"/>
            </a:pPr>
            <a:r>
              <a:rPr lang="en" sz="2000"/>
              <a:t>Simplicity vs complexity</a:t>
            </a:r>
            <a:endParaRPr sz="2000"/>
          </a:p>
          <a:p>
            <a:pPr indent="-355600" lvl="1" marL="914400" rtl="0" algn="l">
              <a:spcBef>
                <a:spcPts val="0"/>
              </a:spcBef>
              <a:spcAft>
                <a:spcPts val="0"/>
              </a:spcAft>
              <a:buSzPts val="2000"/>
              <a:buChar char="○"/>
            </a:pPr>
            <a:r>
              <a:rPr lang="en" sz="2000"/>
              <a:t>Explainability</a:t>
            </a:r>
            <a:endParaRPr sz="2000"/>
          </a:p>
          <a:p>
            <a:pPr indent="-355600" lvl="1" marL="914400" rtl="0" algn="l">
              <a:spcBef>
                <a:spcPts val="0"/>
              </a:spcBef>
              <a:spcAft>
                <a:spcPts val="0"/>
              </a:spcAft>
              <a:buSzPts val="2000"/>
              <a:buChar char="○"/>
            </a:pPr>
            <a:r>
              <a:rPr lang="en" sz="2000"/>
              <a:t>Scope</a:t>
            </a:r>
            <a:endParaRPr sz="2000"/>
          </a:p>
          <a:p>
            <a:pPr indent="-355600" lvl="1" marL="914400" rtl="0" algn="l">
              <a:spcBef>
                <a:spcPts val="0"/>
              </a:spcBef>
              <a:spcAft>
                <a:spcPts val="0"/>
              </a:spcAft>
              <a:buSzPts val="2000"/>
              <a:buChar char="○"/>
            </a:pPr>
            <a:r>
              <a:rPr lang="en" sz="2000"/>
              <a:t>Constraints</a:t>
            </a:r>
            <a:endParaRPr sz="2000"/>
          </a:p>
          <a:p>
            <a:pPr indent="0" lvl="0" marL="0" rtl="0" algn="l">
              <a:spcBef>
                <a:spcPts val="1600"/>
              </a:spcBef>
              <a:spcAft>
                <a:spcPts val="1600"/>
              </a:spcAft>
              <a:buNone/>
            </a:pPr>
            <a:r>
              <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Steps and Considerations</a:t>
            </a:r>
            <a:endParaRPr/>
          </a:p>
          <a:p>
            <a:pPr indent="0" lvl="0" marL="0" rtl="0" algn="l">
              <a:spcBef>
                <a:spcPts val="0"/>
              </a:spcBef>
              <a:spcAft>
                <a:spcPts val="0"/>
              </a:spcAft>
              <a:buNone/>
            </a:pPr>
            <a:r>
              <a:t/>
            </a:r>
            <a:endParaRPr/>
          </a:p>
        </p:txBody>
      </p:sp>
      <p:sp>
        <p:nvSpPr>
          <p:cNvPr id="246" name="Google Shape;246;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Lasso mod predictions</a:t>
            </a:r>
            <a:endParaRPr sz="2100"/>
          </a:p>
          <a:p>
            <a:pPr indent="-361950" lvl="0" marL="457200" rtl="0" algn="l">
              <a:spcBef>
                <a:spcPts val="0"/>
              </a:spcBef>
              <a:spcAft>
                <a:spcPts val="0"/>
              </a:spcAft>
              <a:buSzPts val="2100"/>
              <a:buChar char="●"/>
            </a:pPr>
            <a:r>
              <a:rPr lang="en" sz="2100"/>
              <a:t>Random Forest predictions</a:t>
            </a:r>
            <a:endParaRPr sz="2100"/>
          </a:p>
          <a:p>
            <a:pPr indent="-361950" lvl="0" marL="457200" rtl="0" algn="l">
              <a:spcBef>
                <a:spcPts val="0"/>
              </a:spcBef>
              <a:spcAft>
                <a:spcPts val="0"/>
              </a:spcAft>
              <a:buSzPts val="2100"/>
              <a:buChar char="●"/>
            </a:pPr>
            <a:r>
              <a:rPr lang="en" sz="2100"/>
              <a:t>Additional Random Forests</a:t>
            </a:r>
            <a:endParaRPr sz="2100"/>
          </a:p>
          <a:p>
            <a:pPr indent="-361950" lvl="0" marL="457200" rtl="0" algn="l">
              <a:spcBef>
                <a:spcPts val="0"/>
              </a:spcBef>
              <a:spcAft>
                <a:spcPts val="0"/>
              </a:spcAft>
              <a:buSzPts val="2100"/>
              <a:buChar char="●"/>
            </a:pPr>
            <a:r>
              <a:rPr lang="en" sz="2100"/>
              <a:t>Overfitting vs underfitting?</a:t>
            </a:r>
            <a:endParaRPr sz="2100"/>
          </a:p>
          <a:p>
            <a:pPr indent="-361950" lvl="0" marL="457200" rtl="0" algn="l">
              <a:spcBef>
                <a:spcPts val="0"/>
              </a:spcBef>
              <a:spcAft>
                <a:spcPts val="0"/>
              </a:spcAft>
              <a:buSzPts val="2100"/>
              <a:buChar char="●"/>
            </a:pPr>
            <a:r>
              <a:rPr lang="en" sz="2100"/>
              <a:t>Multicollinearity?</a:t>
            </a:r>
            <a:endParaRPr sz="2100"/>
          </a:p>
          <a:p>
            <a:pPr indent="-361950" lvl="0" marL="457200" rtl="0" algn="l">
              <a:spcBef>
                <a:spcPts val="0"/>
              </a:spcBef>
              <a:spcAft>
                <a:spcPts val="0"/>
              </a:spcAft>
              <a:buSzPts val="2100"/>
              <a:buChar char="●"/>
            </a:pPr>
            <a:r>
              <a:rPr lang="en" sz="2100"/>
              <a:t>Confounding variables?</a:t>
            </a:r>
            <a:endParaRPr sz="2100"/>
          </a:p>
          <a:p>
            <a:pPr indent="-361950" lvl="0" marL="457200" rtl="0" algn="l">
              <a:spcBef>
                <a:spcPts val="0"/>
              </a:spcBef>
              <a:spcAft>
                <a:spcPts val="0"/>
              </a:spcAft>
              <a:buSzPts val="2100"/>
              <a:buChar char="●"/>
            </a:pPr>
            <a:r>
              <a:rPr lang="en" sz="2100"/>
              <a:t>Variable exclusion</a:t>
            </a:r>
            <a:endParaRPr sz="2100"/>
          </a:p>
          <a:p>
            <a:pPr indent="0" lvl="0" marL="0" rtl="0" algn="l">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8"/>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Questions?</a:t>
            </a:r>
            <a:endParaRPr/>
          </a:p>
        </p:txBody>
      </p:sp>
      <p:sp>
        <p:nvSpPr>
          <p:cNvPr id="252" name="Google Shape;252;p38"/>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74" name="Google Shape;74;p1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Cancellations: understanding demand </a:t>
            </a:r>
            <a:endParaRPr sz="2000"/>
          </a:p>
          <a:p>
            <a:pPr indent="-355600" lvl="0" marL="457200" rtl="0" algn="l">
              <a:spcBef>
                <a:spcPts val="0"/>
              </a:spcBef>
              <a:spcAft>
                <a:spcPts val="0"/>
              </a:spcAft>
              <a:buSzPts val="2000"/>
              <a:buChar char="●"/>
            </a:pPr>
            <a:r>
              <a:rPr lang="en" sz="2000"/>
              <a:t>Larger goal in application</a:t>
            </a:r>
            <a:endParaRPr sz="2000"/>
          </a:p>
          <a:p>
            <a:pPr indent="-355600" lvl="1" marL="914400" rtl="0" algn="l">
              <a:spcBef>
                <a:spcPts val="0"/>
              </a:spcBef>
              <a:spcAft>
                <a:spcPts val="0"/>
              </a:spcAft>
              <a:buSzPts val="2000"/>
              <a:buChar char="○"/>
            </a:pPr>
            <a:r>
              <a:rPr lang="en" sz="2000"/>
              <a:t>Revenue Management </a:t>
            </a:r>
            <a:endParaRPr sz="2000"/>
          </a:p>
          <a:p>
            <a:pPr indent="-355600" lvl="0" marL="457200" rtl="0" algn="l">
              <a:spcBef>
                <a:spcPts val="0"/>
              </a:spcBef>
              <a:spcAft>
                <a:spcPts val="0"/>
              </a:spcAft>
              <a:buSzPts val="2000"/>
              <a:buChar char="●"/>
            </a:pPr>
            <a:r>
              <a:rPr lang="en" sz="2000"/>
              <a:t>Examining best model</a:t>
            </a:r>
            <a:endParaRPr sz="2000"/>
          </a:p>
          <a:p>
            <a:pPr indent="0" lvl="0" marL="0" rtl="0" algn="l">
              <a:spcBef>
                <a:spcPts val="1600"/>
              </a:spcBef>
              <a:spcAft>
                <a:spcPts val="0"/>
              </a:spcAft>
              <a:buNone/>
            </a:pPr>
            <a:r>
              <a:t/>
            </a:r>
            <a:endParaRPr sz="1600"/>
          </a:p>
          <a:p>
            <a:pPr indent="0" lvl="0" marL="457200" rtl="0" algn="l">
              <a:spcBef>
                <a:spcPts val="1600"/>
              </a:spcBef>
              <a:spcAft>
                <a:spcPts val="0"/>
              </a:spcAft>
              <a:buNone/>
            </a:pPr>
            <a:r>
              <a:t/>
            </a:r>
            <a:endParaRPr sz="1600"/>
          </a:p>
          <a:p>
            <a:pPr indent="0" lvl="0" marL="457200" rtl="0" algn="l">
              <a:spcBef>
                <a:spcPts val="1600"/>
              </a:spcBef>
              <a:spcAft>
                <a:spcPts val="0"/>
              </a:spcAft>
              <a:buNone/>
            </a:pPr>
            <a:r>
              <a:t/>
            </a:r>
            <a:endParaRPr sz="1600"/>
          </a:p>
          <a:p>
            <a:pPr indent="0" lvl="0" marL="457200" rtl="0" algn="l">
              <a:spcBef>
                <a:spcPts val="1600"/>
              </a:spcBef>
              <a:spcAft>
                <a:spcPts val="1600"/>
              </a:spcAft>
              <a:buNone/>
            </a:pPr>
            <a:r>
              <a:t/>
            </a:r>
            <a:endParaRPr/>
          </a:p>
        </p:txBody>
      </p:sp>
      <p:sp>
        <p:nvSpPr>
          <p:cNvPr id="75" name="Google Shape;75;p1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6" name="Google Shape;76;p15"/>
          <p:cNvPicPr preferRelativeResize="0"/>
          <p:nvPr/>
        </p:nvPicPr>
        <p:blipFill>
          <a:blip r:embed="rId3">
            <a:alphaModFix/>
          </a:blip>
          <a:stretch>
            <a:fillRect/>
          </a:stretch>
        </p:blipFill>
        <p:spPr>
          <a:xfrm>
            <a:off x="4311600" y="1251588"/>
            <a:ext cx="4693901" cy="2640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Thoughts</a:t>
            </a:r>
            <a:endParaRPr/>
          </a:p>
        </p:txBody>
      </p:sp>
      <p:sp>
        <p:nvSpPr>
          <p:cNvPr id="82" name="Google Shape;82;p16"/>
          <p:cNvSpPr txBox="1"/>
          <p:nvPr>
            <p:ph idx="1" type="body"/>
          </p:nvPr>
        </p:nvSpPr>
        <p:spPr>
          <a:xfrm>
            <a:off x="311700" y="1350675"/>
            <a:ext cx="6665100" cy="34164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Only two outcomes of cancellation </a:t>
            </a:r>
            <a:endParaRPr sz="2000"/>
          </a:p>
          <a:p>
            <a:pPr indent="-355600" lvl="0" marL="457200" rtl="0" algn="l">
              <a:lnSpc>
                <a:spcPct val="115000"/>
              </a:lnSpc>
              <a:spcBef>
                <a:spcPts val="0"/>
              </a:spcBef>
              <a:spcAft>
                <a:spcPts val="0"/>
              </a:spcAft>
              <a:buSzPts val="2000"/>
              <a:buChar char="●"/>
            </a:pPr>
            <a:r>
              <a:rPr lang="en" sz="2000"/>
              <a:t>Multiple models</a:t>
            </a:r>
            <a:endParaRPr sz="2000"/>
          </a:p>
          <a:p>
            <a:pPr indent="-355600" lvl="0" marL="457200" rtl="0" algn="l">
              <a:lnSpc>
                <a:spcPct val="115000"/>
              </a:lnSpc>
              <a:spcBef>
                <a:spcPts val="0"/>
              </a:spcBef>
              <a:spcAft>
                <a:spcPts val="0"/>
              </a:spcAft>
              <a:buSzPts val="2000"/>
              <a:buChar char="●"/>
            </a:pPr>
            <a:r>
              <a:rPr lang="en" sz="2000"/>
              <a:t>Application of Ridge, Lasso, </a:t>
            </a:r>
            <a:br>
              <a:rPr lang="en" sz="2000"/>
            </a:br>
            <a:r>
              <a:rPr lang="en" sz="2000"/>
              <a:t>and ElasticNet</a:t>
            </a:r>
            <a:endParaRPr sz="2000"/>
          </a:p>
          <a:p>
            <a:pPr indent="-355600" lvl="0" marL="457200" rtl="0" algn="l">
              <a:lnSpc>
                <a:spcPct val="115000"/>
              </a:lnSpc>
              <a:spcBef>
                <a:spcPts val="0"/>
              </a:spcBef>
              <a:spcAft>
                <a:spcPts val="0"/>
              </a:spcAft>
              <a:buSzPts val="2000"/>
              <a:buChar char="●"/>
            </a:pPr>
            <a:r>
              <a:rPr lang="en" sz="2000"/>
              <a:t>RandomForests</a:t>
            </a:r>
            <a:endParaRPr sz="2000"/>
          </a:p>
        </p:txBody>
      </p:sp>
      <p:sp>
        <p:nvSpPr>
          <p:cNvPr id="83" name="Google Shape;83;p1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4" name="Google Shape;84;p16"/>
          <p:cNvPicPr preferRelativeResize="0"/>
          <p:nvPr/>
        </p:nvPicPr>
        <p:blipFill>
          <a:blip r:embed="rId3">
            <a:alphaModFix/>
          </a:blip>
          <a:stretch>
            <a:fillRect/>
          </a:stretch>
        </p:blipFill>
        <p:spPr>
          <a:xfrm>
            <a:off x="4832400" y="1017725"/>
            <a:ext cx="3999900" cy="3873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 Selection</a:t>
            </a:r>
            <a:endParaRPr/>
          </a:p>
          <a:p>
            <a:pPr indent="0" lvl="0" marL="0" rtl="0" algn="l">
              <a:spcBef>
                <a:spcPts val="0"/>
              </a:spcBef>
              <a:spcAft>
                <a:spcPts val="0"/>
              </a:spcAft>
              <a:buNone/>
            </a:pPr>
            <a:r>
              <a:t/>
            </a:r>
            <a:endParaRPr/>
          </a:p>
        </p:txBody>
      </p:sp>
      <p:sp>
        <p:nvSpPr>
          <p:cNvPr id="90" name="Google Shape;9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Other variables</a:t>
            </a:r>
            <a:endParaRPr sz="2000"/>
          </a:p>
          <a:p>
            <a:pPr indent="-355600" lvl="0" marL="457200" rtl="0" algn="l">
              <a:spcBef>
                <a:spcPts val="0"/>
              </a:spcBef>
              <a:spcAft>
                <a:spcPts val="0"/>
              </a:spcAft>
              <a:buSzPts val="2000"/>
              <a:buChar char="●"/>
            </a:pPr>
            <a:r>
              <a:rPr lang="en" sz="2000"/>
              <a:t>Special_requests</a:t>
            </a:r>
            <a:endParaRPr sz="2000"/>
          </a:p>
          <a:p>
            <a:pPr indent="-355600" lvl="0" marL="457200" rtl="0" algn="l">
              <a:spcBef>
                <a:spcPts val="0"/>
              </a:spcBef>
              <a:spcAft>
                <a:spcPts val="0"/>
              </a:spcAft>
              <a:buSzPts val="2000"/>
              <a:buChar char="●"/>
            </a:pPr>
            <a:r>
              <a:rPr lang="en" sz="2000"/>
              <a:t>Hotel_type</a:t>
            </a:r>
            <a:endParaRPr sz="2000"/>
          </a:p>
          <a:p>
            <a:pPr indent="-355600" lvl="0" marL="457200" rtl="0" algn="l">
              <a:spcBef>
                <a:spcPts val="0"/>
              </a:spcBef>
              <a:spcAft>
                <a:spcPts val="0"/>
              </a:spcAft>
              <a:buSzPts val="2000"/>
              <a:buChar char="●"/>
            </a:pPr>
            <a:r>
              <a:rPr lang="en" sz="2000"/>
              <a:t>Lead_time</a:t>
            </a:r>
            <a:endParaRPr sz="2000"/>
          </a:p>
          <a:p>
            <a:pPr indent="-355600" lvl="0" marL="457200" rtl="0" algn="l">
              <a:spcBef>
                <a:spcPts val="0"/>
              </a:spcBef>
              <a:spcAft>
                <a:spcPts val="0"/>
              </a:spcAft>
              <a:buSzPts val="2000"/>
              <a:buChar char="●"/>
            </a:pPr>
            <a:r>
              <a:rPr lang="en" sz="2000"/>
              <a:t>Previous_cancellations</a:t>
            </a:r>
            <a:endParaRPr sz="2000"/>
          </a:p>
          <a:p>
            <a:pPr indent="-355600" lvl="0" marL="457200" rtl="0" algn="l">
              <a:spcBef>
                <a:spcPts val="0"/>
              </a:spcBef>
              <a:spcAft>
                <a:spcPts val="0"/>
              </a:spcAft>
              <a:buSzPts val="2000"/>
              <a:buChar char="●"/>
            </a:pPr>
            <a:r>
              <a:rPr lang="en" sz="2000"/>
              <a:t>Hypothesis of variables</a:t>
            </a:r>
            <a:endParaRPr sz="2000"/>
          </a:p>
        </p:txBody>
      </p:sp>
      <p:sp>
        <p:nvSpPr>
          <p:cNvPr id="91" name="Google Shape;91;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2" name="Google Shape;92;p17"/>
          <p:cNvPicPr preferRelativeResize="0"/>
          <p:nvPr/>
        </p:nvPicPr>
        <p:blipFill>
          <a:blip r:embed="rId3">
            <a:alphaModFix/>
          </a:blip>
          <a:stretch>
            <a:fillRect/>
          </a:stretch>
        </p:blipFill>
        <p:spPr>
          <a:xfrm>
            <a:off x="4483488" y="1611898"/>
            <a:ext cx="4446275" cy="2497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Cleaning Process </a:t>
            </a:r>
            <a:endParaRPr/>
          </a:p>
        </p:txBody>
      </p:sp>
      <p:sp>
        <p:nvSpPr>
          <p:cNvPr id="98" name="Google Shape;98;p1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Created train and test models </a:t>
            </a:r>
            <a:endParaRPr sz="1800"/>
          </a:p>
          <a:p>
            <a:pPr indent="-342900" lvl="0" marL="457200" rtl="0" algn="l">
              <a:spcBef>
                <a:spcPts val="0"/>
              </a:spcBef>
              <a:spcAft>
                <a:spcPts val="0"/>
              </a:spcAft>
              <a:buSzPts val="1800"/>
              <a:buChar char="●"/>
            </a:pPr>
            <a:r>
              <a:rPr lang="en" sz="1800"/>
              <a:t>Removed na’s (not many) </a:t>
            </a:r>
            <a:endParaRPr sz="1800"/>
          </a:p>
          <a:p>
            <a:pPr indent="-342900" lvl="0" marL="457200" rtl="0" algn="l">
              <a:spcBef>
                <a:spcPts val="0"/>
              </a:spcBef>
              <a:spcAft>
                <a:spcPts val="0"/>
              </a:spcAft>
              <a:buSzPts val="1800"/>
              <a:buChar char="●"/>
            </a:pPr>
            <a:r>
              <a:rPr lang="en" sz="1800"/>
              <a:t>Changed variables to factors (fct).</a:t>
            </a:r>
            <a:endParaRPr sz="1800"/>
          </a:p>
          <a:p>
            <a:pPr indent="-342900" lvl="1" marL="914400" rtl="0" algn="l">
              <a:spcBef>
                <a:spcPts val="0"/>
              </a:spcBef>
              <a:spcAft>
                <a:spcPts val="0"/>
              </a:spcAft>
              <a:buSzPts val="1800"/>
              <a:buChar char="○"/>
            </a:pPr>
            <a:r>
              <a:rPr lang="en" sz="1800"/>
              <a:t>Fct lumping (Ex. Country - Spain France, Portugal, Other_</a:t>
            </a:r>
            <a:endParaRPr sz="1800"/>
          </a:p>
          <a:p>
            <a:pPr indent="-342900" lvl="1" marL="914400" rtl="0" algn="l">
              <a:spcBef>
                <a:spcPts val="0"/>
              </a:spcBef>
              <a:spcAft>
                <a:spcPts val="0"/>
              </a:spcAft>
              <a:buSzPts val="1800"/>
              <a:buChar char="○"/>
            </a:pPr>
            <a:r>
              <a:rPr lang="en" sz="1800"/>
              <a:t>Assigned_room_type </a:t>
            </a:r>
            <a:r>
              <a:rPr lang="en" sz="1800"/>
              <a:t>(A, E, D, Other)</a:t>
            </a:r>
            <a:endParaRPr sz="1800"/>
          </a:p>
          <a:p>
            <a:pPr indent="-342900" lvl="0" marL="457200" rtl="0" algn="l">
              <a:spcBef>
                <a:spcPts val="0"/>
              </a:spcBef>
              <a:spcAft>
                <a:spcPts val="0"/>
              </a:spcAft>
              <a:buSzPts val="1800"/>
              <a:buChar char="●"/>
            </a:pPr>
            <a:r>
              <a:rPr lang="en" sz="1800"/>
              <a:t>Removed assigned_room_type to avoid </a:t>
            </a:r>
            <a:r>
              <a:rPr lang="en" sz="1800"/>
              <a:t>multicollinearity with reserved_room_type. </a:t>
            </a:r>
            <a:endParaRPr sz="1800"/>
          </a:p>
          <a:p>
            <a:pPr indent="0" lvl="0" marL="457200" rtl="0" algn="l">
              <a:spcBef>
                <a:spcPts val="1600"/>
              </a:spcBef>
              <a:spcAft>
                <a:spcPts val="0"/>
              </a:spcAft>
              <a:buNone/>
            </a:pPr>
            <a:r>
              <a:rPr lang="en"/>
              <a:t> </a:t>
            </a:r>
            <a:endParaRPr/>
          </a:p>
          <a:p>
            <a:pPr indent="0" lvl="0" marL="457200" rtl="0" algn="l">
              <a:spcBef>
                <a:spcPts val="1600"/>
              </a:spcBef>
              <a:spcAft>
                <a:spcPts val="1600"/>
              </a:spcAft>
              <a:buNone/>
            </a:pPr>
            <a:r>
              <a:t/>
            </a:r>
            <a:endParaRPr/>
          </a:p>
        </p:txBody>
      </p:sp>
      <p:sp>
        <p:nvSpPr>
          <p:cNvPr id="99" name="Google Shape;99;p1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0" name="Google Shape;100;p18"/>
          <p:cNvPicPr preferRelativeResize="0"/>
          <p:nvPr/>
        </p:nvPicPr>
        <p:blipFill>
          <a:blip r:embed="rId3">
            <a:alphaModFix/>
          </a:blip>
          <a:stretch>
            <a:fillRect/>
          </a:stretch>
        </p:blipFill>
        <p:spPr>
          <a:xfrm>
            <a:off x="4689975" y="1152475"/>
            <a:ext cx="4253760" cy="34164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Country Visualization</a:t>
            </a:r>
            <a:endParaRPr/>
          </a:p>
        </p:txBody>
      </p:sp>
      <p:sp>
        <p:nvSpPr>
          <p:cNvPr id="106" name="Google Shape;106;p1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07" name="Google Shape;107;p1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8" name="Google Shape;108;p19"/>
          <p:cNvPicPr preferRelativeResize="0"/>
          <p:nvPr/>
        </p:nvPicPr>
        <p:blipFill>
          <a:blip r:embed="rId3">
            <a:alphaModFix/>
          </a:blip>
          <a:stretch>
            <a:fillRect/>
          </a:stretch>
        </p:blipFill>
        <p:spPr>
          <a:xfrm>
            <a:off x="1852918" y="1152475"/>
            <a:ext cx="5535833" cy="341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Deposit Type Distribution by Cancellation</a:t>
            </a:r>
            <a:endParaRPr/>
          </a:p>
        </p:txBody>
      </p:sp>
      <p:sp>
        <p:nvSpPr>
          <p:cNvPr id="114" name="Google Shape;114;p2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15" name="Google Shape;115;p2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6" name="Google Shape;116;p20"/>
          <p:cNvPicPr preferRelativeResize="0"/>
          <p:nvPr/>
        </p:nvPicPr>
        <p:blipFill>
          <a:blip r:embed="rId3">
            <a:alphaModFix/>
          </a:blip>
          <a:stretch>
            <a:fillRect/>
          </a:stretch>
        </p:blipFill>
        <p:spPr>
          <a:xfrm>
            <a:off x="1804089" y="1152475"/>
            <a:ext cx="5535824"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Regressions </a:t>
            </a:r>
            <a:endParaRPr/>
          </a:p>
        </p:txBody>
      </p:sp>
      <p:sp>
        <p:nvSpPr>
          <p:cNvPr id="122" name="Google Shape;122;p2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23" name="Google Shape;123;p2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4" name="Google Shape;124;p21"/>
          <p:cNvPicPr preferRelativeResize="0"/>
          <p:nvPr/>
        </p:nvPicPr>
        <p:blipFill>
          <a:blip r:embed="rId3">
            <a:alphaModFix/>
          </a:blip>
          <a:stretch>
            <a:fillRect/>
          </a:stretch>
        </p:blipFill>
        <p:spPr>
          <a:xfrm>
            <a:off x="1763275" y="1439487"/>
            <a:ext cx="5617449" cy="28423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