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eb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4"/>
  </p:notesMasterIdLst>
  <p:sldIdLst>
    <p:sldId id="257" r:id="rId2"/>
    <p:sldId id="282" r:id="rId3"/>
    <p:sldId id="269" r:id="rId4"/>
    <p:sldId id="274" r:id="rId5"/>
    <p:sldId id="277" r:id="rId6"/>
    <p:sldId id="275" r:id="rId7"/>
    <p:sldId id="278" r:id="rId8"/>
    <p:sldId id="276" r:id="rId9"/>
    <p:sldId id="279" r:id="rId10"/>
    <p:sldId id="287" r:id="rId11"/>
    <p:sldId id="270" r:id="rId12"/>
    <p:sldId id="28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E93AC5A-F2FF-489C-87D6-F11EF85BA519}">
          <p14:sldIdLst>
            <p14:sldId id="257"/>
            <p14:sldId id="282"/>
            <p14:sldId id="269"/>
            <p14:sldId id="274"/>
            <p14:sldId id="277"/>
            <p14:sldId id="275"/>
            <p14:sldId id="278"/>
            <p14:sldId id="276"/>
            <p14:sldId id="279"/>
            <p14:sldId id="287"/>
            <p14:sldId id="270"/>
            <p14:sldId id="28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2A48"/>
    <a:srgbClr val="262732"/>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70628" autoAdjust="0"/>
  </p:normalViewPr>
  <p:slideViewPr>
    <p:cSldViewPr snapToGrid="0">
      <p:cViewPr>
        <p:scale>
          <a:sx n="125" d="100"/>
          <a:sy n="125" d="100"/>
        </p:scale>
        <p:origin x="-444" y="-279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BDCFDE-9CEA-4E78-A4B3-45E842BA966D}" type="datetimeFigureOut">
              <a:rPr lang="en-IN" smtClean="0"/>
              <a:t>21-02-2020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2F9FEB-95F9-4E74-9089-B391778DE6B1}" type="slidenum">
              <a:rPr lang="en-IN" smtClean="0"/>
              <a:t>‹#›</a:t>
            </a:fld>
            <a:endParaRPr lang="en-IN"/>
          </a:p>
        </p:txBody>
      </p:sp>
    </p:spTree>
    <p:extLst>
      <p:ext uri="{BB962C8B-B14F-4D97-AF65-F5344CB8AC3E}">
        <p14:creationId xmlns:p14="http://schemas.microsoft.com/office/powerpoint/2010/main" val="3218732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IN" sz="1200" b="0" i="0" kern="1200" dirty="0">
                <a:solidFill>
                  <a:schemeClr val="tx1"/>
                </a:solidFill>
                <a:effectLst/>
                <a:latin typeface="+mn-lt"/>
                <a:ea typeface="+mn-ea"/>
                <a:cs typeface="+mn-cs"/>
              </a:rPr>
              <a:t>Business invest significantly today to modernize their data lake using cloud technologies. Yet, building and managing enterprise data lake today involves a lot of manual effort, involving complicated, time-consuming,  ever-changing &amp; confusing (plethora of technologies to choose from) tools &amp; technologies.</a:t>
            </a:r>
          </a:p>
          <a:p>
            <a:pPr fontAlgn="base"/>
            <a:r>
              <a:rPr lang="en-IN" sz="1200" b="0" i="0" kern="1200" dirty="0">
                <a:solidFill>
                  <a:schemeClr val="tx1"/>
                </a:solidFill>
                <a:effectLst/>
                <a:latin typeface="+mn-lt"/>
                <a:ea typeface="+mn-ea"/>
                <a:cs typeface="+mn-cs"/>
              </a:rPr>
              <a:t>It takes many months to build the lake and huge engineering team for support &amp; maintenance. This is not only inefficient, but also very costly and highly sluggish, causing very high time to deliver value.</a:t>
            </a:r>
          </a:p>
          <a:p>
            <a:endParaRPr lang="en-IN" dirty="0"/>
          </a:p>
        </p:txBody>
      </p:sp>
      <p:sp>
        <p:nvSpPr>
          <p:cNvPr id="4" name="Slide Number Placeholder 3"/>
          <p:cNvSpPr>
            <a:spLocks noGrp="1"/>
          </p:cNvSpPr>
          <p:nvPr>
            <p:ph type="sldNum" sz="quarter" idx="5"/>
          </p:nvPr>
        </p:nvSpPr>
        <p:spPr/>
        <p:txBody>
          <a:bodyPr/>
          <a:lstStyle/>
          <a:p>
            <a:fld id="{702F9FEB-95F9-4E74-9089-B391778DE6B1}" type="slidenum">
              <a:rPr lang="en-IN" smtClean="0"/>
              <a:t>2</a:t>
            </a:fld>
            <a:endParaRPr lang="en-IN"/>
          </a:p>
        </p:txBody>
      </p:sp>
    </p:spTree>
    <p:extLst>
      <p:ext uri="{BB962C8B-B14F-4D97-AF65-F5344CB8AC3E}">
        <p14:creationId xmlns:p14="http://schemas.microsoft.com/office/powerpoint/2010/main" val="3769092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defRPr/>
            </a:pPr>
            <a:r>
              <a:rPr lang="en-IN" sz="1200" b="1" dirty="0">
                <a:cs typeface="Aharoni" panose="02010803020104030203" pitchFamily="2" charset="-79"/>
              </a:rPr>
              <a:t>Challenges and failures in building and Maintaining a </a:t>
            </a:r>
            <a:r>
              <a:rPr lang="en-IN" sz="1200" b="1" dirty="0" err="1">
                <a:cs typeface="Aharoni" panose="02010803020104030203" pitchFamily="2" charset="-79"/>
              </a:rPr>
              <a:t>DataLake</a:t>
            </a:r>
            <a:endParaRPr lang="en-IN" sz="1200" b="1" dirty="0">
              <a:cs typeface="Aharoni" panose="02010803020104030203" pitchFamily="2" charset="-79"/>
            </a:endParaRPr>
          </a:p>
          <a:p>
            <a:endParaRPr lang="en-IN" dirty="0"/>
          </a:p>
        </p:txBody>
      </p:sp>
      <p:sp>
        <p:nvSpPr>
          <p:cNvPr id="4" name="Slide Number Placeholder 3"/>
          <p:cNvSpPr>
            <a:spLocks noGrp="1"/>
          </p:cNvSpPr>
          <p:nvPr>
            <p:ph type="sldNum" sz="quarter" idx="5"/>
          </p:nvPr>
        </p:nvSpPr>
        <p:spPr/>
        <p:txBody>
          <a:bodyPr/>
          <a:lstStyle/>
          <a:p>
            <a:fld id="{702F9FEB-95F9-4E74-9089-B391778DE6B1}" type="slidenum">
              <a:rPr lang="en-IN" smtClean="0"/>
              <a:t>3</a:t>
            </a:fld>
            <a:endParaRPr lang="en-IN"/>
          </a:p>
        </p:txBody>
      </p:sp>
    </p:spTree>
    <p:extLst>
      <p:ext uri="{BB962C8B-B14F-4D97-AF65-F5344CB8AC3E}">
        <p14:creationId xmlns:p14="http://schemas.microsoft.com/office/powerpoint/2010/main" val="2942425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an enterprise platform, data needs to be ingested from varied sources. The complexity increases with types of sources, number of entities in each source and ingestion patterns(like full and incremental).  Traits of big data, volume, velocity and variety further add sustenance and maintenance challenges. Subsequently, the ingested data is then subjected to conformance by de-duping it, data quality checks and then, structuring it. </a:t>
            </a:r>
          </a:p>
          <a:p>
            <a:r>
              <a:rPr lang="en-US" dirty="0"/>
              <a:t>In most of the organization, all this is done by creating hand-coded custom ETL pipelines and ingestion logics.</a:t>
            </a:r>
          </a:p>
          <a:p>
            <a:endParaRPr lang="en-IN" dirty="0"/>
          </a:p>
        </p:txBody>
      </p:sp>
      <p:sp>
        <p:nvSpPr>
          <p:cNvPr id="4" name="Slide Number Placeholder 3"/>
          <p:cNvSpPr>
            <a:spLocks noGrp="1"/>
          </p:cNvSpPr>
          <p:nvPr>
            <p:ph type="sldNum" sz="quarter" idx="5"/>
          </p:nvPr>
        </p:nvSpPr>
        <p:spPr/>
        <p:txBody>
          <a:bodyPr/>
          <a:lstStyle/>
          <a:p>
            <a:fld id="{702F9FEB-95F9-4E74-9089-B391778DE6B1}" type="slidenum">
              <a:rPr lang="en-IN" smtClean="0"/>
              <a:t>4</a:t>
            </a:fld>
            <a:endParaRPr lang="en-IN"/>
          </a:p>
        </p:txBody>
      </p:sp>
    </p:spTree>
    <p:extLst>
      <p:ext uri="{BB962C8B-B14F-4D97-AF65-F5344CB8AC3E}">
        <p14:creationId xmlns:p14="http://schemas.microsoft.com/office/powerpoint/2010/main" val="27835812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Data consumption is where most of the sub-standard data lake implementations fail to deliver real business value.</a:t>
            </a:r>
          </a:p>
          <a:p>
            <a:endParaRPr lang="en-IN" dirty="0"/>
          </a:p>
          <a:p>
            <a:r>
              <a:rPr lang="en-IN" dirty="0"/>
              <a:t>First, it becomes very hard for consumers to discover relevant data, after tedious manual effort (email communication with data engineering team) once consumer know about data, the next challenge is to identify data lineage and relationships, causing a spiral of dependencies between the Business Intelligent team and the data engineering team. </a:t>
            </a:r>
          </a:p>
          <a:p>
            <a:endParaRPr lang="en-IN" dirty="0"/>
          </a:p>
          <a:p>
            <a:r>
              <a:rPr lang="en-IN" dirty="0"/>
              <a:t>Most of the cases data not being in directly consumable by downstream reports &amp; applications, and create problem of data proliferation, leading to formation identical of sub-lakes &amp; cost replication at consumers end.</a:t>
            </a:r>
          </a:p>
          <a:p>
            <a:endParaRPr lang="en-IN" dirty="0"/>
          </a:p>
          <a:p>
            <a:r>
              <a:rPr lang="en-IN" dirty="0"/>
              <a:t>Lack of a unified sematic layer and standard publish patterns is the main bone of contention between the </a:t>
            </a:r>
            <a:r>
              <a:rPr lang="en-IN" dirty="0" err="1"/>
              <a:t>BusinessIntelligent</a:t>
            </a:r>
            <a:r>
              <a:rPr lang="en-IN" dirty="0"/>
              <a:t> team and data engineering team.</a:t>
            </a:r>
          </a:p>
          <a:p>
            <a:endParaRPr lang="en-IN" dirty="0"/>
          </a:p>
          <a:p>
            <a:endParaRPr lang="en-IN" dirty="0"/>
          </a:p>
          <a:p>
            <a:endParaRPr lang="en-IN" dirty="0"/>
          </a:p>
        </p:txBody>
      </p:sp>
      <p:sp>
        <p:nvSpPr>
          <p:cNvPr id="4" name="Slide Number Placeholder 3"/>
          <p:cNvSpPr>
            <a:spLocks noGrp="1"/>
          </p:cNvSpPr>
          <p:nvPr>
            <p:ph type="sldNum" sz="quarter" idx="5"/>
          </p:nvPr>
        </p:nvSpPr>
        <p:spPr/>
        <p:txBody>
          <a:bodyPr/>
          <a:lstStyle/>
          <a:p>
            <a:fld id="{702F9FEB-95F9-4E74-9089-B391778DE6B1}" type="slidenum">
              <a:rPr lang="en-IN" smtClean="0"/>
              <a:t>5</a:t>
            </a:fld>
            <a:endParaRPr lang="en-IN"/>
          </a:p>
        </p:txBody>
      </p:sp>
    </p:spTree>
    <p:extLst>
      <p:ext uri="{BB962C8B-B14F-4D97-AF65-F5344CB8AC3E}">
        <p14:creationId xmlns:p14="http://schemas.microsoft.com/office/powerpoint/2010/main" val="30743329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Monitoring is an important day to day aspect of data engineering team. Due to no stitching across the data lake ecosystem,  DRI or Livesite engineer must go to multiple places to get the overall health of the system.</a:t>
            </a:r>
          </a:p>
          <a:p>
            <a:endParaRPr lang="en-IN" dirty="0"/>
          </a:p>
          <a:p>
            <a:r>
              <a:rPr lang="en-IN" dirty="0"/>
              <a:t>Absence of advance alerting mechanism can lead to failed state of data lake ecosystem for many hours or day, increases time to response to an incident, causing a degradation of service to business users and impacts business decision making which defeat the very purpose of formation of data lake.</a:t>
            </a:r>
          </a:p>
          <a:p>
            <a:endParaRPr lang="en-IN" dirty="0"/>
          </a:p>
          <a:p>
            <a:endParaRPr lang="en-IN" dirty="0"/>
          </a:p>
        </p:txBody>
      </p:sp>
      <p:sp>
        <p:nvSpPr>
          <p:cNvPr id="4" name="Slide Number Placeholder 3"/>
          <p:cNvSpPr>
            <a:spLocks noGrp="1"/>
          </p:cNvSpPr>
          <p:nvPr>
            <p:ph type="sldNum" sz="quarter" idx="5"/>
          </p:nvPr>
        </p:nvSpPr>
        <p:spPr/>
        <p:txBody>
          <a:bodyPr/>
          <a:lstStyle/>
          <a:p>
            <a:fld id="{702F9FEB-95F9-4E74-9089-B391778DE6B1}" type="slidenum">
              <a:rPr lang="en-IN" smtClean="0"/>
              <a:t>6</a:t>
            </a:fld>
            <a:endParaRPr lang="en-IN"/>
          </a:p>
        </p:txBody>
      </p:sp>
    </p:spTree>
    <p:extLst>
      <p:ext uri="{BB962C8B-B14F-4D97-AF65-F5344CB8AC3E}">
        <p14:creationId xmlns:p14="http://schemas.microsoft.com/office/powerpoint/2010/main" val="3142502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
            </a:pPr>
            <a:r>
              <a:rPr lang="en-IN" sz="1200" b="1" dirty="0">
                <a:solidFill>
                  <a:schemeClr val="tx2">
                    <a:lumMod val="75000"/>
                  </a:schemeClr>
                </a:solidFill>
                <a:latin typeface="Aharoni" panose="02010803020104030203" pitchFamily="2" charset="-79"/>
                <a:cs typeface="Aharoni" panose="02010803020104030203" pitchFamily="2" charset="-79"/>
              </a:rPr>
              <a:t>Cost Optimization</a:t>
            </a:r>
          </a:p>
          <a:p>
            <a:pPr marL="171450" indent="-171450">
              <a:buFont typeface="Wingdings" panose="05000000000000000000" pitchFamily="2" charset="2"/>
              <a:buChar char="§"/>
            </a:pPr>
            <a:r>
              <a:rPr lang="en-IN" sz="1200" b="1" dirty="0">
                <a:solidFill>
                  <a:schemeClr val="tx2">
                    <a:lumMod val="75000"/>
                  </a:schemeClr>
                </a:solidFill>
                <a:latin typeface="Aharoni" panose="02010803020104030203" pitchFamily="2" charset="-79"/>
                <a:cs typeface="Aharoni" panose="02010803020104030203" pitchFamily="2" charset="-79"/>
              </a:rPr>
              <a:t>Performance Enhancement</a:t>
            </a:r>
          </a:p>
          <a:p>
            <a:pPr marL="171450" indent="-171450">
              <a:buFont typeface="Wingdings" panose="05000000000000000000" pitchFamily="2" charset="2"/>
              <a:buChar char="§"/>
            </a:pPr>
            <a:r>
              <a:rPr lang="en-IN" sz="1200" b="1" dirty="0">
                <a:solidFill>
                  <a:schemeClr val="tx2">
                    <a:lumMod val="75000"/>
                  </a:schemeClr>
                </a:solidFill>
                <a:latin typeface="Aharoni" panose="02010803020104030203" pitchFamily="2" charset="-79"/>
                <a:cs typeface="Aharoni" panose="02010803020104030203" pitchFamily="2" charset="-79"/>
              </a:rPr>
              <a:t>Data Drainage</a:t>
            </a:r>
          </a:p>
          <a:p>
            <a:endParaRPr lang="en-IN" dirty="0"/>
          </a:p>
        </p:txBody>
      </p:sp>
      <p:sp>
        <p:nvSpPr>
          <p:cNvPr id="4" name="Slide Number Placeholder 3"/>
          <p:cNvSpPr>
            <a:spLocks noGrp="1"/>
          </p:cNvSpPr>
          <p:nvPr>
            <p:ph type="sldNum" sz="quarter" idx="5"/>
          </p:nvPr>
        </p:nvSpPr>
        <p:spPr/>
        <p:txBody>
          <a:bodyPr/>
          <a:lstStyle/>
          <a:p>
            <a:fld id="{702F9FEB-95F9-4E74-9089-B391778DE6B1}" type="slidenum">
              <a:rPr lang="en-IN" smtClean="0"/>
              <a:t>7</a:t>
            </a:fld>
            <a:endParaRPr lang="en-IN"/>
          </a:p>
        </p:txBody>
      </p:sp>
    </p:spTree>
    <p:extLst>
      <p:ext uri="{BB962C8B-B14F-4D97-AF65-F5344CB8AC3E}">
        <p14:creationId xmlns:p14="http://schemas.microsoft.com/office/powerpoint/2010/main" val="3368667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is a growing concern for data engineering. With more and more regulatory compliances coming up everyday, enterprises have to invest heavily on forming specialized compliance teams. Even with this, in case there are any implementation gaps, companies end up paying fortunes on these breach.</a:t>
            </a:r>
          </a:p>
          <a:p>
            <a:endParaRPr lang="en-IN" dirty="0"/>
          </a:p>
          <a:p>
            <a:endParaRPr lang="en-IN" dirty="0"/>
          </a:p>
          <a:p>
            <a:pPr marL="171450" indent="-171450">
              <a:buFont typeface="Wingdings" panose="05000000000000000000" pitchFamily="2" charset="2"/>
              <a:buChar char="§"/>
            </a:pPr>
            <a:r>
              <a:rPr lang="en-IN" sz="1200" b="1" dirty="0">
                <a:solidFill>
                  <a:schemeClr val="tx2">
                    <a:lumMod val="75000"/>
                  </a:schemeClr>
                </a:solidFill>
                <a:latin typeface="Aharoni" panose="02010803020104030203" pitchFamily="2" charset="-79"/>
                <a:cs typeface="Aharoni" panose="02010803020104030203" pitchFamily="2" charset="-79"/>
              </a:rPr>
              <a:t>There are data protection regulations stated that requires you to enable data protection in your system</a:t>
            </a:r>
          </a:p>
          <a:p>
            <a:pPr marL="171450" indent="-171450">
              <a:buFont typeface="Wingdings" panose="05000000000000000000" pitchFamily="2" charset="2"/>
              <a:buChar char="§"/>
            </a:pPr>
            <a:r>
              <a:rPr lang="en-IN" sz="1200" b="1" dirty="0">
                <a:solidFill>
                  <a:schemeClr val="tx2">
                    <a:lumMod val="75000"/>
                  </a:schemeClr>
                </a:solidFill>
                <a:latin typeface="Aharoni" panose="02010803020104030203" pitchFamily="2" charset="-79"/>
                <a:cs typeface="Aharoni" panose="02010803020104030203" pitchFamily="2" charset="-79"/>
              </a:rPr>
              <a:t>GDPR compliance</a:t>
            </a:r>
          </a:p>
          <a:p>
            <a:pPr marL="171450" indent="-171450">
              <a:buFont typeface="Wingdings" panose="05000000000000000000" pitchFamily="2" charset="2"/>
              <a:buChar char="§"/>
            </a:pPr>
            <a:r>
              <a:rPr lang="en-IN" sz="1200" b="1" dirty="0">
                <a:solidFill>
                  <a:schemeClr val="tx2">
                    <a:lumMod val="75000"/>
                  </a:schemeClr>
                </a:solidFill>
                <a:latin typeface="Aharoni" panose="02010803020104030203" pitchFamily="2" charset="-79"/>
                <a:cs typeface="Aharoni" panose="02010803020104030203" pitchFamily="2" charset="-79"/>
              </a:rPr>
              <a:t>SOX compliance</a:t>
            </a:r>
          </a:p>
          <a:p>
            <a:pPr marL="171450" indent="-171450">
              <a:buFont typeface="Wingdings" panose="05000000000000000000" pitchFamily="2" charset="2"/>
              <a:buChar char="§"/>
            </a:pPr>
            <a:r>
              <a:rPr lang="en-IN" sz="1200" b="1" dirty="0">
                <a:solidFill>
                  <a:schemeClr val="tx2">
                    <a:lumMod val="75000"/>
                  </a:schemeClr>
                </a:solidFill>
                <a:latin typeface="Aharoni" panose="02010803020104030203" pitchFamily="2" charset="-79"/>
                <a:cs typeface="Aharoni" panose="02010803020104030203" pitchFamily="2" charset="-79"/>
              </a:rPr>
              <a:t>Fines are </a:t>
            </a:r>
            <a:r>
              <a:rPr lang="en-IN" sz="1200" b="1" dirty="0" err="1">
                <a:solidFill>
                  <a:schemeClr val="tx2">
                    <a:lumMod val="75000"/>
                  </a:schemeClr>
                </a:solidFill>
                <a:latin typeface="Aharoni" panose="02010803020104030203" pitchFamily="2" charset="-79"/>
                <a:cs typeface="Aharoni" panose="02010803020104030203" pitchFamily="2" charset="-79"/>
              </a:rPr>
              <a:t>upto</a:t>
            </a:r>
            <a:r>
              <a:rPr lang="en-IN" sz="1200" b="1" dirty="0">
                <a:solidFill>
                  <a:schemeClr val="tx2">
                    <a:lumMod val="75000"/>
                  </a:schemeClr>
                </a:solidFill>
                <a:latin typeface="Aharoni" panose="02010803020104030203" pitchFamily="2" charset="-79"/>
                <a:cs typeface="Aharoni" panose="02010803020104030203" pitchFamily="2" charset="-79"/>
              </a:rPr>
              <a:t> 4% of the total turnover</a:t>
            </a:r>
          </a:p>
          <a:p>
            <a:pPr marL="171450" indent="-171450">
              <a:buFont typeface="Wingdings" panose="05000000000000000000" pitchFamily="2" charset="2"/>
              <a:buChar char="§"/>
            </a:pPr>
            <a:r>
              <a:rPr lang="en-IN" sz="1200" b="1" dirty="0">
                <a:solidFill>
                  <a:schemeClr val="tx2">
                    <a:lumMod val="75000"/>
                  </a:schemeClr>
                </a:solidFill>
                <a:latin typeface="Aharoni" panose="02010803020104030203" pitchFamily="2" charset="-79"/>
                <a:cs typeface="Aharoni" panose="02010803020104030203" pitchFamily="2" charset="-79"/>
              </a:rPr>
              <a:t>Masking &amp; Encryption of Data</a:t>
            </a:r>
          </a:p>
          <a:p>
            <a:endParaRPr lang="en-IN" dirty="0"/>
          </a:p>
          <a:p>
            <a:endParaRPr lang="en-IN" dirty="0"/>
          </a:p>
          <a:p>
            <a:endParaRPr lang="en-IN" dirty="0"/>
          </a:p>
        </p:txBody>
      </p:sp>
      <p:sp>
        <p:nvSpPr>
          <p:cNvPr id="4" name="Slide Number Placeholder 3"/>
          <p:cNvSpPr>
            <a:spLocks noGrp="1"/>
          </p:cNvSpPr>
          <p:nvPr>
            <p:ph type="sldNum" sz="quarter" idx="5"/>
          </p:nvPr>
        </p:nvSpPr>
        <p:spPr/>
        <p:txBody>
          <a:bodyPr/>
          <a:lstStyle/>
          <a:p>
            <a:fld id="{702F9FEB-95F9-4E74-9089-B391778DE6B1}" type="slidenum">
              <a:rPr lang="en-IN" smtClean="0"/>
              <a:t>8</a:t>
            </a:fld>
            <a:endParaRPr lang="en-IN"/>
          </a:p>
        </p:txBody>
      </p:sp>
    </p:spTree>
    <p:extLst>
      <p:ext uri="{BB962C8B-B14F-4D97-AF65-F5344CB8AC3E}">
        <p14:creationId xmlns:p14="http://schemas.microsoft.com/office/powerpoint/2010/main" val="1230149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02F9FEB-95F9-4E74-9089-B391778DE6B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042107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brief overview of high-level architecture. </a:t>
            </a:r>
            <a:r>
              <a:rPr lang="en-US" dirty="0" err="1"/>
              <a:t>DataTao’s</a:t>
            </a:r>
            <a:r>
              <a:rPr lang="en-US" dirty="0"/>
              <a:t> ‘Lake Formation Solution’ use the leading cloud technologies to create the enterprise data lake ecosystem and provide a cool user interface-based abstraction on top of its powerful engine. </a:t>
            </a:r>
          </a:p>
          <a:p>
            <a:r>
              <a:rPr lang="en-US" dirty="0"/>
              <a:t> </a:t>
            </a:r>
          </a:p>
          <a:p>
            <a:r>
              <a:rPr lang="en-US" dirty="0"/>
              <a:t>We will cover this more in depth but </a:t>
            </a:r>
            <a:r>
              <a:rPr lang="en-US"/>
              <a:t>first let us </a:t>
            </a:r>
            <a:r>
              <a:rPr lang="en-US" dirty="0"/>
              <a:t>look into the things in action.</a:t>
            </a:r>
          </a:p>
        </p:txBody>
      </p:sp>
      <p:sp>
        <p:nvSpPr>
          <p:cNvPr id="4" name="Slide Number Placeholder 3"/>
          <p:cNvSpPr>
            <a:spLocks noGrp="1"/>
          </p:cNvSpPr>
          <p:nvPr>
            <p:ph type="sldNum" sz="quarter" idx="5"/>
          </p:nvPr>
        </p:nvSpPr>
        <p:spPr/>
        <p:txBody>
          <a:bodyPr/>
          <a:lstStyle/>
          <a:p>
            <a:fld id="{702F9FEB-95F9-4E74-9089-B391778DE6B1}" type="slidenum">
              <a:rPr lang="en-IN" smtClean="0"/>
              <a:t>11</a:t>
            </a:fld>
            <a:endParaRPr lang="en-IN"/>
          </a:p>
        </p:txBody>
      </p:sp>
    </p:spTree>
    <p:extLst>
      <p:ext uri="{BB962C8B-B14F-4D97-AF65-F5344CB8AC3E}">
        <p14:creationId xmlns:p14="http://schemas.microsoft.com/office/powerpoint/2010/main" val="1984619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BC1E9-076A-44DF-8417-B4967682B8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0145D1-65D9-49DE-8BA0-60B91B2189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E18867-7A9A-4FBD-9964-92C277BCFD55}"/>
              </a:ext>
            </a:extLst>
          </p:cNvPr>
          <p:cNvSpPr>
            <a:spLocks noGrp="1"/>
          </p:cNvSpPr>
          <p:nvPr>
            <p:ph type="dt" sz="half" idx="10"/>
          </p:nvPr>
        </p:nvSpPr>
        <p:spPr/>
        <p:txBody>
          <a:bodyPr/>
          <a:lstStyle/>
          <a:p>
            <a:fld id="{5C26C622-A815-4133-805D-0D1DBCB2BAF7}" type="datetimeFigureOut">
              <a:rPr lang="en-IN" smtClean="0"/>
              <a:t>21-02-2020</a:t>
            </a:fld>
            <a:endParaRPr lang="en-IN"/>
          </a:p>
        </p:txBody>
      </p:sp>
      <p:sp>
        <p:nvSpPr>
          <p:cNvPr id="5" name="Footer Placeholder 4">
            <a:extLst>
              <a:ext uri="{FF2B5EF4-FFF2-40B4-BE49-F238E27FC236}">
                <a16:creationId xmlns:a16="http://schemas.microsoft.com/office/drawing/2014/main" id="{1F6367E9-DE7D-431D-89C4-38930AC77A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075D54-FDF9-44E7-A11D-59AFC24437CB}"/>
              </a:ext>
            </a:extLst>
          </p:cNvPr>
          <p:cNvSpPr>
            <a:spLocks noGrp="1"/>
          </p:cNvSpPr>
          <p:nvPr>
            <p:ph type="sldNum" sz="quarter" idx="12"/>
          </p:nvPr>
        </p:nvSpPr>
        <p:spPr/>
        <p:txBody>
          <a:bodyPr/>
          <a:lstStyle/>
          <a:p>
            <a:fld id="{DB6B45AC-7275-497A-82EF-E665847EDE32}" type="slidenum">
              <a:rPr lang="en-IN" smtClean="0"/>
              <a:t>‹#›</a:t>
            </a:fld>
            <a:endParaRPr lang="en-IN"/>
          </a:p>
        </p:txBody>
      </p:sp>
    </p:spTree>
    <p:extLst>
      <p:ext uri="{BB962C8B-B14F-4D97-AF65-F5344CB8AC3E}">
        <p14:creationId xmlns:p14="http://schemas.microsoft.com/office/powerpoint/2010/main" val="2434836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ED048-0AAF-48C5-A2BE-6A176B05067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A79A47D-09B6-4755-985D-970B1B2290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4FFFAD-8EFB-4C43-B971-E4BAAEEE68D8}"/>
              </a:ext>
            </a:extLst>
          </p:cNvPr>
          <p:cNvSpPr>
            <a:spLocks noGrp="1"/>
          </p:cNvSpPr>
          <p:nvPr>
            <p:ph type="dt" sz="half" idx="10"/>
          </p:nvPr>
        </p:nvSpPr>
        <p:spPr/>
        <p:txBody>
          <a:bodyPr/>
          <a:lstStyle/>
          <a:p>
            <a:fld id="{5C26C622-A815-4133-805D-0D1DBCB2BAF7}" type="datetimeFigureOut">
              <a:rPr lang="en-IN" smtClean="0"/>
              <a:t>21-02-2020</a:t>
            </a:fld>
            <a:endParaRPr lang="en-IN"/>
          </a:p>
        </p:txBody>
      </p:sp>
      <p:sp>
        <p:nvSpPr>
          <p:cNvPr id="5" name="Footer Placeholder 4">
            <a:extLst>
              <a:ext uri="{FF2B5EF4-FFF2-40B4-BE49-F238E27FC236}">
                <a16:creationId xmlns:a16="http://schemas.microsoft.com/office/drawing/2014/main" id="{94E6695E-8425-474C-A147-ACB956D826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09AC85-26AA-4250-89F9-C83A9501C66D}"/>
              </a:ext>
            </a:extLst>
          </p:cNvPr>
          <p:cNvSpPr>
            <a:spLocks noGrp="1"/>
          </p:cNvSpPr>
          <p:nvPr>
            <p:ph type="sldNum" sz="quarter" idx="12"/>
          </p:nvPr>
        </p:nvSpPr>
        <p:spPr/>
        <p:txBody>
          <a:bodyPr/>
          <a:lstStyle/>
          <a:p>
            <a:fld id="{DB6B45AC-7275-497A-82EF-E665847EDE32}" type="slidenum">
              <a:rPr lang="en-IN" smtClean="0"/>
              <a:t>‹#›</a:t>
            </a:fld>
            <a:endParaRPr lang="en-IN"/>
          </a:p>
        </p:txBody>
      </p:sp>
    </p:spTree>
    <p:extLst>
      <p:ext uri="{BB962C8B-B14F-4D97-AF65-F5344CB8AC3E}">
        <p14:creationId xmlns:p14="http://schemas.microsoft.com/office/powerpoint/2010/main" val="317202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202780-ED03-4B68-BBA9-34C9AA87C0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97630B-D330-457A-9367-20B6979F5B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05131C-0B21-4D29-A49F-4A3F133EBCFF}"/>
              </a:ext>
            </a:extLst>
          </p:cNvPr>
          <p:cNvSpPr>
            <a:spLocks noGrp="1"/>
          </p:cNvSpPr>
          <p:nvPr>
            <p:ph type="dt" sz="half" idx="10"/>
          </p:nvPr>
        </p:nvSpPr>
        <p:spPr/>
        <p:txBody>
          <a:bodyPr/>
          <a:lstStyle/>
          <a:p>
            <a:fld id="{5C26C622-A815-4133-805D-0D1DBCB2BAF7}" type="datetimeFigureOut">
              <a:rPr lang="en-IN" smtClean="0"/>
              <a:t>21-02-2020</a:t>
            </a:fld>
            <a:endParaRPr lang="en-IN"/>
          </a:p>
        </p:txBody>
      </p:sp>
      <p:sp>
        <p:nvSpPr>
          <p:cNvPr id="5" name="Footer Placeholder 4">
            <a:extLst>
              <a:ext uri="{FF2B5EF4-FFF2-40B4-BE49-F238E27FC236}">
                <a16:creationId xmlns:a16="http://schemas.microsoft.com/office/drawing/2014/main" id="{85B6DE8E-EA79-4CA2-9E1D-1ECD149DCA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ED0072-01EA-466E-A0C5-66748BA36A5E}"/>
              </a:ext>
            </a:extLst>
          </p:cNvPr>
          <p:cNvSpPr>
            <a:spLocks noGrp="1"/>
          </p:cNvSpPr>
          <p:nvPr>
            <p:ph type="sldNum" sz="quarter" idx="12"/>
          </p:nvPr>
        </p:nvSpPr>
        <p:spPr/>
        <p:txBody>
          <a:bodyPr/>
          <a:lstStyle/>
          <a:p>
            <a:fld id="{DB6B45AC-7275-497A-82EF-E665847EDE32}" type="slidenum">
              <a:rPr lang="en-IN" smtClean="0"/>
              <a:t>‹#›</a:t>
            </a:fld>
            <a:endParaRPr lang="en-IN"/>
          </a:p>
        </p:txBody>
      </p:sp>
    </p:spTree>
    <p:extLst>
      <p:ext uri="{BB962C8B-B14F-4D97-AF65-F5344CB8AC3E}">
        <p14:creationId xmlns:p14="http://schemas.microsoft.com/office/powerpoint/2010/main" val="339085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BC034-BD28-447A-BB2F-CEC0E1F199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26F454-B14B-4500-86EC-43BD78261D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B124F4-10D1-46CC-B58E-6E04D788FF1F}"/>
              </a:ext>
            </a:extLst>
          </p:cNvPr>
          <p:cNvSpPr>
            <a:spLocks noGrp="1"/>
          </p:cNvSpPr>
          <p:nvPr>
            <p:ph type="dt" sz="half" idx="10"/>
          </p:nvPr>
        </p:nvSpPr>
        <p:spPr/>
        <p:txBody>
          <a:bodyPr/>
          <a:lstStyle/>
          <a:p>
            <a:fld id="{5C26C622-A815-4133-805D-0D1DBCB2BAF7}" type="datetimeFigureOut">
              <a:rPr lang="en-IN" smtClean="0"/>
              <a:t>21-02-2020</a:t>
            </a:fld>
            <a:endParaRPr lang="en-IN"/>
          </a:p>
        </p:txBody>
      </p:sp>
      <p:sp>
        <p:nvSpPr>
          <p:cNvPr id="5" name="Footer Placeholder 4">
            <a:extLst>
              <a:ext uri="{FF2B5EF4-FFF2-40B4-BE49-F238E27FC236}">
                <a16:creationId xmlns:a16="http://schemas.microsoft.com/office/drawing/2014/main" id="{5E812DB8-128D-4589-8FFA-5E0A3ADA22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314BA7-4AE4-4524-B48C-CA4C96361717}"/>
              </a:ext>
            </a:extLst>
          </p:cNvPr>
          <p:cNvSpPr>
            <a:spLocks noGrp="1"/>
          </p:cNvSpPr>
          <p:nvPr>
            <p:ph type="sldNum" sz="quarter" idx="12"/>
          </p:nvPr>
        </p:nvSpPr>
        <p:spPr/>
        <p:txBody>
          <a:bodyPr/>
          <a:lstStyle/>
          <a:p>
            <a:fld id="{DB6B45AC-7275-497A-82EF-E665847EDE32}" type="slidenum">
              <a:rPr lang="en-IN" smtClean="0"/>
              <a:t>‹#›</a:t>
            </a:fld>
            <a:endParaRPr lang="en-IN"/>
          </a:p>
        </p:txBody>
      </p:sp>
    </p:spTree>
    <p:extLst>
      <p:ext uri="{BB962C8B-B14F-4D97-AF65-F5344CB8AC3E}">
        <p14:creationId xmlns:p14="http://schemas.microsoft.com/office/powerpoint/2010/main" val="604857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0F2A-9BCD-4E3F-B3A1-3BFF658FA3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49BBBD0-9980-40D9-A8F4-605AB92739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878F18-4C7C-4AF6-8667-434A50602435}"/>
              </a:ext>
            </a:extLst>
          </p:cNvPr>
          <p:cNvSpPr>
            <a:spLocks noGrp="1"/>
          </p:cNvSpPr>
          <p:nvPr>
            <p:ph type="dt" sz="half" idx="10"/>
          </p:nvPr>
        </p:nvSpPr>
        <p:spPr/>
        <p:txBody>
          <a:bodyPr/>
          <a:lstStyle/>
          <a:p>
            <a:fld id="{5C26C622-A815-4133-805D-0D1DBCB2BAF7}" type="datetimeFigureOut">
              <a:rPr lang="en-IN" smtClean="0"/>
              <a:t>21-02-2020</a:t>
            </a:fld>
            <a:endParaRPr lang="en-IN"/>
          </a:p>
        </p:txBody>
      </p:sp>
      <p:sp>
        <p:nvSpPr>
          <p:cNvPr id="5" name="Footer Placeholder 4">
            <a:extLst>
              <a:ext uri="{FF2B5EF4-FFF2-40B4-BE49-F238E27FC236}">
                <a16:creationId xmlns:a16="http://schemas.microsoft.com/office/drawing/2014/main" id="{5D16812B-E71F-4C48-8199-FDCA4C40CF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9A4DD0-4182-4F63-8E47-8B65253B5E57}"/>
              </a:ext>
            </a:extLst>
          </p:cNvPr>
          <p:cNvSpPr>
            <a:spLocks noGrp="1"/>
          </p:cNvSpPr>
          <p:nvPr>
            <p:ph type="sldNum" sz="quarter" idx="12"/>
          </p:nvPr>
        </p:nvSpPr>
        <p:spPr/>
        <p:txBody>
          <a:bodyPr/>
          <a:lstStyle/>
          <a:p>
            <a:fld id="{DB6B45AC-7275-497A-82EF-E665847EDE32}" type="slidenum">
              <a:rPr lang="en-IN" smtClean="0"/>
              <a:t>‹#›</a:t>
            </a:fld>
            <a:endParaRPr lang="en-IN"/>
          </a:p>
        </p:txBody>
      </p:sp>
    </p:spTree>
    <p:extLst>
      <p:ext uri="{BB962C8B-B14F-4D97-AF65-F5344CB8AC3E}">
        <p14:creationId xmlns:p14="http://schemas.microsoft.com/office/powerpoint/2010/main" val="1026301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82636-AC84-41F1-B115-FCFA01F544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8B4054-65D0-474D-9C37-FC66FC99D6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4A8D42B-EEBB-4329-B747-BCE0951491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E8D33C-D08B-4831-B53A-E089CCCF53F3}"/>
              </a:ext>
            </a:extLst>
          </p:cNvPr>
          <p:cNvSpPr>
            <a:spLocks noGrp="1"/>
          </p:cNvSpPr>
          <p:nvPr>
            <p:ph type="dt" sz="half" idx="10"/>
          </p:nvPr>
        </p:nvSpPr>
        <p:spPr/>
        <p:txBody>
          <a:bodyPr/>
          <a:lstStyle/>
          <a:p>
            <a:fld id="{5C26C622-A815-4133-805D-0D1DBCB2BAF7}" type="datetimeFigureOut">
              <a:rPr lang="en-IN" smtClean="0"/>
              <a:t>21-02-2020</a:t>
            </a:fld>
            <a:endParaRPr lang="en-IN"/>
          </a:p>
        </p:txBody>
      </p:sp>
      <p:sp>
        <p:nvSpPr>
          <p:cNvPr id="6" name="Footer Placeholder 5">
            <a:extLst>
              <a:ext uri="{FF2B5EF4-FFF2-40B4-BE49-F238E27FC236}">
                <a16:creationId xmlns:a16="http://schemas.microsoft.com/office/drawing/2014/main" id="{A6D01E4D-1DA5-463B-9BF2-D14E05DD30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03A9FD-E687-4062-AD6F-7AE7881A1B5D}"/>
              </a:ext>
            </a:extLst>
          </p:cNvPr>
          <p:cNvSpPr>
            <a:spLocks noGrp="1"/>
          </p:cNvSpPr>
          <p:nvPr>
            <p:ph type="sldNum" sz="quarter" idx="12"/>
          </p:nvPr>
        </p:nvSpPr>
        <p:spPr/>
        <p:txBody>
          <a:bodyPr/>
          <a:lstStyle/>
          <a:p>
            <a:fld id="{DB6B45AC-7275-497A-82EF-E665847EDE32}" type="slidenum">
              <a:rPr lang="en-IN" smtClean="0"/>
              <a:t>‹#›</a:t>
            </a:fld>
            <a:endParaRPr lang="en-IN"/>
          </a:p>
        </p:txBody>
      </p:sp>
    </p:spTree>
    <p:extLst>
      <p:ext uri="{BB962C8B-B14F-4D97-AF65-F5344CB8AC3E}">
        <p14:creationId xmlns:p14="http://schemas.microsoft.com/office/powerpoint/2010/main" val="308289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6217B-AC10-4B04-A203-4EFC2B836A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FEA4E72-BB1B-495C-A2C3-7C3FAB6D9E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4D0E0D-D031-45B2-8AB5-37277E4E09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64C040-D57A-4F05-9BDA-1D47BEBFB7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9AF292-7A86-4458-8265-F574E31DC8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D67DDE-F767-44CA-A1B9-90E5EB1EEB07}"/>
              </a:ext>
            </a:extLst>
          </p:cNvPr>
          <p:cNvSpPr>
            <a:spLocks noGrp="1"/>
          </p:cNvSpPr>
          <p:nvPr>
            <p:ph type="dt" sz="half" idx="10"/>
          </p:nvPr>
        </p:nvSpPr>
        <p:spPr/>
        <p:txBody>
          <a:bodyPr/>
          <a:lstStyle/>
          <a:p>
            <a:fld id="{5C26C622-A815-4133-805D-0D1DBCB2BAF7}" type="datetimeFigureOut">
              <a:rPr lang="en-IN" smtClean="0"/>
              <a:t>21-02-2020</a:t>
            </a:fld>
            <a:endParaRPr lang="en-IN"/>
          </a:p>
        </p:txBody>
      </p:sp>
      <p:sp>
        <p:nvSpPr>
          <p:cNvPr id="8" name="Footer Placeholder 7">
            <a:extLst>
              <a:ext uri="{FF2B5EF4-FFF2-40B4-BE49-F238E27FC236}">
                <a16:creationId xmlns:a16="http://schemas.microsoft.com/office/drawing/2014/main" id="{0F9747BD-5719-4FB0-B27F-93AE63047CE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A1F1C9A-2C7A-457B-BB6C-E193E3F0F15F}"/>
              </a:ext>
            </a:extLst>
          </p:cNvPr>
          <p:cNvSpPr>
            <a:spLocks noGrp="1"/>
          </p:cNvSpPr>
          <p:nvPr>
            <p:ph type="sldNum" sz="quarter" idx="12"/>
          </p:nvPr>
        </p:nvSpPr>
        <p:spPr/>
        <p:txBody>
          <a:bodyPr/>
          <a:lstStyle/>
          <a:p>
            <a:fld id="{DB6B45AC-7275-497A-82EF-E665847EDE32}" type="slidenum">
              <a:rPr lang="en-IN" smtClean="0"/>
              <a:t>‹#›</a:t>
            </a:fld>
            <a:endParaRPr lang="en-IN"/>
          </a:p>
        </p:txBody>
      </p:sp>
    </p:spTree>
    <p:extLst>
      <p:ext uri="{BB962C8B-B14F-4D97-AF65-F5344CB8AC3E}">
        <p14:creationId xmlns:p14="http://schemas.microsoft.com/office/powerpoint/2010/main" val="2809538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49F7F-4A0F-4943-B91F-E65EE0440CA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76BD470-B643-4DA2-AC4C-DD9A3913CA5E}"/>
              </a:ext>
            </a:extLst>
          </p:cNvPr>
          <p:cNvSpPr>
            <a:spLocks noGrp="1"/>
          </p:cNvSpPr>
          <p:nvPr>
            <p:ph type="dt" sz="half" idx="10"/>
          </p:nvPr>
        </p:nvSpPr>
        <p:spPr/>
        <p:txBody>
          <a:bodyPr/>
          <a:lstStyle/>
          <a:p>
            <a:fld id="{5C26C622-A815-4133-805D-0D1DBCB2BAF7}" type="datetimeFigureOut">
              <a:rPr lang="en-IN" smtClean="0"/>
              <a:t>21-02-2020</a:t>
            </a:fld>
            <a:endParaRPr lang="en-IN"/>
          </a:p>
        </p:txBody>
      </p:sp>
      <p:sp>
        <p:nvSpPr>
          <p:cNvPr id="4" name="Footer Placeholder 3">
            <a:extLst>
              <a:ext uri="{FF2B5EF4-FFF2-40B4-BE49-F238E27FC236}">
                <a16:creationId xmlns:a16="http://schemas.microsoft.com/office/drawing/2014/main" id="{8E9BC1FB-3E4B-45A2-982A-14090378777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28FC988-4121-43FC-99E7-88B336A7A5AF}"/>
              </a:ext>
            </a:extLst>
          </p:cNvPr>
          <p:cNvSpPr>
            <a:spLocks noGrp="1"/>
          </p:cNvSpPr>
          <p:nvPr>
            <p:ph type="sldNum" sz="quarter" idx="12"/>
          </p:nvPr>
        </p:nvSpPr>
        <p:spPr/>
        <p:txBody>
          <a:bodyPr/>
          <a:lstStyle/>
          <a:p>
            <a:fld id="{DB6B45AC-7275-497A-82EF-E665847EDE32}" type="slidenum">
              <a:rPr lang="en-IN" smtClean="0"/>
              <a:t>‹#›</a:t>
            </a:fld>
            <a:endParaRPr lang="en-IN"/>
          </a:p>
        </p:txBody>
      </p:sp>
    </p:spTree>
    <p:extLst>
      <p:ext uri="{BB962C8B-B14F-4D97-AF65-F5344CB8AC3E}">
        <p14:creationId xmlns:p14="http://schemas.microsoft.com/office/powerpoint/2010/main" val="247701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B5BBD5-27EC-4CD8-8ACE-41F142DA73B2}"/>
              </a:ext>
            </a:extLst>
          </p:cNvPr>
          <p:cNvSpPr>
            <a:spLocks noGrp="1"/>
          </p:cNvSpPr>
          <p:nvPr>
            <p:ph type="dt" sz="half" idx="10"/>
          </p:nvPr>
        </p:nvSpPr>
        <p:spPr/>
        <p:txBody>
          <a:bodyPr/>
          <a:lstStyle/>
          <a:p>
            <a:fld id="{5C26C622-A815-4133-805D-0D1DBCB2BAF7}" type="datetimeFigureOut">
              <a:rPr lang="en-IN" smtClean="0"/>
              <a:t>21-02-2020</a:t>
            </a:fld>
            <a:endParaRPr lang="en-IN"/>
          </a:p>
        </p:txBody>
      </p:sp>
      <p:sp>
        <p:nvSpPr>
          <p:cNvPr id="3" name="Footer Placeholder 2">
            <a:extLst>
              <a:ext uri="{FF2B5EF4-FFF2-40B4-BE49-F238E27FC236}">
                <a16:creationId xmlns:a16="http://schemas.microsoft.com/office/drawing/2014/main" id="{4C923D1C-9288-4AB4-A68D-911933E3FD7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E73E148-FB47-4CF9-87C4-5E650E9C8CEB}"/>
              </a:ext>
            </a:extLst>
          </p:cNvPr>
          <p:cNvSpPr>
            <a:spLocks noGrp="1"/>
          </p:cNvSpPr>
          <p:nvPr>
            <p:ph type="sldNum" sz="quarter" idx="12"/>
          </p:nvPr>
        </p:nvSpPr>
        <p:spPr/>
        <p:txBody>
          <a:bodyPr/>
          <a:lstStyle/>
          <a:p>
            <a:fld id="{DB6B45AC-7275-497A-82EF-E665847EDE32}" type="slidenum">
              <a:rPr lang="en-IN" smtClean="0"/>
              <a:t>‹#›</a:t>
            </a:fld>
            <a:endParaRPr lang="en-IN"/>
          </a:p>
        </p:txBody>
      </p:sp>
    </p:spTree>
    <p:extLst>
      <p:ext uri="{BB962C8B-B14F-4D97-AF65-F5344CB8AC3E}">
        <p14:creationId xmlns:p14="http://schemas.microsoft.com/office/powerpoint/2010/main" val="2407274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2025F-A39C-4F24-9623-89C23A8B0B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0B9D77D-6375-4BB5-A7E9-F7103ED6A9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67E1C41-1C7F-4BF5-A166-FAD597355C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8F618E-CDC3-40AC-B2B4-B5CD49F61ADB}"/>
              </a:ext>
            </a:extLst>
          </p:cNvPr>
          <p:cNvSpPr>
            <a:spLocks noGrp="1"/>
          </p:cNvSpPr>
          <p:nvPr>
            <p:ph type="dt" sz="half" idx="10"/>
          </p:nvPr>
        </p:nvSpPr>
        <p:spPr/>
        <p:txBody>
          <a:bodyPr/>
          <a:lstStyle/>
          <a:p>
            <a:fld id="{5C26C622-A815-4133-805D-0D1DBCB2BAF7}" type="datetimeFigureOut">
              <a:rPr lang="en-IN" smtClean="0"/>
              <a:t>21-02-2020</a:t>
            </a:fld>
            <a:endParaRPr lang="en-IN"/>
          </a:p>
        </p:txBody>
      </p:sp>
      <p:sp>
        <p:nvSpPr>
          <p:cNvPr id="6" name="Footer Placeholder 5">
            <a:extLst>
              <a:ext uri="{FF2B5EF4-FFF2-40B4-BE49-F238E27FC236}">
                <a16:creationId xmlns:a16="http://schemas.microsoft.com/office/drawing/2014/main" id="{1AE08CBF-825A-433B-B23E-C87C05AF46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64DBD8-8578-45DC-BFB1-DF7CC5121217}"/>
              </a:ext>
            </a:extLst>
          </p:cNvPr>
          <p:cNvSpPr>
            <a:spLocks noGrp="1"/>
          </p:cNvSpPr>
          <p:nvPr>
            <p:ph type="sldNum" sz="quarter" idx="12"/>
          </p:nvPr>
        </p:nvSpPr>
        <p:spPr/>
        <p:txBody>
          <a:bodyPr/>
          <a:lstStyle/>
          <a:p>
            <a:fld id="{DB6B45AC-7275-497A-82EF-E665847EDE32}" type="slidenum">
              <a:rPr lang="en-IN" smtClean="0"/>
              <a:t>‹#›</a:t>
            </a:fld>
            <a:endParaRPr lang="en-IN"/>
          </a:p>
        </p:txBody>
      </p:sp>
    </p:spTree>
    <p:extLst>
      <p:ext uri="{BB962C8B-B14F-4D97-AF65-F5344CB8AC3E}">
        <p14:creationId xmlns:p14="http://schemas.microsoft.com/office/powerpoint/2010/main" val="319653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980BD-CD49-4234-B958-123B83678E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5856A86-3B42-40D5-89D5-8AB43111F3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F6276D-2933-409F-B4B9-660037757D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75D5F6-9DDC-410B-9BC9-239A2F0D0911}"/>
              </a:ext>
            </a:extLst>
          </p:cNvPr>
          <p:cNvSpPr>
            <a:spLocks noGrp="1"/>
          </p:cNvSpPr>
          <p:nvPr>
            <p:ph type="dt" sz="half" idx="10"/>
          </p:nvPr>
        </p:nvSpPr>
        <p:spPr/>
        <p:txBody>
          <a:bodyPr/>
          <a:lstStyle/>
          <a:p>
            <a:fld id="{5C26C622-A815-4133-805D-0D1DBCB2BAF7}" type="datetimeFigureOut">
              <a:rPr lang="en-IN" smtClean="0"/>
              <a:t>21-02-2020</a:t>
            </a:fld>
            <a:endParaRPr lang="en-IN"/>
          </a:p>
        </p:txBody>
      </p:sp>
      <p:sp>
        <p:nvSpPr>
          <p:cNvPr id="6" name="Footer Placeholder 5">
            <a:extLst>
              <a:ext uri="{FF2B5EF4-FFF2-40B4-BE49-F238E27FC236}">
                <a16:creationId xmlns:a16="http://schemas.microsoft.com/office/drawing/2014/main" id="{FEB00C0C-814C-4B51-A890-7190F3419F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026EA6-7E1A-4497-8A1A-0B7E410446ED}"/>
              </a:ext>
            </a:extLst>
          </p:cNvPr>
          <p:cNvSpPr>
            <a:spLocks noGrp="1"/>
          </p:cNvSpPr>
          <p:nvPr>
            <p:ph type="sldNum" sz="quarter" idx="12"/>
          </p:nvPr>
        </p:nvSpPr>
        <p:spPr/>
        <p:txBody>
          <a:bodyPr/>
          <a:lstStyle/>
          <a:p>
            <a:fld id="{DB6B45AC-7275-497A-82EF-E665847EDE32}" type="slidenum">
              <a:rPr lang="en-IN" smtClean="0"/>
              <a:t>‹#›</a:t>
            </a:fld>
            <a:endParaRPr lang="en-IN"/>
          </a:p>
        </p:txBody>
      </p:sp>
    </p:spTree>
    <p:extLst>
      <p:ext uri="{BB962C8B-B14F-4D97-AF65-F5344CB8AC3E}">
        <p14:creationId xmlns:p14="http://schemas.microsoft.com/office/powerpoint/2010/main" val="771292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B2E0C7-324C-44A1-80C0-351149046E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7B5F743-ED45-4E1A-A647-65E7D4CB71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C17AE6-F277-40AC-91B8-53B6B2D5F9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26C622-A815-4133-805D-0D1DBCB2BAF7}" type="datetimeFigureOut">
              <a:rPr lang="en-IN" smtClean="0"/>
              <a:t>21-02-2020</a:t>
            </a:fld>
            <a:endParaRPr lang="en-IN"/>
          </a:p>
        </p:txBody>
      </p:sp>
      <p:sp>
        <p:nvSpPr>
          <p:cNvPr id="5" name="Footer Placeholder 4">
            <a:extLst>
              <a:ext uri="{FF2B5EF4-FFF2-40B4-BE49-F238E27FC236}">
                <a16:creationId xmlns:a16="http://schemas.microsoft.com/office/drawing/2014/main" id="{9A87A5B1-19EE-44BE-8834-1EB9BE5F5D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CE014C3-AE30-4CE0-B225-354E3ED90A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6B45AC-7275-497A-82EF-E665847EDE32}" type="slidenum">
              <a:rPr lang="en-IN" smtClean="0"/>
              <a:t>‹#›</a:t>
            </a:fld>
            <a:endParaRPr lang="en-IN"/>
          </a:p>
        </p:txBody>
      </p:sp>
    </p:spTree>
    <p:extLst>
      <p:ext uri="{BB962C8B-B14F-4D97-AF65-F5344CB8AC3E}">
        <p14:creationId xmlns:p14="http://schemas.microsoft.com/office/powerpoint/2010/main" val="12611277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ebp"/><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sv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2.png"/><Relationship Id="rId4" Type="http://schemas.openxmlformats.org/officeDocument/2006/relationships/image" Target="../media/image21.png"/><Relationship Id="rId9" Type="http://schemas.openxmlformats.org/officeDocument/2006/relationships/image" Target="../media/image26.png"/></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 Target="slide6.xml"/><Relationship Id="rId13" Type="http://schemas.openxmlformats.org/officeDocument/2006/relationships/image" Target="../media/image6.png"/><Relationship Id="rId18" Type="http://schemas.openxmlformats.org/officeDocument/2006/relationships/image" Target="../media/image70.png"/><Relationship Id="rId3" Type="http://schemas.openxmlformats.org/officeDocument/2006/relationships/image" Target="../media/image3.png"/><Relationship Id="rId21" Type="http://schemas.openxmlformats.org/officeDocument/2006/relationships/image" Target="../media/image80.png"/><Relationship Id="rId7" Type="http://schemas.openxmlformats.org/officeDocument/2006/relationships/image" Target="../media/image4.png"/><Relationship Id="rId12" Type="http://schemas.openxmlformats.org/officeDocument/2006/relationships/image" Target="../media/image50.png"/><Relationship Id="rId17" Type="http://schemas.openxmlformats.org/officeDocument/2006/relationships/slide" Target="slide7.xml"/><Relationship Id="rId2" Type="http://schemas.openxmlformats.org/officeDocument/2006/relationships/notesSlide" Target="../notesSlides/notesSlide2.xml"/><Relationship Id="rId16" Type="http://schemas.openxmlformats.org/officeDocument/2006/relationships/image" Target="../media/image7.png"/><Relationship Id="rId20" Type="http://schemas.openxmlformats.org/officeDocument/2006/relationships/slide" Target="slide9.xml"/><Relationship Id="rId1" Type="http://schemas.openxmlformats.org/officeDocument/2006/relationships/slideLayout" Target="../slideLayouts/slideLayout2.xml"/><Relationship Id="rId6" Type="http://schemas.openxmlformats.org/officeDocument/2006/relationships/image" Target="../media/image2.png"/><Relationship Id="rId11" Type="http://schemas.openxmlformats.org/officeDocument/2006/relationships/slide" Target="slide8.xml"/><Relationship Id="rId5" Type="http://schemas.openxmlformats.org/officeDocument/2006/relationships/image" Target="../media/image30.png"/><Relationship Id="rId15" Type="http://schemas.openxmlformats.org/officeDocument/2006/relationships/image" Target="../media/image60.png"/><Relationship Id="rId10" Type="http://schemas.openxmlformats.org/officeDocument/2006/relationships/image" Target="../media/image5.png"/><Relationship Id="rId19" Type="http://schemas.openxmlformats.org/officeDocument/2006/relationships/image" Target="../media/image8.png"/><Relationship Id="rId4" Type="http://schemas.openxmlformats.org/officeDocument/2006/relationships/slide" Target="slide4.xml"/><Relationship Id="rId9" Type="http://schemas.openxmlformats.org/officeDocument/2006/relationships/image" Target="../media/image40.png"/><Relationship Id="rId14" Type="http://schemas.openxmlformats.org/officeDocument/2006/relationships/slide" Target="slide5.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8.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6000"/>
            <a:lum/>
          </a:blip>
          <a:srcRect/>
          <a:stretch>
            <a:fillRect l="-8000" r="-8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9E7EA46-A9D7-4ABC-86B8-402934E30A05}"/>
              </a:ext>
            </a:extLst>
          </p:cNvPr>
          <p:cNvSpPr/>
          <p:nvPr/>
        </p:nvSpPr>
        <p:spPr>
          <a:xfrm>
            <a:off x="2251839" y="4968269"/>
            <a:ext cx="2021707" cy="646331"/>
          </a:xfrm>
          <a:prstGeom prst="rect">
            <a:avLst/>
          </a:prstGeom>
          <a:noFill/>
        </p:spPr>
        <p:txBody>
          <a:bodyPr wrap="none" lIns="91440" tIns="45720" rIns="91440" bIns="45720">
            <a:spAutoFit/>
          </a:bodyPr>
          <a:lstStyle/>
          <a:p>
            <a:pPr algn="ctr"/>
            <a:r>
              <a:rPr lang="en-US" sz="3600" b="1" cap="none" spc="0" dirty="0" err="1">
                <a:ln w="22225">
                  <a:solidFill>
                    <a:schemeClr val="tx2">
                      <a:lumMod val="75000"/>
                    </a:schemeClr>
                  </a:solidFill>
                  <a:prstDash val="solid"/>
                </a:ln>
                <a:solidFill>
                  <a:schemeClr val="tx2">
                    <a:lumMod val="75000"/>
                  </a:schemeClr>
                </a:solidFill>
                <a:effectLst>
                  <a:outerShdw blurRad="38100" dist="22860" dir="5400000" algn="tl" rotWithShape="0">
                    <a:srgbClr val="000000">
                      <a:alpha val="30000"/>
                    </a:srgbClr>
                  </a:outerShdw>
                </a:effectLst>
                <a:latin typeface="Aharoni" panose="02010803020104030203" pitchFamily="2" charset="-79"/>
                <a:cs typeface="Aharoni" panose="02010803020104030203" pitchFamily="2" charset="-79"/>
              </a:rPr>
              <a:t>DataTao</a:t>
            </a:r>
            <a:endParaRPr lang="en-US" sz="3600" b="1" cap="none" spc="0" dirty="0">
              <a:ln w="22225">
                <a:solidFill>
                  <a:schemeClr val="tx2">
                    <a:lumMod val="75000"/>
                  </a:schemeClr>
                </a:solidFill>
                <a:prstDash val="solid"/>
              </a:ln>
              <a:solidFill>
                <a:schemeClr val="tx2">
                  <a:lumMod val="75000"/>
                </a:schemeClr>
              </a:solidFill>
              <a:effectLst>
                <a:outerShdw blurRad="38100" dist="22860" dir="5400000" algn="tl" rotWithShape="0">
                  <a:srgbClr val="000000">
                    <a:alpha val="30000"/>
                  </a:srgbClr>
                </a:outerShdw>
              </a:effectLst>
              <a:latin typeface="Aharoni" panose="02010803020104030203" pitchFamily="2" charset="-79"/>
              <a:cs typeface="Aharoni" panose="02010803020104030203" pitchFamily="2" charset="-79"/>
            </a:endParaRPr>
          </a:p>
        </p:txBody>
      </p:sp>
      <p:sp>
        <p:nvSpPr>
          <p:cNvPr id="7" name="Rectangle 6">
            <a:extLst>
              <a:ext uri="{FF2B5EF4-FFF2-40B4-BE49-F238E27FC236}">
                <a16:creationId xmlns:a16="http://schemas.microsoft.com/office/drawing/2014/main" id="{CDEF00E2-C987-4CE8-A31E-699A3B9DAC6E}"/>
              </a:ext>
            </a:extLst>
          </p:cNvPr>
          <p:cNvSpPr/>
          <p:nvPr/>
        </p:nvSpPr>
        <p:spPr>
          <a:xfrm>
            <a:off x="1021291" y="5476621"/>
            <a:ext cx="4104250" cy="584775"/>
          </a:xfrm>
          <a:prstGeom prst="rect">
            <a:avLst/>
          </a:prstGeom>
          <a:noFill/>
        </p:spPr>
        <p:txBody>
          <a:bodyPr wrap="square" lIns="91440" tIns="45720" rIns="91440" bIns="45720">
            <a:spAutoFit/>
          </a:bodyPr>
          <a:lstStyle/>
          <a:p>
            <a:pPr algn="ctr"/>
            <a:r>
              <a:rPr lang="en-IN" sz="1600" b="1" dirty="0">
                <a:ln w="9525" cmpd="dbl">
                  <a:solidFill>
                    <a:schemeClr val="tx2">
                      <a:lumMod val="75000"/>
                    </a:schemeClr>
                  </a:solidFill>
                  <a:prstDash val="solid"/>
                </a:ln>
                <a:effectLst>
                  <a:outerShdw blurRad="12700" dist="38100" dir="2700000" algn="tl" rotWithShape="0">
                    <a:schemeClr val="accent5">
                      <a:lumMod val="60000"/>
                      <a:lumOff val="40000"/>
                    </a:schemeClr>
                  </a:outerShdw>
                </a:effectLst>
              </a:rPr>
              <a:t>Empower businesses to achieve data engineering efficiency.</a:t>
            </a:r>
            <a:endParaRPr lang="en-US" sz="1600" b="1" cap="none" spc="0" dirty="0">
              <a:ln w="9525" cmpd="dbl">
                <a:solidFill>
                  <a:schemeClr val="tx2">
                    <a:lumMod val="75000"/>
                  </a:schemeClr>
                </a:solidFill>
                <a:prstDash val="solid"/>
              </a:ln>
              <a:effectLst>
                <a:outerShdw blurRad="12700" dist="38100" dir="2700000" algn="tl" rotWithShape="0">
                  <a:schemeClr val="accent5">
                    <a:lumMod val="60000"/>
                    <a:lumOff val="40000"/>
                  </a:schemeClr>
                </a:outerShdw>
              </a:effectLst>
            </a:endParaRPr>
          </a:p>
        </p:txBody>
      </p:sp>
      <p:pic>
        <p:nvPicPr>
          <p:cNvPr id="1028" name="Picture 4" descr="Image result for big data icon png">
            <a:extLst>
              <a:ext uri="{FF2B5EF4-FFF2-40B4-BE49-F238E27FC236}">
                <a16:creationId xmlns:a16="http://schemas.microsoft.com/office/drawing/2014/main" id="{F86187CD-3891-4198-9628-44451EB02F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781" y="4670404"/>
            <a:ext cx="1242060" cy="1242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8167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7E26C63-8D59-4642-B000-97E59B635909}"/>
              </a:ext>
            </a:extLst>
          </p:cNvPr>
          <p:cNvSpPr txBox="1"/>
          <p:nvPr/>
        </p:nvSpPr>
        <p:spPr>
          <a:xfrm>
            <a:off x="1256307" y="333343"/>
            <a:ext cx="6226351"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3200" b="1" i="0" u="none" strike="noStrike" kern="1200" cap="none" spc="0" normalizeH="0" baseline="0" noProof="0" dirty="0">
                <a:ln>
                  <a:noFill/>
                </a:ln>
                <a:effectLst/>
                <a:uLnTx/>
                <a:uFillTx/>
                <a:latin typeface="Calibri Light" panose="020F0302020204030204"/>
                <a:ea typeface="+mn-ea"/>
                <a:cs typeface="Aharoni" panose="02010803020104030203" pitchFamily="2" charset="-79"/>
              </a:rPr>
              <a:t>Enter </a:t>
            </a:r>
            <a:r>
              <a:rPr kumimoji="0" lang="en-IN" sz="3200" b="1" i="0" u="none" strike="noStrike" kern="1200" cap="none" spc="0" normalizeH="0" baseline="0" noProof="0" dirty="0" err="1">
                <a:ln>
                  <a:noFill/>
                </a:ln>
                <a:effectLst/>
                <a:uLnTx/>
                <a:uFillTx/>
                <a:latin typeface="Calibri Light" panose="020F0302020204030204"/>
                <a:ea typeface="+mn-ea"/>
                <a:cs typeface="Aharoni" panose="02010803020104030203" pitchFamily="2" charset="-79"/>
              </a:rPr>
              <a:t>DataTao</a:t>
            </a:r>
            <a:endParaRPr kumimoji="0" lang="en-IN" sz="3200" b="1" i="0" u="none" strike="noStrike" kern="1200" cap="none" spc="0" normalizeH="0" baseline="0" noProof="0" dirty="0">
              <a:ln>
                <a:noFill/>
              </a:ln>
              <a:effectLst/>
              <a:uLnTx/>
              <a:uFillTx/>
              <a:latin typeface="Calibri Light" panose="020F0302020204030204"/>
              <a:ea typeface="+mn-ea"/>
              <a:cs typeface="Aharoni" panose="02010803020104030203" pitchFamily="2" charset="-79"/>
            </a:endParaRPr>
          </a:p>
        </p:txBody>
      </p:sp>
      <p:sp>
        <p:nvSpPr>
          <p:cNvPr id="2" name="Rectangle 1">
            <a:extLst>
              <a:ext uri="{FF2B5EF4-FFF2-40B4-BE49-F238E27FC236}">
                <a16:creationId xmlns:a16="http://schemas.microsoft.com/office/drawing/2014/main" id="{82FA1745-80EB-428D-A0FC-05245142D0CC}"/>
              </a:ext>
            </a:extLst>
          </p:cNvPr>
          <p:cNvSpPr/>
          <p:nvPr/>
        </p:nvSpPr>
        <p:spPr>
          <a:xfrm>
            <a:off x="545833" y="1483998"/>
            <a:ext cx="11100334" cy="433965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effectLst/>
                <a:uLnTx/>
                <a:uFillTx/>
                <a:ea typeface="+mn-ea"/>
                <a:cs typeface="Aharoni" panose="02010803020104030203" pitchFamily="2" charset="-79"/>
              </a:rPr>
              <a:t>We are offering an enterprise </a:t>
            </a:r>
            <a:r>
              <a:rPr kumimoji="0" lang="en-IN" sz="2800" b="0" i="0" u="none" strike="noStrike" kern="1200" cap="none" spc="0" normalizeH="0" baseline="0" noProof="0" dirty="0" err="1">
                <a:ln>
                  <a:noFill/>
                </a:ln>
                <a:effectLst/>
                <a:uLnTx/>
                <a:uFillTx/>
                <a:ea typeface="+mn-ea"/>
                <a:cs typeface="Aharoni" panose="02010803020104030203" pitchFamily="2" charset="-79"/>
              </a:rPr>
              <a:t>sca</a:t>
            </a:r>
            <a:r>
              <a:rPr lang="en-IN" sz="2800" dirty="0">
                <a:cs typeface="Aharoni" panose="02010803020104030203" pitchFamily="2" charset="-79"/>
              </a:rPr>
              <a:t>le </a:t>
            </a:r>
            <a:r>
              <a:rPr kumimoji="0" lang="en-IN" sz="2800" b="0" i="0" u="none" strike="noStrike" kern="1200" cap="none" spc="0" normalizeH="0" baseline="0" noProof="0" dirty="0">
                <a:ln>
                  <a:noFill/>
                </a:ln>
                <a:effectLst/>
                <a:uLnTx/>
                <a:uFillTx/>
                <a:ea typeface="+mn-ea"/>
                <a:cs typeface="Aharoni" panose="02010803020104030203" pitchFamily="2" charset="-79"/>
              </a:rPr>
              <a:t>‘Data Lake Formation Solution’ to build your data lake in days and with no maintenance. All this leveraging your own cloud infrastructure.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IN" sz="2800" dirty="0">
              <a:cs typeface="Aharoni" panose="02010803020104030203" pitchFamily="2" charset="-79"/>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2800" b="0" i="0" u="none" strike="noStrike" kern="1200" cap="none" spc="0" normalizeH="0" baseline="0" noProof="0" dirty="0">
              <a:ln>
                <a:noFill/>
              </a:ln>
              <a:effectLst/>
              <a:uLnTx/>
              <a:uFillTx/>
              <a:ea typeface="+mn-ea"/>
              <a:cs typeface="Aharoni" panose="02010803020104030203" pitchFamily="2" charset="-79"/>
            </a:endParaRPr>
          </a:p>
          <a:p>
            <a:pPr lvl="0">
              <a:defRPr/>
            </a:pPr>
            <a:r>
              <a:rPr lang="en-IN" sz="2800" dirty="0" err="1">
                <a:cs typeface="Aharoni" panose="02010803020104030203" pitchFamily="2" charset="-79"/>
              </a:rPr>
              <a:t>DataTao</a:t>
            </a:r>
            <a:r>
              <a:rPr lang="en-IN" sz="2800" dirty="0">
                <a:cs typeface="Aharoni" panose="02010803020104030203" pitchFamily="2" charset="-79"/>
              </a:rPr>
              <a:t> provides a fully managed solution to create and manage your cloud data lake implementation in a nearly code free manner so that even business users can do it without any technical knowledge.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effectLst/>
              <a:uLnTx/>
              <a:uFillTx/>
              <a:latin typeface="Calibri" panose="020F0502020204030204"/>
              <a:ea typeface="+mn-ea"/>
              <a:cs typeface="Aharoni" panose="02010803020104030203" pitchFamily="2" charset="-79"/>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2800" b="0" i="0" u="none" strike="noStrike" kern="1200" cap="none" spc="0" normalizeH="0" baseline="0" noProof="0" dirty="0">
              <a:ln>
                <a:noFill/>
              </a:ln>
              <a:effectLst/>
              <a:uLnTx/>
              <a:uFillTx/>
              <a:latin typeface="Calibri" panose="020F0502020204030204"/>
              <a:ea typeface="+mn-ea"/>
              <a:cs typeface="Aharoni" panose="02010803020104030203" pitchFamily="2" charset="-79"/>
            </a:endParaRPr>
          </a:p>
        </p:txBody>
      </p:sp>
      <p:sp>
        <p:nvSpPr>
          <p:cNvPr id="7" name="Rectangle 6">
            <a:extLst>
              <a:ext uri="{FF2B5EF4-FFF2-40B4-BE49-F238E27FC236}">
                <a16:creationId xmlns:a16="http://schemas.microsoft.com/office/drawing/2014/main" id="{D151A352-6B8A-41C6-9DB5-547A84C49BCB}"/>
              </a:ext>
            </a:extLst>
          </p:cNvPr>
          <p:cNvSpPr/>
          <p:nvPr/>
        </p:nvSpPr>
        <p:spPr>
          <a:xfrm>
            <a:off x="10474103" y="185079"/>
            <a:ext cx="997389" cy="338554"/>
          </a:xfrm>
          <a:prstGeom prst="rect">
            <a:avLst/>
          </a:prstGeom>
          <a:noFill/>
        </p:spPr>
        <p:txBody>
          <a:bodyPr wrap="none" lIns="91440" tIns="45720" rIns="91440" bIns="45720">
            <a:spAutoFit/>
          </a:bodyPr>
          <a:lstStyle/>
          <a:p>
            <a:pPr lvl="0" algn="ctr">
              <a:defRPr/>
            </a:pPr>
            <a:r>
              <a:rPr lang="en-US" sz="1600" b="1" dirty="0" err="1">
                <a:ln w="22225">
                  <a:noFill/>
                  <a:prstDash val="solid"/>
                </a:ln>
                <a:effectLst>
                  <a:outerShdw blurRad="38100" dist="22860" dir="5400000" algn="tl" rotWithShape="0">
                    <a:srgbClr val="000000">
                      <a:alpha val="30000"/>
                    </a:srgbClr>
                  </a:outerShdw>
                </a:effectLst>
                <a:latin typeface="Aharoni" panose="02010803020104030203" pitchFamily="2" charset="-79"/>
                <a:cs typeface="Aharoni" panose="02010803020104030203" pitchFamily="2" charset="-79"/>
              </a:rPr>
              <a:t>DataTao</a:t>
            </a:r>
            <a:endParaRPr kumimoji="0" lang="en-US" sz="1400" b="1" i="0" u="none" strike="noStrike" kern="1200" cap="none" spc="0" normalizeH="0" baseline="0" noProof="0" dirty="0">
              <a:ln w="22225">
                <a:noFill/>
                <a:prstDash val="solid"/>
              </a:ln>
              <a:effectLst>
                <a:outerShdw blurRad="38100" dist="22860" dir="5400000" algn="tl" rotWithShape="0">
                  <a:srgbClr val="000000">
                    <a:alpha val="30000"/>
                  </a:srgbClr>
                </a:outerShdw>
              </a:effectLst>
              <a:uLnTx/>
              <a:uFillTx/>
              <a:latin typeface="Aharoni" panose="02010803020104030203" pitchFamily="2" charset="-79"/>
              <a:cs typeface="Aharoni" panose="02010803020104030203" pitchFamily="2" charset="-79"/>
            </a:endParaRPr>
          </a:p>
        </p:txBody>
      </p:sp>
      <p:pic>
        <p:nvPicPr>
          <p:cNvPr id="8" name="Picture 7" descr="Image result for big data icon png">
            <a:extLst>
              <a:ext uri="{FF2B5EF4-FFF2-40B4-BE49-F238E27FC236}">
                <a16:creationId xmlns:a16="http://schemas.microsoft.com/office/drawing/2014/main" id="{3794C31D-099E-4269-BC75-858F073D8E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38360" y="157333"/>
            <a:ext cx="652267" cy="65226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800729DD-26AD-4EC9-9F10-BAE8C93065BE}"/>
              </a:ext>
            </a:extLst>
          </p:cNvPr>
          <p:cNvSpPr/>
          <p:nvPr/>
        </p:nvSpPr>
        <p:spPr>
          <a:xfrm>
            <a:off x="669567" y="408478"/>
            <a:ext cx="586740" cy="988681"/>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80448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62732"/>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ADD79B4-2BFD-4FC0-AA5D-11376E1F58AF}"/>
              </a:ext>
            </a:extLst>
          </p:cNvPr>
          <p:cNvSpPr txBox="1"/>
          <p:nvPr/>
        </p:nvSpPr>
        <p:spPr>
          <a:xfrm>
            <a:off x="1244610" y="302398"/>
            <a:ext cx="7473315" cy="584775"/>
          </a:xfrm>
          <a:prstGeom prst="rect">
            <a:avLst/>
          </a:prstGeom>
          <a:noFill/>
        </p:spPr>
        <p:txBody>
          <a:bodyPr wrap="square" rtlCol="0">
            <a:spAutoFit/>
          </a:bodyPr>
          <a:lstStyle/>
          <a:p>
            <a:r>
              <a:rPr lang="en-IN" sz="3200" b="1" dirty="0">
                <a:solidFill>
                  <a:schemeClr val="bg1"/>
                </a:solidFill>
                <a:cs typeface="Aharoni" panose="02010803020104030203" pitchFamily="2" charset="-79"/>
              </a:rPr>
              <a:t>High Level Architecture</a:t>
            </a:r>
          </a:p>
        </p:txBody>
      </p:sp>
      <p:sp>
        <p:nvSpPr>
          <p:cNvPr id="11" name="Title 1">
            <a:extLst>
              <a:ext uri="{FF2B5EF4-FFF2-40B4-BE49-F238E27FC236}">
                <a16:creationId xmlns:a16="http://schemas.microsoft.com/office/drawing/2014/main" id="{689632BC-6199-4000-8C3A-66CE282DBB3C}"/>
              </a:ext>
            </a:extLst>
          </p:cNvPr>
          <p:cNvSpPr txBox="1">
            <a:spLocks/>
          </p:cNvSpPr>
          <p:nvPr/>
        </p:nvSpPr>
        <p:spPr>
          <a:xfrm>
            <a:off x="504619" y="1161885"/>
            <a:ext cx="10850881" cy="446497"/>
          </a:xfrm>
          <a:prstGeom prst="rect">
            <a:avLst/>
          </a:prstGeom>
        </p:spPr>
        <p:txBody>
          <a:bodyPr vert="horz" lIns="91440" tIns="45720" rIns="91440" bIns="45720" rtlCol="0" anchor="t"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2400" dirty="0">
              <a:solidFill>
                <a:schemeClr val="bg1"/>
              </a:solidFill>
            </a:endParaRPr>
          </a:p>
        </p:txBody>
      </p:sp>
      <p:sp>
        <p:nvSpPr>
          <p:cNvPr id="12" name="Rectangle 11">
            <a:extLst>
              <a:ext uri="{FF2B5EF4-FFF2-40B4-BE49-F238E27FC236}">
                <a16:creationId xmlns:a16="http://schemas.microsoft.com/office/drawing/2014/main" id="{41EE7E12-FE94-4CBE-AE3D-C640B792639C}"/>
              </a:ext>
            </a:extLst>
          </p:cNvPr>
          <p:cNvSpPr/>
          <p:nvPr/>
        </p:nvSpPr>
        <p:spPr>
          <a:xfrm>
            <a:off x="4995739" y="1167799"/>
            <a:ext cx="6969292" cy="4534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accent5"/>
              </a:solidFill>
              <a:effectLst/>
              <a:uLnTx/>
              <a:uFillTx/>
              <a:latin typeface="Calibri" panose="020F0502020204030204"/>
              <a:ea typeface="+mn-ea"/>
              <a:cs typeface="+mn-cs"/>
            </a:endParaRPr>
          </a:p>
        </p:txBody>
      </p:sp>
      <p:pic>
        <p:nvPicPr>
          <p:cNvPr id="13" name="Picture 12">
            <a:extLst>
              <a:ext uri="{FF2B5EF4-FFF2-40B4-BE49-F238E27FC236}">
                <a16:creationId xmlns:a16="http://schemas.microsoft.com/office/drawing/2014/main" id="{E107FE0D-FE82-49E9-8F4C-4C6E2ADF4AB5}"/>
              </a:ext>
            </a:extLst>
          </p:cNvPr>
          <p:cNvPicPr>
            <a:picLocks noChangeAspect="1"/>
          </p:cNvPicPr>
          <p:nvPr/>
        </p:nvPicPr>
        <p:blipFill>
          <a:blip r:embed="rId3"/>
          <a:stretch>
            <a:fillRect/>
          </a:stretch>
        </p:blipFill>
        <p:spPr>
          <a:xfrm>
            <a:off x="5121182" y="1237849"/>
            <a:ext cx="296734" cy="270061"/>
          </a:xfrm>
          <a:prstGeom prst="rect">
            <a:avLst/>
          </a:prstGeom>
        </p:spPr>
      </p:pic>
      <p:sp>
        <p:nvSpPr>
          <p:cNvPr id="14" name="TextBox 13">
            <a:extLst>
              <a:ext uri="{FF2B5EF4-FFF2-40B4-BE49-F238E27FC236}">
                <a16:creationId xmlns:a16="http://schemas.microsoft.com/office/drawing/2014/main" id="{213FCFDE-CD3B-4DB8-A670-FACB374501C9}"/>
              </a:ext>
            </a:extLst>
          </p:cNvPr>
          <p:cNvSpPr txBox="1"/>
          <p:nvPr/>
        </p:nvSpPr>
        <p:spPr>
          <a:xfrm>
            <a:off x="5448390" y="1212423"/>
            <a:ext cx="660070" cy="276999"/>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bg1"/>
                </a:solidFill>
                <a:effectLst/>
                <a:uLnTx/>
                <a:uFillTx/>
                <a:latin typeface="Calibri" panose="020F0502020204030204"/>
                <a:ea typeface="+mn-ea"/>
                <a:cs typeface="+mn-cs"/>
              </a:rPr>
              <a:t>Ingestion</a:t>
            </a:r>
          </a:p>
        </p:txBody>
      </p:sp>
      <p:sp>
        <p:nvSpPr>
          <p:cNvPr id="15" name="TextBox 14">
            <a:extLst>
              <a:ext uri="{FF2B5EF4-FFF2-40B4-BE49-F238E27FC236}">
                <a16:creationId xmlns:a16="http://schemas.microsoft.com/office/drawing/2014/main" id="{B18AF5EB-6A74-4EF0-84F0-E83D779EDCEB}"/>
              </a:ext>
            </a:extLst>
          </p:cNvPr>
          <p:cNvSpPr txBox="1"/>
          <p:nvPr/>
        </p:nvSpPr>
        <p:spPr>
          <a:xfrm>
            <a:off x="6603557" y="1130841"/>
            <a:ext cx="572494" cy="461665"/>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Calibri" panose="020F0502020204030204"/>
                <a:ea typeface="+mn-ea"/>
                <a:cs typeface="+mn-cs"/>
              </a:rPr>
              <a:t>Lake</a:t>
            </a:r>
            <a:r>
              <a:rPr kumimoji="0" lang="en-US" sz="1200" b="0" i="0" u="none" strike="noStrike" kern="1200" cap="none" spc="0" normalizeH="0" baseline="0" noProof="0" dirty="0">
                <a:ln>
                  <a:noFill/>
                </a:ln>
                <a:solidFill>
                  <a:schemeClr val="accent5"/>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Calibri" panose="020F0502020204030204"/>
                <a:ea typeface="+mn-ea"/>
                <a:cs typeface="+mn-cs"/>
              </a:rPr>
              <a:t>Storage</a:t>
            </a:r>
          </a:p>
        </p:txBody>
      </p:sp>
      <p:sp>
        <p:nvSpPr>
          <p:cNvPr id="16" name="TextBox 15">
            <a:extLst>
              <a:ext uri="{FF2B5EF4-FFF2-40B4-BE49-F238E27FC236}">
                <a16:creationId xmlns:a16="http://schemas.microsoft.com/office/drawing/2014/main" id="{E505FF55-547F-42E2-AB7B-3F0EFE897A30}"/>
              </a:ext>
            </a:extLst>
          </p:cNvPr>
          <p:cNvSpPr txBox="1"/>
          <p:nvPr/>
        </p:nvSpPr>
        <p:spPr>
          <a:xfrm>
            <a:off x="7777361" y="1235374"/>
            <a:ext cx="659849" cy="276999"/>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Calibri" panose="020F0502020204030204"/>
                <a:ea typeface="+mn-ea"/>
                <a:cs typeface="+mn-cs"/>
              </a:rPr>
              <a:t>Compute</a:t>
            </a:r>
          </a:p>
        </p:txBody>
      </p:sp>
      <p:sp>
        <p:nvSpPr>
          <p:cNvPr id="17" name="TextBox 16">
            <a:extLst>
              <a:ext uri="{FF2B5EF4-FFF2-40B4-BE49-F238E27FC236}">
                <a16:creationId xmlns:a16="http://schemas.microsoft.com/office/drawing/2014/main" id="{BF41AE5B-8BC1-4CF2-B3A5-2FEE825D6FDB}"/>
              </a:ext>
            </a:extLst>
          </p:cNvPr>
          <p:cNvSpPr txBox="1"/>
          <p:nvPr/>
        </p:nvSpPr>
        <p:spPr>
          <a:xfrm>
            <a:off x="11125090" y="1133347"/>
            <a:ext cx="801701" cy="461665"/>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Calibri" panose="020F0502020204030204"/>
                <a:ea typeface="+mn-ea"/>
                <a:cs typeface="+mn-cs"/>
              </a:rPr>
              <a:t>Dashboards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Calibri" panose="020F0502020204030204"/>
                <a:ea typeface="+mn-ea"/>
                <a:cs typeface="+mn-cs"/>
              </a:rPr>
              <a:t>Reports</a:t>
            </a:r>
          </a:p>
        </p:txBody>
      </p:sp>
      <p:pic>
        <p:nvPicPr>
          <p:cNvPr id="18" name="Picture 17">
            <a:extLst>
              <a:ext uri="{FF2B5EF4-FFF2-40B4-BE49-F238E27FC236}">
                <a16:creationId xmlns:a16="http://schemas.microsoft.com/office/drawing/2014/main" id="{56765DAD-ED11-4675-8C04-38F6AC8F9306}"/>
              </a:ext>
            </a:extLst>
          </p:cNvPr>
          <p:cNvPicPr>
            <a:picLocks noChangeAspect="1"/>
          </p:cNvPicPr>
          <p:nvPr/>
        </p:nvPicPr>
        <p:blipFill>
          <a:blip r:embed="rId4"/>
          <a:stretch>
            <a:fillRect/>
          </a:stretch>
        </p:blipFill>
        <p:spPr>
          <a:xfrm>
            <a:off x="6296507" y="1225204"/>
            <a:ext cx="222799" cy="270061"/>
          </a:xfrm>
          <a:prstGeom prst="rect">
            <a:avLst/>
          </a:prstGeom>
        </p:spPr>
      </p:pic>
      <p:pic>
        <p:nvPicPr>
          <p:cNvPr id="20" name="Picture 19">
            <a:extLst>
              <a:ext uri="{FF2B5EF4-FFF2-40B4-BE49-F238E27FC236}">
                <a16:creationId xmlns:a16="http://schemas.microsoft.com/office/drawing/2014/main" id="{C28008C0-8D29-4766-804C-A6D8B1D4E924}"/>
              </a:ext>
            </a:extLst>
          </p:cNvPr>
          <p:cNvPicPr>
            <a:picLocks noChangeAspect="1"/>
          </p:cNvPicPr>
          <p:nvPr/>
        </p:nvPicPr>
        <p:blipFill>
          <a:blip r:embed="rId5"/>
          <a:stretch>
            <a:fillRect/>
          </a:stretch>
        </p:blipFill>
        <p:spPr>
          <a:xfrm>
            <a:off x="7465018" y="1228863"/>
            <a:ext cx="263729" cy="292898"/>
          </a:xfrm>
          <a:prstGeom prst="rect">
            <a:avLst/>
          </a:prstGeom>
        </p:spPr>
      </p:pic>
      <p:pic>
        <p:nvPicPr>
          <p:cNvPr id="21" name="Graphic 20" descr="Bar chart">
            <a:extLst>
              <a:ext uri="{FF2B5EF4-FFF2-40B4-BE49-F238E27FC236}">
                <a16:creationId xmlns:a16="http://schemas.microsoft.com/office/drawing/2014/main" id="{CFDFCEB9-D2F1-4977-A666-6A9B85CA0F0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748216" y="1236735"/>
            <a:ext cx="366186" cy="261581"/>
          </a:xfrm>
          <a:prstGeom prst="rect">
            <a:avLst/>
          </a:prstGeom>
        </p:spPr>
      </p:pic>
      <p:sp>
        <p:nvSpPr>
          <p:cNvPr id="22" name="Cube 21">
            <a:extLst>
              <a:ext uri="{FF2B5EF4-FFF2-40B4-BE49-F238E27FC236}">
                <a16:creationId xmlns:a16="http://schemas.microsoft.com/office/drawing/2014/main" id="{78B2919A-DEC2-475F-BBF3-60ACA08F4365}"/>
              </a:ext>
            </a:extLst>
          </p:cNvPr>
          <p:cNvSpPr/>
          <p:nvPr/>
        </p:nvSpPr>
        <p:spPr>
          <a:xfrm>
            <a:off x="9765687" y="1257304"/>
            <a:ext cx="236382" cy="217357"/>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accent5"/>
              </a:solidFill>
              <a:effectLst/>
              <a:uLnTx/>
              <a:uFillTx/>
              <a:latin typeface="Calibri" panose="020F0502020204030204"/>
              <a:ea typeface="+mn-ea"/>
              <a:cs typeface="+mn-cs"/>
            </a:endParaRPr>
          </a:p>
        </p:txBody>
      </p:sp>
      <p:sp>
        <p:nvSpPr>
          <p:cNvPr id="24" name="TextBox 23">
            <a:extLst>
              <a:ext uri="{FF2B5EF4-FFF2-40B4-BE49-F238E27FC236}">
                <a16:creationId xmlns:a16="http://schemas.microsoft.com/office/drawing/2014/main" id="{7B576303-9A09-491A-BD82-0115445E2F2D}"/>
              </a:ext>
            </a:extLst>
          </p:cNvPr>
          <p:cNvSpPr txBox="1"/>
          <p:nvPr/>
        </p:nvSpPr>
        <p:spPr>
          <a:xfrm>
            <a:off x="10006672" y="1228752"/>
            <a:ext cx="491161" cy="276999"/>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Calibri" panose="020F0502020204030204"/>
                <a:ea typeface="+mn-ea"/>
                <a:cs typeface="+mn-cs"/>
              </a:rPr>
              <a:t>Cubes</a:t>
            </a:r>
          </a:p>
        </p:txBody>
      </p:sp>
      <p:sp>
        <p:nvSpPr>
          <p:cNvPr id="26" name="TextBox 25">
            <a:extLst>
              <a:ext uri="{FF2B5EF4-FFF2-40B4-BE49-F238E27FC236}">
                <a16:creationId xmlns:a16="http://schemas.microsoft.com/office/drawing/2014/main" id="{6E4564B1-A192-4117-B59F-1304C2202ADC}"/>
              </a:ext>
            </a:extLst>
          </p:cNvPr>
          <p:cNvSpPr txBox="1"/>
          <p:nvPr/>
        </p:nvSpPr>
        <p:spPr>
          <a:xfrm>
            <a:off x="8957782" y="1144321"/>
            <a:ext cx="649414" cy="461665"/>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Calibri" panose="020F0502020204030204"/>
                <a:ea typeface="+mn-ea"/>
                <a:cs typeface="+mn-cs"/>
              </a:rPr>
              <a:t>Analytics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Calibri" panose="020F0502020204030204"/>
                <a:ea typeface="+mn-ea"/>
                <a:cs typeface="+mn-cs"/>
              </a:rPr>
              <a:t>ML/AI</a:t>
            </a:r>
          </a:p>
        </p:txBody>
      </p:sp>
      <p:pic>
        <p:nvPicPr>
          <p:cNvPr id="27" name="Picture 26">
            <a:extLst>
              <a:ext uri="{FF2B5EF4-FFF2-40B4-BE49-F238E27FC236}">
                <a16:creationId xmlns:a16="http://schemas.microsoft.com/office/drawing/2014/main" id="{FE37785C-89C5-485A-AE5A-BAF4DEA8B012}"/>
              </a:ext>
            </a:extLst>
          </p:cNvPr>
          <p:cNvPicPr>
            <a:picLocks noChangeAspect="1"/>
          </p:cNvPicPr>
          <p:nvPr/>
        </p:nvPicPr>
        <p:blipFill>
          <a:blip r:embed="rId8"/>
          <a:stretch>
            <a:fillRect/>
          </a:stretch>
        </p:blipFill>
        <p:spPr>
          <a:xfrm>
            <a:off x="8614318" y="1234802"/>
            <a:ext cx="266090" cy="286959"/>
          </a:xfrm>
          <a:prstGeom prst="rect">
            <a:avLst/>
          </a:prstGeom>
        </p:spPr>
      </p:pic>
      <p:sp>
        <p:nvSpPr>
          <p:cNvPr id="29" name="Rectangle 28">
            <a:extLst>
              <a:ext uri="{FF2B5EF4-FFF2-40B4-BE49-F238E27FC236}">
                <a16:creationId xmlns:a16="http://schemas.microsoft.com/office/drawing/2014/main" id="{A04AFE74-03BB-409D-92FF-F5B9EE71FA1F}"/>
              </a:ext>
            </a:extLst>
          </p:cNvPr>
          <p:cNvSpPr/>
          <p:nvPr/>
        </p:nvSpPr>
        <p:spPr>
          <a:xfrm>
            <a:off x="2749693" y="4202604"/>
            <a:ext cx="3693345" cy="1785258"/>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50" dirty="0">
                <a:solidFill>
                  <a:schemeClr val="accent5"/>
                </a:solidFill>
              </a:rPr>
              <a:t>Data Lake</a:t>
            </a:r>
          </a:p>
        </p:txBody>
      </p:sp>
      <p:pic>
        <p:nvPicPr>
          <p:cNvPr id="30" name="Picture 29">
            <a:extLst>
              <a:ext uri="{FF2B5EF4-FFF2-40B4-BE49-F238E27FC236}">
                <a16:creationId xmlns:a16="http://schemas.microsoft.com/office/drawing/2014/main" id="{19AD930A-A122-4751-8BBC-189158569273}"/>
              </a:ext>
            </a:extLst>
          </p:cNvPr>
          <p:cNvPicPr>
            <a:picLocks noChangeAspect="1"/>
          </p:cNvPicPr>
          <p:nvPr/>
        </p:nvPicPr>
        <p:blipFill>
          <a:blip r:embed="rId3"/>
          <a:stretch>
            <a:fillRect/>
          </a:stretch>
        </p:blipFill>
        <p:spPr>
          <a:xfrm>
            <a:off x="3654834" y="4531175"/>
            <a:ext cx="472320" cy="432939"/>
          </a:xfrm>
          <a:prstGeom prst="rect">
            <a:avLst/>
          </a:prstGeom>
        </p:spPr>
      </p:pic>
      <p:pic>
        <p:nvPicPr>
          <p:cNvPr id="31" name="Picture 30">
            <a:extLst>
              <a:ext uri="{FF2B5EF4-FFF2-40B4-BE49-F238E27FC236}">
                <a16:creationId xmlns:a16="http://schemas.microsoft.com/office/drawing/2014/main" id="{8088E91F-E716-47CD-97C0-162DD913B3BE}"/>
              </a:ext>
            </a:extLst>
          </p:cNvPr>
          <p:cNvPicPr>
            <a:picLocks noChangeAspect="1"/>
          </p:cNvPicPr>
          <p:nvPr/>
        </p:nvPicPr>
        <p:blipFill>
          <a:blip r:embed="rId4"/>
          <a:stretch>
            <a:fillRect/>
          </a:stretch>
        </p:blipFill>
        <p:spPr>
          <a:xfrm>
            <a:off x="4128534" y="4538777"/>
            <a:ext cx="338827" cy="413643"/>
          </a:xfrm>
          <a:prstGeom prst="rect">
            <a:avLst/>
          </a:prstGeom>
        </p:spPr>
      </p:pic>
      <p:pic>
        <p:nvPicPr>
          <p:cNvPr id="32" name="Picture 31">
            <a:extLst>
              <a:ext uri="{FF2B5EF4-FFF2-40B4-BE49-F238E27FC236}">
                <a16:creationId xmlns:a16="http://schemas.microsoft.com/office/drawing/2014/main" id="{6DCBD308-8974-4E98-8845-4B59B7CD78F9}"/>
              </a:ext>
            </a:extLst>
          </p:cNvPr>
          <p:cNvPicPr>
            <a:picLocks noChangeAspect="1"/>
          </p:cNvPicPr>
          <p:nvPr/>
        </p:nvPicPr>
        <p:blipFill>
          <a:blip r:embed="rId5"/>
          <a:stretch>
            <a:fillRect/>
          </a:stretch>
        </p:blipFill>
        <p:spPr>
          <a:xfrm>
            <a:off x="4842218" y="4560224"/>
            <a:ext cx="344922" cy="385813"/>
          </a:xfrm>
          <a:prstGeom prst="rect">
            <a:avLst/>
          </a:prstGeom>
        </p:spPr>
      </p:pic>
      <p:sp>
        <p:nvSpPr>
          <p:cNvPr id="33" name="Arrow: Up-Down 32">
            <a:extLst>
              <a:ext uri="{FF2B5EF4-FFF2-40B4-BE49-F238E27FC236}">
                <a16:creationId xmlns:a16="http://schemas.microsoft.com/office/drawing/2014/main" id="{E60DD3AA-0A5C-42CC-90C1-B6F57605B8CB}"/>
              </a:ext>
            </a:extLst>
          </p:cNvPr>
          <p:cNvSpPr/>
          <p:nvPr/>
        </p:nvSpPr>
        <p:spPr>
          <a:xfrm rot="5400000">
            <a:off x="4556342" y="4637767"/>
            <a:ext cx="167379" cy="269781"/>
          </a:xfrm>
          <a:prstGeom prst="upDown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solidFill>
            </a:endParaRPr>
          </a:p>
        </p:txBody>
      </p:sp>
      <p:pic>
        <p:nvPicPr>
          <p:cNvPr id="34" name="Picture 33">
            <a:extLst>
              <a:ext uri="{FF2B5EF4-FFF2-40B4-BE49-F238E27FC236}">
                <a16:creationId xmlns:a16="http://schemas.microsoft.com/office/drawing/2014/main" id="{432087E8-ABA8-45E7-8215-D585B6E42DEF}"/>
              </a:ext>
            </a:extLst>
          </p:cNvPr>
          <p:cNvPicPr>
            <a:picLocks noChangeAspect="1"/>
          </p:cNvPicPr>
          <p:nvPr/>
        </p:nvPicPr>
        <p:blipFill>
          <a:blip r:embed="rId9"/>
          <a:stretch>
            <a:fillRect/>
          </a:stretch>
        </p:blipFill>
        <p:spPr>
          <a:xfrm>
            <a:off x="2992120" y="5156443"/>
            <a:ext cx="3260880" cy="736321"/>
          </a:xfrm>
          <a:prstGeom prst="rect">
            <a:avLst/>
          </a:prstGeom>
        </p:spPr>
      </p:pic>
      <p:sp>
        <p:nvSpPr>
          <p:cNvPr id="35" name="Cube 34">
            <a:extLst>
              <a:ext uri="{FF2B5EF4-FFF2-40B4-BE49-F238E27FC236}">
                <a16:creationId xmlns:a16="http://schemas.microsoft.com/office/drawing/2014/main" id="{240F7D8B-CD12-4594-896D-97FAE6DF3568}"/>
              </a:ext>
            </a:extLst>
          </p:cNvPr>
          <p:cNvSpPr/>
          <p:nvPr/>
        </p:nvSpPr>
        <p:spPr>
          <a:xfrm>
            <a:off x="5263857" y="4656141"/>
            <a:ext cx="274363" cy="233032"/>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solidFill>
            </a:endParaRPr>
          </a:p>
        </p:txBody>
      </p:sp>
      <p:sp>
        <p:nvSpPr>
          <p:cNvPr id="36" name="Rectangle 35">
            <a:extLst>
              <a:ext uri="{FF2B5EF4-FFF2-40B4-BE49-F238E27FC236}">
                <a16:creationId xmlns:a16="http://schemas.microsoft.com/office/drawing/2014/main" id="{BC8DCF61-B9DE-4136-95A3-DC839B29E808}"/>
              </a:ext>
            </a:extLst>
          </p:cNvPr>
          <p:cNvSpPr/>
          <p:nvPr/>
        </p:nvSpPr>
        <p:spPr>
          <a:xfrm>
            <a:off x="2732077" y="1893421"/>
            <a:ext cx="3693344" cy="2094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accent5"/>
                </a:solidFill>
              </a:rPr>
              <a:t>Federated Analytics</a:t>
            </a:r>
          </a:p>
        </p:txBody>
      </p:sp>
      <p:sp>
        <p:nvSpPr>
          <p:cNvPr id="37" name="Rectangle 36">
            <a:extLst>
              <a:ext uri="{FF2B5EF4-FFF2-40B4-BE49-F238E27FC236}">
                <a16:creationId xmlns:a16="http://schemas.microsoft.com/office/drawing/2014/main" id="{1CC5C097-7779-463C-B057-59E0E73D1782}"/>
              </a:ext>
            </a:extLst>
          </p:cNvPr>
          <p:cNvSpPr/>
          <p:nvPr/>
        </p:nvSpPr>
        <p:spPr>
          <a:xfrm>
            <a:off x="2732076" y="3772842"/>
            <a:ext cx="3693344" cy="2094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tx1"/>
                </a:solidFill>
              </a:rPr>
              <a:t>Datatao</a:t>
            </a:r>
            <a:endParaRPr lang="en-US" sz="1000" dirty="0">
              <a:solidFill>
                <a:schemeClr val="tx1"/>
              </a:solidFill>
            </a:endParaRPr>
          </a:p>
        </p:txBody>
      </p:sp>
      <p:cxnSp>
        <p:nvCxnSpPr>
          <p:cNvPr id="38" name="Straight Arrow Connector 37">
            <a:extLst>
              <a:ext uri="{FF2B5EF4-FFF2-40B4-BE49-F238E27FC236}">
                <a16:creationId xmlns:a16="http://schemas.microsoft.com/office/drawing/2014/main" id="{F7550FEF-D81D-4F49-B0D9-EEE39911E328}"/>
              </a:ext>
            </a:extLst>
          </p:cNvPr>
          <p:cNvCxnSpPr>
            <a:cxnSpLocks/>
          </p:cNvCxnSpPr>
          <p:nvPr/>
        </p:nvCxnSpPr>
        <p:spPr>
          <a:xfrm>
            <a:off x="3557808" y="3400786"/>
            <a:ext cx="0" cy="366803"/>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E65EE87-A6B8-470C-90E5-D5EE59C6D6FC}"/>
              </a:ext>
            </a:extLst>
          </p:cNvPr>
          <p:cNvCxnSpPr>
            <a:cxnSpLocks/>
          </p:cNvCxnSpPr>
          <p:nvPr/>
        </p:nvCxnSpPr>
        <p:spPr>
          <a:xfrm>
            <a:off x="5583663" y="3400786"/>
            <a:ext cx="0" cy="372056"/>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40" name="Rectangle 39">
            <a:extLst>
              <a:ext uri="{FF2B5EF4-FFF2-40B4-BE49-F238E27FC236}">
                <a16:creationId xmlns:a16="http://schemas.microsoft.com/office/drawing/2014/main" id="{92F85519-6626-45EB-886A-FA9669E22C75}"/>
              </a:ext>
            </a:extLst>
          </p:cNvPr>
          <p:cNvSpPr/>
          <p:nvPr/>
        </p:nvSpPr>
        <p:spPr>
          <a:xfrm>
            <a:off x="536950" y="2214666"/>
            <a:ext cx="966898" cy="1206195"/>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5"/>
                </a:solidFill>
              </a:rPr>
              <a:t>Tenants Onboarding</a:t>
            </a:r>
          </a:p>
        </p:txBody>
      </p:sp>
      <p:cxnSp>
        <p:nvCxnSpPr>
          <p:cNvPr id="42" name="Connector: Elbow 41">
            <a:extLst>
              <a:ext uri="{FF2B5EF4-FFF2-40B4-BE49-F238E27FC236}">
                <a16:creationId xmlns:a16="http://schemas.microsoft.com/office/drawing/2014/main" id="{FD06476B-0432-4C95-815C-6759D8B5F76F}"/>
              </a:ext>
            </a:extLst>
          </p:cNvPr>
          <p:cNvCxnSpPr>
            <a:cxnSpLocks/>
          </p:cNvCxnSpPr>
          <p:nvPr/>
        </p:nvCxnSpPr>
        <p:spPr>
          <a:xfrm>
            <a:off x="1509884" y="2813225"/>
            <a:ext cx="3184457" cy="11513"/>
          </a:xfrm>
          <a:prstGeom prst="bentConnector3">
            <a:avLst>
              <a:gd name="adj1" fmla="val 50000"/>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43" name="Rectangle 42">
            <a:extLst>
              <a:ext uri="{FF2B5EF4-FFF2-40B4-BE49-F238E27FC236}">
                <a16:creationId xmlns:a16="http://schemas.microsoft.com/office/drawing/2014/main" id="{68365839-736D-4DE6-AC5D-2543C65074E5}"/>
              </a:ext>
            </a:extLst>
          </p:cNvPr>
          <p:cNvSpPr/>
          <p:nvPr/>
        </p:nvSpPr>
        <p:spPr>
          <a:xfrm>
            <a:off x="2732077" y="2219919"/>
            <a:ext cx="1725045" cy="1186120"/>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50" dirty="0">
                <a:solidFill>
                  <a:schemeClr val="accent5"/>
                </a:solidFill>
              </a:rPr>
              <a:t>Business Units</a:t>
            </a:r>
          </a:p>
        </p:txBody>
      </p:sp>
      <p:pic>
        <p:nvPicPr>
          <p:cNvPr id="44" name="Picture 43">
            <a:extLst>
              <a:ext uri="{FF2B5EF4-FFF2-40B4-BE49-F238E27FC236}">
                <a16:creationId xmlns:a16="http://schemas.microsoft.com/office/drawing/2014/main" id="{877A247E-C778-4763-9887-F9757BE29F17}"/>
              </a:ext>
            </a:extLst>
          </p:cNvPr>
          <p:cNvPicPr>
            <a:picLocks noChangeAspect="1"/>
          </p:cNvPicPr>
          <p:nvPr/>
        </p:nvPicPr>
        <p:blipFill>
          <a:blip r:embed="rId8"/>
          <a:stretch>
            <a:fillRect/>
          </a:stretch>
        </p:blipFill>
        <p:spPr>
          <a:xfrm>
            <a:off x="2886760" y="2505390"/>
            <a:ext cx="342132" cy="368967"/>
          </a:xfrm>
          <a:prstGeom prst="rect">
            <a:avLst/>
          </a:prstGeom>
        </p:spPr>
      </p:pic>
      <p:pic>
        <p:nvPicPr>
          <p:cNvPr id="45" name="Graphic 44" descr="Bar chart">
            <a:extLst>
              <a:ext uri="{FF2B5EF4-FFF2-40B4-BE49-F238E27FC236}">
                <a16:creationId xmlns:a16="http://schemas.microsoft.com/office/drawing/2014/main" id="{A4FB69F9-998D-4EB1-A29D-C268DD0BD8C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268303" y="2511405"/>
            <a:ext cx="471315" cy="336678"/>
          </a:xfrm>
          <a:prstGeom prst="rect">
            <a:avLst/>
          </a:prstGeom>
        </p:spPr>
      </p:pic>
      <p:pic>
        <p:nvPicPr>
          <p:cNvPr id="46" name="Picture 45">
            <a:extLst>
              <a:ext uri="{FF2B5EF4-FFF2-40B4-BE49-F238E27FC236}">
                <a16:creationId xmlns:a16="http://schemas.microsoft.com/office/drawing/2014/main" id="{BB08B5DB-CD59-499B-97ED-D5E519AE1624}"/>
              </a:ext>
            </a:extLst>
          </p:cNvPr>
          <p:cNvPicPr>
            <a:picLocks noChangeAspect="1"/>
          </p:cNvPicPr>
          <p:nvPr/>
        </p:nvPicPr>
        <p:blipFill>
          <a:blip r:embed="rId5"/>
          <a:stretch>
            <a:fillRect/>
          </a:stretch>
        </p:blipFill>
        <p:spPr>
          <a:xfrm>
            <a:off x="3955146" y="2518170"/>
            <a:ext cx="303149" cy="336677"/>
          </a:xfrm>
          <a:prstGeom prst="rect">
            <a:avLst/>
          </a:prstGeom>
        </p:spPr>
      </p:pic>
      <p:sp>
        <p:nvSpPr>
          <p:cNvPr id="47" name="TextBox 46">
            <a:extLst>
              <a:ext uri="{FF2B5EF4-FFF2-40B4-BE49-F238E27FC236}">
                <a16:creationId xmlns:a16="http://schemas.microsoft.com/office/drawing/2014/main" id="{2BABF239-A0C9-44E1-9C31-A4044490AE07}"/>
              </a:ext>
            </a:extLst>
          </p:cNvPr>
          <p:cNvSpPr txBox="1"/>
          <p:nvPr/>
        </p:nvSpPr>
        <p:spPr>
          <a:xfrm>
            <a:off x="3714030" y="2854716"/>
            <a:ext cx="765521" cy="461665"/>
          </a:xfrm>
          <a:prstGeom prst="rect">
            <a:avLst/>
          </a:prstGeom>
          <a:noFill/>
        </p:spPr>
        <p:txBody>
          <a:bodyPr wrap="square" rtlCol="0">
            <a:spAutoFit/>
          </a:bodyPr>
          <a:lstStyle/>
          <a:p>
            <a:pPr algn="ctr"/>
            <a:r>
              <a:rPr lang="en-US" sz="800">
                <a:solidFill>
                  <a:schemeClr val="accent5"/>
                </a:solidFill>
              </a:rPr>
              <a:t>BYO Compute to Data Option</a:t>
            </a:r>
          </a:p>
        </p:txBody>
      </p:sp>
      <p:sp>
        <p:nvSpPr>
          <p:cNvPr id="48" name="Rectangle 47">
            <a:extLst>
              <a:ext uri="{FF2B5EF4-FFF2-40B4-BE49-F238E27FC236}">
                <a16:creationId xmlns:a16="http://schemas.microsoft.com/office/drawing/2014/main" id="{4D05DDB1-EEEA-4A18-8304-552417651BAC}"/>
              </a:ext>
            </a:extLst>
          </p:cNvPr>
          <p:cNvSpPr/>
          <p:nvPr/>
        </p:nvSpPr>
        <p:spPr>
          <a:xfrm>
            <a:off x="7315389" y="3789897"/>
            <a:ext cx="821025" cy="2197965"/>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5"/>
                </a:solidFill>
              </a:rPr>
              <a:t>Data Discovery</a:t>
            </a:r>
          </a:p>
          <a:p>
            <a:pPr algn="ctr"/>
            <a:r>
              <a:rPr lang="en-US" sz="1200" dirty="0">
                <a:solidFill>
                  <a:schemeClr val="accent5"/>
                </a:solidFill>
              </a:rPr>
              <a:t>Services</a:t>
            </a:r>
          </a:p>
        </p:txBody>
      </p:sp>
      <p:cxnSp>
        <p:nvCxnSpPr>
          <p:cNvPr id="49" name="Connector: Elbow 48">
            <a:extLst>
              <a:ext uri="{FF2B5EF4-FFF2-40B4-BE49-F238E27FC236}">
                <a16:creationId xmlns:a16="http://schemas.microsoft.com/office/drawing/2014/main" id="{F1BF9A00-B7BF-415C-AEE8-C0A2CBD2F016}"/>
              </a:ext>
            </a:extLst>
          </p:cNvPr>
          <p:cNvCxnSpPr>
            <a:cxnSpLocks/>
          </p:cNvCxnSpPr>
          <p:nvPr/>
        </p:nvCxnSpPr>
        <p:spPr>
          <a:xfrm>
            <a:off x="4455006" y="2939912"/>
            <a:ext cx="3173262" cy="838625"/>
          </a:xfrm>
          <a:prstGeom prst="bentConnector3">
            <a:avLst>
              <a:gd name="adj1" fmla="val 99756"/>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50" name="Rectangle 49">
            <a:extLst>
              <a:ext uri="{FF2B5EF4-FFF2-40B4-BE49-F238E27FC236}">
                <a16:creationId xmlns:a16="http://schemas.microsoft.com/office/drawing/2014/main" id="{CCBCAE18-8133-4E89-A022-8DBBC09DBA7B}"/>
              </a:ext>
            </a:extLst>
          </p:cNvPr>
          <p:cNvSpPr/>
          <p:nvPr/>
        </p:nvSpPr>
        <p:spPr>
          <a:xfrm>
            <a:off x="4700377" y="2214666"/>
            <a:ext cx="1725045" cy="1186120"/>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50" dirty="0">
                <a:solidFill>
                  <a:schemeClr val="accent5"/>
                </a:solidFill>
              </a:rPr>
              <a:t>Business Partners</a:t>
            </a:r>
          </a:p>
        </p:txBody>
      </p:sp>
      <p:pic>
        <p:nvPicPr>
          <p:cNvPr id="51" name="Picture 50">
            <a:extLst>
              <a:ext uri="{FF2B5EF4-FFF2-40B4-BE49-F238E27FC236}">
                <a16:creationId xmlns:a16="http://schemas.microsoft.com/office/drawing/2014/main" id="{4D84965C-6CF4-45D0-8563-2F816B842E01}"/>
              </a:ext>
            </a:extLst>
          </p:cNvPr>
          <p:cNvPicPr>
            <a:picLocks noChangeAspect="1"/>
          </p:cNvPicPr>
          <p:nvPr/>
        </p:nvPicPr>
        <p:blipFill>
          <a:blip r:embed="rId8"/>
          <a:stretch>
            <a:fillRect/>
          </a:stretch>
        </p:blipFill>
        <p:spPr>
          <a:xfrm>
            <a:off x="4858859" y="2508994"/>
            <a:ext cx="342132" cy="368967"/>
          </a:xfrm>
          <a:prstGeom prst="rect">
            <a:avLst/>
          </a:prstGeom>
        </p:spPr>
      </p:pic>
      <p:pic>
        <p:nvPicPr>
          <p:cNvPr id="52" name="Graphic 51" descr="Bar chart">
            <a:extLst>
              <a:ext uri="{FF2B5EF4-FFF2-40B4-BE49-F238E27FC236}">
                <a16:creationId xmlns:a16="http://schemas.microsoft.com/office/drawing/2014/main" id="{806FD3CA-17FE-4E38-B257-EFB5AACCE55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213063" y="2497203"/>
            <a:ext cx="523635" cy="374052"/>
          </a:xfrm>
          <a:prstGeom prst="rect">
            <a:avLst/>
          </a:prstGeom>
        </p:spPr>
      </p:pic>
      <p:pic>
        <p:nvPicPr>
          <p:cNvPr id="53" name="Picture 52">
            <a:extLst>
              <a:ext uri="{FF2B5EF4-FFF2-40B4-BE49-F238E27FC236}">
                <a16:creationId xmlns:a16="http://schemas.microsoft.com/office/drawing/2014/main" id="{96B219CE-E362-4DF9-B74E-046C250435F1}"/>
              </a:ext>
            </a:extLst>
          </p:cNvPr>
          <p:cNvPicPr>
            <a:picLocks noChangeAspect="1"/>
          </p:cNvPicPr>
          <p:nvPr/>
        </p:nvPicPr>
        <p:blipFill>
          <a:blip r:embed="rId5"/>
          <a:stretch>
            <a:fillRect/>
          </a:stretch>
        </p:blipFill>
        <p:spPr>
          <a:xfrm>
            <a:off x="5920123" y="2497203"/>
            <a:ext cx="303149" cy="336677"/>
          </a:xfrm>
          <a:prstGeom prst="rect">
            <a:avLst/>
          </a:prstGeom>
        </p:spPr>
      </p:pic>
      <p:sp>
        <p:nvSpPr>
          <p:cNvPr id="54" name="TextBox 53">
            <a:extLst>
              <a:ext uri="{FF2B5EF4-FFF2-40B4-BE49-F238E27FC236}">
                <a16:creationId xmlns:a16="http://schemas.microsoft.com/office/drawing/2014/main" id="{D464E7FA-3608-4C43-9C4C-2D8FB2D3A861}"/>
              </a:ext>
            </a:extLst>
          </p:cNvPr>
          <p:cNvSpPr txBox="1"/>
          <p:nvPr/>
        </p:nvSpPr>
        <p:spPr>
          <a:xfrm>
            <a:off x="5711009" y="2811539"/>
            <a:ext cx="765521" cy="461665"/>
          </a:xfrm>
          <a:prstGeom prst="rect">
            <a:avLst/>
          </a:prstGeom>
          <a:noFill/>
        </p:spPr>
        <p:txBody>
          <a:bodyPr wrap="square" rtlCol="0">
            <a:spAutoFit/>
          </a:bodyPr>
          <a:lstStyle/>
          <a:p>
            <a:pPr algn="ctr"/>
            <a:r>
              <a:rPr lang="en-US" sz="800">
                <a:solidFill>
                  <a:schemeClr val="accent5"/>
                </a:solidFill>
              </a:rPr>
              <a:t>BYO Compute to Data Option</a:t>
            </a:r>
          </a:p>
        </p:txBody>
      </p:sp>
      <p:sp>
        <p:nvSpPr>
          <p:cNvPr id="55" name="TextBox 54">
            <a:extLst>
              <a:ext uri="{FF2B5EF4-FFF2-40B4-BE49-F238E27FC236}">
                <a16:creationId xmlns:a16="http://schemas.microsoft.com/office/drawing/2014/main" id="{033A619E-9A5F-4571-9515-B28E474A5386}"/>
              </a:ext>
            </a:extLst>
          </p:cNvPr>
          <p:cNvSpPr txBox="1"/>
          <p:nvPr/>
        </p:nvSpPr>
        <p:spPr>
          <a:xfrm>
            <a:off x="1560247" y="2377732"/>
            <a:ext cx="1011880" cy="369332"/>
          </a:xfrm>
          <a:prstGeom prst="rect">
            <a:avLst/>
          </a:prstGeom>
          <a:noFill/>
        </p:spPr>
        <p:txBody>
          <a:bodyPr wrap="none" rtlCol="0">
            <a:spAutoFit/>
          </a:bodyPr>
          <a:lstStyle/>
          <a:p>
            <a:r>
              <a:rPr lang="en-US" dirty="0">
                <a:solidFill>
                  <a:schemeClr val="bg1"/>
                </a:solidFill>
              </a:rPr>
              <a:t>Onboard</a:t>
            </a:r>
          </a:p>
        </p:txBody>
      </p:sp>
      <p:sp>
        <p:nvSpPr>
          <p:cNvPr id="56" name="TextBox 55">
            <a:extLst>
              <a:ext uri="{FF2B5EF4-FFF2-40B4-BE49-F238E27FC236}">
                <a16:creationId xmlns:a16="http://schemas.microsoft.com/office/drawing/2014/main" id="{98D47DC2-A1EA-42F7-B24E-7D8377D92B70}"/>
              </a:ext>
            </a:extLst>
          </p:cNvPr>
          <p:cNvSpPr txBox="1"/>
          <p:nvPr/>
        </p:nvSpPr>
        <p:spPr>
          <a:xfrm>
            <a:off x="6608847" y="2274936"/>
            <a:ext cx="1844800" cy="646331"/>
          </a:xfrm>
          <a:prstGeom prst="rect">
            <a:avLst/>
          </a:prstGeom>
          <a:noFill/>
        </p:spPr>
        <p:txBody>
          <a:bodyPr wrap="none" rtlCol="0">
            <a:spAutoFit/>
          </a:bodyPr>
          <a:lstStyle/>
          <a:p>
            <a:r>
              <a:rPr lang="en-US" dirty="0">
                <a:solidFill>
                  <a:schemeClr val="bg1"/>
                </a:solidFill>
              </a:rPr>
              <a:t>Data Discovery </a:t>
            </a:r>
          </a:p>
          <a:p>
            <a:r>
              <a:rPr lang="en-US" dirty="0">
                <a:solidFill>
                  <a:schemeClr val="bg1"/>
                </a:solidFill>
              </a:rPr>
              <a:t>and Subscriptions</a:t>
            </a:r>
          </a:p>
        </p:txBody>
      </p:sp>
      <p:cxnSp>
        <p:nvCxnSpPr>
          <p:cNvPr id="57" name="Straight Arrow Connector 56">
            <a:extLst>
              <a:ext uri="{FF2B5EF4-FFF2-40B4-BE49-F238E27FC236}">
                <a16:creationId xmlns:a16="http://schemas.microsoft.com/office/drawing/2014/main" id="{2775EC9B-BA98-4713-AAD6-B5E4FD5E0DE2}"/>
              </a:ext>
            </a:extLst>
          </p:cNvPr>
          <p:cNvCxnSpPr/>
          <p:nvPr/>
        </p:nvCxnSpPr>
        <p:spPr>
          <a:xfrm>
            <a:off x="6442396" y="4590545"/>
            <a:ext cx="862523" cy="0"/>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id="{4C6EE79C-17F9-44EE-AF62-90ECADEEAC43}"/>
              </a:ext>
            </a:extLst>
          </p:cNvPr>
          <p:cNvCxnSpPr>
            <a:cxnSpLocks/>
          </p:cNvCxnSpPr>
          <p:nvPr/>
        </p:nvCxnSpPr>
        <p:spPr>
          <a:xfrm flipH="1">
            <a:off x="6460699" y="5142549"/>
            <a:ext cx="854692" cy="0"/>
          </a:xfrm>
          <a:prstGeom prst="straightConnector1">
            <a:avLst/>
          </a:prstGeom>
          <a:ln>
            <a:solidFill>
              <a:schemeClr val="bg1"/>
            </a:solidFill>
            <a:headEnd type="triangle"/>
            <a:tailEnd type="triangle"/>
          </a:ln>
        </p:spPr>
        <p:style>
          <a:lnRef idx="1">
            <a:schemeClr val="dk1"/>
          </a:lnRef>
          <a:fillRef idx="0">
            <a:schemeClr val="dk1"/>
          </a:fillRef>
          <a:effectRef idx="0">
            <a:schemeClr val="dk1"/>
          </a:effectRef>
          <a:fontRef idx="minor">
            <a:schemeClr val="tx1"/>
          </a:fontRef>
        </p:style>
      </p:cxnSp>
      <p:sp>
        <p:nvSpPr>
          <p:cNvPr id="59" name="Rectangle 58">
            <a:extLst>
              <a:ext uri="{FF2B5EF4-FFF2-40B4-BE49-F238E27FC236}">
                <a16:creationId xmlns:a16="http://schemas.microsoft.com/office/drawing/2014/main" id="{D7C2CC7B-84FE-4670-B3D5-9C1FE16BFDC1}"/>
              </a:ext>
            </a:extLst>
          </p:cNvPr>
          <p:cNvSpPr/>
          <p:nvPr/>
        </p:nvSpPr>
        <p:spPr>
          <a:xfrm>
            <a:off x="536950" y="4059507"/>
            <a:ext cx="966898" cy="1785258"/>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accent5"/>
                </a:solidFill>
              </a:rPr>
              <a:t>Data Sources</a:t>
            </a:r>
          </a:p>
        </p:txBody>
      </p:sp>
      <p:cxnSp>
        <p:nvCxnSpPr>
          <p:cNvPr id="60" name="Straight Arrow Connector 59">
            <a:extLst>
              <a:ext uri="{FF2B5EF4-FFF2-40B4-BE49-F238E27FC236}">
                <a16:creationId xmlns:a16="http://schemas.microsoft.com/office/drawing/2014/main" id="{42DEA99F-C3FB-498E-8089-14AA4B4B2025}"/>
              </a:ext>
            </a:extLst>
          </p:cNvPr>
          <p:cNvCxnSpPr>
            <a:cxnSpLocks/>
          </p:cNvCxnSpPr>
          <p:nvPr/>
        </p:nvCxnSpPr>
        <p:spPr>
          <a:xfrm>
            <a:off x="1578063" y="4747644"/>
            <a:ext cx="2161555" cy="0"/>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sp>
        <p:nvSpPr>
          <p:cNvPr id="61" name="TextBox 60">
            <a:extLst>
              <a:ext uri="{FF2B5EF4-FFF2-40B4-BE49-F238E27FC236}">
                <a16:creationId xmlns:a16="http://schemas.microsoft.com/office/drawing/2014/main" id="{09FFB724-CC41-4958-9C60-C5C2063964E9}"/>
              </a:ext>
            </a:extLst>
          </p:cNvPr>
          <p:cNvSpPr txBox="1"/>
          <p:nvPr/>
        </p:nvSpPr>
        <p:spPr>
          <a:xfrm>
            <a:off x="6460699" y="4372548"/>
            <a:ext cx="787395" cy="400110"/>
          </a:xfrm>
          <a:prstGeom prst="rect">
            <a:avLst/>
          </a:prstGeom>
          <a:noFill/>
        </p:spPr>
        <p:txBody>
          <a:bodyPr wrap="none" rtlCol="0">
            <a:spAutoFit/>
          </a:bodyPr>
          <a:lstStyle/>
          <a:p>
            <a:pPr algn="ctr"/>
            <a:r>
              <a:rPr lang="en-US" sz="1000" dirty="0">
                <a:solidFill>
                  <a:schemeClr val="bg1"/>
                </a:solidFill>
              </a:rPr>
              <a:t>Data Assets</a:t>
            </a:r>
          </a:p>
          <a:p>
            <a:pPr algn="ctr"/>
            <a:r>
              <a:rPr lang="en-US" sz="1000" dirty="0">
                <a:solidFill>
                  <a:schemeClr val="bg1"/>
                </a:solidFill>
              </a:rPr>
              <a:t>Metadata</a:t>
            </a:r>
          </a:p>
        </p:txBody>
      </p:sp>
      <p:sp>
        <p:nvSpPr>
          <p:cNvPr id="62" name="TextBox 61">
            <a:extLst>
              <a:ext uri="{FF2B5EF4-FFF2-40B4-BE49-F238E27FC236}">
                <a16:creationId xmlns:a16="http://schemas.microsoft.com/office/drawing/2014/main" id="{6B610494-ECF0-45E4-9EA5-D1583D93B947}"/>
              </a:ext>
            </a:extLst>
          </p:cNvPr>
          <p:cNvSpPr txBox="1"/>
          <p:nvPr/>
        </p:nvSpPr>
        <p:spPr>
          <a:xfrm>
            <a:off x="6341584" y="4961561"/>
            <a:ext cx="1106393" cy="861774"/>
          </a:xfrm>
          <a:prstGeom prst="rect">
            <a:avLst/>
          </a:prstGeom>
          <a:noFill/>
        </p:spPr>
        <p:txBody>
          <a:bodyPr wrap="none" rtlCol="0">
            <a:spAutoFit/>
          </a:bodyPr>
          <a:lstStyle/>
          <a:p>
            <a:pPr algn="ctr"/>
            <a:r>
              <a:rPr lang="en-US" sz="1000" dirty="0">
                <a:solidFill>
                  <a:schemeClr val="bg1"/>
                </a:solidFill>
              </a:rPr>
              <a:t>Access</a:t>
            </a:r>
          </a:p>
          <a:p>
            <a:pPr algn="ctr"/>
            <a:r>
              <a:rPr lang="en-US" sz="1000" dirty="0">
                <a:solidFill>
                  <a:schemeClr val="bg1"/>
                </a:solidFill>
              </a:rPr>
              <a:t>Management</a:t>
            </a:r>
          </a:p>
          <a:p>
            <a:pPr algn="ctr"/>
            <a:endParaRPr lang="en-US" sz="1000" dirty="0">
              <a:solidFill>
                <a:schemeClr val="bg1"/>
              </a:solidFill>
            </a:endParaRPr>
          </a:p>
          <a:p>
            <a:pPr marL="171450" indent="-171450">
              <a:buFont typeface="Arial" panose="020B0604020202020204" pitchFamily="34" charset="0"/>
              <a:buChar char="•"/>
            </a:pPr>
            <a:r>
              <a:rPr lang="en-US" sz="1000" dirty="0">
                <a:solidFill>
                  <a:schemeClr val="bg1"/>
                </a:solidFill>
              </a:rPr>
              <a:t>Just in </a:t>
            </a:r>
            <a:r>
              <a:rPr lang="en-US" sz="1000">
                <a:solidFill>
                  <a:schemeClr val="bg1"/>
                </a:solidFill>
              </a:rPr>
              <a:t>time </a:t>
            </a:r>
          </a:p>
          <a:p>
            <a:pPr marL="171450" indent="-171450">
              <a:buFont typeface="Arial" panose="020B0604020202020204" pitchFamily="34" charset="0"/>
              <a:buChar char="•"/>
            </a:pPr>
            <a:r>
              <a:rPr lang="en-US" sz="1000">
                <a:solidFill>
                  <a:schemeClr val="bg1"/>
                </a:solidFill>
              </a:rPr>
              <a:t>access</a:t>
            </a:r>
            <a:endParaRPr lang="en-US" sz="1000" dirty="0">
              <a:solidFill>
                <a:schemeClr val="bg1"/>
              </a:solidFill>
            </a:endParaRPr>
          </a:p>
        </p:txBody>
      </p:sp>
      <p:sp>
        <p:nvSpPr>
          <p:cNvPr id="63" name="TextBox 62">
            <a:extLst>
              <a:ext uri="{FF2B5EF4-FFF2-40B4-BE49-F238E27FC236}">
                <a16:creationId xmlns:a16="http://schemas.microsoft.com/office/drawing/2014/main" id="{C0EE485D-D73E-4D09-BC4B-58DCDE4238AC}"/>
              </a:ext>
            </a:extLst>
          </p:cNvPr>
          <p:cNvSpPr txBox="1"/>
          <p:nvPr/>
        </p:nvSpPr>
        <p:spPr>
          <a:xfrm>
            <a:off x="1690763" y="4222822"/>
            <a:ext cx="750847" cy="369332"/>
          </a:xfrm>
          <a:prstGeom prst="rect">
            <a:avLst/>
          </a:prstGeom>
          <a:noFill/>
        </p:spPr>
        <p:txBody>
          <a:bodyPr wrap="none" rtlCol="0">
            <a:spAutoFit/>
          </a:bodyPr>
          <a:lstStyle/>
          <a:p>
            <a:r>
              <a:rPr lang="en-US" dirty="0">
                <a:solidFill>
                  <a:schemeClr val="bg1"/>
                </a:solidFill>
              </a:rPr>
              <a:t>Ingest</a:t>
            </a:r>
          </a:p>
        </p:txBody>
      </p:sp>
      <p:sp>
        <p:nvSpPr>
          <p:cNvPr id="64" name="Dodecagon 63">
            <a:extLst>
              <a:ext uri="{FF2B5EF4-FFF2-40B4-BE49-F238E27FC236}">
                <a16:creationId xmlns:a16="http://schemas.microsoft.com/office/drawing/2014/main" id="{1F6A3739-FE61-42D2-8BC4-DD481CE72056}"/>
              </a:ext>
            </a:extLst>
          </p:cNvPr>
          <p:cNvSpPr/>
          <p:nvPr/>
        </p:nvSpPr>
        <p:spPr>
          <a:xfrm>
            <a:off x="149170" y="2995672"/>
            <a:ext cx="346397" cy="318591"/>
          </a:xfrm>
          <a:prstGeom prst="dodecag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a:solidFill>
                  <a:schemeClr val="accent5"/>
                </a:solidFill>
              </a:rPr>
              <a:t>1</a:t>
            </a:r>
          </a:p>
        </p:txBody>
      </p:sp>
      <p:sp>
        <p:nvSpPr>
          <p:cNvPr id="66" name="Dodecagon 65">
            <a:extLst>
              <a:ext uri="{FF2B5EF4-FFF2-40B4-BE49-F238E27FC236}">
                <a16:creationId xmlns:a16="http://schemas.microsoft.com/office/drawing/2014/main" id="{097AD8E2-3E26-4BEC-9339-4BF04E4F3AE1}"/>
              </a:ext>
            </a:extLst>
          </p:cNvPr>
          <p:cNvSpPr/>
          <p:nvPr/>
        </p:nvSpPr>
        <p:spPr>
          <a:xfrm>
            <a:off x="4402533" y="3376369"/>
            <a:ext cx="346397" cy="336484"/>
          </a:xfrm>
          <a:prstGeom prst="dodecag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solidFill>
                  <a:schemeClr val="accent5"/>
                </a:solidFill>
              </a:rPr>
              <a:t>3</a:t>
            </a:r>
          </a:p>
        </p:txBody>
      </p:sp>
      <p:sp>
        <p:nvSpPr>
          <p:cNvPr id="71" name="TextBox 70">
            <a:extLst>
              <a:ext uri="{FF2B5EF4-FFF2-40B4-BE49-F238E27FC236}">
                <a16:creationId xmlns:a16="http://schemas.microsoft.com/office/drawing/2014/main" id="{D2C65349-2927-4F63-B351-80EAF1BD99AE}"/>
              </a:ext>
            </a:extLst>
          </p:cNvPr>
          <p:cNvSpPr txBox="1"/>
          <p:nvPr/>
        </p:nvSpPr>
        <p:spPr>
          <a:xfrm>
            <a:off x="8326453" y="1986769"/>
            <a:ext cx="3595730" cy="5201424"/>
          </a:xfrm>
          <a:prstGeom prst="rect">
            <a:avLst/>
          </a:prstGeom>
          <a:noFill/>
        </p:spPr>
        <p:txBody>
          <a:bodyPr wrap="square" rtlCol="0">
            <a:spAutoFit/>
          </a:bodyPr>
          <a:lstStyle/>
          <a:p>
            <a:pPr marR="0" lvl="0" algn="ctr" defTabSz="914400" rtl="0" eaLnBrk="1" fontAlgn="auto" latinLnBrk="0" hangingPunct="1">
              <a:lnSpc>
                <a:spcPct val="100000"/>
              </a:lnSpc>
              <a:spcBef>
                <a:spcPts val="0"/>
              </a:spcBef>
              <a:spcAft>
                <a:spcPts val="0"/>
              </a:spcAft>
              <a:buClrTx/>
              <a:buSzTx/>
              <a:tabLst/>
              <a:defRPr/>
            </a:pPr>
            <a:endParaRPr kumimoji="0" lang="en-US" sz="14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a:p>
            <a:pPr marL="342900" indent="-342900">
              <a:buFont typeface="Wingdings" panose="05000000000000000000" pitchFamily="2" charset="2"/>
              <a:buChar char="§"/>
            </a:pPr>
            <a:r>
              <a:rPr lang="en-US" sz="1200" dirty="0">
                <a:solidFill>
                  <a:schemeClr val="bg1"/>
                </a:solidFill>
              </a:rPr>
              <a:t>Multi-Tenant</a:t>
            </a:r>
            <a:endParaRPr lang="en-US" sz="1400" dirty="0">
              <a:solidFill>
                <a:schemeClr val="bg1"/>
              </a:solidFill>
            </a:endParaRPr>
          </a:p>
          <a:p>
            <a:pPr marL="342900" indent="-342900">
              <a:buFont typeface="Wingdings" panose="05000000000000000000" pitchFamily="2" charset="2"/>
              <a:buChar char="§"/>
            </a:pPr>
            <a:endParaRPr lang="en-US" sz="1400" dirty="0">
              <a:solidFill>
                <a:schemeClr val="bg1"/>
              </a:solidFill>
            </a:endParaRPr>
          </a:p>
          <a:p>
            <a:pPr marL="342900" indent="-342900">
              <a:buFont typeface="Wingdings" panose="05000000000000000000" pitchFamily="2" charset="2"/>
              <a:buChar char="§"/>
            </a:pPr>
            <a:r>
              <a:rPr lang="en-US" sz="1200" dirty="0">
                <a:solidFill>
                  <a:schemeClr val="bg1"/>
                </a:solidFill>
              </a:rPr>
              <a:t>Fit for Purpose Enterprise Connected Data Fabrics</a:t>
            </a:r>
            <a:endParaRPr lang="en-US" sz="1400" dirty="0">
              <a:solidFill>
                <a:schemeClr val="bg1"/>
              </a:solidFill>
            </a:endParaRPr>
          </a:p>
          <a:p>
            <a:pPr marL="342900" indent="-342900">
              <a:buFont typeface="Wingdings" panose="05000000000000000000" pitchFamily="2" charset="2"/>
              <a:buChar char="§"/>
            </a:pPr>
            <a:endParaRPr lang="en-US" sz="1400" dirty="0">
              <a:solidFill>
                <a:schemeClr val="bg1"/>
              </a:solidFill>
            </a:endParaRPr>
          </a:p>
          <a:p>
            <a:pPr marL="342900" indent="-342900">
              <a:buFont typeface="Wingdings" panose="05000000000000000000" pitchFamily="2" charset="2"/>
              <a:buChar char="§"/>
            </a:pPr>
            <a:r>
              <a:rPr lang="en-US" sz="1200" dirty="0">
                <a:solidFill>
                  <a:schemeClr val="bg1"/>
                </a:solidFill>
              </a:rPr>
              <a:t>Consistent and Scalable Data Management</a:t>
            </a:r>
          </a:p>
          <a:p>
            <a:pPr marL="342900" indent="-342900">
              <a:buFont typeface="Wingdings" panose="05000000000000000000" pitchFamily="2" charset="2"/>
              <a:buChar char="§"/>
            </a:pPr>
            <a:endParaRPr lang="en-US" sz="1400" dirty="0">
              <a:solidFill>
                <a:schemeClr val="bg1"/>
              </a:solidFill>
            </a:endParaRPr>
          </a:p>
          <a:p>
            <a:pPr marL="342900" indent="-342900">
              <a:buFont typeface="Wingdings" panose="05000000000000000000" pitchFamily="2" charset="2"/>
              <a:buChar char="§"/>
            </a:pPr>
            <a:r>
              <a:rPr lang="en-US" sz="1200" dirty="0">
                <a:solidFill>
                  <a:schemeClr val="bg1"/>
                </a:solidFill>
              </a:rPr>
              <a:t>Single Location for Data Discovery and Subscriptions (One Catalog)</a:t>
            </a:r>
          </a:p>
          <a:p>
            <a:pPr marL="342900" indent="-342900">
              <a:buFont typeface="Wingdings" panose="05000000000000000000" pitchFamily="2" charset="2"/>
              <a:buChar char="§"/>
            </a:pPr>
            <a:endParaRPr lang="en-US" sz="1200" dirty="0">
              <a:solidFill>
                <a:schemeClr val="bg1"/>
              </a:solidFill>
            </a:endParaRPr>
          </a:p>
          <a:p>
            <a:pPr marL="342900" indent="-342900">
              <a:buFont typeface="Wingdings" panose="05000000000000000000" pitchFamily="2" charset="2"/>
              <a:buChar char="§"/>
            </a:pPr>
            <a:r>
              <a:rPr lang="en-US" sz="1200" dirty="0">
                <a:solidFill>
                  <a:schemeClr val="bg1"/>
                </a:solidFill>
              </a:rPr>
              <a:t>Modern Engineering System Capabilities</a:t>
            </a:r>
          </a:p>
          <a:p>
            <a:pPr marL="342900" indent="-342900">
              <a:buFont typeface="Wingdings" panose="05000000000000000000" pitchFamily="2" charset="2"/>
              <a:buChar char="§"/>
            </a:pPr>
            <a:endParaRPr lang="en-US" sz="1200" dirty="0">
              <a:solidFill>
                <a:schemeClr val="bg1"/>
              </a:solidFill>
            </a:endParaRPr>
          </a:p>
          <a:p>
            <a:pPr marL="342900" indent="-342900">
              <a:buFont typeface="Wingdings" panose="05000000000000000000" pitchFamily="2" charset="2"/>
              <a:buChar char="§"/>
            </a:pPr>
            <a:r>
              <a:rPr lang="en-US" sz="1200" dirty="0">
                <a:solidFill>
                  <a:schemeClr val="bg1"/>
                </a:solidFill>
              </a:rPr>
              <a:t>Optimization recommendation engine</a:t>
            </a:r>
          </a:p>
          <a:p>
            <a:pPr marL="342900" indent="-342900">
              <a:buFont typeface="Wingdings" panose="05000000000000000000" pitchFamily="2" charset="2"/>
              <a:buChar char="§"/>
            </a:pPr>
            <a:endParaRPr lang="en-US" sz="1200" dirty="0">
              <a:solidFill>
                <a:schemeClr val="bg1"/>
              </a:solidFill>
            </a:endParaRPr>
          </a:p>
          <a:p>
            <a:pPr marL="342900" indent="-342900">
              <a:buFont typeface="Wingdings" panose="05000000000000000000" pitchFamily="2" charset="2"/>
              <a:buChar char="§"/>
            </a:pPr>
            <a:r>
              <a:rPr lang="en-US" sz="1200" dirty="0">
                <a:solidFill>
                  <a:schemeClr val="bg1"/>
                </a:solidFill>
              </a:rPr>
              <a:t>Monitoring &amp; Alert</a:t>
            </a:r>
          </a:p>
          <a:p>
            <a:pPr marL="342900" indent="-342900">
              <a:buFont typeface="Wingdings" panose="05000000000000000000" pitchFamily="2" charset="2"/>
              <a:buChar char="§"/>
            </a:pPr>
            <a:endParaRPr lang="en-US" sz="1200" dirty="0">
              <a:solidFill>
                <a:schemeClr val="bg1"/>
              </a:solidFill>
            </a:endParaRPr>
          </a:p>
          <a:p>
            <a:pPr marL="342900" indent="-342900">
              <a:buFont typeface="Wingdings" panose="05000000000000000000" pitchFamily="2" charset="2"/>
              <a:buChar char="§"/>
            </a:pPr>
            <a:r>
              <a:rPr lang="en-US" sz="1200" dirty="0">
                <a:solidFill>
                  <a:schemeClr val="bg1"/>
                </a:solidFill>
              </a:rPr>
              <a:t>Extension to  complex business scenario</a:t>
            </a:r>
          </a:p>
          <a:p>
            <a:pPr marL="342900" indent="-342900">
              <a:buFont typeface="Wingdings" panose="05000000000000000000" pitchFamily="2" charset="2"/>
              <a:buChar char="§"/>
            </a:pPr>
            <a:endParaRPr lang="en-US" sz="1200" dirty="0">
              <a:solidFill>
                <a:schemeClr val="bg1"/>
              </a:solidFill>
            </a:endParaRPr>
          </a:p>
          <a:p>
            <a:pPr marL="342900" indent="-342900">
              <a:buFont typeface="Wingdings" panose="05000000000000000000" pitchFamily="2" charset="2"/>
              <a:buChar char="§"/>
            </a:pPr>
            <a:r>
              <a:rPr lang="en-US" sz="1200" dirty="0">
                <a:solidFill>
                  <a:schemeClr val="bg1"/>
                </a:solidFill>
              </a:rPr>
              <a:t>Leveraging customer ecosystem for autonomy and transparency.</a:t>
            </a:r>
          </a:p>
          <a:p>
            <a:pPr marL="342900" indent="-342900">
              <a:buFont typeface="Wingdings" panose="05000000000000000000" pitchFamily="2" charset="2"/>
              <a:buChar char="§"/>
            </a:pPr>
            <a:endParaRPr lang="en-US" sz="1200" dirty="0">
              <a:solidFill>
                <a:schemeClr val="bg1"/>
              </a:solidFill>
            </a:endParaRPr>
          </a:p>
          <a:p>
            <a:pPr marL="342900" indent="-342900">
              <a:buFont typeface="Wingdings" panose="05000000000000000000" pitchFamily="2" charset="2"/>
              <a:buChar char="§"/>
            </a:pPr>
            <a:r>
              <a:rPr lang="en-IN" sz="1200" dirty="0">
                <a:solidFill>
                  <a:schemeClr val="bg1"/>
                </a:solidFill>
              </a:rPr>
              <a:t>BCDR Business continuity and disaster recovery</a:t>
            </a:r>
          </a:p>
          <a:p>
            <a:pPr marL="342900" indent="-342900">
              <a:buFont typeface="Wingdings" panose="05000000000000000000" pitchFamily="2" charset="2"/>
              <a:buChar char="§"/>
            </a:pPr>
            <a:endParaRPr lang="en-IN" sz="1200" dirty="0">
              <a:solidFill>
                <a:schemeClr val="bg1"/>
              </a:solidFill>
            </a:endParaRPr>
          </a:p>
          <a:p>
            <a:pPr marL="342900" indent="-342900">
              <a:buFont typeface="Wingdings" panose="05000000000000000000" pitchFamily="2" charset="2"/>
              <a:buChar char="§"/>
            </a:pPr>
            <a:r>
              <a:rPr lang="en-IN" sz="1200" dirty="0">
                <a:solidFill>
                  <a:schemeClr val="bg1"/>
                </a:solidFill>
              </a:rPr>
              <a:t>Code free</a:t>
            </a:r>
            <a:endParaRPr lang="en-US" sz="1200" dirty="0">
              <a:solidFill>
                <a:schemeClr val="bg1"/>
              </a:solidFill>
            </a:endParaRPr>
          </a:p>
          <a:p>
            <a:pPr marL="342900" indent="-342900">
              <a:buFont typeface="Wingdings" panose="05000000000000000000" pitchFamily="2" charset="2"/>
              <a:buChar char="§"/>
            </a:pPr>
            <a:endParaRPr lang="en-US" sz="1200" dirty="0">
              <a:solidFill>
                <a:schemeClr val="bg1"/>
              </a:solidFill>
            </a:endParaRPr>
          </a:p>
          <a:p>
            <a:pPr marL="342900" indent="-342900">
              <a:buFont typeface="Wingdings" panose="05000000000000000000" pitchFamily="2" charset="2"/>
              <a:buChar char="§"/>
            </a:pPr>
            <a:endParaRPr lang="en-US" sz="1200" dirty="0">
              <a:solidFill>
                <a:schemeClr val="bg1"/>
              </a:solidFill>
            </a:endParaRPr>
          </a:p>
          <a:p>
            <a:pPr marL="342900" indent="-342900">
              <a:buFont typeface="Wingdings" panose="05000000000000000000" pitchFamily="2" charset="2"/>
              <a:buChar char="§"/>
            </a:pPr>
            <a:endParaRPr lang="en-US" sz="1200" dirty="0">
              <a:solidFill>
                <a:schemeClr val="bg1"/>
              </a:solidFill>
            </a:endParaRPr>
          </a:p>
        </p:txBody>
      </p:sp>
      <p:sp>
        <p:nvSpPr>
          <p:cNvPr id="72" name="Rectangle 71">
            <a:extLst>
              <a:ext uri="{FF2B5EF4-FFF2-40B4-BE49-F238E27FC236}">
                <a16:creationId xmlns:a16="http://schemas.microsoft.com/office/drawing/2014/main" id="{FAA703E4-9DCC-468C-A715-51870B664247}"/>
              </a:ext>
            </a:extLst>
          </p:cNvPr>
          <p:cNvSpPr/>
          <p:nvPr/>
        </p:nvSpPr>
        <p:spPr>
          <a:xfrm>
            <a:off x="669567" y="408478"/>
            <a:ext cx="586740" cy="988681"/>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id="{4C30D740-62F4-450F-9F20-393C5658DCBA}"/>
              </a:ext>
            </a:extLst>
          </p:cNvPr>
          <p:cNvSpPr/>
          <p:nvPr/>
        </p:nvSpPr>
        <p:spPr>
          <a:xfrm>
            <a:off x="10474103" y="185079"/>
            <a:ext cx="997389" cy="338554"/>
          </a:xfrm>
          <a:prstGeom prst="rect">
            <a:avLst/>
          </a:prstGeom>
          <a:noFill/>
        </p:spPr>
        <p:txBody>
          <a:bodyPr wrap="none" lIns="91440" tIns="45720" rIns="91440" bIns="45720">
            <a:spAutoFit/>
          </a:bodyPr>
          <a:lstStyle/>
          <a:p>
            <a:pPr lvl="0" algn="ctr">
              <a:defRPr/>
            </a:pPr>
            <a:r>
              <a:rPr lang="en-US" sz="1600" b="1" dirty="0" err="1">
                <a:ln w="22225">
                  <a:noFill/>
                  <a:prstDash val="solid"/>
                </a:ln>
                <a:solidFill>
                  <a:schemeClr val="bg1"/>
                </a:solidFill>
                <a:effectLst>
                  <a:outerShdw blurRad="38100" dist="22860" dir="5400000" algn="tl" rotWithShape="0">
                    <a:srgbClr val="000000">
                      <a:alpha val="30000"/>
                    </a:srgbClr>
                  </a:outerShdw>
                </a:effectLst>
                <a:latin typeface="Aharoni" panose="02010803020104030203" pitchFamily="2" charset="-79"/>
                <a:cs typeface="Aharoni" panose="02010803020104030203" pitchFamily="2" charset="-79"/>
              </a:rPr>
              <a:t>DataTao</a:t>
            </a:r>
            <a:endParaRPr kumimoji="0" lang="en-US" sz="1400" b="1" i="0" u="none" strike="noStrike" kern="1200" cap="none" spc="0" normalizeH="0" baseline="0" noProof="0" dirty="0">
              <a:ln w="22225">
                <a:noFill/>
                <a:prstDash val="solid"/>
              </a:ln>
              <a:solidFill>
                <a:schemeClr val="bg1"/>
              </a:solidFill>
              <a:effectLst>
                <a:outerShdw blurRad="38100" dist="22860" dir="5400000" algn="tl" rotWithShape="0">
                  <a:srgbClr val="000000">
                    <a:alpha val="30000"/>
                  </a:srgbClr>
                </a:outerShdw>
              </a:effectLst>
              <a:uLnTx/>
              <a:uFillTx/>
              <a:latin typeface="Aharoni" panose="02010803020104030203" pitchFamily="2" charset="-79"/>
              <a:cs typeface="Aharoni" panose="02010803020104030203" pitchFamily="2" charset="-79"/>
            </a:endParaRPr>
          </a:p>
        </p:txBody>
      </p:sp>
      <p:pic>
        <p:nvPicPr>
          <p:cNvPr id="76" name="Picture 75" descr="Image result for big data icon png">
            <a:extLst>
              <a:ext uri="{FF2B5EF4-FFF2-40B4-BE49-F238E27FC236}">
                <a16:creationId xmlns:a16="http://schemas.microsoft.com/office/drawing/2014/main" id="{81A1816D-E012-43DD-BA4C-36E8195537F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38360" y="157333"/>
            <a:ext cx="652267" cy="652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8545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ADD79B4-2BFD-4FC0-AA5D-11376E1F58AF}"/>
              </a:ext>
            </a:extLst>
          </p:cNvPr>
          <p:cNvSpPr txBox="1"/>
          <p:nvPr/>
        </p:nvSpPr>
        <p:spPr>
          <a:xfrm>
            <a:off x="1213966" y="314190"/>
            <a:ext cx="4450080" cy="584775"/>
          </a:xfrm>
          <a:prstGeom prst="rect">
            <a:avLst/>
          </a:prstGeom>
          <a:noFill/>
        </p:spPr>
        <p:txBody>
          <a:bodyPr wrap="square" rtlCol="0">
            <a:spAutoFit/>
          </a:bodyPr>
          <a:lstStyle/>
          <a:p>
            <a:r>
              <a:rPr lang="en-IN" sz="3200" b="1" dirty="0">
                <a:cs typeface="Aharoni" panose="02010803020104030203" pitchFamily="2" charset="-79"/>
              </a:rPr>
              <a:t>Benefits Summary</a:t>
            </a:r>
          </a:p>
        </p:txBody>
      </p:sp>
      <p:sp>
        <p:nvSpPr>
          <p:cNvPr id="2" name="Rectangle 1">
            <a:extLst>
              <a:ext uri="{FF2B5EF4-FFF2-40B4-BE49-F238E27FC236}">
                <a16:creationId xmlns:a16="http://schemas.microsoft.com/office/drawing/2014/main" id="{65EFA3DC-8ACA-4880-A0D3-125B20C0C092}"/>
              </a:ext>
            </a:extLst>
          </p:cNvPr>
          <p:cNvSpPr/>
          <p:nvPr/>
        </p:nvSpPr>
        <p:spPr>
          <a:xfrm>
            <a:off x="637237" y="1397159"/>
            <a:ext cx="10834255" cy="4693593"/>
          </a:xfrm>
          <a:prstGeom prst="rect">
            <a:avLst/>
          </a:prstGeom>
        </p:spPr>
        <p:txBody>
          <a:bodyPr wrap="square">
            <a:spAutoFit/>
          </a:bodyPr>
          <a:lstStyle/>
          <a:p>
            <a:r>
              <a:rPr lang="en-IN" sz="2300" b="1" dirty="0"/>
              <a:t>1. Reduction in Engineering team Spends </a:t>
            </a:r>
            <a:r>
              <a:rPr lang="en-IN" sz="2300" dirty="0"/>
              <a:t>– by up to 75%.</a:t>
            </a:r>
          </a:p>
          <a:p>
            <a:endParaRPr lang="en-IN" sz="2300" dirty="0"/>
          </a:p>
          <a:p>
            <a:r>
              <a:rPr lang="en-IN" sz="2300" b="1" dirty="0"/>
              <a:t>2. Reduce Time to Value – </a:t>
            </a:r>
            <a:r>
              <a:rPr lang="en-IN" sz="2300" dirty="0"/>
              <a:t>Instead of months, make your data “analytics-ready” in hours.</a:t>
            </a:r>
          </a:p>
          <a:p>
            <a:r>
              <a:rPr lang="en-IN" sz="2300" dirty="0"/>
              <a:t>	</a:t>
            </a:r>
            <a:br>
              <a:rPr lang="en-IN" sz="2300" dirty="0"/>
            </a:br>
            <a:r>
              <a:rPr lang="en-IN" sz="2300" b="1" dirty="0"/>
              <a:t>3</a:t>
            </a:r>
            <a:r>
              <a:rPr lang="en-IN" sz="2300" dirty="0"/>
              <a:t>. </a:t>
            </a:r>
            <a:r>
              <a:rPr lang="en-IN" sz="2300" b="1" dirty="0"/>
              <a:t>Infrastructure transparency : </a:t>
            </a:r>
            <a:r>
              <a:rPr lang="en-IN" sz="2300" dirty="0"/>
              <a:t>Complete transparency of cloud infra and spending.</a:t>
            </a:r>
          </a:p>
          <a:p>
            <a:br>
              <a:rPr lang="en-IN" sz="2300" b="1" dirty="0"/>
            </a:br>
            <a:r>
              <a:rPr lang="en-IN" sz="2300" b="1" dirty="0"/>
              <a:t>4</a:t>
            </a:r>
            <a:r>
              <a:rPr lang="en-IN" sz="2300" dirty="0"/>
              <a:t>. </a:t>
            </a:r>
            <a:r>
              <a:rPr lang="en-IN" sz="2300" b="1" dirty="0"/>
              <a:t>Umbrella of offering</a:t>
            </a:r>
            <a:r>
              <a:rPr lang="en-IN" sz="2300" dirty="0"/>
              <a:t>, complete ecosystem, partner in their complex business requirements, bring your own patterns</a:t>
            </a:r>
          </a:p>
          <a:p>
            <a:br>
              <a:rPr lang="en-IN" sz="2300" dirty="0"/>
            </a:br>
            <a:r>
              <a:rPr lang="en-IN" sz="2300" b="1" dirty="0"/>
              <a:t>5</a:t>
            </a:r>
            <a:r>
              <a:rPr lang="en-IN" sz="2300" dirty="0"/>
              <a:t>. </a:t>
            </a:r>
            <a:r>
              <a:rPr lang="en-IN" sz="2300" b="1" dirty="0"/>
              <a:t>Complimenting the market leaders: </a:t>
            </a:r>
            <a:r>
              <a:rPr lang="en-IN" sz="2300" dirty="0" err="1"/>
              <a:t>Datatao</a:t>
            </a:r>
            <a:r>
              <a:rPr lang="en-IN" sz="2300" dirty="0"/>
              <a:t> sits on top of the existing products of cloud providers.</a:t>
            </a:r>
            <a:br>
              <a:rPr lang="en-IN" sz="2300" b="1" dirty="0"/>
            </a:br>
            <a:endParaRPr lang="en-IN" sz="2300" b="1" dirty="0"/>
          </a:p>
          <a:p>
            <a:r>
              <a:rPr lang="en-IN" sz="2300" b="1" dirty="0"/>
              <a:t>6. Compliance: </a:t>
            </a:r>
            <a:r>
              <a:rPr lang="en-IN" sz="2300" dirty="0"/>
              <a:t>GDPR, data localization, SOX compliance data.</a:t>
            </a:r>
            <a:endParaRPr lang="en-US" sz="2300" dirty="0"/>
          </a:p>
        </p:txBody>
      </p:sp>
      <p:sp>
        <p:nvSpPr>
          <p:cNvPr id="8" name="Rectangle 7">
            <a:extLst>
              <a:ext uri="{FF2B5EF4-FFF2-40B4-BE49-F238E27FC236}">
                <a16:creationId xmlns:a16="http://schemas.microsoft.com/office/drawing/2014/main" id="{A26F7CB6-42E8-40F1-8F94-034CA95CD732}"/>
              </a:ext>
            </a:extLst>
          </p:cNvPr>
          <p:cNvSpPr/>
          <p:nvPr/>
        </p:nvSpPr>
        <p:spPr>
          <a:xfrm>
            <a:off x="669567" y="408478"/>
            <a:ext cx="586740" cy="988681"/>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CED0157B-7E77-4AA6-8F15-9EEEF7EE7D85}"/>
              </a:ext>
            </a:extLst>
          </p:cNvPr>
          <p:cNvSpPr/>
          <p:nvPr/>
        </p:nvSpPr>
        <p:spPr>
          <a:xfrm>
            <a:off x="10474103" y="185079"/>
            <a:ext cx="997389" cy="338554"/>
          </a:xfrm>
          <a:prstGeom prst="rect">
            <a:avLst/>
          </a:prstGeom>
          <a:noFill/>
        </p:spPr>
        <p:txBody>
          <a:bodyPr wrap="none" lIns="91440" tIns="45720" rIns="91440" bIns="45720">
            <a:spAutoFit/>
          </a:bodyPr>
          <a:lstStyle/>
          <a:p>
            <a:pPr lvl="0" algn="ctr">
              <a:defRPr/>
            </a:pPr>
            <a:r>
              <a:rPr lang="en-US" sz="1600" b="1" dirty="0" err="1">
                <a:ln w="22225">
                  <a:noFill/>
                  <a:prstDash val="solid"/>
                </a:ln>
                <a:effectLst>
                  <a:outerShdw blurRad="38100" dist="22860" dir="5400000" algn="tl" rotWithShape="0">
                    <a:srgbClr val="000000">
                      <a:alpha val="30000"/>
                    </a:srgbClr>
                  </a:outerShdw>
                </a:effectLst>
                <a:latin typeface="Aharoni" panose="02010803020104030203" pitchFamily="2" charset="-79"/>
                <a:cs typeface="Aharoni" panose="02010803020104030203" pitchFamily="2" charset="-79"/>
              </a:rPr>
              <a:t>DataTao</a:t>
            </a:r>
            <a:endParaRPr kumimoji="0" lang="en-US" sz="1400" b="1" i="0" u="none" strike="noStrike" kern="1200" cap="none" spc="0" normalizeH="0" baseline="0" noProof="0" dirty="0">
              <a:ln w="22225">
                <a:noFill/>
                <a:prstDash val="solid"/>
              </a:ln>
              <a:effectLst>
                <a:outerShdw blurRad="38100" dist="22860" dir="5400000" algn="tl" rotWithShape="0">
                  <a:srgbClr val="000000">
                    <a:alpha val="30000"/>
                  </a:srgbClr>
                </a:outerShdw>
              </a:effectLst>
              <a:uLnTx/>
              <a:uFillTx/>
              <a:latin typeface="Aharoni" panose="02010803020104030203" pitchFamily="2" charset="-79"/>
              <a:cs typeface="Aharoni" panose="02010803020104030203" pitchFamily="2" charset="-79"/>
            </a:endParaRPr>
          </a:p>
        </p:txBody>
      </p:sp>
      <p:pic>
        <p:nvPicPr>
          <p:cNvPr id="10" name="Picture 9" descr="Image result for big data icon png">
            <a:extLst>
              <a:ext uri="{FF2B5EF4-FFF2-40B4-BE49-F238E27FC236}">
                <a16:creationId xmlns:a16="http://schemas.microsoft.com/office/drawing/2014/main" id="{5AEA1A7C-987F-42ED-958D-FC085D75F2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8360" y="157333"/>
            <a:ext cx="652267" cy="652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7081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7E26C63-8D59-4642-B000-97E59B635909}"/>
              </a:ext>
            </a:extLst>
          </p:cNvPr>
          <p:cNvSpPr txBox="1"/>
          <p:nvPr/>
        </p:nvSpPr>
        <p:spPr>
          <a:xfrm>
            <a:off x="1256307" y="354356"/>
            <a:ext cx="6226351"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3600" b="1" i="0" u="none" strike="noStrike" kern="1200" cap="none" spc="0" normalizeH="0" baseline="0" noProof="0" dirty="0">
                <a:ln>
                  <a:noFill/>
                </a:ln>
                <a:effectLst/>
                <a:uLnTx/>
                <a:uFillTx/>
                <a:ea typeface="+mn-ea"/>
                <a:cs typeface="Aharoni" panose="02010803020104030203" pitchFamily="2" charset="-79"/>
              </a:rPr>
              <a:t>Context Setting</a:t>
            </a:r>
          </a:p>
        </p:txBody>
      </p:sp>
      <p:sp>
        <p:nvSpPr>
          <p:cNvPr id="10" name="Rectangle 9">
            <a:extLst>
              <a:ext uri="{FF2B5EF4-FFF2-40B4-BE49-F238E27FC236}">
                <a16:creationId xmlns:a16="http://schemas.microsoft.com/office/drawing/2014/main" id="{EDFEECFD-F115-4694-9D7F-A9D4D9819995}"/>
              </a:ext>
            </a:extLst>
          </p:cNvPr>
          <p:cNvSpPr/>
          <p:nvPr/>
        </p:nvSpPr>
        <p:spPr>
          <a:xfrm>
            <a:off x="669567" y="408478"/>
            <a:ext cx="586740" cy="988681"/>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82FA1745-80EB-428D-A0FC-05245142D0CC}"/>
              </a:ext>
            </a:extLst>
          </p:cNvPr>
          <p:cNvSpPr/>
          <p:nvPr/>
        </p:nvSpPr>
        <p:spPr>
          <a:xfrm>
            <a:off x="545833" y="1605328"/>
            <a:ext cx="11100334" cy="5139869"/>
          </a:xfrm>
          <a:prstGeom prst="rect">
            <a:avLst/>
          </a:prstGeom>
        </p:spPr>
        <p:txBody>
          <a:bodyPr wrap="square">
            <a:spAutoFit/>
          </a:bodyPr>
          <a:lstStyle/>
          <a:p>
            <a:pPr lvl="0" defTabSz="457200">
              <a:defRPr/>
            </a:pPr>
            <a:r>
              <a:rPr kumimoji="0" lang="en-IN" sz="2800" b="0" i="0" u="none" strike="noStrike" kern="1200" cap="none" spc="0" normalizeH="0" baseline="0" noProof="0" dirty="0">
                <a:ln>
                  <a:noFill/>
                </a:ln>
                <a:effectLst/>
                <a:uLnTx/>
                <a:uFillTx/>
                <a:latin typeface="Calibri" panose="020F0502020204030204"/>
                <a:ea typeface="+mn-ea"/>
                <a:cs typeface="Aharoni" panose="02010803020104030203" pitchFamily="2" charset="-79"/>
              </a:rPr>
              <a:t>Business invest significantly today to modernize their data lake using cloud technologies. Yet, building and managing enterprise data lake today is very challenging. It involves a lot of manual effort, involving complicated, time-consuming</a:t>
            </a:r>
            <a:r>
              <a:rPr lang="en-IN" sz="2800" dirty="0">
                <a:cs typeface="Aharoni" panose="02010803020104030203" pitchFamily="2" charset="-79"/>
              </a:rPr>
              <a:t>, ever-changing &amp; confusing (plethora of technologies to choose from) tools </a:t>
            </a:r>
            <a:r>
              <a:rPr kumimoji="0" lang="en-IN" sz="2800" b="0" i="0" u="none" strike="noStrike" kern="1200" cap="none" spc="0" normalizeH="0" baseline="0" noProof="0" dirty="0">
                <a:ln>
                  <a:noFill/>
                </a:ln>
                <a:effectLst/>
                <a:uLnTx/>
                <a:uFillTx/>
                <a:latin typeface="Calibri" panose="020F0502020204030204"/>
                <a:ea typeface="+mn-ea"/>
                <a:cs typeface="Aharoni" panose="02010803020104030203" pitchFamily="2" charset="-79"/>
              </a:rPr>
              <a:t>&amp; technologies.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IN" sz="2800" dirty="0">
              <a:latin typeface="Calibri" panose="020F0502020204030204"/>
              <a:cs typeface="Aharoni" panose="02010803020104030203" pitchFamily="2" charset="-79"/>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effectLst/>
                <a:uLnTx/>
                <a:uFillTx/>
                <a:latin typeface="Calibri" panose="020F0502020204030204"/>
                <a:ea typeface="+mn-ea"/>
                <a:cs typeface="Aharoni" panose="02010803020104030203" pitchFamily="2" charset="-79"/>
              </a:rPr>
              <a:t>It takes many months to build the lake and huge engineering team for support &amp; maintenance. This is not only inefficient, but also very costly and highly sluggish, causing very high time to deliver value.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effectLst/>
              <a:uLnTx/>
              <a:uFillTx/>
              <a:latin typeface="Calibri" panose="020F0502020204030204"/>
              <a:ea typeface="+mn-ea"/>
              <a:cs typeface="Aharoni" panose="02010803020104030203" pitchFamily="2" charset="-79"/>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effectLst/>
              <a:uLnTx/>
              <a:uFillTx/>
              <a:latin typeface="Calibri" panose="020F0502020204030204"/>
              <a:ea typeface="+mn-ea"/>
              <a:cs typeface="Aharoni" panose="02010803020104030203" pitchFamily="2" charset="-79"/>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2800" b="0" i="0" u="none" strike="noStrike" kern="1200" cap="none" spc="0" normalizeH="0" baseline="0" noProof="0" dirty="0">
              <a:ln>
                <a:noFill/>
              </a:ln>
              <a:effectLst/>
              <a:uLnTx/>
              <a:uFillTx/>
              <a:latin typeface="Calibri" panose="020F0502020204030204"/>
              <a:ea typeface="+mn-ea"/>
              <a:cs typeface="Aharoni" panose="02010803020104030203" pitchFamily="2" charset="-79"/>
            </a:endParaRPr>
          </a:p>
        </p:txBody>
      </p:sp>
      <p:sp>
        <p:nvSpPr>
          <p:cNvPr id="7" name="Rectangle 6">
            <a:extLst>
              <a:ext uri="{FF2B5EF4-FFF2-40B4-BE49-F238E27FC236}">
                <a16:creationId xmlns:a16="http://schemas.microsoft.com/office/drawing/2014/main" id="{60946550-2139-4820-BB94-A4F444411151}"/>
              </a:ext>
            </a:extLst>
          </p:cNvPr>
          <p:cNvSpPr/>
          <p:nvPr/>
        </p:nvSpPr>
        <p:spPr>
          <a:xfrm>
            <a:off x="10474103" y="185079"/>
            <a:ext cx="997389" cy="338554"/>
          </a:xfrm>
          <a:prstGeom prst="rect">
            <a:avLst/>
          </a:prstGeom>
          <a:noFill/>
        </p:spPr>
        <p:txBody>
          <a:bodyPr wrap="none" lIns="91440" tIns="45720" rIns="91440" bIns="45720">
            <a:spAutoFit/>
          </a:bodyPr>
          <a:lstStyle/>
          <a:p>
            <a:pPr lvl="0" algn="ctr">
              <a:defRPr/>
            </a:pPr>
            <a:r>
              <a:rPr lang="en-US" sz="1600" b="1" dirty="0" err="1">
                <a:ln w="22225">
                  <a:noFill/>
                  <a:prstDash val="solid"/>
                </a:ln>
                <a:effectLst>
                  <a:outerShdw blurRad="38100" dist="22860" dir="5400000" algn="tl" rotWithShape="0">
                    <a:srgbClr val="000000">
                      <a:alpha val="30000"/>
                    </a:srgbClr>
                  </a:outerShdw>
                </a:effectLst>
                <a:latin typeface="Aharoni" panose="02010803020104030203" pitchFamily="2" charset="-79"/>
                <a:cs typeface="Aharoni" panose="02010803020104030203" pitchFamily="2" charset="-79"/>
              </a:rPr>
              <a:t>DataTao</a:t>
            </a:r>
            <a:endParaRPr kumimoji="0" lang="en-US" sz="1400" b="1" i="0" u="none" strike="noStrike" kern="1200" cap="none" spc="0" normalizeH="0" baseline="0" noProof="0" dirty="0">
              <a:ln w="22225">
                <a:noFill/>
                <a:prstDash val="solid"/>
              </a:ln>
              <a:effectLst>
                <a:outerShdw blurRad="38100" dist="22860" dir="5400000" algn="tl" rotWithShape="0">
                  <a:srgbClr val="000000">
                    <a:alpha val="30000"/>
                  </a:srgbClr>
                </a:outerShdw>
              </a:effectLst>
              <a:uLnTx/>
              <a:uFillTx/>
              <a:latin typeface="Aharoni" panose="02010803020104030203" pitchFamily="2" charset="-79"/>
              <a:cs typeface="Aharoni" panose="02010803020104030203" pitchFamily="2" charset="-79"/>
            </a:endParaRPr>
          </a:p>
        </p:txBody>
      </p:sp>
      <p:pic>
        <p:nvPicPr>
          <p:cNvPr id="8" name="Picture 7" descr="Image result for big data icon png">
            <a:extLst>
              <a:ext uri="{FF2B5EF4-FFF2-40B4-BE49-F238E27FC236}">
                <a16:creationId xmlns:a16="http://schemas.microsoft.com/office/drawing/2014/main" id="{4A01E03F-7EA9-4375-B1A6-CAE725305A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38360" y="157333"/>
            <a:ext cx="652267" cy="652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2848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slz="http://schemas.microsoft.com/office/powerpoint/2016/slidezoom">
        <mc:Choice Requires="pslz">
          <p:graphicFrame>
            <p:nvGraphicFramePr>
              <p:cNvPr id="3" name="Slide Zoom 2">
                <a:extLst>
                  <a:ext uri="{FF2B5EF4-FFF2-40B4-BE49-F238E27FC236}">
                    <a16:creationId xmlns:a16="http://schemas.microsoft.com/office/drawing/2014/main" id="{5C62C5FB-3FC2-4048-B3D8-C3A5668DD7FF}"/>
                  </a:ext>
                </a:extLst>
              </p:cNvPr>
              <p:cNvGraphicFramePr>
                <a:graphicFrameLocks noChangeAspect="1"/>
              </p:cNvGraphicFramePr>
              <p:nvPr>
                <p:extLst>
                  <p:ext uri="{D42A27DB-BD31-4B8C-83A1-F6EECF244321}">
                    <p14:modId xmlns:p14="http://schemas.microsoft.com/office/powerpoint/2010/main" val="683122766"/>
                  </p:ext>
                </p:extLst>
              </p:nvPr>
            </p:nvGraphicFramePr>
            <p:xfrm>
              <a:off x="720508" y="1924653"/>
              <a:ext cx="2857500" cy="1466261"/>
            </p:xfrm>
            <a:graphic>
              <a:graphicData uri="http://schemas.microsoft.com/office/powerpoint/2016/slidezoom">
                <pslz:sldZm>
                  <pslz:sldZmObj sldId="274" cId="4234968925">
                    <pslz:zmPr id="{34AEDFA1-D678-4563-867D-9B6A20A63B02}" transitionDur="1000">
                      <p166:blipFill xmlns:p166="http://schemas.microsoft.com/office/powerpoint/2016/6/main">
                        <a:blip r:embed="rId3"/>
                        <a:stretch>
                          <a:fillRect/>
                        </a:stretch>
                      </p166:blipFill>
                      <p166:spPr xmlns:p166="http://schemas.microsoft.com/office/powerpoint/2016/6/main">
                        <a:xfrm>
                          <a:off x="0" y="0"/>
                          <a:ext cx="2857500" cy="146626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166:spPr>
                    </pslz:zmPr>
                  </pslz:sldZmObj>
                </pslz:sldZm>
              </a:graphicData>
            </a:graphic>
          </p:graphicFrame>
        </mc:Choice>
        <mc:Fallback xmlns="">
          <p:pic>
            <p:nvPicPr>
              <p:cNvPr id="3" name="Slide Zoom 2">
                <a:hlinkClick r:id="rId4" action="ppaction://hlinksldjump"/>
                <a:extLst>
                  <a:ext uri="{FF2B5EF4-FFF2-40B4-BE49-F238E27FC236}">
                    <a16:creationId xmlns:a16="http://schemas.microsoft.com/office/drawing/2014/main" id="{5C62C5FB-3FC2-4048-B3D8-C3A5668DD7FF}"/>
                  </a:ext>
                </a:extLst>
              </p:cNvPr>
              <p:cNvPicPr>
                <a:picLocks noGrp="1" noRot="1" noChangeAspect="1" noMove="1" noResize="1" noEditPoints="1" noAdjustHandles="1" noChangeArrowheads="1" noChangeShapeType="1"/>
              </p:cNvPicPr>
              <p:nvPr/>
            </p:nvPicPr>
            <p:blipFill>
              <a:blip r:embed="rId5"/>
              <a:stretch>
                <a:fillRect/>
              </a:stretch>
            </p:blipFill>
            <p:spPr>
              <a:xfrm>
                <a:off x="720508" y="1924653"/>
                <a:ext cx="2857500" cy="146626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mc:Fallback>
      </mc:AlternateContent>
      <p:sp>
        <p:nvSpPr>
          <p:cNvPr id="4" name="Rectangle 3">
            <a:extLst>
              <a:ext uri="{FF2B5EF4-FFF2-40B4-BE49-F238E27FC236}">
                <a16:creationId xmlns:a16="http://schemas.microsoft.com/office/drawing/2014/main" id="{265300AD-7DF8-4A7B-9A0C-B3A2ECEE979A}"/>
              </a:ext>
            </a:extLst>
          </p:cNvPr>
          <p:cNvSpPr/>
          <p:nvPr/>
        </p:nvSpPr>
        <p:spPr>
          <a:xfrm>
            <a:off x="10474103" y="185079"/>
            <a:ext cx="997389" cy="338554"/>
          </a:xfrm>
          <a:prstGeom prst="rect">
            <a:avLst/>
          </a:prstGeom>
          <a:noFill/>
        </p:spPr>
        <p:txBody>
          <a:bodyPr wrap="none" lIns="91440" tIns="45720" rIns="91440" bIns="45720">
            <a:spAutoFit/>
          </a:bodyPr>
          <a:lstStyle/>
          <a:p>
            <a:pPr lvl="0" algn="ctr">
              <a:defRPr/>
            </a:pPr>
            <a:r>
              <a:rPr lang="en-US" sz="1600" b="1" dirty="0" err="1">
                <a:ln w="22225">
                  <a:noFill/>
                  <a:prstDash val="solid"/>
                </a:ln>
                <a:effectLst>
                  <a:outerShdw blurRad="38100" dist="22860" dir="5400000" algn="tl" rotWithShape="0">
                    <a:srgbClr val="000000">
                      <a:alpha val="30000"/>
                    </a:srgbClr>
                  </a:outerShdw>
                </a:effectLst>
                <a:latin typeface="Aharoni" panose="02010803020104030203" pitchFamily="2" charset="-79"/>
                <a:cs typeface="Aharoni" panose="02010803020104030203" pitchFamily="2" charset="-79"/>
              </a:rPr>
              <a:t>DataTao</a:t>
            </a:r>
            <a:endParaRPr kumimoji="0" lang="en-US" sz="1400" b="1" i="0" u="none" strike="noStrike" kern="1200" cap="none" spc="0" normalizeH="0" baseline="0" noProof="0" dirty="0">
              <a:ln w="22225">
                <a:noFill/>
                <a:prstDash val="solid"/>
              </a:ln>
              <a:effectLst>
                <a:outerShdw blurRad="38100" dist="22860" dir="5400000" algn="tl" rotWithShape="0">
                  <a:srgbClr val="000000">
                    <a:alpha val="30000"/>
                  </a:srgbClr>
                </a:outerShdw>
              </a:effectLst>
              <a:uLnTx/>
              <a:uFillTx/>
              <a:latin typeface="Aharoni" panose="02010803020104030203" pitchFamily="2" charset="-79"/>
              <a:cs typeface="Aharoni" panose="02010803020104030203" pitchFamily="2" charset="-79"/>
            </a:endParaRPr>
          </a:p>
        </p:txBody>
      </p:sp>
      <p:pic>
        <p:nvPicPr>
          <p:cNvPr id="5" name="Picture 4" descr="Image result for big data icon png">
            <a:extLst>
              <a:ext uri="{FF2B5EF4-FFF2-40B4-BE49-F238E27FC236}">
                <a16:creationId xmlns:a16="http://schemas.microsoft.com/office/drawing/2014/main" id="{D9492DB3-017E-43C1-8D26-1E64833E579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38360" y="157333"/>
            <a:ext cx="652267" cy="65226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17E26C63-8D59-4642-B000-97E59B635909}"/>
              </a:ext>
            </a:extLst>
          </p:cNvPr>
          <p:cNvSpPr txBox="1"/>
          <p:nvPr/>
        </p:nvSpPr>
        <p:spPr>
          <a:xfrm>
            <a:off x="1361703" y="373847"/>
            <a:ext cx="8602914" cy="1077218"/>
          </a:xfrm>
          <a:prstGeom prst="rect">
            <a:avLst/>
          </a:prstGeom>
          <a:noFill/>
        </p:spPr>
        <p:txBody>
          <a:bodyPr wrap="square" rtlCol="0">
            <a:spAutoFit/>
          </a:bodyPr>
          <a:lstStyle/>
          <a:p>
            <a:pPr lvl="0">
              <a:defRPr/>
            </a:pPr>
            <a:r>
              <a:rPr lang="en-IN" sz="3200" b="1" dirty="0">
                <a:cs typeface="Aharoni" panose="02010803020104030203" pitchFamily="2" charset="-79"/>
              </a:rPr>
              <a:t>Challenges and failures in building and Maintaining a </a:t>
            </a:r>
            <a:r>
              <a:rPr lang="en-IN" sz="3200" b="1" dirty="0" err="1">
                <a:cs typeface="Aharoni" panose="02010803020104030203" pitchFamily="2" charset="-79"/>
              </a:rPr>
              <a:t>DataLake</a:t>
            </a:r>
            <a:endParaRPr lang="en-IN" sz="3200" b="1" dirty="0">
              <a:cs typeface="Aharoni" panose="02010803020104030203" pitchFamily="2" charset="-79"/>
            </a:endParaRPr>
          </a:p>
        </p:txBody>
      </p:sp>
      <mc:AlternateContent xmlns:mc="http://schemas.openxmlformats.org/markup-compatibility/2006" xmlns:pslz="http://schemas.microsoft.com/office/powerpoint/2016/slidezoom">
        <mc:Choice Requires="pslz">
          <p:graphicFrame>
            <p:nvGraphicFramePr>
              <p:cNvPr id="13" name="Slide Zoom 12">
                <a:extLst>
                  <a:ext uri="{FF2B5EF4-FFF2-40B4-BE49-F238E27FC236}">
                    <a16:creationId xmlns:a16="http://schemas.microsoft.com/office/drawing/2014/main" id="{292AB746-A703-44D2-B002-99D46E8E7310}"/>
                  </a:ext>
                </a:extLst>
              </p:cNvPr>
              <p:cNvGraphicFramePr>
                <a:graphicFrameLocks noChangeAspect="1"/>
              </p:cNvGraphicFramePr>
              <p:nvPr>
                <p:extLst>
                  <p:ext uri="{D42A27DB-BD31-4B8C-83A1-F6EECF244321}">
                    <p14:modId xmlns:p14="http://schemas.microsoft.com/office/powerpoint/2010/main" val="3008205282"/>
                  </p:ext>
                </p:extLst>
              </p:nvPr>
            </p:nvGraphicFramePr>
            <p:xfrm>
              <a:off x="5210235" y="1825262"/>
              <a:ext cx="2640065" cy="1414042"/>
            </p:xfrm>
            <a:graphic>
              <a:graphicData uri="http://schemas.microsoft.com/office/powerpoint/2016/slidezoom">
                <pslz:sldZm>
                  <pslz:sldZmObj sldId="275" cId="1958174025">
                    <pslz:zmPr id="{442FC854-121F-4617-9A95-F05C5C445994}" transitionDur="1000">
                      <p166:blipFill xmlns:p166="http://schemas.microsoft.com/office/powerpoint/2016/6/main">
                        <a:blip r:embed="rId7"/>
                        <a:stretch>
                          <a:fillRect/>
                        </a:stretch>
                      </p166:blipFill>
                      <p166:spPr xmlns:p166="http://schemas.microsoft.com/office/powerpoint/2016/6/main">
                        <a:xfrm>
                          <a:off x="0" y="0"/>
                          <a:ext cx="2640065" cy="1414042"/>
                        </a:xfrm>
                        <a:prstGeom prst="rect">
                          <a:avLst/>
                        </a:prstGeom>
                        <a:ln w="3175">
                          <a:solidFill>
                            <a:prstClr val="ltGray"/>
                          </a:solidFill>
                        </a:ln>
                      </p166:spPr>
                    </pslz:zmPr>
                  </pslz:sldZmObj>
                </pslz:sldZm>
              </a:graphicData>
            </a:graphic>
          </p:graphicFrame>
        </mc:Choice>
        <mc:Fallback xmlns="">
          <p:pic>
            <p:nvPicPr>
              <p:cNvPr id="13" name="Slide Zoom 12">
                <a:hlinkClick r:id="rId8" action="ppaction://hlinksldjump"/>
                <a:extLst>
                  <a:ext uri="{FF2B5EF4-FFF2-40B4-BE49-F238E27FC236}">
                    <a16:creationId xmlns:a16="http://schemas.microsoft.com/office/drawing/2014/main" id="{292AB746-A703-44D2-B002-99D46E8E7310}"/>
                  </a:ext>
                </a:extLst>
              </p:cNvPr>
              <p:cNvPicPr>
                <a:picLocks noGrp="1" noRot="1" noChangeAspect="1" noMove="1" noResize="1" noEditPoints="1" noAdjustHandles="1" noChangeArrowheads="1" noChangeShapeType="1"/>
              </p:cNvPicPr>
              <p:nvPr/>
            </p:nvPicPr>
            <p:blipFill>
              <a:blip r:embed="rId9"/>
              <a:stretch>
                <a:fillRect/>
              </a:stretch>
            </p:blipFill>
            <p:spPr>
              <a:xfrm>
                <a:off x="5210235" y="1825262"/>
                <a:ext cx="2640065" cy="1414042"/>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5" name="Slide Zoom 14">
                <a:extLst>
                  <a:ext uri="{FF2B5EF4-FFF2-40B4-BE49-F238E27FC236}">
                    <a16:creationId xmlns:a16="http://schemas.microsoft.com/office/drawing/2014/main" id="{A28107A0-0B97-4355-A4AA-A6C77705E363}"/>
                  </a:ext>
                </a:extLst>
              </p:cNvPr>
              <p:cNvGraphicFramePr>
                <a:graphicFrameLocks noChangeAspect="1"/>
              </p:cNvGraphicFramePr>
              <p:nvPr>
                <p:extLst>
                  <p:ext uri="{D42A27DB-BD31-4B8C-83A1-F6EECF244321}">
                    <p14:modId xmlns:p14="http://schemas.microsoft.com/office/powerpoint/2010/main" val="1314785523"/>
                  </p:ext>
                </p:extLst>
              </p:nvPr>
            </p:nvGraphicFramePr>
            <p:xfrm>
              <a:off x="9047435" y="1794039"/>
              <a:ext cx="2450153" cy="1516081"/>
            </p:xfrm>
            <a:graphic>
              <a:graphicData uri="http://schemas.microsoft.com/office/powerpoint/2016/slidezoom">
                <pslz:sldZm>
                  <pslz:sldZmObj sldId="276" cId="3663699403">
                    <pslz:zmPr id="{DA9E8E85-1001-466C-889D-F9EE0CE35882}" transitionDur="1000">
                      <p166:blipFill xmlns:p166="http://schemas.microsoft.com/office/powerpoint/2016/6/main">
                        <a:blip r:embed="rId10"/>
                        <a:stretch>
                          <a:fillRect/>
                        </a:stretch>
                      </p166:blipFill>
                      <p166:spPr xmlns:p166="http://schemas.microsoft.com/office/powerpoint/2016/6/main">
                        <a:xfrm>
                          <a:off x="0" y="0"/>
                          <a:ext cx="2450153" cy="1516081"/>
                        </a:xfrm>
                        <a:prstGeom prst="rect">
                          <a:avLst/>
                        </a:prstGeom>
                        <a:ln w="3175">
                          <a:solidFill>
                            <a:prstClr val="ltGray"/>
                          </a:solidFill>
                        </a:ln>
                      </p166:spPr>
                    </pslz:zmPr>
                  </pslz:sldZmObj>
                </pslz:sldZm>
              </a:graphicData>
            </a:graphic>
          </p:graphicFrame>
        </mc:Choice>
        <mc:Fallback xmlns="">
          <p:pic>
            <p:nvPicPr>
              <p:cNvPr id="15" name="Slide Zoom 14">
                <a:hlinkClick r:id="rId11" action="ppaction://hlinksldjump"/>
                <a:extLst>
                  <a:ext uri="{FF2B5EF4-FFF2-40B4-BE49-F238E27FC236}">
                    <a16:creationId xmlns:a16="http://schemas.microsoft.com/office/drawing/2014/main" id="{A28107A0-0B97-4355-A4AA-A6C77705E363}"/>
                  </a:ext>
                </a:extLst>
              </p:cNvPr>
              <p:cNvPicPr>
                <a:picLocks noGrp="1" noRot="1" noChangeAspect="1" noMove="1" noResize="1" noEditPoints="1" noAdjustHandles="1" noChangeArrowheads="1" noChangeShapeType="1"/>
              </p:cNvPicPr>
              <p:nvPr/>
            </p:nvPicPr>
            <p:blipFill>
              <a:blip r:embed="rId12"/>
              <a:stretch>
                <a:fillRect/>
              </a:stretch>
            </p:blipFill>
            <p:spPr>
              <a:xfrm>
                <a:off x="9047435" y="1794039"/>
                <a:ext cx="2450153" cy="1516081"/>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7" name="Slide Zoom 16">
                <a:extLst>
                  <a:ext uri="{FF2B5EF4-FFF2-40B4-BE49-F238E27FC236}">
                    <a16:creationId xmlns:a16="http://schemas.microsoft.com/office/drawing/2014/main" id="{455FE33C-8DA5-448C-ABC7-58952DDE31CF}"/>
                  </a:ext>
                </a:extLst>
              </p:cNvPr>
              <p:cNvGraphicFramePr>
                <a:graphicFrameLocks noChangeAspect="1"/>
              </p:cNvGraphicFramePr>
              <p:nvPr>
                <p:extLst>
                  <p:ext uri="{D42A27DB-BD31-4B8C-83A1-F6EECF244321}">
                    <p14:modId xmlns:p14="http://schemas.microsoft.com/office/powerpoint/2010/main" val="3272828264"/>
                  </p:ext>
                </p:extLst>
              </p:nvPr>
            </p:nvGraphicFramePr>
            <p:xfrm>
              <a:off x="709652" y="4266562"/>
              <a:ext cx="2857500" cy="1577666"/>
            </p:xfrm>
            <a:graphic>
              <a:graphicData uri="http://schemas.microsoft.com/office/powerpoint/2016/slidezoom">
                <pslz:sldZm>
                  <pslz:sldZmObj sldId="277" cId="2570405179">
                    <pslz:zmPr id="{9C6C36AA-F273-4376-A0A3-0A542F0E9E65}" transitionDur="1000">
                      <p166:blipFill xmlns:p166="http://schemas.microsoft.com/office/powerpoint/2016/6/main">
                        <a:blip r:embed="rId13"/>
                        <a:stretch>
                          <a:fillRect/>
                        </a:stretch>
                      </p166:blipFill>
                      <p166:spPr xmlns:p166="http://schemas.microsoft.com/office/powerpoint/2016/6/main">
                        <a:xfrm>
                          <a:off x="0" y="0"/>
                          <a:ext cx="2857500" cy="1577666"/>
                        </a:xfrm>
                        <a:prstGeom prst="rect">
                          <a:avLst/>
                        </a:prstGeom>
                        <a:ln w="3175">
                          <a:solidFill>
                            <a:prstClr val="ltGray"/>
                          </a:solidFill>
                        </a:ln>
                      </p166:spPr>
                    </pslz:zmPr>
                  </pslz:sldZmObj>
                </pslz:sldZm>
              </a:graphicData>
            </a:graphic>
          </p:graphicFrame>
        </mc:Choice>
        <mc:Fallback xmlns="">
          <p:pic>
            <p:nvPicPr>
              <p:cNvPr id="17" name="Slide Zoom 16">
                <a:hlinkClick r:id="rId14" action="ppaction://hlinksldjump"/>
                <a:extLst>
                  <a:ext uri="{FF2B5EF4-FFF2-40B4-BE49-F238E27FC236}">
                    <a16:creationId xmlns:a16="http://schemas.microsoft.com/office/drawing/2014/main" id="{455FE33C-8DA5-448C-ABC7-58952DDE31CF}"/>
                  </a:ext>
                </a:extLst>
              </p:cNvPr>
              <p:cNvPicPr>
                <a:picLocks noGrp="1" noRot="1" noChangeAspect="1" noMove="1" noResize="1" noEditPoints="1" noAdjustHandles="1" noChangeArrowheads="1" noChangeShapeType="1"/>
              </p:cNvPicPr>
              <p:nvPr/>
            </p:nvPicPr>
            <p:blipFill>
              <a:blip r:embed="rId15"/>
              <a:stretch>
                <a:fillRect/>
              </a:stretch>
            </p:blipFill>
            <p:spPr>
              <a:xfrm>
                <a:off x="709652" y="4266562"/>
                <a:ext cx="2857500" cy="1577666"/>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9" name="Slide Zoom 18">
                <a:extLst>
                  <a:ext uri="{FF2B5EF4-FFF2-40B4-BE49-F238E27FC236}">
                    <a16:creationId xmlns:a16="http://schemas.microsoft.com/office/drawing/2014/main" id="{94A42C25-D6E8-4201-AF06-F95C05E4C205}"/>
                  </a:ext>
                </a:extLst>
              </p:cNvPr>
              <p:cNvGraphicFramePr>
                <a:graphicFrameLocks noChangeAspect="1"/>
              </p:cNvGraphicFramePr>
              <p:nvPr>
                <p:extLst>
                  <p:ext uri="{D42A27DB-BD31-4B8C-83A1-F6EECF244321}">
                    <p14:modId xmlns:p14="http://schemas.microsoft.com/office/powerpoint/2010/main" val="2178829885"/>
                  </p:ext>
                </p:extLst>
              </p:nvPr>
            </p:nvGraphicFramePr>
            <p:xfrm>
              <a:off x="5289980" y="4266562"/>
              <a:ext cx="2560320" cy="1531946"/>
            </p:xfrm>
            <a:graphic>
              <a:graphicData uri="http://schemas.microsoft.com/office/powerpoint/2016/slidezoom">
                <pslz:sldZm>
                  <pslz:sldZmObj sldId="278" cId="3074661553">
                    <pslz:zmPr id="{7D8272F1-F201-46F6-BF5E-D39B25F1AF13}" transitionDur="1000">
                      <p166:blipFill xmlns:p166="http://schemas.microsoft.com/office/powerpoint/2016/6/main">
                        <a:blip r:embed="rId16"/>
                        <a:stretch>
                          <a:fillRect/>
                        </a:stretch>
                      </p166:blipFill>
                      <p166:spPr xmlns:p166="http://schemas.microsoft.com/office/powerpoint/2016/6/main">
                        <a:xfrm>
                          <a:off x="0" y="0"/>
                          <a:ext cx="2560320" cy="1531946"/>
                        </a:xfrm>
                        <a:prstGeom prst="rect">
                          <a:avLst/>
                        </a:prstGeom>
                        <a:ln w="3175">
                          <a:solidFill>
                            <a:prstClr val="ltGray"/>
                          </a:solidFill>
                        </a:ln>
                      </p166:spPr>
                    </pslz:zmPr>
                  </pslz:sldZmObj>
                </pslz:sldZm>
              </a:graphicData>
            </a:graphic>
          </p:graphicFrame>
        </mc:Choice>
        <mc:Fallback xmlns="">
          <p:pic>
            <p:nvPicPr>
              <p:cNvPr id="19" name="Slide Zoom 18">
                <a:hlinkClick r:id="rId17" action="ppaction://hlinksldjump"/>
                <a:extLst>
                  <a:ext uri="{FF2B5EF4-FFF2-40B4-BE49-F238E27FC236}">
                    <a16:creationId xmlns:a16="http://schemas.microsoft.com/office/drawing/2014/main" id="{94A42C25-D6E8-4201-AF06-F95C05E4C205}"/>
                  </a:ext>
                </a:extLst>
              </p:cNvPr>
              <p:cNvPicPr>
                <a:picLocks noGrp="1" noRot="1" noChangeAspect="1" noMove="1" noResize="1" noEditPoints="1" noAdjustHandles="1" noChangeArrowheads="1" noChangeShapeType="1"/>
              </p:cNvPicPr>
              <p:nvPr/>
            </p:nvPicPr>
            <p:blipFill>
              <a:blip r:embed="rId18"/>
              <a:stretch>
                <a:fillRect/>
              </a:stretch>
            </p:blipFill>
            <p:spPr>
              <a:xfrm>
                <a:off x="5289980" y="4266562"/>
                <a:ext cx="2560320" cy="1531946"/>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21" name="Slide Zoom 20">
                <a:extLst>
                  <a:ext uri="{FF2B5EF4-FFF2-40B4-BE49-F238E27FC236}">
                    <a16:creationId xmlns:a16="http://schemas.microsoft.com/office/drawing/2014/main" id="{ED3BC5F0-7BAE-479B-9737-39DFEB0ECADC}"/>
                  </a:ext>
                </a:extLst>
              </p:cNvPr>
              <p:cNvGraphicFramePr>
                <a:graphicFrameLocks noChangeAspect="1"/>
              </p:cNvGraphicFramePr>
              <p:nvPr>
                <p:extLst>
                  <p:ext uri="{D42A27DB-BD31-4B8C-83A1-F6EECF244321}">
                    <p14:modId xmlns:p14="http://schemas.microsoft.com/office/powerpoint/2010/main" val="2823268444"/>
                  </p:ext>
                </p:extLst>
              </p:nvPr>
            </p:nvGraphicFramePr>
            <p:xfrm>
              <a:off x="9032195" y="4297354"/>
              <a:ext cx="2450153" cy="1516082"/>
            </p:xfrm>
            <a:graphic>
              <a:graphicData uri="http://schemas.microsoft.com/office/powerpoint/2016/slidezoom">
                <pslz:sldZm>
                  <pslz:sldZmObj sldId="279" cId="3413247271">
                    <pslz:zmPr id="{0F738AF2-32D0-4FA0-A857-54DCE2246556}" transitionDur="1000">
                      <p166:blipFill xmlns:p166="http://schemas.microsoft.com/office/powerpoint/2016/6/main">
                        <a:blip r:embed="rId19"/>
                        <a:stretch>
                          <a:fillRect/>
                        </a:stretch>
                      </p166:blipFill>
                      <p166:spPr xmlns:p166="http://schemas.microsoft.com/office/powerpoint/2016/6/main">
                        <a:xfrm>
                          <a:off x="0" y="0"/>
                          <a:ext cx="2450153" cy="1516082"/>
                        </a:xfrm>
                        <a:prstGeom prst="rect">
                          <a:avLst/>
                        </a:prstGeom>
                        <a:ln w="3175">
                          <a:solidFill>
                            <a:prstClr val="ltGray"/>
                          </a:solidFill>
                        </a:ln>
                      </p166:spPr>
                    </pslz:zmPr>
                  </pslz:sldZmObj>
                </pslz:sldZm>
              </a:graphicData>
            </a:graphic>
          </p:graphicFrame>
        </mc:Choice>
        <mc:Fallback xmlns="">
          <p:pic>
            <p:nvPicPr>
              <p:cNvPr id="21" name="Slide Zoom 20">
                <a:hlinkClick r:id="rId20" action="ppaction://hlinksldjump"/>
                <a:extLst>
                  <a:ext uri="{FF2B5EF4-FFF2-40B4-BE49-F238E27FC236}">
                    <a16:creationId xmlns:a16="http://schemas.microsoft.com/office/drawing/2014/main" id="{ED3BC5F0-7BAE-479B-9737-39DFEB0ECADC}"/>
                  </a:ext>
                </a:extLst>
              </p:cNvPr>
              <p:cNvPicPr>
                <a:picLocks noGrp="1" noRot="1" noChangeAspect="1" noMove="1" noResize="1" noEditPoints="1" noAdjustHandles="1" noChangeArrowheads="1" noChangeShapeType="1"/>
              </p:cNvPicPr>
              <p:nvPr/>
            </p:nvPicPr>
            <p:blipFill>
              <a:blip r:embed="rId21"/>
              <a:stretch>
                <a:fillRect/>
              </a:stretch>
            </p:blipFill>
            <p:spPr>
              <a:xfrm>
                <a:off x="9032195" y="4297354"/>
                <a:ext cx="2450153" cy="1516082"/>
              </a:xfrm>
              <a:prstGeom prst="rect">
                <a:avLst/>
              </a:prstGeom>
              <a:ln w="3175">
                <a:solidFill>
                  <a:prstClr val="ltGray"/>
                </a:solidFill>
              </a:ln>
            </p:spPr>
          </p:pic>
        </mc:Fallback>
      </mc:AlternateContent>
      <p:sp>
        <p:nvSpPr>
          <p:cNvPr id="22" name="TextBox 21">
            <a:extLst>
              <a:ext uri="{FF2B5EF4-FFF2-40B4-BE49-F238E27FC236}">
                <a16:creationId xmlns:a16="http://schemas.microsoft.com/office/drawing/2014/main" id="{6B48DCC2-1D37-4DD8-9A35-1DCE432F1E82}"/>
              </a:ext>
            </a:extLst>
          </p:cNvPr>
          <p:cNvSpPr txBox="1"/>
          <p:nvPr/>
        </p:nvSpPr>
        <p:spPr>
          <a:xfrm>
            <a:off x="2148303" y="1752025"/>
            <a:ext cx="1532693" cy="369332"/>
          </a:xfrm>
          <a:prstGeom prst="rect">
            <a:avLst/>
          </a:prstGeom>
          <a:noFill/>
        </p:spPr>
        <p:txBody>
          <a:bodyPr wrap="square" rtlCol="0">
            <a:spAutoFit/>
          </a:bodyPr>
          <a:lstStyle/>
          <a:p>
            <a:r>
              <a:rPr lang="en-IN" dirty="0">
                <a:solidFill>
                  <a:schemeClr val="bg1"/>
                </a:solidFill>
              </a:rPr>
              <a:t>Data Pipeline</a:t>
            </a:r>
          </a:p>
        </p:txBody>
      </p:sp>
      <p:sp>
        <p:nvSpPr>
          <p:cNvPr id="23" name="TextBox 22">
            <a:extLst>
              <a:ext uri="{FF2B5EF4-FFF2-40B4-BE49-F238E27FC236}">
                <a16:creationId xmlns:a16="http://schemas.microsoft.com/office/drawing/2014/main" id="{0C2C856E-A4EC-4D0E-8FBD-6F87DF615838}"/>
              </a:ext>
            </a:extLst>
          </p:cNvPr>
          <p:cNvSpPr txBox="1"/>
          <p:nvPr/>
        </p:nvSpPr>
        <p:spPr>
          <a:xfrm>
            <a:off x="5663160" y="1760269"/>
            <a:ext cx="1532693" cy="369332"/>
          </a:xfrm>
          <a:prstGeom prst="rect">
            <a:avLst/>
          </a:prstGeom>
          <a:noFill/>
        </p:spPr>
        <p:txBody>
          <a:bodyPr wrap="square" rtlCol="0">
            <a:spAutoFit/>
          </a:bodyPr>
          <a:lstStyle/>
          <a:p>
            <a:r>
              <a:rPr lang="en-IN" dirty="0">
                <a:solidFill>
                  <a:schemeClr val="bg1"/>
                </a:solidFill>
              </a:rPr>
              <a:t>Service Health</a:t>
            </a:r>
          </a:p>
        </p:txBody>
      </p:sp>
      <p:sp>
        <p:nvSpPr>
          <p:cNvPr id="24" name="TextBox 23">
            <a:extLst>
              <a:ext uri="{FF2B5EF4-FFF2-40B4-BE49-F238E27FC236}">
                <a16:creationId xmlns:a16="http://schemas.microsoft.com/office/drawing/2014/main" id="{7B2C9BD8-623F-4A54-B8F4-D7F745CA93A0}"/>
              </a:ext>
            </a:extLst>
          </p:cNvPr>
          <p:cNvSpPr txBox="1"/>
          <p:nvPr/>
        </p:nvSpPr>
        <p:spPr>
          <a:xfrm>
            <a:off x="8622581" y="1825262"/>
            <a:ext cx="2300135" cy="369332"/>
          </a:xfrm>
          <a:prstGeom prst="rect">
            <a:avLst/>
          </a:prstGeom>
          <a:noFill/>
        </p:spPr>
        <p:txBody>
          <a:bodyPr wrap="square" rtlCol="0">
            <a:spAutoFit/>
          </a:bodyPr>
          <a:lstStyle/>
          <a:p>
            <a:r>
              <a:rPr lang="en-IN" dirty="0">
                <a:solidFill>
                  <a:schemeClr val="bg1"/>
                </a:solidFill>
              </a:rPr>
              <a:t>Security &amp; Compliance</a:t>
            </a:r>
          </a:p>
        </p:txBody>
      </p:sp>
      <p:sp>
        <p:nvSpPr>
          <p:cNvPr id="16" name="Rectangle 15">
            <a:extLst>
              <a:ext uri="{FF2B5EF4-FFF2-40B4-BE49-F238E27FC236}">
                <a16:creationId xmlns:a16="http://schemas.microsoft.com/office/drawing/2014/main" id="{7EBBA0DF-97B1-492F-A52F-937D4AE9DE85}"/>
              </a:ext>
            </a:extLst>
          </p:cNvPr>
          <p:cNvSpPr/>
          <p:nvPr/>
        </p:nvSpPr>
        <p:spPr>
          <a:xfrm>
            <a:off x="663932" y="373847"/>
            <a:ext cx="586740" cy="988681"/>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82937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remote&#10;&#10;Description automatically generated">
            <a:extLst>
              <a:ext uri="{FF2B5EF4-FFF2-40B4-BE49-F238E27FC236}">
                <a16:creationId xmlns:a16="http://schemas.microsoft.com/office/drawing/2014/main" id="{22DA45AA-F743-4B4B-89A6-0128C9A16B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12" y="1397159"/>
            <a:ext cx="11067039" cy="4483716"/>
          </a:xfrm>
          <a:prstGeom prst="rect">
            <a:avLst/>
          </a:prstGeom>
        </p:spPr>
      </p:pic>
      <p:sp>
        <p:nvSpPr>
          <p:cNvPr id="11" name="TextBox 10">
            <a:extLst>
              <a:ext uri="{FF2B5EF4-FFF2-40B4-BE49-F238E27FC236}">
                <a16:creationId xmlns:a16="http://schemas.microsoft.com/office/drawing/2014/main" id="{CA0C8763-3C5B-42D8-A1F7-02A0891DC861}"/>
              </a:ext>
            </a:extLst>
          </p:cNvPr>
          <p:cNvSpPr txBox="1"/>
          <p:nvPr/>
        </p:nvSpPr>
        <p:spPr>
          <a:xfrm>
            <a:off x="1256307" y="406523"/>
            <a:ext cx="7030404" cy="584775"/>
          </a:xfrm>
          <a:prstGeom prst="rect">
            <a:avLst/>
          </a:prstGeom>
          <a:noFill/>
        </p:spPr>
        <p:txBody>
          <a:bodyPr wrap="square" rtlCol="0">
            <a:spAutoFit/>
          </a:bodyPr>
          <a:lstStyle/>
          <a:p>
            <a:pPr lvl="0">
              <a:defRPr/>
            </a:pPr>
            <a:r>
              <a:rPr lang="en-IN" sz="3200" b="1" dirty="0">
                <a:solidFill>
                  <a:schemeClr val="tx2">
                    <a:lumMod val="50000"/>
                  </a:schemeClr>
                </a:solidFill>
                <a:cs typeface="Aharoni" panose="02010803020104030203" pitchFamily="2" charset="-79"/>
              </a:rPr>
              <a:t>Data Ingestion and Transformation</a:t>
            </a:r>
          </a:p>
        </p:txBody>
      </p:sp>
      <p:sp>
        <p:nvSpPr>
          <p:cNvPr id="8" name="Rectangle 7">
            <a:extLst>
              <a:ext uri="{FF2B5EF4-FFF2-40B4-BE49-F238E27FC236}">
                <a16:creationId xmlns:a16="http://schemas.microsoft.com/office/drawing/2014/main" id="{2235CE15-8E5B-4BD5-AFC1-42FB15AFED1E}"/>
              </a:ext>
            </a:extLst>
          </p:cNvPr>
          <p:cNvSpPr/>
          <p:nvPr/>
        </p:nvSpPr>
        <p:spPr>
          <a:xfrm>
            <a:off x="669567" y="408478"/>
            <a:ext cx="586740" cy="988681"/>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B9C4F189-0B4A-4176-B5EE-0A80F4176B1A}"/>
              </a:ext>
            </a:extLst>
          </p:cNvPr>
          <p:cNvSpPr/>
          <p:nvPr/>
        </p:nvSpPr>
        <p:spPr>
          <a:xfrm>
            <a:off x="10474103" y="185079"/>
            <a:ext cx="997389" cy="338554"/>
          </a:xfrm>
          <a:prstGeom prst="rect">
            <a:avLst/>
          </a:prstGeom>
          <a:noFill/>
        </p:spPr>
        <p:txBody>
          <a:bodyPr wrap="none" lIns="91440" tIns="45720" rIns="91440" bIns="45720">
            <a:spAutoFit/>
          </a:bodyPr>
          <a:lstStyle/>
          <a:p>
            <a:pPr lvl="0" algn="ctr">
              <a:defRPr/>
            </a:pPr>
            <a:r>
              <a:rPr lang="en-US" sz="1600" b="1" dirty="0" err="1">
                <a:ln w="22225">
                  <a:noFill/>
                  <a:prstDash val="solid"/>
                </a:ln>
                <a:effectLst>
                  <a:outerShdw blurRad="38100" dist="22860" dir="5400000" algn="tl" rotWithShape="0">
                    <a:srgbClr val="000000">
                      <a:alpha val="30000"/>
                    </a:srgbClr>
                  </a:outerShdw>
                </a:effectLst>
                <a:latin typeface="Aharoni" panose="02010803020104030203" pitchFamily="2" charset="-79"/>
                <a:cs typeface="Aharoni" panose="02010803020104030203" pitchFamily="2" charset="-79"/>
              </a:rPr>
              <a:t>DataTao</a:t>
            </a:r>
            <a:endParaRPr kumimoji="0" lang="en-US" sz="1400" b="1" i="0" u="none" strike="noStrike" kern="1200" cap="none" spc="0" normalizeH="0" baseline="0" noProof="0" dirty="0">
              <a:ln w="22225">
                <a:noFill/>
                <a:prstDash val="solid"/>
              </a:ln>
              <a:effectLst>
                <a:outerShdw blurRad="38100" dist="22860" dir="5400000" algn="tl" rotWithShape="0">
                  <a:srgbClr val="000000">
                    <a:alpha val="30000"/>
                  </a:srgbClr>
                </a:outerShdw>
              </a:effectLst>
              <a:uLnTx/>
              <a:uFillTx/>
              <a:latin typeface="Aharoni" panose="02010803020104030203" pitchFamily="2" charset="-79"/>
              <a:cs typeface="Aharoni" panose="02010803020104030203" pitchFamily="2" charset="-79"/>
            </a:endParaRPr>
          </a:p>
        </p:txBody>
      </p:sp>
      <p:pic>
        <p:nvPicPr>
          <p:cNvPr id="10" name="Picture 9" descr="Image result for big data icon png">
            <a:extLst>
              <a:ext uri="{FF2B5EF4-FFF2-40B4-BE49-F238E27FC236}">
                <a16:creationId xmlns:a16="http://schemas.microsoft.com/office/drawing/2014/main" id="{D5F6C566-E8DC-4B9C-BD67-0B726B3EB5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38360" y="157333"/>
            <a:ext cx="652267" cy="652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4968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7E26C63-8D59-4642-B000-97E59B635909}"/>
              </a:ext>
            </a:extLst>
          </p:cNvPr>
          <p:cNvSpPr txBox="1"/>
          <p:nvPr/>
        </p:nvSpPr>
        <p:spPr>
          <a:xfrm>
            <a:off x="1522488" y="483466"/>
            <a:ext cx="6518180" cy="1200329"/>
          </a:xfrm>
          <a:prstGeom prst="rect">
            <a:avLst/>
          </a:prstGeom>
          <a:noFill/>
        </p:spPr>
        <p:txBody>
          <a:bodyPr wrap="square" rtlCol="0">
            <a:spAutoFit/>
          </a:bodyPr>
          <a:lstStyle/>
          <a:p>
            <a:r>
              <a:rPr lang="en-IN" sz="3600" dirty="0">
                <a:solidFill>
                  <a:schemeClr val="bg1"/>
                </a:solidFill>
                <a:latin typeface="Aharoni" panose="02010803020104030203" pitchFamily="2" charset="-79"/>
                <a:cs typeface="Aharoni" panose="02010803020104030203" pitchFamily="2" charset="-79"/>
              </a:rPr>
              <a:t>4</a:t>
            </a:r>
          </a:p>
          <a:p>
            <a:endParaRPr lang="en-IN" sz="3600" dirty="0">
              <a:solidFill>
                <a:schemeClr val="bg1"/>
              </a:solidFill>
              <a:latin typeface="Aharoni" panose="02010803020104030203" pitchFamily="2" charset="-79"/>
              <a:cs typeface="Aharoni" panose="02010803020104030203" pitchFamily="2" charset="-79"/>
            </a:endParaRPr>
          </a:p>
        </p:txBody>
      </p:sp>
      <p:sp>
        <p:nvSpPr>
          <p:cNvPr id="12" name="TextBox 11">
            <a:extLst>
              <a:ext uri="{FF2B5EF4-FFF2-40B4-BE49-F238E27FC236}">
                <a16:creationId xmlns:a16="http://schemas.microsoft.com/office/drawing/2014/main" id="{7E3270EF-AB2C-43C0-A6C0-A18BD760BFBB}"/>
              </a:ext>
            </a:extLst>
          </p:cNvPr>
          <p:cNvSpPr txBox="1"/>
          <p:nvPr/>
        </p:nvSpPr>
        <p:spPr>
          <a:xfrm>
            <a:off x="1266376" y="462525"/>
            <a:ext cx="7030404" cy="584775"/>
          </a:xfrm>
          <a:prstGeom prst="rect">
            <a:avLst/>
          </a:prstGeom>
          <a:noFill/>
        </p:spPr>
        <p:txBody>
          <a:bodyPr wrap="square" rtlCol="0">
            <a:spAutoFit/>
          </a:bodyPr>
          <a:lstStyle/>
          <a:p>
            <a:pPr lvl="0">
              <a:defRPr/>
            </a:pPr>
            <a:r>
              <a:rPr lang="en-IN" sz="3200" b="1" dirty="0">
                <a:solidFill>
                  <a:schemeClr val="tx2">
                    <a:lumMod val="50000"/>
                  </a:schemeClr>
                </a:solidFill>
                <a:cs typeface="Aharoni" panose="02010803020104030203" pitchFamily="2" charset="-79"/>
              </a:rPr>
              <a:t>Data Publishing &amp; Consumption</a:t>
            </a:r>
          </a:p>
        </p:txBody>
      </p:sp>
      <p:grpSp>
        <p:nvGrpSpPr>
          <p:cNvPr id="17" name="Group 16">
            <a:extLst>
              <a:ext uri="{FF2B5EF4-FFF2-40B4-BE49-F238E27FC236}">
                <a16:creationId xmlns:a16="http://schemas.microsoft.com/office/drawing/2014/main" id="{CAB922A4-E55E-4C74-9381-4E9CC527CC1A}"/>
              </a:ext>
            </a:extLst>
          </p:cNvPr>
          <p:cNvGrpSpPr/>
          <p:nvPr/>
        </p:nvGrpSpPr>
        <p:grpSpPr>
          <a:xfrm>
            <a:off x="598668" y="1418100"/>
            <a:ext cx="10140992" cy="4830300"/>
            <a:chOff x="942631" y="2864905"/>
            <a:chExt cx="4895238" cy="3574029"/>
          </a:xfrm>
        </p:grpSpPr>
        <p:pic>
          <p:nvPicPr>
            <p:cNvPr id="8" name="Picture 7" descr="A screenshot of a cell phone&#10;&#10;Description automatically generated">
              <a:extLst>
                <a:ext uri="{FF2B5EF4-FFF2-40B4-BE49-F238E27FC236}">
                  <a16:creationId xmlns:a16="http://schemas.microsoft.com/office/drawing/2014/main" id="{1153AE53-898A-4748-81AD-F326611744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4253" y="4800442"/>
              <a:ext cx="2912875" cy="1638492"/>
            </a:xfrm>
            <a:prstGeom prst="rect">
              <a:avLst/>
            </a:prstGeom>
          </p:spPr>
        </p:pic>
        <p:pic>
          <p:nvPicPr>
            <p:cNvPr id="14" name="Picture 13" descr="A close up of a logo&#10;&#10;Description automatically generated">
              <a:extLst>
                <a:ext uri="{FF2B5EF4-FFF2-40B4-BE49-F238E27FC236}">
                  <a16:creationId xmlns:a16="http://schemas.microsoft.com/office/drawing/2014/main" id="{30A69370-2A33-4EA6-922D-4A2888306E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2631" y="2864905"/>
              <a:ext cx="4895238" cy="2590476"/>
            </a:xfrm>
            <a:prstGeom prst="rect">
              <a:avLst/>
            </a:prstGeom>
          </p:spPr>
        </p:pic>
        <p:cxnSp>
          <p:nvCxnSpPr>
            <p:cNvPr id="7" name="Straight Arrow Connector 6">
              <a:extLst>
                <a:ext uri="{FF2B5EF4-FFF2-40B4-BE49-F238E27FC236}">
                  <a16:creationId xmlns:a16="http://schemas.microsoft.com/office/drawing/2014/main" id="{32ECE3D1-4185-499A-923A-78BFB6928A01}"/>
                </a:ext>
              </a:extLst>
            </p:cNvPr>
            <p:cNvCxnSpPr/>
            <p:nvPr/>
          </p:nvCxnSpPr>
          <p:spPr>
            <a:xfrm>
              <a:off x="3043316" y="4838198"/>
              <a:ext cx="0" cy="828000"/>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3C60D80-460B-48F9-9149-A8F44F9E0263}"/>
                </a:ext>
              </a:extLst>
            </p:cNvPr>
            <p:cNvCxnSpPr/>
            <p:nvPr/>
          </p:nvCxnSpPr>
          <p:spPr>
            <a:xfrm>
              <a:off x="4275238" y="4279232"/>
              <a:ext cx="0" cy="1110915"/>
            </a:xfrm>
            <a:prstGeom prst="line">
              <a:avLst/>
            </a:prstGeom>
            <a:ln w="15875">
              <a:solidFill>
                <a:schemeClr val="accent6">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15" name="Rectangle 14">
            <a:extLst>
              <a:ext uri="{FF2B5EF4-FFF2-40B4-BE49-F238E27FC236}">
                <a16:creationId xmlns:a16="http://schemas.microsoft.com/office/drawing/2014/main" id="{948D2107-C436-4034-A796-7B20A59B606B}"/>
              </a:ext>
            </a:extLst>
          </p:cNvPr>
          <p:cNvSpPr/>
          <p:nvPr/>
        </p:nvSpPr>
        <p:spPr>
          <a:xfrm>
            <a:off x="669567" y="408478"/>
            <a:ext cx="586740" cy="988681"/>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022BF1F6-0644-4157-A0A3-430C89186A39}"/>
              </a:ext>
            </a:extLst>
          </p:cNvPr>
          <p:cNvSpPr/>
          <p:nvPr/>
        </p:nvSpPr>
        <p:spPr>
          <a:xfrm>
            <a:off x="10474103" y="185079"/>
            <a:ext cx="997389" cy="338554"/>
          </a:xfrm>
          <a:prstGeom prst="rect">
            <a:avLst/>
          </a:prstGeom>
          <a:noFill/>
        </p:spPr>
        <p:txBody>
          <a:bodyPr wrap="none" lIns="91440" tIns="45720" rIns="91440" bIns="45720">
            <a:spAutoFit/>
          </a:bodyPr>
          <a:lstStyle/>
          <a:p>
            <a:pPr lvl="0" algn="ctr">
              <a:defRPr/>
            </a:pPr>
            <a:r>
              <a:rPr lang="en-US" sz="1600" b="1" dirty="0" err="1">
                <a:ln w="22225">
                  <a:noFill/>
                  <a:prstDash val="solid"/>
                </a:ln>
                <a:effectLst>
                  <a:outerShdw blurRad="38100" dist="22860" dir="5400000" algn="tl" rotWithShape="0">
                    <a:srgbClr val="000000">
                      <a:alpha val="30000"/>
                    </a:srgbClr>
                  </a:outerShdw>
                </a:effectLst>
                <a:latin typeface="Aharoni" panose="02010803020104030203" pitchFamily="2" charset="-79"/>
                <a:cs typeface="Aharoni" panose="02010803020104030203" pitchFamily="2" charset="-79"/>
              </a:rPr>
              <a:t>DataTao</a:t>
            </a:r>
            <a:endParaRPr kumimoji="0" lang="en-US" sz="1400" b="1" i="0" u="none" strike="noStrike" kern="1200" cap="none" spc="0" normalizeH="0" baseline="0" noProof="0" dirty="0">
              <a:ln w="22225">
                <a:noFill/>
                <a:prstDash val="solid"/>
              </a:ln>
              <a:effectLst>
                <a:outerShdw blurRad="38100" dist="22860" dir="5400000" algn="tl" rotWithShape="0">
                  <a:srgbClr val="000000">
                    <a:alpha val="30000"/>
                  </a:srgbClr>
                </a:outerShdw>
              </a:effectLst>
              <a:uLnTx/>
              <a:uFillTx/>
              <a:latin typeface="Aharoni" panose="02010803020104030203" pitchFamily="2" charset="-79"/>
              <a:cs typeface="Aharoni" panose="02010803020104030203" pitchFamily="2" charset="-79"/>
            </a:endParaRPr>
          </a:p>
        </p:txBody>
      </p:sp>
      <p:pic>
        <p:nvPicPr>
          <p:cNvPr id="21" name="Picture 20" descr="Image result for big data icon png">
            <a:extLst>
              <a:ext uri="{FF2B5EF4-FFF2-40B4-BE49-F238E27FC236}">
                <a16:creationId xmlns:a16="http://schemas.microsoft.com/office/drawing/2014/main" id="{78F9EED6-7FB6-4205-AD62-99963E5AEF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38360" y="157333"/>
            <a:ext cx="652267" cy="652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0405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7F6D491-E63D-4949-A1B0-8E400FDC4CBB}"/>
              </a:ext>
            </a:extLst>
          </p:cNvPr>
          <p:cNvSpPr/>
          <p:nvPr/>
        </p:nvSpPr>
        <p:spPr>
          <a:xfrm>
            <a:off x="4212311" y="3244334"/>
            <a:ext cx="3767378" cy="369332"/>
          </a:xfrm>
          <a:prstGeom prst="rect">
            <a:avLst/>
          </a:prstGeom>
        </p:spPr>
        <p:txBody>
          <a:bodyPr wrap="none">
            <a:spAutoFit/>
          </a:bodyPr>
          <a:lstStyle/>
          <a:p>
            <a:r>
              <a:rPr lang="en-IN" dirty="0">
                <a:solidFill>
                  <a:prstClr val="white"/>
                </a:solidFill>
                <a:latin typeface="Aharoni" panose="02010803020104030203" pitchFamily="2" charset="-79"/>
                <a:cs typeface="Aharoni" panose="02010803020104030203" pitchFamily="2" charset="-79"/>
              </a:rPr>
              <a:t>Monitoring &amp; Alerting data flows</a:t>
            </a:r>
            <a:endParaRPr lang="en-IN" dirty="0"/>
          </a:p>
        </p:txBody>
      </p:sp>
      <p:sp>
        <p:nvSpPr>
          <p:cNvPr id="3" name="Rectangle 2">
            <a:extLst>
              <a:ext uri="{FF2B5EF4-FFF2-40B4-BE49-F238E27FC236}">
                <a16:creationId xmlns:a16="http://schemas.microsoft.com/office/drawing/2014/main" id="{2F85D93F-449C-452B-A06B-B28BB34B4A20}"/>
              </a:ext>
            </a:extLst>
          </p:cNvPr>
          <p:cNvSpPr/>
          <p:nvPr/>
        </p:nvSpPr>
        <p:spPr>
          <a:xfrm>
            <a:off x="4212311" y="3244334"/>
            <a:ext cx="3767378" cy="369332"/>
          </a:xfrm>
          <a:prstGeom prst="rect">
            <a:avLst/>
          </a:prstGeom>
        </p:spPr>
        <p:txBody>
          <a:bodyPr wrap="none">
            <a:spAutoFit/>
          </a:bodyPr>
          <a:lstStyle/>
          <a:p>
            <a:r>
              <a:rPr lang="en-IN" dirty="0">
                <a:solidFill>
                  <a:prstClr val="white"/>
                </a:solidFill>
                <a:latin typeface="Aharoni" panose="02010803020104030203" pitchFamily="2" charset="-79"/>
                <a:cs typeface="Aharoni" panose="02010803020104030203" pitchFamily="2" charset="-79"/>
              </a:rPr>
              <a:t>Monitoring &amp; Alerting data flows</a:t>
            </a:r>
            <a:endParaRPr lang="en-IN" dirty="0"/>
          </a:p>
        </p:txBody>
      </p:sp>
      <p:pic>
        <p:nvPicPr>
          <p:cNvPr id="1026" name="Picture 2">
            <a:extLst>
              <a:ext uri="{FF2B5EF4-FFF2-40B4-BE49-F238E27FC236}">
                <a16:creationId xmlns:a16="http://schemas.microsoft.com/office/drawing/2014/main" id="{39762F6B-59EC-4294-98B9-C8F01229CA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612" y="1447125"/>
            <a:ext cx="11069732" cy="433308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5151F8AA-ECE8-4E59-9FE7-FC3A29EDF86B}"/>
              </a:ext>
            </a:extLst>
          </p:cNvPr>
          <p:cNvSpPr txBox="1"/>
          <p:nvPr/>
        </p:nvSpPr>
        <p:spPr>
          <a:xfrm>
            <a:off x="1256307" y="406523"/>
            <a:ext cx="7030404" cy="584775"/>
          </a:xfrm>
          <a:prstGeom prst="rect">
            <a:avLst/>
          </a:prstGeom>
          <a:noFill/>
        </p:spPr>
        <p:txBody>
          <a:bodyPr wrap="square" rtlCol="0">
            <a:spAutoFit/>
          </a:bodyPr>
          <a:lstStyle/>
          <a:p>
            <a:pPr lvl="0">
              <a:defRPr/>
            </a:pPr>
            <a:r>
              <a:rPr lang="en-IN" sz="3200" b="1" dirty="0">
                <a:solidFill>
                  <a:schemeClr val="tx2">
                    <a:lumMod val="50000"/>
                  </a:schemeClr>
                </a:solidFill>
                <a:cs typeface="Aharoni" panose="02010803020104030203" pitchFamily="2" charset="-79"/>
              </a:rPr>
              <a:t>Monitoring &amp; Alerting </a:t>
            </a:r>
          </a:p>
        </p:txBody>
      </p:sp>
      <p:sp>
        <p:nvSpPr>
          <p:cNvPr id="9" name="Rectangle 8">
            <a:extLst>
              <a:ext uri="{FF2B5EF4-FFF2-40B4-BE49-F238E27FC236}">
                <a16:creationId xmlns:a16="http://schemas.microsoft.com/office/drawing/2014/main" id="{B49D452D-25D3-4CE3-BEA9-DCD22DEDE9BD}"/>
              </a:ext>
            </a:extLst>
          </p:cNvPr>
          <p:cNvSpPr/>
          <p:nvPr/>
        </p:nvSpPr>
        <p:spPr>
          <a:xfrm>
            <a:off x="669567" y="408478"/>
            <a:ext cx="586740" cy="988681"/>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BB9E510-5F72-4C94-8581-3FD84E999C8A}"/>
              </a:ext>
            </a:extLst>
          </p:cNvPr>
          <p:cNvSpPr/>
          <p:nvPr/>
        </p:nvSpPr>
        <p:spPr>
          <a:xfrm>
            <a:off x="10474103" y="185079"/>
            <a:ext cx="997389" cy="338554"/>
          </a:xfrm>
          <a:prstGeom prst="rect">
            <a:avLst/>
          </a:prstGeom>
          <a:noFill/>
        </p:spPr>
        <p:txBody>
          <a:bodyPr wrap="none" lIns="91440" tIns="45720" rIns="91440" bIns="45720">
            <a:spAutoFit/>
          </a:bodyPr>
          <a:lstStyle/>
          <a:p>
            <a:pPr lvl="0" algn="ctr">
              <a:defRPr/>
            </a:pPr>
            <a:r>
              <a:rPr lang="en-US" sz="1600" b="1" dirty="0" err="1">
                <a:ln w="22225">
                  <a:noFill/>
                  <a:prstDash val="solid"/>
                </a:ln>
                <a:effectLst>
                  <a:outerShdw blurRad="38100" dist="22860" dir="5400000" algn="tl" rotWithShape="0">
                    <a:srgbClr val="000000">
                      <a:alpha val="30000"/>
                    </a:srgbClr>
                  </a:outerShdw>
                </a:effectLst>
                <a:latin typeface="Aharoni" panose="02010803020104030203" pitchFamily="2" charset="-79"/>
                <a:cs typeface="Aharoni" panose="02010803020104030203" pitchFamily="2" charset="-79"/>
              </a:rPr>
              <a:t>DataTao</a:t>
            </a:r>
            <a:endParaRPr kumimoji="0" lang="en-US" sz="1400" b="1" i="0" u="none" strike="noStrike" kern="1200" cap="none" spc="0" normalizeH="0" baseline="0" noProof="0" dirty="0">
              <a:ln w="22225">
                <a:noFill/>
                <a:prstDash val="solid"/>
              </a:ln>
              <a:effectLst>
                <a:outerShdw blurRad="38100" dist="22860" dir="5400000" algn="tl" rotWithShape="0">
                  <a:srgbClr val="000000">
                    <a:alpha val="30000"/>
                  </a:srgbClr>
                </a:outerShdw>
              </a:effectLst>
              <a:uLnTx/>
              <a:uFillTx/>
              <a:latin typeface="Aharoni" panose="02010803020104030203" pitchFamily="2" charset="-79"/>
              <a:cs typeface="Aharoni" panose="02010803020104030203" pitchFamily="2" charset="-79"/>
            </a:endParaRPr>
          </a:p>
        </p:txBody>
      </p:sp>
      <p:pic>
        <p:nvPicPr>
          <p:cNvPr id="14" name="Picture 13" descr="Image result for big data icon png">
            <a:extLst>
              <a:ext uri="{FF2B5EF4-FFF2-40B4-BE49-F238E27FC236}">
                <a16:creationId xmlns:a16="http://schemas.microsoft.com/office/drawing/2014/main" id="{9953F166-0977-4105-A492-EE4F658434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38360" y="157333"/>
            <a:ext cx="652267" cy="652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8174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clock, room&#10;&#10;Description automatically generated">
            <a:extLst>
              <a:ext uri="{FF2B5EF4-FFF2-40B4-BE49-F238E27FC236}">
                <a16:creationId xmlns:a16="http://schemas.microsoft.com/office/drawing/2014/main" id="{5C676D30-D219-4BE0-BDFE-99BC179FA2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568" y="2507674"/>
            <a:ext cx="2381633" cy="2341910"/>
          </a:xfrm>
          <a:prstGeom prst="rect">
            <a:avLst/>
          </a:prstGeom>
        </p:spPr>
      </p:pic>
      <p:pic>
        <p:nvPicPr>
          <p:cNvPr id="10" name="Picture 6" descr="Image result for data lake icon">
            <a:extLst>
              <a:ext uri="{FF2B5EF4-FFF2-40B4-BE49-F238E27FC236}">
                <a16:creationId xmlns:a16="http://schemas.microsoft.com/office/drawing/2014/main" id="{D07030CA-77DA-4129-A741-E86EB4471B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47309" y="2507674"/>
            <a:ext cx="2034996" cy="173982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A picture containing blue, clock, face, white&#10;&#10;Description automatically generated">
            <a:extLst>
              <a:ext uri="{FF2B5EF4-FFF2-40B4-BE49-F238E27FC236}">
                <a16:creationId xmlns:a16="http://schemas.microsoft.com/office/drawing/2014/main" id="{9A22B1C8-AE78-4337-BEE1-0DFC63268D1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17297" y="2337093"/>
            <a:ext cx="2509754" cy="2331275"/>
          </a:xfrm>
          <a:prstGeom prst="rect">
            <a:avLst/>
          </a:prstGeom>
        </p:spPr>
      </p:pic>
      <p:pic>
        <p:nvPicPr>
          <p:cNvPr id="3076" name="Picture 4" descr="Sensitive Data Lifecycle Management - Spirion">
            <a:extLst>
              <a:ext uri="{FF2B5EF4-FFF2-40B4-BE49-F238E27FC236}">
                <a16:creationId xmlns:a16="http://schemas.microsoft.com/office/drawing/2014/main" id="{FAA39B1A-9B12-474A-9E48-F4DE501390B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75717" y="4668368"/>
            <a:ext cx="2509755" cy="217823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4117FE8-2D28-4CEA-9131-590804FF6C4F}"/>
              </a:ext>
            </a:extLst>
          </p:cNvPr>
          <p:cNvSpPr txBox="1"/>
          <p:nvPr/>
        </p:nvSpPr>
        <p:spPr>
          <a:xfrm>
            <a:off x="1328848" y="389024"/>
            <a:ext cx="7030404" cy="584775"/>
          </a:xfrm>
          <a:prstGeom prst="rect">
            <a:avLst/>
          </a:prstGeom>
          <a:noFill/>
        </p:spPr>
        <p:txBody>
          <a:bodyPr wrap="square" rtlCol="0">
            <a:spAutoFit/>
          </a:bodyPr>
          <a:lstStyle/>
          <a:p>
            <a:pPr lvl="0">
              <a:defRPr/>
            </a:pPr>
            <a:r>
              <a:rPr lang="en-IN" sz="3200" b="1" dirty="0">
                <a:solidFill>
                  <a:schemeClr val="tx2">
                    <a:lumMod val="50000"/>
                  </a:schemeClr>
                </a:solidFill>
                <a:cs typeface="Aharoni" panose="02010803020104030203" pitchFamily="2" charset="-79"/>
              </a:rPr>
              <a:t>Cost and Performance optimization </a:t>
            </a:r>
          </a:p>
        </p:txBody>
      </p:sp>
      <p:sp>
        <p:nvSpPr>
          <p:cNvPr id="24" name="Arrow: Curved Right 23">
            <a:extLst>
              <a:ext uri="{FF2B5EF4-FFF2-40B4-BE49-F238E27FC236}">
                <a16:creationId xmlns:a16="http://schemas.microsoft.com/office/drawing/2014/main" id="{7F8F9CDB-01C1-4765-BCA7-590AE7CA6839}"/>
              </a:ext>
            </a:extLst>
          </p:cNvPr>
          <p:cNvSpPr/>
          <p:nvPr/>
        </p:nvSpPr>
        <p:spPr>
          <a:xfrm rot="18980518">
            <a:off x="2447099" y="4544364"/>
            <a:ext cx="950615" cy="2639245"/>
          </a:xfrm>
          <a:prstGeom prst="curvedRightArrow">
            <a:avLst>
              <a:gd name="adj1" fmla="val 24717"/>
              <a:gd name="adj2" fmla="val 66392"/>
              <a:gd name="adj3" fmla="val 396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27" name="Arrow: Curved Right 26">
            <a:extLst>
              <a:ext uri="{FF2B5EF4-FFF2-40B4-BE49-F238E27FC236}">
                <a16:creationId xmlns:a16="http://schemas.microsoft.com/office/drawing/2014/main" id="{365A7BCC-7EB5-4FF3-8467-65404A310D5E}"/>
              </a:ext>
            </a:extLst>
          </p:cNvPr>
          <p:cNvSpPr/>
          <p:nvPr/>
        </p:nvSpPr>
        <p:spPr>
          <a:xfrm rot="13406858">
            <a:off x="7634477" y="4331790"/>
            <a:ext cx="1005527" cy="2861282"/>
          </a:xfrm>
          <a:prstGeom prst="curvedRightArrow">
            <a:avLst>
              <a:gd name="adj1" fmla="val 24717"/>
              <a:gd name="adj2" fmla="val 66392"/>
              <a:gd name="adj3" fmla="val 392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28" name="Arrow: Curved Right 27">
            <a:extLst>
              <a:ext uri="{FF2B5EF4-FFF2-40B4-BE49-F238E27FC236}">
                <a16:creationId xmlns:a16="http://schemas.microsoft.com/office/drawing/2014/main" id="{3E3EDA08-B73B-4283-AF5C-08566AA0F173}"/>
              </a:ext>
            </a:extLst>
          </p:cNvPr>
          <p:cNvSpPr/>
          <p:nvPr/>
        </p:nvSpPr>
        <p:spPr>
          <a:xfrm rot="5400000">
            <a:off x="4828794" y="-897896"/>
            <a:ext cx="1051978" cy="5334002"/>
          </a:xfrm>
          <a:prstGeom prst="curvedRightArrow">
            <a:avLst>
              <a:gd name="adj1" fmla="val 24717"/>
              <a:gd name="adj2" fmla="val 66392"/>
              <a:gd name="adj3" fmla="val 392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6" name="Rectangle 15">
            <a:extLst>
              <a:ext uri="{FF2B5EF4-FFF2-40B4-BE49-F238E27FC236}">
                <a16:creationId xmlns:a16="http://schemas.microsoft.com/office/drawing/2014/main" id="{C0CC818D-ED33-430C-A994-F3B913A58ED5}"/>
              </a:ext>
            </a:extLst>
          </p:cNvPr>
          <p:cNvSpPr/>
          <p:nvPr/>
        </p:nvSpPr>
        <p:spPr>
          <a:xfrm>
            <a:off x="669567" y="408478"/>
            <a:ext cx="586740" cy="988681"/>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3BD24C64-5FD8-4238-9FD5-9E59BB684102}"/>
              </a:ext>
            </a:extLst>
          </p:cNvPr>
          <p:cNvSpPr/>
          <p:nvPr/>
        </p:nvSpPr>
        <p:spPr>
          <a:xfrm>
            <a:off x="10474103" y="185079"/>
            <a:ext cx="997389" cy="338554"/>
          </a:xfrm>
          <a:prstGeom prst="rect">
            <a:avLst/>
          </a:prstGeom>
          <a:noFill/>
        </p:spPr>
        <p:txBody>
          <a:bodyPr wrap="none" lIns="91440" tIns="45720" rIns="91440" bIns="45720">
            <a:spAutoFit/>
          </a:bodyPr>
          <a:lstStyle/>
          <a:p>
            <a:pPr lvl="0" algn="ctr">
              <a:defRPr/>
            </a:pPr>
            <a:r>
              <a:rPr lang="en-US" sz="1600" b="1" dirty="0" err="1">
                <a:ln w="22225">
                  <a:noFill/>
                  <a:prstDash val="solid"/>
                </a:ln>
                <a:effectLst>
                  <a:outerShdw blurRad="38100" dist="22860" dir="5400000" algn="tl" rotWithShape="0">
                    <a:srgbClr val="000000">
                      <a:alpha val="30000"/>
                    </a:srgbClr>
                  </a:outerShdw>
                </a:effectLst>
                <a:latin typeface="Aharoni" panose="02010803020104030203" pitchFamily="2" charset="-79"/>
                <a:cs typeface="Aharoni" panose="02010803020104030203" pitchFamily="2" charset="-79"/>
              </a:rPr>
              <a:t>DataTao</a:t>
            </a:r>
            <a:endParaRPr kumimoji="0" lang="en-US" sz="1400" b="1" i="0" u="none" strike="noStrike" kern="1200" cap="none" spc="0" normalizeH="0" baseline="0" noProof="0" dirty="0">
              <a:ln w="22225">
                <a:noFill/>
                <a:prstDash val="solid"/>
              </a:ln>
              <a:effectLst>
                <a:outerShdw blurRad="38100" dist="22860" dir="5400000" algn="tl" rotWithShape="0">
                  <a:srgbClr val="000000">
                    <a:alpha val="30000"/>
                  </a:srgbClr>
                </a:outerShdw>
              </a:effectLst>
              <a:uLnTx/>
              <a:uFillTx/>
              <a:latin typeface="Aharoni" panose="02010803020104030203" pitchFamily="2" charset="-79"/>
              <a:cs typeface="Aharoni" panose="02010803020104030203" pitchFamily="2" charset="-79"/>
            </a:endParaRPr>
          </a:p>
        </p:txBody>
      </p:sp>
      <p:pic>
        <p:nvPicPr>
          <p:cNvPr id="18" name="Picture 17" descr="Image result for big data icon png">
            <a:extLst>
              <a:ext uri="{FF2B5EF4-FFF2-40B4-BE49-F238E27FC236}">
                <a16:creationId xmlns:a16="http://schemas.microsoft.com/office/drawing/2014/main" id="{B0E8F2C0-8556-4227-A5FD-22398AE6CB6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38360" y="157333"/>
            <a:ext cx="652267" cy="652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4661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7E26C63-8D59-4642-B000-97E59B635909}"/>
              </a:ext>
            </a:extLst>
          </p:cNvPr>
          <p:cNvSpPr txBox="1"/>
          <p:nvPr/>
        </p:nvSpPr>
        <p:spPr>
          <a:xfrm>
            <a:off x="1584960" y="483466"/>
            <a:ext cx="6518180" cy="1200329"/>
          </a:xfrm>
          <a:prstGeom prst="rect">
            <a:avLst/>
          </a:prstGeom>
          <a:noFill/>
        </p:spPr>
        <p:txBody>
          <a:bodyPr wrap="square" rtlCol="0">
            <a:spAutoFit/>
          </a:bodyPr>
          <a:lstStyle/>
          <a:p>
            <a:r>
              <a:rPr lang="en-IN" sz="3600" dirty="0">
                <a:solidFill>
                  <a:schemeClr val="bg1"/>
                </a:solidFill>
                <a:latin typeface="Aharoni" panose="02010803020104030203" pitchFamily="2" charset="-79"/>
                <a:cs typeface="Aharoni" panose="02010803020104030203" pitchFamily="2" charset="-79"/>
              </a:rPr>
              <a:t>3</a:t>
            </a:r>
          </a:p>
          <a:p>
            <a:endParaRPr lang="en-IN" sz="3600" dirty="0">
              <a:solidFill>
                <a:schemeClr val="bg1"/>
              </a:solidFill>
              <a:latin typeface="Aharoni" panose="02010803020104030203" pitchFamily="2" charset="-79"/>
              <a:cs typeface="Aharoni" panose="02010803020104030203" pitchFamily="2" charset="-79"/>
            </a:endParaRPr>
          </a:p>
        </p:txBody>
      </p:sp>
      <p:grpSp>
        <p:nvGrpSpPr>
          <p:cNvPr id="7" name="Group 6">
            <a:extLst>
              <a:ext uri="{FF2B5EF4-FFF2-40B4-BE49-F238E27FC236}">
                <a16:creationId xmlns:a16="http://schemas.microsoft.com/office/drawing/2014/main" id="{5E7ACA0E-BE6A-4E34-9B29-9EB8B2989D5A}"/>
              </a:ext>
            </a:extLst>
          </p:cNvPr>
          <p:cNvGrpSpPr/>
          <p:nvPr/>
        </p:nvGrpSpPr>
        <p:grpSpPr>
          <a:xfrm>
            <a:off x="669567" y="1683795"/>
            <a:ext cx="10590095" cy="4495332"/>
            <a:chOff x="1888344" y="2227764"/>
            <a:chExt cx="4276192" cy="3032760"/>
          </a:xfrm>
        </p:grpSpPr>
        <p:pic>
          <p:nvPicPr>
            <p:cNvPr id="2" name="Picture 1">
              <a:extLst>
                <a:ext uri="{FF2B5EF4-FFF2-40B4-BE49-F238E27FC236}">
                  <a16:creationId xmlns:a16="http://schemas.microsoft.com/office/drawing/2014/main" id="{94A48BFD-6848-4023-92F7-3C0D3CCA25D4}"/>
                </a:ext>
              </a:extLst>
            </p:cNvPr>
            <p:cNvPicPr>
              <a:picLocks noChangeAspect="1"/>
            </p:cNvPicPr>
            <p:nvPr/>
          </p:nvPicPr>
          <p:blipFill>
            <a:blip r:embed="rId3"/>
            <a:stretch>
              <a:fillRect/>
            </a:stretch>
          </p:blipFill>
          <p:spPr>
            <a:xfrm>
              <a:off x="1888344" y="2227764"/>
              <a:ext cx="4276192" cy="3032760"/>
            </a:xfrm>
            <a:prstGeom prst="rect">
              <a:avLst/>
            </a:prstGeom>
          </p:spPr>
        </p:pic>
        <p:pic>
          <p:nvPicPr>
            <p:cNvPr id="2054" name="Picture 6" descr="Image result for data lake icon">
              <a:extLst>
                <a:ext uri="{FF2B5EF4-FFF2-40B4-BE49-F238E27FC236}">
                  <a16:creationId xmlns:a16="http://schemas.microsoft.com/office/drawing/2014/main" id="{B16B97C2-1037-4F6C-8473-1360B1F122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3662363" y="3459480"/>
              <a:ext cx="522923" cy="52292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B389A6F8-CA42-4AEA-975B-A0CFC7E79A8C}"/>
                </a:ext>
              </a:extLst>
            </p:cNvPr>
            <p:cNvSpPr/>
            <p:nvPr/>
          </p:nvSpPr>
          <p:spPr>
            <a:xfrm>
              <a:off x="3543300" y="2836069"/>
              <a:ext cx="821531" cy="62341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12" name="Picture 4" descr="Image result for GDPR icon">
              <a:extLst>
                <a:ext uri="{FF2B5EF4-FFF2-40B4-BE49-F238E27FC236}">
                  <a16:creationId xmlns:a16="http://schemas.microsoft.com/office/drawing/2014/main" id="{AA893FC2-D1E3-4CAA-8FE0-440A9B5346D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8560" y="2791456"/>
              <a:ext cx="576726" cy="581030"/>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TextBox 13">
            <a:extLst>
              <a:ext uri="{FF2B5EF4-FFF2-40B4-BE49-F238E27FC236}">
                <a16:creationId xmlns:a16="http://schemas.microsoft.com/office/drawing/2014/main" id="{A283D89C-05D1-4A32-9BCE-C5D5585567A7}"/>
              </a:ext>
            </a:extLst>
          </p:cNvPr>
          <p:cNvSpPr txBox="1"/>
          <p:nvPr/>
        </p:nvSpPr>
        <p:spPr>
          <a:xfrm>
            <a:off x="1256307" y="353768"/>
            <a:ext cx="7030404" cy="584775"/>
          </a:xfrm>
          <a:prstGeom prst="rect">
            <a:avLst/>
          </a:prstGeom>
          <a:noFill/>
        </p:spPr>
        <p:txBody>
          <a:bodyPr wrap="square" rtlCol="0">
            <a:spAutoFit/>
          </a:bodyPr>
          <a:lstStyle/>
          <a:p>
            <a:pPr lvl="0">
              <a:defRPr/>
            </a:pPr>
            <a:r>
              <a:rPr lang="en-IN" sz="3200" b="1" dirty="0">
                <a:solidFill>
                  <a:schemeClr val="tx2">
                    <a:lumMod val="50000"/>
                  </a:schemeClr>
                </a:solidFill>
                <a:cs typeface="Aharoni" panose="02010803020104030203" pitchFamily="2" charset="-79"/>
              </a:rPr>
              <a:t>Data Protection &amp; Compliance</a:t>
            </a:r>
          </a:p>
        </p:txBody>
      </p:sp>
      <p:sp>
        <p:nvSpPr>
          <p:cNvPr id="13" name="Rectangle 12">
            <a:extLst>
              <a:ext uri="{FF2B5EF4-FFF2-40B4-BE49-F238E27FC236}">
                <a16:creationId xmlns:a16="http://schemas.microsoft.com/office/drawing/2014/main" id="{65EE26A3-A7FF-485A-B180-7F0B8D1D4048}"/>
              </a:ext>
            </a:extLst>
          </p:cNvPr>
          <p:cNvSpPr/>
          <p:nvPr/>
        </p:nvSpPr>
        <p:spPr>
          <a:xfrm>
            <a:off x="669567" y="408478"/>
            <a:ext cx="586740" cy="988681"/>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8D7AB983-5A03-4FDB-9FD7-E27084E38545}"/>
              </a:ext>
            </a:extLst>
          </p:cNvPr>
          <p:cNvSpPr/>
          <p:nvPr/>
        </p:nvSpPr>
        <p:spPr>
          <a:xfrm>
            <a:off x="10474103" y="185079"/>
            <a:ext cx="997389" cy="338554"/>
          </a:xfrm>
          <a:prstGeom prst="rect">
            <a:avLst/>
          </a:prstGeom>
          <a:noFill/>
        </p:spPr>
        <p:txBody>
          <a:bodyPr wrap="none" lIns="91440" tIns="45720" rIns="91440" bIns="45720">
            <a:spAutoFit/>
          </a:bodyPr>
          <a:lstStyle/>
          <a:p>
            <a:pPr lvl="0" algn="ctr">
              <a:defRPr/>
            </a:pPr>
            <a:r>
              <a:rPr lang="en-US" sz="1600" b="1" dirty="0" err="1">
                <a:ln w="22225">
                  <a:noFill/>
                  <a:prstDash val="solid"/>
                </a:ln>
                <a:effectLst>
                  <a:outerShdw blurRad="38100" dist="22860" dir="5400000" algn="tl" rotWithShape="0">
                    <a:srgbClr val="000000">
                      <a:alpha val="30000"/>
                    </a:srgbClr>
                  </a:outerShdw>
                </a:effectLst>
                <a:latin typeface="Aharoni" panose="02010803020104030203" pitchFamily="2" charset="-79"/>
                <a:cs typeface="Aharoni" panose="02010803020104030203" pitchFamily="2" charset="-79"/>
              </a:rPr>
              <a:t>DataTao</a:t>
            </a:r>
            <a:endParaRPr kumimoji="0" lang="en-US" sz="1400" b="1" i="0" u="none" strike="noStrike" kern="1200" cap="none" spc="0" normalizeH="0" baseline="0" noProof="0" dirty="0">
              <a:ln w="22225">
                <a:noFill/>
                <a:prstDash val="solid"/>
              </a:ln>
              <a:effectLst>
                <a:outerShdw blurRad="38100" dist="22860" dir="5400000" algn="tl" rotWithShape="0">
                  <a:srgbClr val="000000">
                    <a:alpha val="30000"/>
                  </a:srgbClr>
                </a:outerShdw>
              </a:effectLst>
              <a:uLnTx/>
              <a:uFillTx/>
              <a:latin typeface="Aharoni" panose="02010803020104030203" pitchFamily="2" charset="-79"/>
              <a:cs typeface="Aharoni" panose="02010803020104030203" pitchFamily="2" charset="-79"/>
            </a:endParaRPr>
          </a:p>
        </p:txBody>
      </p:sp>
      <p:pic>
        <p:nvPicPr>
          <p:cNvPr id="18" name="Picture 17" descr="Image result for big data icon png">
            <a:extLst>
              <a:ext uri="{FF2B5EF4-FFF2-40B4-BE49-F238E27FC236}">
                <a16:creationId xmlns:a16="http://schemas.microsoft.com/office/drawing/2014/main" id="{A507B43B-BF85-4E3B-AE8D-466D220116D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38360" y="157333"/>
            <a:ext cx="652267" cy="652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3699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7E26C63-8D59-4642-B000-97E59B635909}"/>
              </a:ext>
            </a:extLst>
          </p:cNvPr>
          <p:cNvSpPr txBox="1"/>
          <p:nvPr/>
        </p:nvSpPr>
        <p:spPr>
          <a:xfrm>
            <a:off x="1584960" y="483466"/>
            <a:ext cx="6518180" cy="646331"/>
          </a:xfrm>
          <a:prstGeom prst="rect">
            <a:avLst/>
          </a:prstGeom>
          <a:noFill/>
        </p:spPr>
        <p:txBody>
          <a:bodyPr wrap="square" rtlCol="0">
            <a:spAutoFit/>
          </a:bodyPr>
          <a:lstStyle/>
          <a:p>
            <a:r>
              <a:rPr lang="en-IN" sz="3600" dirty="0">
                <a:solidFill>
                  <a:schemeClr val="bg1"/>
                </a:solidFill>
                <a:latin typeface="Aharoni" panose="02010803020104030203" pitchFamily="2" charset="-79"/>
                <a:cs typeface="Aharoni" panose="02010803020104030203" pitchFamily="2" charset="-79"/>
              </a:rPr>
              <a:t>6</a:t>
            </a:r>
          </a:p>
        </p:txBody>
      </p:sp>
      <p:sp>
        <p:nvSpPr>
          <p:cNvPr id="10" name="TextBox 9">
            <a:extLst>
              <a:ext uri="{FF2B5EF4-FFF2-40B4-BE49-F238E27FC236}">
                <a16:creationId xmlns:a16="http://schemas.microsoft.com/office/drawing/2014/main" id="{570B1452-E41F-4916-9815-639BB81C96BC}"/>
              </a:ext>
            </a:extLst>
          </p:cNvPr>
          <p:cNvSpPr txBox="1"/>
          <p:nvPr/>
        </p:nvSpPr>
        <p:spPr>
          <a:xfrm>
            <a:off x="1256307" y="369828"/>
            <a:ext cx="7030404" cy="584775"/>
          </a:xfrm>
          <a:prstGeom prst="rect">
            <a:avLst/>
          </a:prstGeom>
          <a:noFill/>
        </p:spPr>
        <p:txBody>
          <a:bodyPr wrap="square" rtlCol="0">
            <a:spAutoFit/>
          </a:bodyPr>
          <a:lstStyle/>
          <a:p>
            <a:pPr lvl="0">
              <a:defRPr/>
            </a:pPr>
            <a:r>
              <a:rPr lang="en-IN" sz="3200" b="1" dirty="0">
                <a:solidFill>
                  <a:schemeClr val="tx2">
                    <a:lumMod val="50000"/>
                  </a:schemeClr>
                </a:solidFill>
                <a:cs typeface="Aharoni" panose="02010803020104030203" pitchFamily="2" charset="-79"/>
              </a:rPr>
              <a:t>Data Access &amp; Auditing</a:t>
            </a:r>
          </a:p>
        </p:txBody>
      </p:sp>
      <p:pic>
        <p:nvPicPr>
          <p:cNvPr id="3" name="Picture 2" descr="A close up of a logo&#10;&#10;Description automatically generated">
            <a:extLst>
              <a:ext uri="{FF2B5EF4-FFF2-40B4-BE49-F238E27FC236}">
                <a16:creationId xmlns:a16="http://schemas.microsoft.com/office/drawing/2014/main" id="{B519F03E-4CFB-4D98-B2A7-8048D271C3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539" y="1425792"/>
            <a:ext cx="10114884" cy="4859505"/>
          </a:xfrm>
          <a:prstGeom prst="rect">
            <a:avLst/>
          </a:prstGeom>
        </p:spPr>
      </p:pic>
      <p:sp>
        <p:nvSpPr>
          <p:cNvPr id="11" name="Rectangle 10">
            <a:extLst>
              <a:ext uri="{FF2B5EF4-FFF2-40B4-BE49-F238E27FC236}">
                <a16:creationId xmlns:a16="http://schemas.microsoft.com/office/drawing/2014/main" id="{7269DD7F-7240-470D-A362-8AA9F07AE24D}"/>
              </a:ext>
            </a:extLst>
          </p:cNvPr>
          <p:cNvSpPr/>
          <p:nvPr/>
        </p:nvSpPr>
        <p:spPr>
          <a:xfrm>
            <a:off x="669567" y="408478"/>
            <a:ext cx="586740" cy="988681"/>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17CADF3-E345-4FCB-A419-F0DB70AD3B0A}"/>
              </a:ext>
            </a:extLst>
          </p:cNvPr>
          <p:cNvSpPr/>
          <p:nvPr/>
        </p:nvSpPr>
        <p:spPr>
          <a:xfrm>
            <a:off x="10474103" y="185079"/>
            <a:ext cx="997389" cy="338554"/>
          </a:xfrm>
          <a:prstGeom prst="rect">
            <a:avLst/>
          </a:prstGeom>
          <a:noFill/>
        </p:spPr>
        <p:txBody>
          <a:bodyPr wrap="none" lIns="91440" tIns="45720" rIns="91440" bIns="45720">
            <a:spAutoFit/>
          </a:bodyPr>
          <a:lstStyle/>
          <a:p>
            <a:pPr lvl="0" algn="ctr">
              <a:defRPr/>
            </a:pPr>
            <a:r>
              <a:rPr lang="en-US" sz="1600" b="1" dirty="0" err="1">
                <a:ln w="22225">
                  <a:noFill/>
                  <a:prstDash val="solid"/>
                </a:ln>
                <a:effectLst>
                  <a:outerShdw blurRad="38100" dist="22860" dir="5400000" algn="tl" rotWithShape="0">
                    <a:srgbClr val="000000">
                      <a:alpha val="30000"/>
                    </a:srgbClr>
                  </a:outerShdw>
                </a:effectLst>
                <a:latin typeface="Aharoni" panose="02010803020104030203" pitchFamily="2" charset="-79"/>
                <a:cs typeface="Aharoni" panose="02010803020104030203" pitchFamily="2" charset="-79"/>
              </a:rPr>
              <a:t>DataTao</a:t>
            </a:r>
            <a:endParaRPr kumimoji="0" lang="en-US" sz="1400" b="1" i="0" u="none" strike="noStrike" kern="1200" cap="none" spc="0" normalizeH="0" baseline="0" noProof="0" dirty="0">
              <a:ln w="22225">
                <a:noFill/>
                <a:prstDash val="solid"/>
              </a:ln>
              <a:effectLst>
                <a:outerShdw blurRad="38100" dist="22860" dir="5400000" algn="tl" rotWithShape="0">
                  <a:srgbClr val="000000">
                    <a:alpha val="30000"/>
                  </a:srgbClr>
                </a:outerShdw>
              </a:effectLst>
              <a:uLnTx/>
              <a:uFillTx/>
              <a:latin typeface="Aharoni" panose="02010803020104030203" pitchFamily="2" charset="-79"/>
              <a:cs typeface="Aharoni" panose="02010803020104030203" pitchFamily="2" charset="-79"/>
            </a:endParaRPr>
          </a:p>
        </p:txBody>
      </p:sp>
      <p:pic>
        <p:nvPicPr>
          <p:cNvPr id="13" name="Picture 12" descr="Image result for big data icon png">
            <a:extLst>
              <a:ext uri="{FF2B5EF4-FFF2-40B4-BE49-F238E27FC236}">
                <a16:creationId xmlns:a16="http://schemas.microsoft.com/office/drawing/2014/main" id="{7C91C083-8D3D-4618-8883-6B03CA8306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38360" y="157333"/>
            <a:ext cx="652267" cy="652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32472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2614</TotalTime>
  <Words>1036</Words>
  <Application>Microsoft Office PowerPoint</Application>
  <PresentationFormat>Widescreen</PresentationFormat>
  <Paragraphs>143</Paragraphs>
  <Slides>12</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Aharoni</vt: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Shikhar Vishnoi</dc:creator>
  <cp:lastModifiedBy>Sundeep Sharma</cp:lastModifiedBy>
  <cp:revision>185</cp:revision>
  <dcterms:created xsi:type="dcterms:W3CDTF">2019-10-10T16:40:38Z</dcterms:created>
  <dcterms:modified xsi:type="dcterms:W3CDTF">2020-02-21T16:39:20Z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shvishno@microsoft.com</vt:lpwstr>
  </property>
  <property fmtid="{D5CDD505-2E9C-101B-9397-08002B2CF9AE}" pid="5" name="MSIP_Label_f42aa342-8706-4288-bd11-ebb85995028c_SetDate">
    <vt:lpwstr>2019-10-10T20:33:06.8869302Z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1d2ab44e-f190-493f-a8b1-51f2e50ef787</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