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549EFE-0D36-4CAE-A669-28898CF3BB18}" v="1072" dt="2022-02-12T08:54:39.5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varScale="1">
        <p:scale>
          <a:sx n="116" d="100"/>
          <a:sy n="116" d="100"/>
        </p:scale>
        <p:origin x="138" y="336"/>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handoutMaster" Target="handoutMasters/handoutMaster1.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notesMaster" Target="notesMasters/notesMaster1.xml" Id="rId12" /><Relationship Type="http://schemas.openxmlformats.org/officeDocument/2006/relationships/tableStyles" Target="tableStyles.xml" Id="rId17" /><Relationship Type="http://schemas.openxmlformats.org/officeDocument/2006/relationships/slide" Target="slides/slide1.xml" Id="rId2" /><Relationship Type="http://schemas.openxmlformats.org/officeDocument/2006/relationships/theme" Target="theme/theme1.xml" Id="rId16"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viewProps" Target="viewProps.xml" Id="rId15" /><Relationship Type="http://schemas.openxmlformats.org/officeDocument/2006/relationships/slide" Target="slides/slide9.xml" Id="rId10" /><Relationship Type="http://schemas.microsoft.com/office/2015/10/relationships/revisionInfo" Target="revisionInfo.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presProps" Target="presProps.xml" Id="rId14"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B6CD91-6055-4BA8-803A-BE019916FE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F1348C43-6703-4B62-B127-17C78C08B4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08E63D-6FE9-403D-8E39-68FE971BAC76}" type="datetime1">
              <a:rPr lang="en-GB" smtClean="0"/>
              <a:t>12/02/2022</a:t>
            </a:fld>
            <a:endParaRPr lang="en-GB" dirty="0"/>
          </a:p>
        </p:txBody>
      </p:sp>
      <p:sp>
        <p:nvSpPr>
          <p:cNvPr id="4" name="Footer Placeholder 3">
            <a:extLst>
              <a:ext uri="{FF2B5EF4-FFF2-40B4-BE49-F238E27FC236}">
                <a16:creationId xmlns:a16="http://schemas.microsoft.com/office/drawing/2014/main" id="{7594B0BC-D758-4808-81A5-75FE72727CE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944C0294-AD44-45E1-AAD0-0F71A65A563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BDD069-5B99-44A5-9C53-893C00A1B886}" type="slidenum">
              <a:rPr lang="en-GB" smtClean="0"/>
              <a:t>‹#›</a:t>
            </a:fld>
            <a:endParaRPr lang="en-GB"/>
          </a:p>
        </p:txBody>
      </p:sp>
    </p:spTree>
    <p:extLst>
      <p:ext uri="{BB962C8B-B14F-4D97-AF65-F5344CB8AC3E}">
        <p14:creationId xmlns:p14="http://schemas.microsoft.com/office/powerpoint/2010/main" val="4849576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DF03DA-E8C9-45D1-B38B-0154ED478CCA}" type="datetime1">
              <a:rPr lang="en-GB" smtClean="0"/>
              <a:pPr/>
              <a:t>12/02/2022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2A64AD-2530-4DFF-8FAA-D42BF483CF81}" type="slidenum">
              <a:rPr lang="en-GB" noProof="0" smtClean="0"/>
              <a:t>‹#›</a:t>
            </a:fld>
            <a:endParaRPr lang="en-GB" noProof="0"/>
          </a:p>
        </p:txBody>
      </p:sp>
    </p:spTree>
    <p:extLst>
      <p:ext uri="{BB962C8B-B14F-4D97-AF65-F5344CB8AC3E}">
        <p14:creationId xmlns:p14="http://schemas.microsoft.com/office/powerpoint/2010/main" val="39480212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82A64AD-2530-4DFF-8FAA-D42BF483CF81}" type="slidenum">
              <a:rPr lang="en-GB" smtClean="0"/>
              <a:t>1</a:t>
            </a:fld>
            <a:endParaRPr lang="en-GB"/>
          </a:p>
        </p:txBody>
      </p:sp>
    </p:spTree>
    <p:extLst>
      <p:ext uri="{BB962C8B-B14F-4D97-AF65-F5344CB8AC3E}">
        <p14:creationId xmlns:p14="http://schemas.microsoft.com/office/powerpoint/2010/main" val="3341096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rtlCol="0" anchor="b">
            <a:normAutofit/>
          </a:bodyPr>
          <a:lstStyle>
            <a:lvl1pPr algn="l">
              <a:defRPr sz="6600"/>
            </a:lvl1pPr>
          </a:lstStyle>
          <a:p>
            <a:pPr rtl="0"/>
            <a:r>
              <a:rPr lang="en-GB" noProof="0"/>
              <a:t>Click to edit Master title style</a:t>
            </a:r>
          </a:p>
        </p:txBody>
      </p:sp>
      <p:sp>
        <p:nvSpPr>
          <p:cNvPr id="3" name="Subtitle 2"/>
          <p:cNvSpPr>
            <a:spLocks noGrp="1"/>
          </p:cNvSpPr>
          <p:nvPr>
            <p:ph type="subTitle" idx="1"/>
          </p:nvPr>
        </p:nvSpPr>
        <p:spPr>
          <a:xfrm>
            <a:off x="2417780" y="3531204"/>
            <a:ext cx="8637072" cy="977621"/>
          </a:xfrm>
        </p:spPr>
        <p:txBody>
          <a:bodyPr tIns="91440" bIns="91440" rtlCol="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Date Placeholder 3"/>
          <p:cNvSpPr>
            <a:spLocks noGrp="1"/>
          </p:cNvSpPr>
          <p:nvPr>
            <p:ph type="dt" sz="half" idx="10"/>
          </p:nvPr>
        </p:nvSpPr>
        <p:spPr/>
        <p:txBody>
          <a:bodyPr rtlCol="0"/>
          <a:lstStyle/>
          <a:p>
            <a:pPr rtl="0"/>
            <a:fld id="{9090987D-47D0-402B-96DE-E0A32AD146E1}" type="datetime1">
              <a:rPr lang="en-GB" noProof="0" smtClean="0"/>
              <a:t>12/02/2022</a:t>
            </a:fld>
            <a:endParaRPr lang="en-GB" noProof="0"/>
          </a:p>
        </p:txBody>
      </p:sp>
      <p:sp>
        <p:nvSpPr>
          <p:cNvPr id="5" name="Footer Placeholder 4"/>
          <p:cNvSpPr>
            <a:spLocks noGrp="1"/>
          </p:cNvSpPr>
          <p:nvPr>
            <p:ph type="ftr" sz="quarter" idx="11"/>
          </p:nvPr>
        </p:nvSpPr>
        <p:spPr>
          <a:xfrm>
            <a:off x="2416500" y="329307"/>
            <a:ext cx="4973915" cy="309201"/>
          </a:xfrm>
        </p:spPr>
        <p:txBody>
          <a:bodyPr rtlCol="0"/>
          <a:lstStyle/>
          <a:p>
            <a:pPr rtl="0"/>
            <a:endParaRPr lang="en-GB" noProof="0"/>
          </a:p>
        </p:txBody>
      </p:sp>
      <p:sp>
        <p:nvSpPr>
          <p:cNvPr id="6" name="Slide Number Placeholder 5"/>
          <p:cNvSpPr>
            <a:spLocks noGrp="1"/>
          </p:cNvSpPr>
          <p:nvPr>
            <p:ph type="sldNum" sz="quarter" idx="12"/>
          </p:nvPr>
        </p:nvSpPr>
        <p:spPr>
          <a:xfrm>
            <a:off x="1437664" y="798973"/>
            <a:ext cx="811019" cy="503578"/>
          </a:xfrm>
        </p:spPr>
        <p:txBody>
          <a:bodyPr rtlCol="0"/>
          <a:lstStyle/>
          <a:p>
            <a:pPr rtl="0"/>
            <a:fld id="{6D22F896-40B5-4ADD-8801-0D06FADFA095}" type="slidenum">
              <a:rPr lang="en-GB" noProof="0" smtClean="0"/>
              <a:t>‹#›</a:t>
            </a:fld>
            <a:endParaRPr lang="en-GB" noProof="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p:nvPr>
        </p:nvSpPr>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E52FF86A-4C07-466A-9036-3E493E72145F}" type="datetime1">
              <a:rPr lang="en-GB" noProof="0" smtClean="0"/>
              <a:t>12/02/2022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rtlCol="0"/>
          <a:lstStyle>
            <a:lvl1pPr algn="l">
              <a:defRPr/>
            </a:lvl1pPr>
          </a:lstStyle>
          <a:p>
            <a:pPr rtl="0"/>
            <a:r>
              <a:rPr lang="en-GB" noProof="0"/>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05421C4C-E19D-4219-A804-0FB628A9D745}" type="datetime1">
              <a:rPr lang="en-GB" noProof="0" smtClean="0"/>
              <a:t>12/02/2022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p:nvPr>
        </p:nvSpPr>
        <p:spPr/>
        <p:txBody>
          <a:bodyPr rtlCol="0" anchor="t"/>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66A3F2DC-9CE6-45BB-9AC5-30D691C62390}" type="datetime1">
              <a:rPr lang="en-GB" noProof="0" smtClean="0"/>
              <a:t>12/02/2022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rtlCol="0" anchor="b">
            <a:normAutofit/>
          </a:bodyPr>
          <a:lstStyle>
            <a:lvl1pPr algn="l">
              <a:defRPr sz="3600"/>
            </a:lvl1pPr>
          </a:lstStyle>
          <a:p>
            <a:pPr rtl="0"/>
            <a:r>
              <a:rPr lang="en-GB" noProof="0"/>
              <a:t>Click to edit Master title style</a:t>
            </a:r>
          </a:p>
        </p:txBody>
      </p:sp>
      <p:sp>
        <p:nvSpPr>
          <p:cNvPr id="3" name="Text Placeholder 2"/>
          <p:cNvSpPr>
            <a:spLocks noGrp="1"/>
          </p:cNvSpPr>
          <p:nvPr>
            <p:ph type="body" idx="1"/>
          </p:nvPr>
        </p:nvSpPr>
        <p:spPr>
          <a:xfrm>
            <a:off x="1454239" y="3806195"/>
            <a:ext cx="8630446" cy="1012929"/>
          </a:xfrm>
        </p:spPr>
        <p:txBody>
          <a:bodyPr tIns="91440" rtlCol="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39407FBD-926E-4B82-9753-B2AD707AA8ED}" type="datetime1">
              <a:rPr lang="en-GB" noProof="0" smtClean="0"/>
              <a:t>12/02/2022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rtlCol="0"/>
          <a:lstStyle/>
          <a:p>
            <a:pPr rtl="0"/>
            <a:r>
              <a:rPr lang="en-GB" noProof="0"/>
              <a:t>Click to edit Master title style</a:t>
            </a:r>
          </a:p>
        </p:txBody>
      </p:sp>
      <p:sp>
        <p:nvSpPr>
          <p:cNvPr id="3" name="Content Placeholder 2"/>
          <p:cNvSpPr>
            <a:spLocks noGrp="1"/>
          </p:cNvSpPr>
          <p:nvPr>
            <p:ph sz="half" idx="1"/>
          </p:nvPr>
        </p:nvSpPr>
        <p:spPr>
          <a:xfrm>
            <a:off x="1447331" y="2010878"/>
            <a:ext cx="4645152" cy="3448595"/>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6413771" y="2017343"/>
            <a:ext cx="4645152" cy="3441520"/>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D13BE98E-D2F1-46E8-89C1-2BB0E688BA5E}" type="datetime1">
              <a:rPr lang="en-GB" noProof="0" smtClean="0"/>
              <a:t>12/02/2022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rtlCol="0"/>
          <a:lstStyle/>
          <a:p>
            <a:pPr rtl="0"/>
            <a:r>
              <a:rPr lang="en-GB" noProof="0"/>
              <a:t>Click to edit Master title style</a:t>
            </a:r>
          </a:p>
        </p:txBody>
      </p:sp>
      <p:sp>
        <p:nvSpPr>
          <p:cNvPr id="3" name="Text Placeholder 2"/>
          <p:cNvSpPr>
            <a:spLocks noGrp="1"/>
          </p:cNvSpPr>
          <p:nvPr>
            <p:ph type="body" idx="1"/>
          </p:nvPr>
        </p:nvSpPr>
        <p:spPr>
          <a:xfrm>
            <a:off x="1447191" y="2019549"/>
            <a:ext cx="4645152" cy="801943"/>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1447191" y="2824269"/>
            <a:ext cx="4645152" cy="2644457"/>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p:nvPr>
        </p:nvSpPr>
        <p:spPr>
          <a:xfrm>
            <a:off x="6412362" y="2023003"/>
            <a:ext cx="4645152" cy="802237"/>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6412362" y="2821491"/>
            <a:ext cx="4645152" cy="2637371"/>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323CE2EB-862E-41BC-802E-5F3949C067FC}" type="datetime1">
              <a:rPr lang="en-GB" noProof="0" smtClean="0"/>
              <a:t>12/02/2022</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01352E18-C2BE-4273-99D2-FF7AA1B877AB}" type="datetime1">
              <a:rPr lang="en-GB" noProof="0" smtClean="0"/>
              <a:t>12/02/2022</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7760473D-06DF-4867-85F6-D662C30DFA13}" type="datetime1">
              <a:rPr lang="en-GB" noProof="0" smtClean="0"/>
              <a:t>12/02/2022</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rtlCol="0" anchor="b">
            <a:normAutofit/>
          </a:bodyPr>
          <a:lstStyle>
            <a:lvl1pPr algn="l">
              <a:defRPr sz="2400"/>
            </a:lvl1pPr>
          </a:lstStyle>
          <a:p>
            <a:pPr rtl="0"/>
            <a:r>
              <a:rPr lang="en-GB" noProof="0"/>
              <a:t>Click to edit Master title style</a:t>
            </a:r>
          </a:p>
        </p:txBody>
      </p:sp>
      <p:sp>
        <p:nvSpPr>
          <p:cNvPr id="3" name="Content Placeholder 2"/>
          <p:cNvSpPr>
            <a:spLocks noGrp="1"/>
          </p:cNvSpPr>
          <p:nvPr>
            <p:ph idx="1"/>
          </p:nvPr>
        </p:nvSpPr>
        <p:spPr>
          <a:xfrm>
            <a:off x="5043714" y="798974"/>
            <a:ext cx="6012470" cy="4658826"/>
          </a:xfrm>
        </p:spPr>
        <p:txBody>
          <a:bodyPr rtlCol="0" anchor="ct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1444671" y="3205491"/>
            <a:ext cx="3275013" cy="2248181"/>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47B9F554-D3AC-491F-8843-7DE46496AEF3}" type="datetime1">
              <a:rPr lang="en-GB" noProof="0" smtClean="0"/>
              <a:t>12/02/2022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rtlCol="0" anchor="b">
            <a:normAutofit/>
          </a:bodyPr>
          <a:lstStyle>
            <a:lvl1pPr>
              <a:defRPr sz="3200"/>
            </a:lvl1pPr>
          </a:lstStyle>
          <a:p>
            <a:pPr rtl="0"/>
            <a:r>
              <a:rPr lang="en-GB"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p:cNvSpPr>
            <a:spLocks noGrp="1"/>
          </p:cNvSpPr>
          <p:nvPr>
            <p:ph type="body" sz="half" idx="2"/>
          </p:nvPr>
        </p:nvSpPr>
        <p:spPr>
          <a:xfrm>
            <a:off x="1450329" y="3145992"/>
            <a:ext cx="5524404" cy="2003742"/>
          </a:xfrm>
        </p:spPr>
        <p:txBody>
          <a:bodyPr rtlCol="0">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a:xfrm>
            <a:off x="1447382" y="5469856"/>
            <a:ext cx="5527351" cy="320123"/>
          </a:xfrm>
        </p:spPr>
        <p:txBody>
          <a:bodyPr rtlCol="0"/>
          <a:lstStyle>
            <a:lvl1pPr algn="l">
              <a:defRPr/>
            </a:lvl1pPr>
          </a:lstStyle>
          <a:p>
            <a:pPr rtl="0"/>
            <a:fld id="{BE449E18-83F2-4430-AFCD-43CA933C8070}" type="datetime1">
              <a:rPr lang="en-GB" noProof="0" smtClean="0"/>
              <a:t>12/02/2022</a:t>
            </a:fld>
            <a:endParaRPr lang="en-GB" noProof="0"/>
          </a:p>
        </p:txBody>
      </p:sp>
      <p:sp>
        <p:nvSpPr>
          <p:cNvPr id="6" name="Footer Placeholder 5"/>
          <p:cNvSpPr>
            <a:spLocks noGrp="1"/>
          </p:cNvSpPr>
          <p:nvPr>
            <p:ph type="ftr" sz="quarter" idx="11"/>
          </p:nvPr>
        </p:nvSpPr>
        <p:spPr>
          <a:xfrm>
            <a:off x="1447382" y="318640"/>
            <a:ext cx="5541004" cy="320931"/>
          </a:xfrm>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pPr rtl="0"/>
            <a:r>
              <a:rPr lang="en-GB" noProof="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rtl="0"/>
            <a:fld id="{C955BE79-A457-4079-B8A4-ED2BED4AAC17}" type="datetime1">
              <a:rPr lang="en-GB" noProof="0" smtClean="0"/>
              <a:t>12/02/2022</a:t>
            </a:fld>
            <a:endParaRPr lang="en-GB" noProof="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rtl="0"/>
            <a:endParaRPr lang="en-GB" noProof="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rtl="0"/>
            <a:fld id="{6D22F896-40B5-4ADD-8801-0D06FADFA095}" type="slidenum">
              <a:rPr lang="en-GB" noProof="0" smtClean="0"/>
              <a:pPr/>
              <a:t>‹#›</a:t>
            </a:fld>
            <a:endParaRPr lang="en-GB" noProof="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rtlCol="0"/>
          <a:lstStyle/>
          <a:p>
            <a:r>
              <a:rPr lang="en-GB" dirty="0"/>
              <a:t>PROCESS DEADLOCKS</a:t>
            </a:r>
          </a:p>
        </p:txBody>
      </p:sp>
      <p:sp>
        <p:nvSpPr>
          <p:cNvPr id="3" name="Subtitle 2"/>
          <p:cNvSpPr>
            <a:spLocks noGrp="1"/>
          </p:cNvSpPr>
          <p:nvPr>
            <p:ph type="subTitle" idx="1"/>
          </p:nvPr>
        </p:nvSpPr>
        <p:spPr/>
        <p:txBody>
          <a:bodyPr vert="horz" lIns="91440" tIns="91440" rIns="91440" bIns="91440" rtlCol="0" anchor="t">
            <a:normAutofit/>
          </a:bodyPr>
          <a:lstStyle/>
          <a:p>
            <a:r>
              <a:rPr lang="en-GB" dirty="0"/>
              <a:t>                                                </a:t>
            </a:r>
            <a:r>
              <a:rPr lang="en-GB" b="1" dirty="0"/>
              <a:t>    CHAPTER 4</a:t>
            </a: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06DE5-D6A8-4FC2-97F4-29A1D105FC88}"/>
              </a:ext>
            </a:extLst>
          </p:cNvPr>
          <p:cNvSpPr>
            <a:spLocks noGrp="1"/>
          </p:cNvSpPr>
          <p:nvPr>
            <p:ph type="title"/>
          </p:nvPr>
        </p:nvSpPr>
        <p:spPr/>
        <p:txBody>
          <a:bodyPr/>
          <a:lstStyle/>
          <a:p>
            <a:r>
              <a:rPr lang="en-GB" dirty="0"/>
              <a:t>   Deadlock detection and recovery</a:t>
            </a:r>
          </a:p>
        </p:txBody>
      </p:sp>
      <p:sp>
        <p:nvSpPr>
          <p:cNvPr id="3" name="Content Placeholder 2">
            <a:extLst>
              <a:ext uri="{FF2B5EF4-FFF2-40B4-BE49-F238E27FC236}">
                <a16:creationId xmlns:a16="http://schemas.microsoft.com/office/drawing/2014/main" id="{603BF5E5-CA3B-486C-ADA3-E3B1BF0EC0B7}"/>
              </a:ext>
            </a:extLst>
          </p:cNvPr>
          <p:cNvSpPr>
            <a:spLocks noGrp="1"/>
          </p:cNvSpPr>
          <p:nvPr>
            <p:ph idx="1"/>
          </p:nvPr>
        </p:nvSpPr>
        <p:spPr/>
        <p:txBody>
          <a:bodyPr/>
          <a:lstStyle/>
          <a:p>
            <a:pPr algn="just"/>
            <a:r>
              <a:rPr lang="en-GB" dirty="0">
                <a:ea typeface="+mn-lt"/>
                <a:cs typeface="+mn-lt"/>
              </a:rPr>
              <a:t>In this approach, The OS doesn't apply any mechanism to avoid or prevent the deadlocks. Therefore the system considers that the deadlock will definitely occur. In order to get rid of deadlocks, The OS periodically checks the system for any deadlock. In case, it finds any of the deadlock then the OS will recover the system using some recovery techniques.</a:t>
            </a:r>
            <a:endParaRPr lang="en-GB" dirty="0"/>
          </a:p>
          <a:p>
            <a:pPr algn="just"/>
            <a:r>
              <a:rPr lang="en-GB" dirty="0">
                <a:ea typeface="+mn-lt"/>
                <a:cs typeface="+mn-lt"/>
              </a:rPr>
              <a:t>The main task of the OS is detecting the deadlocks. The OS can detect the deadlocks with the help of Resource allocation graph.</a:t>
            </a:r>
            <a:endParaRPr lang="en-GB" dirty="0"/>
          </a:p>
          <a:p>
            <a:endParaRPr lang="en-GB" dirty="0"/>
          </a:p>
        </p:txBody>
      </p:sp>
    </p:spTree>
    <p:extLst>
      <p:ext uri="{BB962C8B-B14F-4D97-AF65-F5344CB8AC3E}">
        <p14:creationId xmlns:p14="http://schemas.microsoft.com/office/powerpoint/2010/main" val="2779925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0C07-DE14-43C5-9287-B580894E1C04}"/>
              </a:ext>
            </a:extLst>
          </p:cNvPr>
          <p:cNvSpPr>
            <a:spLocks noGrp="1"/>
          </p:cNvSpPr>
          <p:nvPr>
            <p:ph type="title"/>
          </p:nvPr>
        </p:nvSpPr>
        <p:spPr/>
        <p:txBody>
          <a:bodyPr/>
          <a:lstStyle/>
          <a:p>
            <a:r>
              <a:rPr lang="en-GB" dirty="0"/>
              <a:t>System model</a:t>
            </a:r>
          </a:p>
        </p:txBody>
      </p:sp>
      <p:sp>
        <p:nvSpPr>
          <p:cNvPr id="3" name="Content Placeholder 2">
            <a:extLst>
              <a:ext uri="{FF2B5EF4-FFF2-40B4-BE49-F238E27FC236}">
                <a16:creationId xmlns:a16="http://schemas.microsoft.com/office/drawing/2014/main" id="{F77292EB-068F-45E6-959F-9D3D1876640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271050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FA69-E52F-4EA7-8987-B2D2B6BF2ACE}"/>
              </a:ext>
            </a:extLst>
          </p:cNvPr>
          <p:cNvSpPr>
            <a:spLocks noGrp="1"/>
          </p:cNvSpPr>
          <p:nvPr>
            <p:ph type="title"/>
          </p:nvPr>
        </p:nvSpPr>
        <p:spPr>
          <a:xfrm>
            <a:off x="1408447" y="689500"/>
            <a:ext cx="9646407" cy="1077990"/>
          </a:xfrm>
        </p:spPr>
        <p:txBody>
          <a:bodyPr/>
          <a:lstStyle/>
          <a:p>
            <a:r>
              <a:rPr lang="en-GB" dirty="0"/>
              <a:t>              Introduction to deadlock</a:t>
            </a:r>
          </a:p>
        </p:txBody>
      </p:sp>
      <p:sp>
        <p:nvSpPr>
          <p:cNvPr id="3" name="Content Placeholder 2">
            <a:extLst>
              <a:ext uri="{FF2B5EF4-FFF2-40B4-BE49-F238E27FC236}">
                <a16:creationId xmlns:a16="http://schemas.microsoft.com/office/drawing/2014/main" id="{4C7F2190-98E8-4032-9C78-A07DEA27590D}"/>
              </a:ext>
            </a:extLst>
          </p:cNvPr>
          <p:cNvSpPr>
            <a:spLocks noGrp="1"/>
          </p:cNvSpPr>
          <p:nvPr>
            <p:ph idx="1"/>
          </p:nvPr>
        </p:nvSpPr>
        <p:spPr>
          <a:xfrm>
            <a:off x="186373" y="2360789"/>
            <a:ext cx="11989914" cy="3105556"/>
          </a:xfrm>
        </p:spPr>
        <p:txBody>
          <a:bodyPr/>
          <a:lstStyle/>
          <a:p>
            <a:pPr marL="0" indent="0">
              <a:buNone/>
            </a:pPr>
            <a:r>
              <a:rPr lang="en-GB" sz="2400" dirty="0">
                <a:latin typeface="Times New Roman"/>
                <a:cs typeface="Times New Roman"/>
              </a:rPr>
              <a:t>Consider an example when two trains are coming towards each other on same track and there is only one track none of the train can move once they are in front of each other similar situation. Occurs in operating system, when there are two or more process hold some resource and wait for resources held by other.</a:t>
            </a:r>
          </a:p>
          <a:p>
            <a:pPr marL="0" indent="0">
              <a:buNone/>
            </a:pPr>
            <a:r>
              <a:rPr lang="en-GB" sz="2400" dirty="0">
                <a:ea typeface="+mn-lt"/>
                <a:cs typeface="+mn-lt"/>
              </a:rPr>
              <a:t>Process 1 is holding Resource 1 and waiting for resource 2 which is acquired by process 2, and process 2 is waiting for resource 1. </a:t>
            </a:r>
            <a:endParaRPr lang="en-GB" dirty="0"/>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346010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F5D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4E84588D-F80F-4774-9ACA-1C55008603F1}"/>
              </a:ext>
            </a:extLst>
          </p:cNvPr>
          <p:cNvPicPr>
            <a:picLocks noGrp="1" noChangeAspect="1"/>
          </p:cNvPicPr>
          <p:nvPr>
            <p:ph idx="1"/>
          </p:nvPr>
        </p:nvPicPr>
        <p:blipFill>
          <a:blip r:embed="rId3"/>
          <a:stretch>
            <a:fillRect/>
          </a:stretch>
        </p:blipFill>
        <p:spPr>
          <a:xfrm>
            <a:off x="2080491" y="643467"/>
            <a:ext cx="8031017" cy="5571066"/>
          </a:xfrm>
          <a:prstGeom prst="rect">
            <a:avLst/>
          </a:prstGeom>
        </p:spPr>
      </p:pic>
    </p:spTree>
    <p:extLst>
      <p:ext uri="{BB962C8B-B14F-4D97-AF65-F5344CB8AC3E}">
        <p14:creationId xmlns:p14="http://schemas.microsoft.com/office/powerpoint/2010/main" val="2743204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11A5A-3D01-4353-AC58-495EF2CDB2C8}"/>
              </a:ext>
            </a:extLst>
          </p:cNvPr>
          <p:cNvSpPr>
            <a:spLocks noGrp="1"/>
          </p:cNvSpPr>
          <p:nvPr>
            <p:ph type="title"/>
          </p:nvPr>
        </p:nvSpPr>
        <p:spPr/>
        <p:txBody>
          <a:bodyPr/>
          <a:lstStyle/>
          <a:p>
            <a:r>
              <a:rPr lang="en-GB" dirty="0"/>
              <a:t>           deadlocks characterization </a:t>
            </a:r>
            <a:br>
              <a:rPr lang="en-GB" dirty="0"/>
            </a:br>
            <a:r>
              <a:rPr lang="en-GB" dirty="0"/>
              <a:t> (CONDITION for resource deadlocks)</a:t>
            </a:r>
          </a:p>
        </p:txBody>
      </p:sp>
      <p:sp>
        <p:nvSpPr>
          <p:cNvPr id="3" name="Content Placeholder 2">
            <a:extLst>
              <a:ext uri="{FF2B5EF4-FFF2-40B4-BE49-F238E27FC236}">
                <a16:creationId xmlns:a16="http://schemas.microsoft.com/office/drawing/2014/main" id="{E5CD9AC4-EFE6-4B33-9692-B54C7641BE83}"/>
              </a:ext>
            </a:extLst>
          </p:cNvPr>
          <p:cNvSpPr>
            <a:spLocks noGrp="1"/>
          </p:cNvSpPr>
          <p:nvPr>
            <p:ph idx="1"/>
          </p:nvPr>
        </p:nvSpPr>
        <p:spPr/>
        <p:txBody>
          <a:bodyPr/>
          <a:lstStyle/>
          <a:p>
            <a:r>
              <a:rPr lang="en-GB" b="1" dirty="0"/>
              <a:t>1</a:t>
            </a:r>
            <a:r>
              <a:rPr lang="en-GB" b="1" u="sng" dirty="0"/>
              <a:t>.mutual exclusion condition:</a:t>
            </a:r>
            <a:r>
              <a:rPr lang="en-GB" b="1" dirty="0"/>
              <a:t>- </a:t>
            </a:r>
            <a:r>
              <a:rPr lang="en-GB" dirty="0"/>
              <a:t>The resources involved are non-shareable, At least one resource must be held in a non-shareable mode</a:t>
            </a:r>
            <a:r>
              <a:rPr lang="en-GB" b="1" dirty="0"/>
              <a:t>.</a:t>
            </a:r>
          </a:p>
          <a:p>
            <a:r>
              <a:rPr lang="en-GB" b="1" dirty="0"/>
              <a:t>2.</a:t>
            </a:r>
            <a:r>
              <a:rPr lang="en-GB" b="1" u="sng" dirty="0"/>
              <a:t>Hold and wait condition:-</a:t>
            </a:r>
            <a:r>
              <a:rPr lang="en-GB" dirty="0">
                <a:ea typeface="+mn-lt"/>
                <a:cs typeface="+mn-lt"/>
              </a:rPr>
              <a:t>According to this condition, A process is holding </a:t>
            </a:r>
            <a:r>
              <a:rPr lang="en-GB" dirty="0" err="1">
                <a:ea typeface="+mn-lt"/>
                <a:cs typeface="+mn-lt"/>
              </a:rPr>
              <a:t>atleast</a:t>
            </a:r>
            <a:r>
              <a:rPr lang="en-GB" dirty="0">
                <a:ea typeface="+mn-lt"/>
                <a:cs typeface="+mn-lt"/>
              </a:rPr>
              <a:t> one resource and is waiting for additional resources.</a:t>
            </a:r>
          </a:p>
          <a:p>
            <a:r>
              <a:rPr lang="en-GB" b="1" dirty="0"/>
              <a:t>3.Non-preemptive condition:- </a:t>
            </a:r>
            <a:r>
              <a:rPr lang="en-GB" dirty="0">
                <a:ea typeface="+mn-lt"/>
                <a:cs typeface="+mn-lt"/>
              </a:rPr>
              <a:t>Resources cannot be taken from the process because resources can be released only voluntarily by the process holding them.</a:t>
            </a:r>
          </a:p>
          <a:p>
            <a:r>
              <a:rPr lang="en-GB" dirty="0"/>
              <a:t>4 </a:t>
            </a:r>
            <a:r>
              <a:rPr lang="en-GB" b="1" dirty="0"/>
              <a:t>circular wait condition:-</a:t>
            </a:r>
            <a:r>
              <a:rPr lang="en-GB" dirty="0">
                <a:ea typeface="+mn-lt"/>
                <a:cs typeface="+mn-lt"/>
              </a:rPr>
              <a:t>In this condition, the set of processes are waiting for each other in the circular form.</a:t>
            </a:r>
            <a:endParaRPr lang="en-GB" dirty="0"/>
          </a:p>
        </p:txBody>
      </p:sp>
    </p:spTree>
    <p:extLst>
      <p:ext uri="{BB962C8B-B14F-4D97-AF65-F5344CB8AC3E}">
        <p14:creationId xmlns:p14="http://schemas.microsoft.com/office/powerpoint/2010/main" val="2292347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AD205-4B97-4429-A59E-ED0F20AF5EC4}"/>
              </a:ext>
            </a:extLst>
          </p:cNvPr>
          <p:cNvSpPr>
            <a:spLocks noGrp="1"/>
          </p:cNvSpPr>
          <p:nvPr>
            <p:ph type="title"/>
          </p:nvPr>
        </p:nvSpPr>
        <p:spPr/>
        <p:txBody>
          <a:bodyPr/>
          <a:lstStyle/>
          <a:p>
            <a:r>
              <a:rPr lang="en-GB" dirty="0"/>
              <a:t>               Method of handling deadlocks</a:t>
            </a:r>
          </a:p>
        </p:txBody>
      </p:sp>
      <p:sp>
        <p:nvSpPr>
          <p:cNvPr id="3" name="Content Placeholder 2">
            <a:extLst>
              <a:ext uri="{FF2B5EF4-FFF2-40B4-BE49-F238E27FC236}">
                <a16:creationId xmlns:a16="http://schemas.microsoft.com/office/drawing/2014/main" id="{5BB957B9-0C03-40E8-A2BC-9458377E2675}"/>
              </a:ext>
            </a:extLst>
          </p:cNvPr>
          <p:cNvSpPr>
            <a:spLocks noGrp="1"/>
          </p:cNvSpPr>
          <p:nvPr>
            <p:ph idx="1"/>
          </p:nvPr>
        </p:nvSpPr>
        <p:spPr/>
        <p:txBody>
          <a:bodyPr/>
          <a:lstStyle/>
          <a:p>
            <a:pPr marL="0" indent="0">
              <a:buNone/>
            </a:pPr>
            <a:r>
              <a:rPr lang="en-GB" b="1" dirty="0"/>
              <a:t>                                    1.  Deadlock ignorance  (The ostrich Algorithm)</a:t>
            </a:r>
            <a:endParaRPr lang="en-US" dirty="0"/>
          </a:p>
          <a:p>
            <a:pPr marL="0" indent="0">
              <a:buNone/>
            </a:pPr>
            <a:r>
              <a:rPr lang="en-GB" b="1" dirty="0"/>
              <a:t>What ostrich algorithm says?</a:t>
            </a:r>
          </a:p>
          <a:p>
            <a:pPr marL="0" indent="0">
              <a:buNone/>
            </a:pPr>
            <a:r>
              <a:rPr lang="en-GB" b="1" dirty="0"/>
              <a:t>Stick your head in the sand and pretend that there is no problem</a:t>
            </a:r>
          </a:p>
          <a:p>
            <a:endParaRPr lang="en-GB" b="1" dirty="0"/>
          </a:p>
        </p:txBody>
      </p:sp>
    </p:spTree>
    <p:extLst>
      <p:ext uri="{BB962C8B-B14F-4D97-AF65-F5344CB8AC3E}">
        <p14:creationId xmlns:p14="http://schemas.microsoft.com/office/powerpoint/2010/main" val="3520731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3DDB4-9022-499D-AB27-EF66EC8F551E}"/>
              </a:ext>
            </a:extLst>
          </p:cNvPr>
          <p:cNvSpPr>
            <a:spLocks noGrp="1"/>
          </p:cNvSpPr>
          <p:nvPr>
            <p:ph type="title"/>
          </p:nvPr>
        </p:nvSpPr>
        <p:spPr/>
        <p:txBody>
          <a:bodyPr/>
          <a:lstStyle/>
          <a:p>
            <a:r>
              <a:rPr lang="en-GB" dirty="0"/>
              <a:t>             2.Deadlock Prevention</a:t>
            </a:r>
            <a:endParaRPr lang="en-US" dirty="0"/>
          </a:p>
          <a:p>
            <a:endParaRPr lang="en-GB" dirty="0"/>
          </a:p>
        </p:txBody>
      </p:sp>
      <p:sp>
        <p:nvSpPr>
          <p:cNvPr id="3" name="Content Placeholder 2">
            <a:extLst>
              <a:ext uri="{FF2B5EF4-FFF2-40B4-BE49-F238E27FC236}">
                <a16:creationId xmlns:a16="http://schemas.microsoft.com/office/drawing/2014/main" id="{631D9A6F-9ACC-402D-8C82-6AED0B586499}"/>
              </a:ext>
            </a:extLst>
          </p:cNvPr>
          <p:cNvSpPr>
            <a:spLocks noGrp="1"/>
          </p:cNvSpPr>
          <p:nvPr>
            <p:ph idx="1"/>
          </p:nvPr>
        </p:nvSpPr>
        <p:spPr/>
        <p:txBody>
          <a:bodyPr/>
          <a:lstStyle/>
          <a:p>
            <a:r>
              <a:rPr lang="en-GB" dirty="0">
                <a:ea typeface="+mn-lt"/>
                <a:cs typeface="+mn-lt"/>
              </a:rPr>
              <a:t>As we have discussed in the above , that all four conditions: Mutual Exclusion, Hold and Wait, No </a:t>
            </a:r>
            <a:r>
              <a:rPr lang="en-GB" dirty="0" err="1">
                <a:ea typeface="+mn-lt"/>
                <a:cs typeface="+mn-lt"/>
              </a:rPr>
              <a:t>preemption</a:t>
            </a:r>
            <a:r>
              <a:rPr lang="en-GB" dirty="0">
                <a:ea typeface="+mn-lt"/>
                <a:cs typeface="+mn-lt"/>
              </a:rPr>
              <a:t>, and circular wait if held by a system then causes deadlock to occur. The main aim of the deadlock prevention method is to violate any one condition among the four; because if any of one condition is violated then the problem of deadlock will never occur. As the idea behind this method is simple but the difficulty can occur during the physical implementation of this method in the system</a:t>
            </a:r>
            <a:endParaRPr lang="en-GB" dirty="0"/>
          </a:p>
        </p:txBody>
      </p:sp>
    </p:spTree>
    <p:extLst>
      <p:ext uri="{BB962C8B-B14F-4D97-AF65-F5344CB8AC3E}">
        <p14:creationId xmlns:p14="http://schemas.microsoft.com/office/powerpoint/2010/main" val="2990872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A358-F61E-43ED-ADC4-9E32CC5367E5}"/>
              </a:ext>
            </a:extLst>
          </p:cNvPr>
          <p:cNvSpPr>
            <a:spLocks noGrp="1"/>
          </p:cNvSpPr>
          <p:nvPr>
            <p:ph type="title"/>
          </p:nvPr>
        </p:nvSpPr>
        <p:spPr>
          <a:xfrm>
            <a:off x="603316" y="804519"/>
            <a:ext cx="10451538" cy="1049235"/>
          </a:xfrm>
        </p:spPr>
        <p:txBody>
          <a:bodyPr/>
          <a:lstStyle/>
          <a:p>
            <a:r>
              <a:rPr lang="en-GB" dirty="0"/>
              <a:t>        3.DeadlockAvoidance(Banker's Algorithm)</a:t>
            </a:r>
          </a:p>
        </p:txBody>
      </p:sp>
      <p:sp>
        <p:nvSpPr>
          <p:cNvPr id="3" name="Content Placeholder 2">
            <a:extLst>
              <a:ext uri="{FF2B5EF4-FFF2-40B4-BE49-F238E27FC236}">
                <a16:creationId xmlns:a16="http://schemas.microsoft.com/office/drawing/2014/main" id="{0C4D0691-CDA8-4AA9-8E8E-91F571FBECD2}"/>
              </a:ext>
            </a:extLst>
          </p:cNvPr>
          <p:cNvSpPr>
            <a:spLocks noGrp="1"/>
          </p:cNvSpPr>
          <p:nvPr>
            <p:ph idx="1"/>
          </p:nvPr>
        </p:nvSpPr>
        <p:spPr/>
        <p:txBody>
          <a:bodyPr/>
          <a:lstStyle/>
          <a:p>
            <a:r>
              <a:rPr lang="en-GB" dirty="0">
                <a:ea typeface="+mn-lt"/>
                <a:cs typeface="+mn-lt"/>
              </a:rPr>
              <a:t>This method is used by the operating system in order to check whether the system is in a safe state or in an unsafe state. This method checks every step performed by the operating system. Any process continues its execution until the system is in a safe state. Once the system enters into an unsafe state, the operating system has to take a step back</a:t>
            </a:r>
            <a:endParaRPr lang="en-GB" dirty="0"/>
          </a:p>
        </p:txBody>
      </p:sp>
    </p:spTree>
    <p:extLst>
      <p:ext uri="{BB962C8B-B14F-4D97-AF65-F5344CB8AC3E}">
        <p14:creationId xmlns:p14="http://schemas.microsoft.com/office/powerpoint/2010/main" val="232348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2CB8B-AAAB-4BDA-96A8-1FE2FC26C171}"/>
              </a:ext>
            </a:extLst>
          </p:cNvPr>
          <p:cNvSpPr>
            <a:spLocks noGrp="1"/>
          </p:cNvSpPr>
          <p:nvPr>
            <p:ph type="title"/>
          </p:nvPr>
        </p:nvSpPr>
        <p:spPr/>
        <p:txBody>
          <a:bodyPr/>
          <a:lstStyle/>
          <a:p>
            <a:r>
              <a:rPr lang="en-GB" dirty="0"/>
              <a:t>            Banker's Algorithm</a:t>
            </a:r>
          </a:p>
        </p:txBody>
      </p:sp>
      <p:sp>
        <p:nvSpPr>
          <p:cNvPr id="3" name="Content Placeholder 2">
            <a:extLst>
              <a:ext uri="{FF2B5EF4-FFF2-40B4-BE49-F238E27FC236}">
                <a16:creationId xmlns:a16="http://schemas.microsoft.com/office/drawing/2014/main" id="{F5D54139-64C4-4425-9EFC-59F6949E015C}"/>
              </a:ext>
            </a:extLst>
          </p:cNvPr>
          <p:cNvSpPr>
            <a:spLocks noGrp="1"/>
          </p:cNvSpPr>
          <p:nvPr>
            <p:ph idx="1"/>
          </p:nvPr>
        </p:nvSpPr>
        <p:spPr/>
        <p:txBody>
          <a:bodyPr/>
          <a:lstStyle/>
          <a:p>
            <a:r>
              <a:rPr lang="en-GB" dirty="0">
                <a:ea typeface="+mn-lt"/>
                <a:cs typeface="+mn-lt"/>
              </a:rPr>
              <a:t>Banker’s algorithm is named so because it is used in banking system to check whether loan can be sanctioned to a person or not. Suppose there are n number of account holders in a bank and the total sum of their money is S. If a person applies for a loan then the bank first subtracts the loan amount from the total money that bank has and if the remaining amount is greater than S then only the loan is sanctioned. It is done because if all the account holders comes to withdraw their money then the bank can easily do it.</a:t>
            </a:r>
            <a:endParaRPr lang="en-GB" dirty="0"/>
          </a:p>
        </p:txBody>
      </p:sp>
    </p:spTree>
    <p:extLst>
      <p:ext uri="{BB962C8B-B14F-4D97-AF65-F5344CB8AC3E}">
        <p14:creationId xmlns:p14="http://schemas.microsoft.com/office/powerpoint/2010/main" val="335167854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TF10001119</Template>
  <TotalTime>0</TotalTime>
  <Words>1</Words>
  <Application>Microsoft Office PowerPoint</Application>
  <PresentationFormat>Widescreen</PresentationFormat>
  <Paragraphs>1</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Gallery</vt:lpstr>
      <vt:lpstr>PROCESS DEADLOCKS</vt:lpstr>
      <vt:lpstr>System model</vt:lpstr>
      <vt:lpstr>              Introduction to deadlock</vt:lpstr>
      <vt:lpstr>PowerPoint Presentation</vt:lpstr>
      <vt:lpstr>           deadlocks characterization   (CONDITION for resource deadlocks)</vt:lpstr>
      <vt:lpstr>               Method of handling deadlocks</vt:lpstr>
      <vt:lpstr>             2.Deadlock Prevention </vt:lpstr>
      <vt:lpstr>        3.DeadlockAvoidance(Banker's Algorithm)</vt:lpstr>
      <vt:lpstr>            Banker's Algorithm</vt:lpstr>
      <vt:lpstr>   Deadlock detection and recovery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257</cp:revision>
  <dcterms:created xsi:type="dcterms:W3CDTF">2022-02-11T12:25:08Z</dcterms:created>
  <dcterms:modified xsi:type="dcterms:W3CDTF">2022-02-12T08:54:41Z</dcterms:modified>
</cp:coreProperties>
</file>