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y="5143500" cx="9144000"/>
  <p:notesSz cx="6858000" cy="9144000"/>
  <p:embeddedFontLst>
    <p:embeddedFont>
      <p:font typeface="Raleway"/>
      <p:regular r:id="rId65"/>
      <p:bold r:id="rId66"/>
      <p:italic r:id="rId67"/>
      <p:boldItalic r:id="rId68"/>
    </p:embeddedFont>
    <p:embeddedFont>
      <p:font typeface="Roboto"/>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AD0C51-9EDD-4198-B1CE-70C40A1AE285}">
  <a:tblStyle styleId="{F6AD0C51-9EDD-4198-B1CE-70C40A1AE2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6809F8D-FCD1-4A49-80AD-B87D9E07F8F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2" Type="http://schemas.openxmlformats.org/officeDocument/2006/relationships/font" Target="fonts/Roboto-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Roboto-italic.fntdata"/><Relationship Id="rId70" Type="http://schemas.openxmlformats.org/officeDocument/2006/relationships/font" Target="fonts/Roboto-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Raleway-bold.fntdata"/><Relationship Id="rId21" Type="http://schemas.openxmlformats.org/officeDocument/2006/relationships/slide" Target="slides/slide15.xml"/><Relationship Id="rId65" Type="http://schemas.openxmlformats.org/officeDocument/2006/relationships/font" Target="fonts/Raleway-regular.fntdata"/><Relationship Id="rId24" Type="http://schemas.openxmlformats.org/officeDocument/2006/relationships/slide" Target="slides/slide18.xml"/><Relationship Id="rId68" Type="http://schemas.openxmlformats.org/officeDocument/2006/relationships/font" Target="fonts/Raleway-boldItalic.fntdata"/><Relationship Id="rId23" Type="http://schemas.openxmlformats.org/officeDocument/2006/relationships/slide" Target="slides/slide17.xml"/><Relationship Id="rId67" Type="http://schemas.openxmlformats.org/officeDocument/2006/relationships/font" Target="fonts/Raleway-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0502837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0502837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0502837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0502837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0502837e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70502837e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0502837e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0502837e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0502837e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70502837e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0502837e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0502837e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fb072ebe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fb072ebe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28b93b90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28b93b90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28b93b90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28b93b90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fb072ebe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fb072ebe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fb072ebe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fb072ebe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2877b5dd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2877b5dd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28b93b90c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28b93b90c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fb072ebe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fb072ebe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28b93b90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d28b93b90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d28b93b90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d28b93b90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d28b93b90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d28b93b90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d28b93b90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d28b93b90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d28b93b90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d28b93b90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d28b93b90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d28b93b90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6fb072ebe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6fb072ebe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28b93b90c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d28b93b90c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d28b93b90c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d28b93b90c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d28b93b90c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d28b93b90c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d28b93b90c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d28b93b90c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d28b93b90c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d28b93b90c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d28b93b90c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d28b93b90c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d28b93b90c_5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d28b93b90c_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d28b93b90c_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d28b93b90c_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d28b93b90c_5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d28b93b90c_5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d28b93b90c_5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d28b93b90c_5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70502837e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70502837e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28b93b90c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28b93b90c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70502837e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70502837e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70502837e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70502837e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70502837e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70502837e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70502837e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70502837e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d28b93b90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d28b93b90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d28b93b90c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d28b93b90c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d28b93b90c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d28b93b90c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d28b93b90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d28b93b90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d28b93b90c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d28b93b90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d28b93b9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d28b93b9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28b93b90c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28b93b90c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d28b93b90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d28b93b90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d28b93b90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d28b93b90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d28b93b90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d28b93b90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d28b93b90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d28b93b90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6fb072ebe3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6fb072ebe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706b8076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706b8076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d28b93b90c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d28b93b90c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d28b93b90c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d28b93b90c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6fb072ebe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6fb072ebe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28b93b90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28b93b90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28b93b90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28b93b90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28b93b90c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28b93b90c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28b93b90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28b93b90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gif"/><Relationship Id="rId4" Type="http://schemas.openxmlformats.org/officeDocument/2006/relationships/image" Target="../media/image20.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5.png"/><Relationship Id="rId5"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2.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0.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8.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9.png"/><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1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34.png"/><Relationship Id="rId5"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png"/><Relationship Id="rId4" Type="http://schemas.openxmlformats.org/officeDocument/2006/relationships/image" Target="../media/image42.png"/><Relationship Id="rId5" Type="http://schemas.openxmlformats.org/officeDocument/2006/relationships/image" Target="../media/image4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png"/><Relationship Id="rId4" Type="http://schemas.openxmlformats.org/officeDocument/2006/relationships/hyperlink" Target="https://cseweb.ucsd.edu/~jmcauley/datasets/amazon_v2/" TargetMode="External"/><Relationship Id="rId5" Type="http://schemas.openxmlformats.org/officeDocument/2006/relationships/hyperlink" Target="https://drive.google.com/drive/u/1/folders/1SiHD1419_eWjSmahj36uzBwKtVmAnF_i" TargetMode="External"/><Relationship Id="rId6" Type="http://schemas.openxmlformats.org/officeDocument/2006/relationships/hyperlink" Target="https://github.com/VeenaBeknal/Predicting-Amazon-Product-Review-Helpfulness"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14.png"/><Relationship Id="rId8"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2"/>
              </a:buClr>
              <a:buSzPts val="4667"/>
              <a:buFont typeface="Arial"/>
              <a:buNone/>
            </a:pPr>
            <a:r>
              <a:rPr lang="en" sz="2400">
                <a:solidFill>
                  <a:srgbClr val="1A1A1A"/>
                </a:solidFill>
              </a:rPr>
              <a:t>Harnessing Helpfulness: Amazon Product Reviews to Elevate Marketplace Experience</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457200" lvl="0" marL="2743200" rtl="0" algn="l">
              <a:spcBef>
                <a:spcPts val="0"/>
              </a:spcBef>
              <a:spcAft>
                <a:spcPts val="0"/>
              </a:spcAft>
              <a:buClr>
                <a:schemeClr val="dk2"/>
              </a:buClr>
              <a:buSzPts val="4667"/>
              <a:buFont typeface="Arial"/>
              <a:buNone/>
            </a:pPr>
            <a:r>
              <a:rPr b="1" lang="en" sz="2000">
                <a:solidFill>
                  <a:srgbClr val="1A1A1A"/>
                </a:solidFill>
                <a:latin typeface="Raleway"/>
                <a:ea typeface="Raleway"/>
                <a:cs typeface="Raleway"/>
                <a:sym typeface="Raleway"/>
              </a:rPr>
              <a:t>DATA 270 </a:t>
            </a:r>
            <a:endParaRPr b="1" sz="2000">
              <a:solidFill>
                <a:srgbClr val="1A1A1A"/>
              </a:solidFill>
              <a:latin typeface="Raleway"/>
              <a:ea typeface="Raleway"/>
              <a:cs typeface="Raleway"/>
              <a:sym typeface="Raleway"/>
            </a:endParaRPr>
          </a:p>
          <a:p>
            <a:pPr indent="457200" lvl="0" marL="1371600" rtl="0" algn="l">
              <a:spcBef>
                <a:spcPts val="0"/>
              </a:spcBef>
              <a:spcAft>
                <a:spcPts val="0"/>
              </a:spcAft>
              <a:buClr>
                <a:schemeClr val="dk2"/>
              </a:buClr>
              <a:buSzPts val="1100"/>
              <a:buFont typeface="Arial"/>
              <a:buNone/>
            </a:pPr>
            <a:r>
              <a:rPr b="1" lang="en" sz="2000">
                <a:solidFill>
                  <a:srgbClr val="1A1A1A"/>
                </a:solidFill>
                <a:latin typeface="Raleway"/>
                <a:ea typeface="Raleway"/>
                <a:cs typeface="Raleway"/>
                <a:sym typeface="Raleway"/>
              </a:rPr>
              <a:t>Under guidance of Dr. Linsey Pang</a:t>
            </a:r>
            <a:endParaRPr/>
          </a:p>
        </p:txBody>
      </p:sp>
      <p:sp>
        <p:nvSpPr>
          <p:cNvPr id="60" name="Google Shape;60;p13"/>
          <p:cNvSpPr txBox="1"/>
          <p:nvPr/>
        </p:nvSpPr>
        <p:spPr>
          <a:xfrm>
            <a:off x="5620375" y="2888525"/>
            <a:ext cx="3000000" cy="184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91">
                <a:solidFill>
                  <a:schemeClr val="lt1"/>
                </a:solidFill>
                <a:latin typeface="Raleway"/>
                <a:ea typeface="Raleway"/>
                <a:cs typeface="Raleway"/>
                <a:sym typeface="Raleway"/>
              </a:rPr>
              <a:t>Group 5</a:t>
            </a:r>
            <a:endParaRPr sz="1091">
              <a:solidFill>
                <a:schemeClr val="lt1"/>
              </a:solidFill>
              <a:latin typeface="Raleway"/>
              <a:ea typeface="Raleway"/>
              <a:cs typeface="Raleway"/>
              <a:sym typeface="Raleway"/>
            </a:endParaRPr>
          </a:p>
          <a:p>
            <a:pPr indent="0" lvl="0" marL="0" rtl="0" algn="l">
              <a:spcBef>
                <a:spcPts val="0"/>
              </a:spcBef>
              <a:spcAft>
                <a:spcPts val="0"/>
              </a:spcAft>
              <a:buNone/>
            </a:pPr>
            <a:r>
              <a:t/>
            </a:r>
            <a:endParaRPr sz="1091">
              <a:solidFill>
                <a:schemeClr val="lt1"/>
              </a:solidFill>
              <a:latin typeface="Raleway"/>
              <a:ea typeface="Raleway"/>
              <a:cs typeface="Raleway"/>
              <a:sym typeface="Raleway"/>
            </a:endParaRPr>
          </a:p>
          <a:p>
            <a:pPr indent="0" lvl="0" marL="0" rtl="0" algn="l">
              <a:spcBef>
                <a:spcPts val="0"/>
              </a:spcBef>
              <a:spcAft>
                <a:spcPts val="0"/>
              </a:spcAft>
              <a:buNone/>
            </a:pPr>
            <a:r>
              <a:rPr lang="en" sz="1091">
                <a:solidFill>
                  <a:schemeClr val="lt1"/>
                </a:solidFill>
                <a:latin typeface="Raleway"/>
                <a:ea typeface="Raleway"/>
                <a:cs typeface="Raleway"/>
                <a:sym typeface="Raleway"/>
              </a:rPr>
              <a:t>Presented by:</a:t>
            </a:r>
            <a:endParaRPr sz="1091">
              <a:solidFill>
                <a:schemeClr val="lt1"/>
              </a:solidFill>
              <a:latin typeface="Raleway"/>
              <a:ea typeface="Raleway"/>
              <a:cs typeface="Raleway"/>
              <a:sym typeface="Raleway"/>
            </a:endParaRPr>
          </a:p>
          <a:p>
            <a:pPr indent="0" lvl="0" marL="0" rtl="0" algn="l">
              <a:spcBef>
                <a:spcPts val="0"/>
              </a:spcBef>
              <a:spcAft>
                <a:spcPts val="0"/>
              </a:spcAft>
              <a:buNone/>
            </a:pPr>
            <a:r>
              <a:t/>
            </a:r>
            <a:endParaRPr sz="1091">
              <a:solidFill>
                <a:schemeClr val="lt1"/>
              </a:solidFill>
              <a:latin typeface="Raleway"/>
              <a:ea typeface="Raleway"/>
              <a:cs typeface="Raleway"/>
              <a:sym typeface="Raleway"/>
            </a:endParaRPr>
          </a:p>
          <a:p>
            <a:pPr indent="0" lvl="0" marL="0" rtl="0" algn="l">
              <a:spcBef>
                <a:spcPts val="0"/>
              </a:spcBef>
              <a:spcAft>
                <a:spcPts val="0"/>
              </a:spcAft>
              <a:buNone/>
            </a:pPr>
            <a:r>
              <a:rPr lang="en" sz="1600">
                <a:solidFill>
                  <a:schemeClr val="lt1"/>
                </a:solidFill>
                <a:latin typeface="Raleway"/>
                <a:ea typeface="Raleway"/>
                <a:cs typeface="Raleway"/>
                <a:sym typeface="Raleway"/>
              </a:rPr>
              <a:t>Eshita Gupta</a:t>
            </a:r>
            <a:endParaRPr sz="1600">
              <a:solidFill>
                <a:schemeClr val="lt1"/>
              </a:solidFill>
              <a:latin typeface="Raleway"/>
              <a:ea typeface="Raleway"/>
              <a:cs typeface="Raleway"/>
              <a:sym typeface="Raleway"/>
            </a:endParaRPr>
          </a:p>
          <a:p>
            <a:pPr indent="0" lvl="0" marL="0" rtl="0" algn="l">
              <a:spcBef>
                <a:spcPts val="0"/>
              </a:spcBef>
              <a:spcAft>
                <a:spcPts val="0"/>
              </a:spcAft>
              <a:buNone/>
            </a:pPr>
            <a:r>
              <a:rPr lang="en" sz="1600">
                <a:solidFill>
                  <a:schemeClr val="lt1"/>
                </a:solidFill>
                <a:latin typeface="Raleway"/>
                <a:ea typeface="Raleway"/>
                <a:cs typeface="Raleway"/>
                <a:sym typeface="Raleway"/>
              </a:rPr>
              <a:t>Monica Lokare</a:t>
            </a:r>
            <a:endParaRPr sz="1600">
              <a:solidFill>
                <a:schemeClr val="lt1"/>
              </a:solidFill>
              <a:latin typeface="Raleway"/>
              <a:ea typeface="Raleway"/>
              <a:cs typeface="Raleway"/>
              <a:sym typeface="Raleway"/>
            </a:endParaRPr>
          </a:p>
          <a:p>
            <a:pPr indent="0" lvl="0" marL="0" rtl="0" algn="l">
              <a:spcBef>
                <a:spcPts val="0"/>
              </a:spcBef>
              <a:spcAft>
                <a:spcPts val="0"/>
              </a:spcAft>
              <a:buNone/>
            </a:pPr>
            <a:r>
              <a:rPr lang="en" sz="1600">
                <a:solidFill>
                  <a:schemeClr val="lt1"/>
                </a:solidFill>
                <a:latin typeface="Raleway"/>
                <a:ea typeface="Raleway"/>
                <a:cs typeface="Raleway"/>
                <a:sym typeface="Raleway"/>
              </a:rPr>
              <a:t>Sneha Karri</a:t>
            </a:r>
            <a:endParaRPr sz="1600">
              <a:solidFill>
                <a:schemeClr val="lt1"/>
              </a:solidFill>
              <a:latin typeface="Raleway"/>
              <a:ea typeface="Raleway"/>
              <a:cs typeface="Raleway"/>
              <a:sym typeface="Raleway"/>
            </a:endParaRPr>
          </a:p>
          <a:p>
            <a:pPr indent="0" lvl="0" marL="0" rtl="0" algn="l">
              <a:spcBef>
                <a:spcPts val="0"/>
              </a:spcBef>
              <a:spcAft>
                <a:spcPts val="0"/>
              </a:spcAft>
              <a:buNone/>
            </a:pPr>
            <a:r>
              <a:rPr lang="en" sz="1600">
                <a:solidFill>
                  <a:schemeClr val="lt1"/>
                </a:solidFill>
                <a:latin typeface="Raleway"/>
                <a:ea typeface="Raleway"/>
                <a:cs typeface="Raleway"/>
                <a:sym typeface="Raleway"/>
              </a:rPr>
              <a:t>Veena Ramesh Beknal</a:t>
            </a:r>
            <a:endParaRPr sz="1600">
              <a:solidFill>
                <a:schemeClr val="lt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154525"/>
            <a:ext cx="8520600" cy="56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sp>
        <p:nvSpPr>
          <p:cNvPr id="132" name="Google Shape;132;p22"/>
          <p:cNvSpPr txBox="1"/>
          <p:nvPr>
            <p:ph idx="1" type="body"/>
          </p:nvPr>
        </p:nvSpPr>
        <p:spPr>
          <a:xfrm>
            <a:off x="311700" y="706400"/>
            <a:ext cx="8520600" cy="3862500"/>
          </a:xfrm>
          <a:prstGeom prst="rect">
            <a:avLst/>
          </a:prstGeom>
        </p:spPr>
        <p:txBody>
          <a:bodyPr anchorCtr="0" anchor="t" bIns="91425" lIns="91425" spcFirstLastPara="1" rIns="91425" wrap="square" tIns="91425">
            <a:normAutofit lnSpcReduction="20000"/>
          </a:bodyPr>
          <a:lstStyle/>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Compared to a single decision tree, the primary goal of the Random Forest is to increase prediction accuracy while preserving robustness and lowering the risk of overfitting. </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In order to do this, it builds a large number of decision trees during training and outputs the class that represents the majority vote of the classes that each tree predicted. </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By successfully capturing a variety of patterns and correlations in the data, this ensemble method makes use of the strengths of several learners to achieve higher performance on complicated datasets.This method can be used for both regression and classification. </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The metrics like entropy and gini impurity are commonly employed in classification to assess the split quality. With the goal of reducing impurity across the network, these metrics calculate the impurity inside each group. </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For more precise classification, a more homogeneous grouping is indicated by lower impurity levels. In classification, recall, accuracy, and precision are additional metrics that are employed.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88300"/>
            <a:ext cx="8520600" cy="65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Equations used in Random Forest</a:t>
            </a:r>
            <a:endParaRPr/>
          </a:p>
        </p:txBody>
      </p:sp>
      <p:sp>
        <p:nvSpPr>
          <p:cNvPr id="138" name="Google Shape;138;p23"/>
          <p:cNvSpPr txBox="1"/>
          <p:nvPr>
            <p:ph idx="1" type="body"/>
          </p:nvPr>
        </p:nvSpPr>
        <p:spPr>
          <a:xfrm>
            <a:off x="311700" y="657850"/>
            <a:ext cx="8520600" cy="43263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200">
                <a:solidFill>
                  <a:schemeClr val="dk2"/>
                </a:solidFill>
                <a:latin typeface="Arial"/>
                <a:ea typeface="Arial"/>
                <a:cs typeface="Arial"/>
                <a:sym typeface="Arial"/>
              </a:rPr>
              <a:t>Gini impurity - </a:t>
            </a:r>
            <a:r>
              <a:rPr lang="en" sz="1200">
                <a:solidFill>
                  <a:schemeClr val="dk2"/>
                </a:solidFill>
                <a:latin typeface="Arial"/>
                <a:ea typeface="Arial"/>
                <a:cs typeface="Arial"/>
                <a:sym typeface="Arial"/>
              </a:rPr>
              <a:t>It is used to measure the impurity of the dataset. The formula to calculate the Gini impurity is given below.</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Clr>
                <a:schemeClr val="dk2"/>
              </a:buClr>
              <a:buSzPts val="1100"/>
              <a:buFont typeface="Arial"/>
              <a:buNone/>
            </a:pPr>
            <a:r>
              <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Clr>
                <a:schemeClr val="dk2"/>
              </a:buClr>
              <a:buSzPts val="1100"/>
              <a:buFont typeface="Arial"/>
              <a:buNone/>
            </a:pPr>
            <a:r>
              <a:rPr lang="en" sz="1200">
                <a:solidFill>
                  <a:schemeClr val="dk2"/>
                </a:solidFill>
                <a:latin typeface="Arial"/>
                <a:ea typeface="Arial"/>
                <a:cs typeface="Arial"/>
                <a:sym typeface="Arial"/>
              </a:rPr>
              <a:t>where pi is the proportion of samples belonging to class i. The objective is to minimize the Gini impurity across all branches of the decision tree.</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rPr b="1" lang="en" sz="1200">
                <a:solidFill>
                  <a:schemeClr val="dk2"/>
                </a:solidFill>
                <a:latin typeface="Arial"/>
                <a:ea typeface="Arial"/>
                <a:cs typeface="Arial"/>
                <a:sym typeface="Arial"/>
              </a:rPr>
              <a:t>Entropy - </a:t>
            </a:r>
            <a:r>
              <a:rPr lang="en" sz="1200">
                <a:solidFill>
                  <a:schemeClr val="dk2"/>
                </a:solidFill>
                <a:latin typeface="Arial"/>
                <a:ea typeface="Arial"/>
                <a:cs typeface="Arial"/>
                <a:sym typeface="Arial"/>
              </a:rPr>
              <a:t>It is a measure of uncertainty or randomness in a dataset. The formula used to calculate the entropy is shown below .</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Clr>
                <a:schemeClr val="dk2"/>
              </a:buClr>
              <a:buSzPts val="1100"/>
              <a:buFont typeface="Arial"/>
              <a:buNone/>
            </a:pPr>
            <a:r>
              <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Clr>
                <a:schemeClr val="dk2"/>
              </a:buClr>
              <a:buSzPts val="1100"/>
              <a:buFont typeface="Arial"/>
              <a:buNone/>
            </a:pPr>
            <a:r>
              <a:rPr lang="en" sz="1200">
                <a:solidFill>
                  <a:schemeClr val="dk2"/>
                </a:solidFill>
                <a:latin typeface="Arial"/>
                <a:ea typeface="Arial"/>
                <a:cs typeface="Arial"/>
                <a:sym typeface="Arial"/>
              </a:rPr>
              <a:t>where pi represents the proportion of data points in class i within the set S. The summation goes over all classes in the dataset.</a:t>
            </a:r>
            <a:endParaRPr sz="1200">
              <a:solidFill>
                <a:schemeClr val="dk2"/>
              </a:solidFill>
              <a:latin typeface="Arial"/>
              <a:ea typeface="Arial"/>
              <a:cs typeface="Arial"/>
              <a:sym typeface="Arial"/>
            </a:endParaRPr>
          </a:p>
          <a:p>
            <a:pPr indent="0" lvl="0" marL="0" rtl="0" algn="l">
              <a:spcBef>
                <a:spcPts val="0"/>
              </a:spcBef>
              <a:spcAft>
                <a:spcPts val="1200"/>
              </a:spcAft>
              <a:buNone/>
            </a:pPr>
            <a:r>
              <a:t/>
            </a:r>
            <a:endParaRPr sz="1200">
              <a:latin typeface="Arial"/>
              <a:ea typeface="Arial"/>
              <a:cs typeface="Arial"/>
              <a:sym typeface="Arial"/>
            </a:endParaRPr>
          </a:p>
        </p:txBody>
      </p:sp>
      <p:pic>
        <p:nvPicPr>
          <p:cNvPr id="139" name="Google Shape;139;p23"/>
          <p:cNvPicPr preferRelativeResize="0"/>
          <p:nvPr/>
        </p:nvPicPr>
        <p:blipFill rotWithShape="1">
          <a:blip r:embed="rId3">
            <a:alphaModFix/>
          </a:blip>
          <a:srcRect b="6289" l="-1190" r="1189" t="-6290"/>
          <a:stretch/>
        </p:blipFill>
        <p:spPr>
          <a:xfrm>
            <a:off x="2834078" y="1032175"/>
            <a:ext cx="1941750" cy="589100"/>
          </a:xfrm>
          <a:prstGeom prst="rect">
            <a:avLst/>
          </a:prstGeom>
          <a:noFill/>
          <a:ln>
            <a:noFill/>
          </a:ln>
        </p:spPr>
      </p:pic>
      <p:pic>
        <p:nvPicPr>
          <p:cNvPr id="140" name="Google Shape;140;p23"/>
          <p:cNvPicPr preferRelativeResize="0"/>
          <p:nvPr/>
        </p:nvPicPr>
        <p:blipFill>
          <a:blip r:embed="rId4">
            <a:alphaModFix/>
          </a:blip>
          <a:stretch>
            <a:fillRect/>
          </a:stretch>
        </p:blipFill>
        <p:spPr>
          <a:xfrm>
            <a:off x="2982450" y="2909025"/>
            <a:ext cx="2011050" cy="685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167775"/>
            <a:ext cx="8520600" cy="61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Contd.</a:t>
            </a:r>
            <a:endParaRPr/>
          </a:p>
        </p:txBody>
      </p:sp>
      <p:sp>
        <p:nvSpPr>
          <p:cNvPr id="146" name="Google Shape;146;p24"/>
          <p:cNvSpPr txBox="1"/>
          <p:nvPr>
            <p:ph idx="1" type="body"/>
          </p:nvPr>
        </p:nvSpPr>
        <p:spPr>
          <a:xfrm>
            <a:off x="143600" y="741725"/>
            <a:ext cx="8688600" cy="4358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200">
                <a:solidFill>
                  <a:schemeClr val="dk2"/>
                </a:solidFill>
                <a:latin typeface="Arial"/>
                <a:ea typeface="Arial"/>
                <a:cs typeface="Arial"/>
                <a:sym typeface="Arial"/>
              </a:rPr>
              <a:t>Accuracy</a:t>
            </a:r>
            <a:r>
              <a:rPr lang="en" sz="1200">
                <a:solidFill>
                  <a:schemeClr val="dk2"/>
                </a:solidFill>
                <a:latin typeface="Arial"/>
                <a:ea typeface="Arial"/>
                <a:cs typeface="Arial"/>
                <a:sym typeface="Arial"/>
              </a:rPr>
              <a:t> - </a:t>
            </a:r>
            <a:r>
              <a:rPr lang="en" sz="1200">
                <a:solidFill>
                  <a:srgbClr val="0D0D0D"/>
                </a:solidFill>
                <a:highlight>
                  <a:srgbClr val="FFFFFF"/>
                </a:highlight>
                <a:latin typeface="Roboto"/>
                <a:ea typeface="Roboto"/>
                <a:cs typeface="Roboto"/>
                <a:sym typeface="Roboto"/>
              </a:rPr>
              <a:t>It is a metric used to measure the proportion of correct predictions made by a model out of the total predictions made.</a:t>
            </a:r>
            <a:r>
              <a:rPr lang="en" sz="1200">
                <a:solidFill>
                  <a:schemeClr val="dk2"/>
                </a:solidFill>
                <a:latin typeface="Arial"/>
                <a:ea typeface="Arial"/>
                <a:cs typeface="Arial"/>
                <a:sym typeface="Arial"/>
              </a:rPr>
              <a:t>The formula used to calculate the accuracy is shown below.</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Clr>
                <a:schemeClr val="dk2"/>
              </a:buClr>
              <a:buSzPts val="1100"/>
              <a:buFont typeface="Arial"/>
              <a:buNone/>
            </a:pPr>
            <a:r>
              <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rPr b="1" lang="en" sz="1200">
                <a:solidFill>
                  <a:schemeClr val="dk2"/>
                </a:solidFill>
                <a:latin typeface="Arial"/>
                <a:ea typeface="Arial"/>
                <a:cs typeface="Arial"/>
                <a:sym typeface="Arial"/>
              </a:rPr>
              <a:t>Precision </a:t>
            </a:r>
            <a:r>
              <a:rPr lang="en" sz="1200">
                <a:solidFill>
                  <a:schemeClr val="dk2"/>
                </a:solidFill>
                <a:latin typeface="Arial"/>
                <a:ea typeface="Arial"/>
                <a:cs typeface="Arial"/>
                <a:sym typeface="Arial"/>
              </a:rPr>
              <a:t>- It measures</a:t>
            </a:r>
            <a:r>
              <a:rPr lang="en" sz="1200">
                <a:solidFill>
                  <a:srgbClr val="0D0D0D"/>
                </a:solidFill>
                <a:highlight>
                  <a:srgbClr val="FFFFFF"/>
                </a:highlight>
                <a:latin typeface="Roboto"/>
                <a:ea typeface="Roboto"/>
                <a:cs typeface="Roboto"/>
                <a:sym typeface="Roboto"/>
              </a:rPr>
              <a:t> the proportion of true positive predictions among all positive predictions made by the model.</a:t>
            </a:r>
            <a:r>
              <a:rPr lang="en" sz="1200">
                <a:solidFill>
                  <a:schemeClr val="dk2"/>
                </a:solidFill>
                <a:latin typeface="Arial"/>
                <a:ea typeface="Arial"/>
                <a:cs typeface="Arial"/>
                <a:sym typeface="Arial"/>
              </a:rPr>
              <a:t>The formula to calculate precision is shown below.</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rPr lang="en" sz="1200">
                <a:solidFill>
                  <a:schemeClr val="dk2"/>
                </a:solidFill>
                <a:latin typeface="Arial"/>
                <a:ea typeface="Arial"/>
                <a:cs typeface="Arial"/>
                <a:sym typeface="Arial"/>
              </a:rPr>
              <a:t>where, TP is the number of true positives and FP is the number of false positives.</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Clr>
                <a:schemeClr val="dk2"/>
              </a:buClr>
              <a:buSzPts val="1100"/>
              <a:buFont typeface="Arial"/>
              <a:buNone/>
            </a:pPr>
            <a:r>
              <a:rPr b="1" lang="en" sz="1200">
                <a:solidFill>
                  <a:schemeClr val="dk2"/>
                </a:solidFill>
                <a:latin typeface="Arial"/>
                <a:ea typeface="Arial"/>
                <a:cs typeface="Arial"/>
                <a:sym typeface="Arial"/>
              </a:rPr>
              <a:t>Recall </a:t>
            </a:r>
            <a:r>
              <a:rPr lang="en" sz="1200">
                <a:solidFill>
                  <a:schemeClr val="dk2"/>
                </a:solidFill>
                <a:latin typeface="Arial"/>
                <a:ea typeface="Arial"/>
                <a:cs typeface="Arial"/>
                <a:sym typeface="Arial"/>
              </a:rPr>
              <a:t>- It </a:t>
            </a:r>
            <a:r>
              <a:rPr lang="en" sz="1200">
                <a:solidFill>
                  <a:srgbClr val="0D0D0D"/>
                </a:solidFill>
                <a:highlight>
                  <a:srgbClr val="FFFFFF"/>
                </a:highlight>
                <a:latin typeface="Roboto"/>
                <a:ea typeface="Roboto"/>
                <a:cs typeface="Roboto"/>
                <a:sym typeface="Roboto"/>
              </a:rPr>
              <a:t>measures the proportion of actual positives that are correctly identified by the model, representing the model's ability to find all relevant cases within a dataset.</a:t>
            </a:r>
            <a:r>
              <a:rPr lang="en" sz="1200">
                <a:solidFill>
                  <a:schemeClr val="dk2"/>
                </a:solidFill>
                <a:latin typeface="Arial"/>
                <a:ea typeface="Arial"/>
                <a:cs typeface="Arial"/>
                <a:sym typeface="Arial"/>
              </a:rPr>
              <a:t>The formula to calculate recall is shown below.</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Clr>
                <a:schemeClr val="dk2"/>
              </a:buClr>
              <a:buSzPts val="1100"/>
              <a:buFont typeface="Arial"/>
              <a:buNone/>
            </a:pPr>
            <a:r>
              <a:t/>
            </a:r>
            <a:endParaRPr sz="1200">
              <a:solidFill>
                <a:schemeClr val="dk2"/>
              </a:solidFill>
              <a:latin typeface="Arial"/>
              <a:ea typeface="Arial"/>
              <a:cs typeface="Arial"/>
              <a:sym typeface="Arial"/>
            </a:endParaRPr>
          </a:p>
          <a:p>
            <a:pPr indent="0" lvl="0" marL="0" rtl="0" algn="l">
              <a:spcBef>
                <a:spcPts val="0"/>
              </a:spcBef>
              <a:spcAft>
                <a:spcPts val="1200"/>
              </a:spcAft>
              <a:buNone/>
            </a:pPr>
            <a:r>
              <a:t/>
            </a:r>
            <a:endParaRPr sz="1200">
              <a:latin typeface="Arial"/>
              <a:ea typeface="Arial"/>
              <a:cs typeface="Arial"/>
              <a:sym typeface="Arial"/>
            </a:endParaRPr>
          </a:p>
        </p:txBody>
      </p:sp>
      <p:pic>
        <p:nvPicPr>
          <p:cNvPr id="147" name="Google Shape;147;p24"/>
          <p:cNvPicPr preferRelativeResize="0"/>
          <p:nvPr/>
        </p:nvPicPr>
        <p:blipFill>
          <a:blip r:embed="rId3">
            <a:alphaModFix/>
          </a:blip>
          <a:stretch>
            <a:fillRect/>
          </a:stretch>
        </p:blipFill>
        <p:spPr>
          <a:xfrm>
            <a:off x="2671475" y="1531550"/>
            <a:ext cx="3057925" cy="509538"/>
          </a:xfrm>
          <a:prstGeom prst="rect">
            <a:avLst/>
          </a:prstGeom>
          <a:noFill/>
          <a:ln>
            <a:noFill/>
          </a:ln>
        </p:spPr>
      </p:pic>
      <p:pic>
        <p:nvPicPr>
          <p:cNvPr id="148" name="Google Shape;148;p24"/>
          <p:cNvPicPr preferRelativeResize="0"/>
          <p:nvPr/>
        </p:nvPicPr>
        <p:blipFill>
          <a:blip r:embed="rId4">
            <a:alphaModFix/>
          </a:blip>
          <a:stretch>
            <a:fillRect/>
          </a:stretch>
        </p:blipFill>
        <p:spPr>
          <a:xfrm>
            <a:off x="2922075" y="2881388"/>
            <a:ext cx="2385725" cy="481225"/>
          </a:xfrm>
          <a:prstGeom prst="rect">
            <a:avLst/>
          </a:prstGeom>
          <a:noFill/>
          <a:ln>
            <a:noFill/>
          </a:ln>
        </p:spPr>
      </p:pic>
      <p:pic>
        <p:nvPicPr>
          <p:cNvPr id="149" name="Google Shape;149;p24"/>
          <p:cNvPicPr preferRelativeResize="0"/>
          <p:nvPr/>
        </p:nvPicPr>
        <p:blipFill>
          <a:blip r:embed="rId5">
            <a:alphaModFix/>
          </a:blip>
          <a:stretch>
            <a:fillRect/>
          </a:stretch>
        </p:blipFill>
        <p:spPr>
          <a:xfrm>
            <a:off x="3301900" y="4377075"/>
            <a:ext cx="2168725" cy="587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111175"/>
            <a:ext cx="8520600" cy="6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Algorithm and Architecture</a:t>
            </a:r>
            <a:endParaRPr/>
          </a:p>
        </p:txBody>
      </p:sp>
      <p:sp>
        <p:nvSpPr>
          <p:cNvPr id="155" name="Google Shape;155;p25"/>
          <p:cNvSpPr txBox="1"/>
          <p:nvPr>
            <p:ph idx="1" type="body"/>
          </p:nvPr>
        </p:nvSpPr>
        <p:spPr>
          <a:xfrm>
            <a:off x="115800" y="740225"/>
            <a:ext cx="8824500" cy="428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5"/>
          <p:cNvPicPr preferRelativeResize="0"/>
          <p:nvPr/>
        </p:nvPicPr>
        <p:blipFill>
          <a:blip r:embed="rId3">
            <a:alphaModFix/>
          </a:blip>
          <a:stretch>
            <a:fillRect/>
          </a:stretch>
        </p:blipFill>
        <p:spPr>
          <a:xfrm>
            <a:off x="183050" y="856975"/>
            <a:ext cx="3902575" cy="3478776"/>
          </a:xfrm>
          <a:prstGeom prst="rect">
            <a:avLst/>
          </a:prstGeom>
          <a:noFill/>
          <a:ln>
            <a:noFill/>
          </a:ln>
        </p:spPr>
      </p:pic>
      <p:pic>
        <p:nvPicPr>
          <p:cNvPr id="157" name="Google Shape;157;p25"/>
          <p:cNvPicPr preferRelativeResize="0"/>
          <p:nvPr/>
        </p:nvPicPr>
        <p:blipFill>
          <a:blip r:embed="rId4">
            <a:alphaModFix/>
          </a:blip>
          <a:stretch>
            <a:fillRect/>
          </a:stretch>
        </p:blipFill>
        <p:spPr>
          <a:xfrm>
            <a:off x="4572000" y="857700"/>
            <a:ext cx="4046125" cy="376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106550"/>
            <a:ext cx="8520600" cy="56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Vector Machine</a:t>
            </a:r>
            <a:endParaRPr/>
          </a:p>
        </p:txBody>
      </p:sp>
      <p:sp>
        <p:nvSpPr>
          <p:cNvPr id="163" name="Google Shape;163;p26"/>
          <p:cNvSpPr txBox="1"/>
          <p:nvPr>
            <p:ph idx="1" type="body"/>
          </p:nvPr>
        </p:nvSpPr>
        <p:spPr>
          <a:xfrm>
            <a:off x="311700" y="676250"/>
            <a:ext cx="8520600" cy="38925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The most sophisticated, widely used, and effective technique for resolving classification issues is support vector machines (SVM). Face recognition, spam filtering, image classification, and stock price prediction are a few applications of SVM.</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While they can also be used to solve regression problems, SVM is mostly used to solve classification tasks.</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Support Vector Machines (SVM) use a maximum margin technique to identify the hyperplane that best divides data into distinct classes.</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Supporting vectors determine the position of this hyperplane, which acts as the decision boundary and guarantees the best possible class separation. </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This approach maximizes the distance between the closest data points for each class, making it very successful for tasks like classifying tweets as true or false.</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Clr>
                <a:schemeClr val="dk2"/>
              </a:buClr>
              <a:buSzPts val="1100"/>
              <a:buFont typeface="Arial"/>
              <a:buNone/>
            </a:pPr>
            <a:r>
              <a:t/>
            </a:r>
            <a:endParaRPr sz="1200">
              <a:solidFill>
                <a:schemeClr val="dk2"/>
              </a:solidFill>
              <a:latin typeface="Arial"/>
              <a:ea typeface="Arial"/>
              <a:cs typeface="Arial"/>
              <a:sym typeface="Arial"/>
            </a:endParaRPr>
          </a:p>
          <a:p>
            <a:pPr indent="0" lvl="0" marL="0" rtl="0" algn="l">
              <a:spcBef>
                <a:spcPts val="0"/>
              </a:spcBef>
              <a:spcAft>
                <a:spcPts val="1200"/>
              </a:spcAft>
              <a:buNone/>
            </a:pPr>
            <a:r>
              <a:t/>
            </a:r>
            <a:endParaRPr sz="12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60225"/>
            <a:ext cx="8520600" cy="94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Vector Machine Architecture and Equations</a:t>
            </a:r>
            <a:endParaRPr/>
          </a:p>
        </p:txBody>
      </p:sp>
      <p:sp>
        <p:nvSpPr>
          <p:cNvPr id="169" name="Google Shape;169;p27"/>
          <p:cNvSpPr txBox="1"/>
          <p:nvPr>
            <p:ph idx="1" type="body"/>
          </p:nvPr>
        </p:nvSpPr>
        <p:spPr>
          <a:xfrm>
            <a:off x="311700" y="958875"/>
            <a:ext cx="8520600" cy="40995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The goal is to find a hyperplane that maximizes the margin, which is the </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rPr lang="en" sz="1200">
                <a:solidFill>
                  <a:schemeClr val="dk2"/>
                </a:solidFill>
                <a:latin typeface="Arial"/>
                <a:ea typeface="Arial"/>
                <a:cs typeface="Arial"/>
                <a:sym typeface="Arial"/>
              </a:rPr>
              <a:t>distance between the hyperplane and the closest point on either side of each class.</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 This is done under the constraint that all data points lie on the correct side of</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rPr lang="en" sz="1200">
                <a:solidFill>
                  <a:schemeClr val="dk2"/>
                </a:solidFill>
                <a:latin typeface="Arial"/>
                <a:ea typeface="Arial"/>
                <a:cs typeface="Arial"/>
                <a:sym typeface="Arial"/>
              </a:rPr>
              <a:t> the hyperplane. The distance between the hyperplane is called the margin and </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rPr lang="en" sz="1200">
                <a:solidFill>
                  <a:schemeClr val="dk2"/>
                </a:solidFill>
                <a:latin typeface="Arial"/>
                <a:ea typeface="Arial"/>
                <a:cs typeface="Arial"/>
                <a:sym typeface="Arial"/>
              </a:rPr>
              <a:t>the middle hyperplane is the max-margin classifier.</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rgbClr val="0D0D0D"/>
                </a:solidFill>
                <a:highlight>
                  <a:srgbClr val="FFFFFF"/>
                </a:highlight>
                <a:latin typeface="Arial"/>
                <a:ea typeface="Arial"/>
                <a:cs typeface="Arial"/>
                <a:sym typeface="Arial"/>
              </a:rPr>
              <a:t>The kernel trick in SVM allows handling non-linear data by mapping it into a </a:t>
            </a:r>
            <a:endParaRPr sz="1200">
              <a:solidFill>
                <a:srgbClr val="0D0D0D"/>
              </a:solidFill>
              <a:highlight>
                <a:srgbClr val="FFFFFF"/>
              </a:highlight>
              <a:latin typeface="Arial"/>
              <a:ea typeface="Arial"/>
              <a:cs typeface="Arial"/>
              <a:sym typeface="Arial"/>
            </a:endParaRPr>
          </a:p>
          <a:p>
            <a:pPr indent="0" lvl="0" marL="0" rtl="0" algn="l">
              <a:lnSpc>
                <a:spcPct val="200000"/>
              </a:lnSpc>
              <a:spcBef>
                <a:spcPts val="0"/>
              </a:spcBef>
              <a:spcAft>
                <a:spcPts val="0"/>
              </a:spcAft>
              <a:buNone/>
            </a:pPr>
            <a:r>
              <a:rPr lang="en" sz="1200">
                <a:solidFill>
                  <a:srgbClr val="0D0D0D"/>
                </a:solidFill>
                <a:highlight>
                  <a:srgbClr val="FFFFFF"/>
                </a:highlight>
                <a:latin typeface="Arial"/>
                <a:ea typeface="Arial"/>
                <a:cs typeface="Arial"/>
                <a:sym typeface="Arial"/>
              </a:rPr>
              <a:t>higher-dimensional space where it becomes linearly separable using kernel functions like RBF or polynomial kernels. This transformation lets SVM find an optimal hyperplane, enabling it to model non-linear decision boundaries effectively.</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rPr lang="en" sz="1200">
                <a:solidFill>
                  <a:schemeClr val="dk2"/>
                </a:solidFill>
                <a:latin typeface="Arial"/>
                <a:ea typeface="Arial"/>
                <a:cs typeface="Arial"/>
                <a:sym typeface="Arial"/>
              </a:rPr>
              <a:t>The equations for hyperplanes are shown below.</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p:txBody>
      </p:sp>
      <p:pic>
        <p:nvPicPr>
          <p:cNvPr id="170" name="Google Shape;170;p27"/>
          <p:cNvPicPr preferRelativeResize="0"/>
          <p:nvPr/>
        </p:nvPicPr>
        <p:blipFill>
          <a:blip r:embed="rId3">
            <a:alphaModFix/>
          </a:blip>
          <a:stretch>
            <a:fillRect/>
          </a:stretch>
        </p:blipFill>
        <p:spPr>
          <a:xfrm>
            <a:off x="6142350" y="1102575"/>
            <a:ext cx="2534150" cy="1903825"/>
          </a:xfrm>
          <a:prstGeom prst="rect">
            <a:avLst/>
          </a:prstGeom>
          <a:noFill/>
          <a:ln>
            <a:noFill/>
          </a:ln>
        </p:spPr>
      </p:pic>
      <p:pic>
        <p:nvPicPr>
          <p:cNvPr id="171" name="Google Shape;171;p27"/>
          <p:cNvPicPr preferRelativeResize="0"/>
          <p:nvPr/>
        </p:nvPicPr>
        <p:blipFill>
          <a:blip r:embed="rId4">
            <a:alphaModFix/>
          </a:blip>
          <a:stretch>
            <a:fillRect/>
          </a:stretch>
        </p:blipFill>
        <p:spPr>
          <a:xfrm>
            <a:off x="2825350" y="4203650"/>
            <a:ext cx="3015899" cy="720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175" name="Shape 175"/>
        <p:cNvGrpSpPr/>
        <p:nvPr/>
      </p:nvGrpSpPr>
      <p:grpSpPr>
        <a:xfrm>
          <a:off x="0" y="0"/>
          <a:ext cx="0" cy="0"/>
          <a:chOff x="0" y="0"/>
          <a:chExt cx="0" cy="0"/>
        </a:xfrm>
      </p:grpSpPr>
      <p:sp>
        <p:nvSpPr>
          <p:cNvPr id="176" name="Google Shape;176;p28"/>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Supports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180" name="Shape 180"/>
        <p:cNvGrpSpPr/>
        <p:nvPr/>
      </p:nvGrpSpPr>
      <p:grpSpPr>
        <a:xfrm>
          <a:off x="0" y="0"/>
          <a:ext cx="0" cy="0"/>
          <a:chOff x="0" y="0"/>
          <a:chExt cx="0" cy="0"/>
        </a:xfrm>
      </p:grpSpPr>
      <p:sp>
        <p:nvSpPr>
          <p:cNvPr id="181" name="Google Shape;181;p29"/>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Environment, Platform and Tools</a:t>
            </a:r>
            <a:endParaRPr sz="2700"/>
          </a:p>
        </p:txBody>
      </p:sp>
      <p:sp>
        <p:nvSpPr>
          <p:cNvPr id="182" name="Google Shape;182;p29"/>
          <p:cNvSpPr txBox="1"/>
          <p:nvPr>
            <p:ph idx="1" type="body"/>
          </p:nvPr>
        </p:nvSpPr>
        <p:spPr>
          <a:xfrm>
            <a:off x="171000" y="547475"/>
            <a:ext cx="8520600" cy="4308600"/>
          </a:xfrm>
          <a:prstGeom prst="rect">
            <a:avLst/>
          </a:prstGeom>
        </p:spPr>
        <p:txBody>
          <a:bodyPr anchorCtr="0" anchor="t" bIns="91425" lIns="91425" spcFirstLastPara="1" rIns="91425" wrap="square" tIns="91425">
            <a:normAutofit fontScale="92500"/>
          </a:bodyPr>
          <a:lstStyle/>
          <a:p>
            <a:pPr indent="-299085" lvl="0" marL="457200" rtl="0" algn="l">
              <a:lnSpc>
                <a:spcPct val="200000"/>
              </a:lnSpc>
              <a:spcBef>
                <a:spcPts val="0"/>
              </a:spcBef>
              <a:spcAft>
                <a:spcPts val="0"/>
              </a:spcAft>
              <a:buClr>
                <a:schemeClr val="dk2"/>
              </a:buClr>
              <a:buSzPct val="100000"/>
              <a:buFont typeface="Arial"/>
              <a:buChar char="●"/>
            </a:pPr>
            <a:r>
              <a:rPr lang="en" sz="1200">
                <a:solidFill>
                  <a:schemeClr val="dk2"/>
                </a:solidFill>
                <a:latin typeface="Arial"/>
                <a:ea typeface="Arial"/>
                <a:cs typeface="Arial"/>
                <a:sym typeface="Arial"/>
              </a:rPr>
              <a:t>We have used the Alienware AMD Ryzen 9 7950X 16-core processor, 4501 MHz high performance computing (HPC) machines at SJSU campus, Google Collab Pro, and local machines for developing and running machine learning algorithms. </a:t>
            </a:r>
            <a:endParaRPr sz="1200">
              <a:solidFill>
                <a:schemeClr val="dk2"/>
              </a:solidFill>
              <a:latin typeface="Arial"/>
              <a:ea typeface="Arial"/>
              <a:cs typeface="Arial"/>
              <a:sym typeface="Arial"/>
            </a:endParaRPr>
          </a:p>
          <a:p>
            <a:pPr indent="-299085" lvl="0" marL="457200" rtl="0" algn="l">
              <a:lnSpc>
                <a:spcPct val="200000"/>
              </a:lnSpc>
              <a:spcBef>
                <a:spcPts val="0"/>
              </a:spcBef>
              <a:spcAft>
                <a:spcPts val="0"/>
              </a:spcAft>
              <a:buClr>
                <a:schemeClr val="dk2"/>
              </a:buClr>
              <a:buSzPct val="100000"/>
              <a:buFont typeface="Arial"/>
              <a:buChar char="●"/>
            </a:pPr>
            <a:r>
              <a:rPr lang="en" sz="1200">
                <a:solidFill>
                  <a:schemeClr val="dk2"/>
                </a:solidFill>
                <a:latin typeface="Arial"/>
                <a:ea typeface="Arial"/>
                <a:cs typeface="Arial"/>
                <a:sym typeface="Arial"/>
              </a:rPr>
              <a:t>Due to the convenience, data cleaning and transformation were performed on local machines initially. When we finished the preprocessing, the entire code, including modeling was transferred to the HPC for faster execution, specifically for the model training and hyperparameter tuning process. </a:t>
            </a:r>
            <a:endParaRPr sz="1100">
              <a:solidFill>
                <a:schemeClr val="dk2"/>
              </a:solidFill>
              <a:latin typeface="Arial"/>
              <a:ea typeface="Arial"/>
              <a:cs typeface="Arial"/>
              <a:sym typeface="Arial"/>
            </a:endParaRPr>
          </a:p>
          <a:p>
            <a:pPr indent="-299085" lvl="0" marL="457200" rtl="0" algn="l">
              <a:lnSpc>
                <a:spcPct val="200000"/>
              </a:lnSpc>
              <a:spcBef>
                <a:spcPts val="0"/>
              </a:spcBef>
              <a:spcAft>
                <a:spcPts val="0"/>
              </a:spcAft>
              <a:buClr>
                <a:schemeClr val="dk2"/>
              </a:buClr>
              <a:buSzPct val="100000"/>
              <a:buFont typeface="Arial"/>
              <a:buChar char="●"/>
            </a:pPr>
            <a:r>
              <a:rPr lang="en" sz="1200">
                <a:solidFill>
                  <a:schemeClr val="dk2"/>
                </a:solidFill>
                <a:latin typeface="Arial"/>
                <a:ea typeface="Arial"/>
                <a:cs typeface="Arial"/>
                <a:sym typeface="Arial"/>
              </a:rPr>
              <a:t>For our entire project, we have used Python as our main programming language. All the coding was done on Jupyter Notebooks because of its interactive and collaborative development process. Some of the preprocessing was done in Collab Pro, and the model was executed in the HPC lab as we needed computational power. </a:t>
            </a:r>
            <a:endParaRPr sz="1200">
              <a:solidFill>
                <a:schemeClr val="dk2"/>
              </a:solidFill>
              <a:latin typeface="Arial"/>
              <a:ea typeface="Arial"/>
              <a:cs typeface="Arial"/>
              <a:sym typeface="Arial"/>
            </a:endParaRPr>
          </a:p>
          <a:p>
            <a:pPr indent="-299085" lvl="0" marL="457200" rtl="0" algn="l">
              <a:lnSpc>
                <a:spcPct val="200000"/>
              </a:lnSpc>
              <a:spcBef>
                <a:spcPts val="0"/>
              </a:spcBef>
              <a:spcAft>
                <a:spcPts val="0"/>
              </a:spcAft>
              <a:buSzPct val="100000"/>
              <a:buFont typeface="Arial"/>
              <a:buChar char="●"/>
            </a:pPr>
            <a:r>
              <a:rPr lang="en" sz="1200">
                <a:solidFill>
                  <a:schemeClr val="dk2"/>
                </a:solidFill>
                <a:latin typeface="Arial"/>
                <a:ea typeface="Arial"/>
                <a:cs typeface="Arial"/>
                <a:sym typeface="Arial"/>
              </a:rPr>
              <a:t>Some of the libraries used are </a:t>
            </a:r>
            <a:r>
              <a:rPr lang="en" sz="1200">
                <a:solidFill>
                  <a:srgbClr val="000000"/>
                </a:solidFill>
                <a:latin typeface="Arial"/>
                <a:ea typeface="Arial"/>
                <a:cs typeface="Arial"/>
                <a:sym typeface="Arial"/>
              </a:rPr>
              <a:t>pandas, numpy, Matplotlib.pyplot, random, plotly, Seaborn, Counter, Nltk, Contractions, sklearn.feature_extraction.text.TfidfVectorizer, TextBlob, Emoji, sklearn.model_selection.train_test_split, XGBClassifier, sklearn.metrics.classification_report, sklearn.metrics.accuracy_score. etc.</a:t>
            </a:r>
            <a:endParaRPr sz="1200">
              <a:solidFill>
                <a:schemeClr val="dk2"/>
              </a:solidFill>
              <a:latin typeface="Arial"/>
              <a:ea typeface="Arial"/>
              <a:cs typeface="Arial"/>
              <a:sym typeface="Arial"/>
            </a:endParaRPr>
          </a:p>
        </p:txBody>
      </p:sp>
      <p:pic>
        <p:nvPicPr>
          <p:cNvPr id="183" name="Google Shape;183;p29"/>
          <p:cNvPicPr preferRelativeResize="0"/>
          <p:nvPr/>
        </p:nvPicPr>
        <p:blipFill rotWithShape="1">
          <a:blip r:embed="rId3">
            <a:alphaModFix/>
          </a:blip>
          <a:srcRect b="78040" l="-152730" r="152729" t="-78040"/>
          <a:stretch/>
        </p:blipFill>
        <p:spPr>
          <a:xfrm>
            <a:off x="2767020" y="438150"/>
            <a:ext cx="2212475" cy="2583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187" name="Shape 187"/>
        <p:cNvGrpSpPr/>
        <p:nvPr/>
      </p:nvGrpSpPr>
      <p:grpSpPr>
        <a:xfrm>
          <a:off x="0" y="0"/>
          <a:ext cx="0" cy="0"/>
          <a:chOff x="0" y="0"/>
          <a:chExt cx="0" cy="0"/>
        </a:xfrm>
      </p:grpSpPr>
      <p:sp>
        <p:nvSpPr>
          <p:cNvPr id="188" name="Google Shape;188;p30"/>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System Architecture</a:t>
            </a:r>
            <a:endParaRPr sz="2700"/>
          </a:p>
        </p:txBody>
      </p:sp>
      <p:sp>
        <p:nvSpPr>
          <p:cNvPr id="189" name="Google Shape;189;p30"/>
          <p:cNvSpPr txBox="1"/>
          <p:nvPr>
            <p:ph idx="1" type="body"/>
          </p:nvPr>
        </p:nvSpPr>
        <p:spPr>
          <a:xfrm>
            <a:off x="311700" y="505325"/>
            <a:ext cx="8626200" cy="46383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The first step is to convert the raw JSON to CSV, which simplifies the data handling and processing. In the next step, we perform data cleaning and filtering to remove duplicates and irrelevant data. During transformation, we create metadata features and target variables (review helpfulness) for stratified samples.Finally, metadata features and TFIDF matrices are used for modeling. Next, the dataset is split into three parts: train, test, and validate, which are 70%, 15%, and 15%, respectively. We have used Logistic Regression, SVM, Random Forest, and XG Boost machine learning algorithms. Multiple iterations of model training will occur on training data, and adjustments are made to the model’s hyperparameters using the validation dataset, which aims to find an optimal result with the best model performance. We test these models on test data and Once models are trained and tuned, they are saved as pickle files.</a:t>
            </a:r>
            <a:endParaRPr sz="11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1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p:txBody>
      </p:sp>
      <p:pic>
        <p:nvPicPr>
          <p:cNvPr id="190" name="Google Shape;190;p30"/>
          <p:cNvPicPr preferRelativeResize="0"/>
          <p:nvPr/>
        </p:nvPicPr>
        <p:blipFill rotWithShape="1">
          <a:blip r:embed="rId3">
            <a:alphaModFix/>
          </a:blip>
          <a:srcRect b="78040" l="-152730" r="152729" t="-78040"/>
          <a:stretch/>
        </p:blipFill>
        <p:spPr>
          <a:xfrm>
            <a:off x="2767020" y="438150"/>
            <a:ext cx="2212475" cy="2583925"/>
          </a:xfrm>
          <a:prstGeom prst="rect">
            <a:avLst/>
          </a:prstGeom>
          <a:noFill/>
          <a:ln>
            <a:noFill/>
          </a:ln>
        </p:spPr>
      </p:pic>
      <p:pic>
        <p:nvPicPr>
          <p:cNvPr id="191" name="Google Shape;191;p30"/>
          <p:cNvPicPr preferRelativeResize="0"/>
          <p:nvPr/>
        </p:nvPicPr>
        <p:blipFill>
          <a:blip r:embed="rId4">
            <a:alphaModFix/>
          </a:blip>
          <a:stretch>
            <a:fillRect/>
          </a:stretch>
        </p:blipFill>
        <p:spPr>
          <a:xfrm>
            <a:off x="570825" y="3022075"/>
            <a:ext cx="7720950" cy="1988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195" name="Shape 195"/>
        <p:cNvGrpSpPr/>
        <p:nvPr/>
      </p:nvGrpSpPr>
      <p:grpSpPr>
        <a:xfrm>
          <a:off x="0" y="0"/>
          <a:ext cx="0" cy="0"/>
          <a:chOff x="0" y="0"/>
          <a:chExt cx="0" cy="0"/>
        </a:xfrm>
      </p:grpSpPr>
      <p:sp>
        <p:nvSpPr>
          <p:cNvPr id="196" name="Google Shape;196;p31"/>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a:t>
            </a:r>
            <a:r>
              <a:rPr lang="en"/>
              <a:t>Comparison</a:t>
            </a:r>
            <a:r>
              <a:rPr lang="en"/>
              <a:t> and Justification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Proposals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200" name="Shape 200"/>
        <p:cNvGrpSpPr/>
        <p:nvPr/>
      </p:nvGrpSpPr>
      <p:grpSpPr>
        <a:xfrm>
          <a:off x="0" y="0"/>
          <a:ext cx="0" cy="0"/>
          <a:chOff x="0" y="0"/>
          <a:chExt cx="0" cy="0"/>
        </a:xfrm>
      </p:grpSpPr>
      <p:sp>
        <p:nvSpPr>
          <p:cNvPr id="201" name="Google Shape;201;p32"/>
          <p:cNvSpPr txBox="1"/>
          <p:nvPr>
            <p:ph type="title"/>
          </p:nvPr>
        </p:nvSpPr>
        <p:spPr>
          <a:xfrm>
            <a:off x="139500" y="151975"/>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Model Comparison and Justification</a:t>
            </a:r>
            <a:endParaRPr sz="2700"/>
          </a:p>
        </p:txBody>
      </p:sp>
      <p:sp>
        <p:nvSpPr>
          <p:cNvPr id="202" name="Google Shape;202;p32"/>
          <p:cNvSpPr txBox="1"/>
          <p:nvPr>
            <p:ph idx="1" type="body"/>
          </p:nvPr>
        </p:nvSpPr>
        <p:spPr>
          <a:xfrm>
            <a:off x="163650" y="888425"/>
            <a:ext cx="8814300" cy="388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2"/>
                </a:solidFill>
                <a:latin typeface="Arial"/>
                <a:ea typeface="Arial"/>
                <a:cs typeface="Arial"/>
                <a:sym typeface="Arial"/>
              </a:rPr>
              <a:t>Our project aimed to train machine learning models to classify and predict the helpfulness of online product reviews on Amazon across various product categories. The models considered text processing techniques and features extracted from review text, vocabulary richness, and metadata to drive the review helpfulness. As part of data transformation, we have implemented TF-IDF techniques to extract features from our cleaned and pre-processed review datasets. </a:t>
            </a:r>
            <a:endParaRPr sz="1200">
              <a:solidFill>
                <a:schemeClr val="dk2"/>
              </a:solidFill>
              <a:latin typeface="Arial"/>
              <a:ea typeface="Arial"/>
              <a:cs typeface="Arial"/>
              <a:sym typeface="Arial"/>
            </a:endParaRPr>
          </a:p>
          <a:p>
            <a:pPr indent="0" lvl="0" marL="0" rtl="0" algn="l">
              <a:lnSpc>
                <a:spcPct val="150000"/>
              </a:lnSpc>
              <a:spcBef>
                <a:spcPts val="0"/>
              </a:spcBef>
              <a:spcAft>
                <a:spcPts val="0"/>
              </a:spcAft>
              <a:buNone/>
            </a:pPr>
            <a:r>
              <a:t/>
            </a:r>
            <a:endParaRPr sz="1200">
              <a:solidFill>
                <a:schemeClr val="dk2"/>
              </a:solidFill>
              <a:latin typeface="Arial"/>
              <a:ea typeface="Arial"/>
              <a:cs typeface="Arial"/>
              <a:sym typeface="Arial"/>
            </a:endParaRPr>
          </a:p>
          <a:p>
            <a:pPr indent="0" lvl="0" marL="0" rtl="0" algn="l">
              <a:lnSpc>
                <a:spcPct val="150000"/>
              </a:lnSpc>
              <a:spcBef>
                <a:spcPts val="0"/>
              </a:spcBef>
              <a:spcAft>
                <a:spcPts val="0"/>
              </a:spcAft>
              <a:buNone/>
            </a:pPr>
            <a:r>
              <a:rPr lang="en" sz="1200">
                <a:solidFill>
                  <a:schemeClr val="dk2"/>
                </a:solidFill>
                <a:latin typeface="Arial"/>
                <a:ea typeface="Arial"/>
                <a:cs typeface="Arial"/>
                <a:sym typeface="Arial"/>
              </a:rPr>
              <a:t>These computed TF-IDF feature vectors were used as input to all the machine learning algorithms outlined. </a:t>
            </a:r>
            <a:r>
              <a:rPr b="1" lang="en" sz="1200">
                <a:solidFill>
                  <a:schemeClr val="dk2"/>
                </a:solidFill>
                <a:latin typeface="Arial"/>
                <a:ea typeface="Arial"/>
                <a:cs typeface="Arial"/>
                <a:sym typeface="Arial"/>
              </a:rPr>
              <a:t>For our use case, we explored these following Machine Learning models. </a:t>
            </a:r>
            <a:r>
              <a:rPr lang="en" sz="1200">
                <a:solidFill>
                  <a:schemeClr val="dk2"/>
                </a:solidFill>
                <a:latin typeface="Arial"/>
                <a:ea typeface="Arial"/>
                <a:cs typeface="Arial"/>
                <a:sym typeface="Arial"/>
              </a:rPr>
              <a:t>We have mentioned the strengths and weaknesses of each model based on factors like interpretability, scalability, training time, prediction time, handling of missing data, robustness to outliers etc, relevant to our use case</a:t>
            </a:r>
            <a:endParaRPr b="1" sz="1200">
              <a:solidFill>
                <a:schemeClr val="dk2"/>
              </a:solidFill>
              <a:latin typeface="Arial"/>
              <a:ea typeface="Arial"/>
              <a:cs typeface="Arial"/>
              <a:sym typeface="Arial"/>
            </a:endParaRPr>
          </a:p>
          <a:p>
            <a:pPr indent="0" lvl="0" marL="0" rtl="0" algn="l">
              <a:lnSpc>
                <a:spcPct val="130000"/>
              </a:lnSpc>
              <a:spcBef>
                <a:spcPts val="0"/>
              </a:spcBef>
              <a:spcAft>
                <a:spcPts val="0"/>
              </a:spcAft>
              <a:buNone/>
            </a:pPr>
            <a:r>
              <a:t/>
            </a:r>
            <a:endParaRPr b="1" sz="1200">
              <a:solidFill>
                <a:schemeClr val="dk2"/>
              </a:solidFill>
              <a:latin typeface="Arial"/>
              <a:ea typeface="Arial"/>
              <a:cs typeface="Arial"/>
              <a:sym typeface="Arial"/>
            </a:endParaRPr>
          </a:p>
          <a:p>
            <a:pPr indent="-304800" lvl="0" marL="457200" rtl="0" algn="l">
              <a:lnSpc>
                <a:spcPct val="150000"/>
              </a:lnSpc>
              <a:spcBef>
                <a:spcPts val="0"/>
              </a:spcBef>
              <a:spcAft>
                <a:spcPts val="0"/>
              </a:spcAft>
              <a:buClr>
                <a:schemeClr val="dk2"/>
              </a:buClr>
              <a:buSzPts val="1200"/>
              <a:buFont typeface="Arial"/>
              <a:buChar char="●"/>
            </a:pPr>
            <a:r>
              <a:rPr b="1" lang="en" sz="1200">
                <a:solidFill>
                  <a:schemeClr val="dk2"/>
                </a:solidFill>
                <a:latin typeface="Arial"/>
                <a:ea typeface="Arial"/>
                <a:cs typeface="Arial"/>
                <a:sym typeface="Arial"/>
              </a:rPr>
              <a:t>Logistic Regression</a:t>
            </a:r>
            <a:endParaRPr b="1" sz="1200">
              <a:solidFill>
                <a:schemeClr val="dk2"/>
              </a:solidFill>
              <a:latin typeface="Arial"/>
              <a:ea typeface="Arial"/>
              <a:cs typeface="Arial"/>
              <a:sym typeface="Arial"/>
            </a:endParaRPr>
          </a:p>
          <a:p>
            <a:pPr indent="-304800" lvl="0" marL="457200" rtl="0" algn="l">
              <a:lnSpc>
                <a:spcPct val="150000"/>
              </a:lnSpc>
              <a:spcBef>
                <a:spcPts val="0"/>
              </a:spcBef>
              <a:spcAft>
                <a:spcPts val="0"/>
              </a:spcAft>
              <a:buClr>
                <a:schemeClr val="dk2"/>
              </a:buClr>
              <a:buSzPts val="1200"/>
              <a:buFont typeface="Arial"/>
              <a:buChar char="●"/>
            </a:pPr>
            <a:r>
              <a:rPr b="1" lang="en" sz="1200">
                <a:solidFill>
                  <a:schemeClr val="dk2"/>
                </a:solidFill>
                <a:latin typeface="Arial"/>
                <a:ea typeface="Arial"/>
                <a:cs typeface="Arial"/>
                <a:sym typeface="Arial"/>
              </a:rPr>
              <a:t>Support Vector Machine (SVM) </a:t>
            </a:r>
            <a:endParaRPr b="1" sz="1200">
              <a:solidFill>
                <a:schemeClr val="dk2"/>
              </a:solidFill>
              <a:latin typeface="Arial"/>
              <a:ea typeface="Arial"/>
              <a:cs typeface="Arial"/>
              <a:sym typeface="Arial"/>
            </a:endParaRPr>
          </a:p>
          <a:p>
            <a:pPr indent="-304800" lvl="0" marL="457200" rtl="0" algn="l">
              <a:lnSpc>
                <a:spcPct val="150000"/>
              </a:lnSpc>
              <a:spcBef>
                <a:spcPts val="0"/>
              </a:spcBef>
              <a:spcAft>
                <a:spcPts val="0"/>
              </a:spcAft>
              <a:buClr>
                <a:schemeClr val="dk2"/>
              </a:buClr>
              <a:buSzPts val="1200"/>
              <a:buFont typeface="Arial"/>
              <a:buChar char="●"/>
            </a:pPr>
            <a:r>
              <a:rPr b="1" lang="en" sz="1200">
                <a:solidFill>
                  <a:schemeClr val="dk2"/>
                </a:solidFill>
                <a:latin typeface="Arial"/>
                <a:ea typeface="Arial"/>
                <a:cs typeface="Arial"/>
                <a:sym typeface="Arial"/>
              </a:rPr>
              <a:t>Random Forest</a:t>
            </a:r>
            <a:endParaRPr b="1" sz="1200">
              <a:solidFill>
                <a:schemeClr val="dk2"/>
              </a:solidFill>
              <a:latin typeface="Arial"/>
              <a:ea typeface="Arial"/>
              <a:cs typeface="Arial"/>
              <a:sym typeface="Arial"/>
            </a:endParaRPr>
          </a:p>
          <a:p>
            <a:pPr indent="-304800" lvl="0" marL="457200" rtl="0" algn="l">
              <a:lnSpc>
                <a:spcPct val="150000"/>
              </a:lnSpc>
              <a:spcBef>
                <a:spcPts val="0"/>
              </a:spcBef>
              <a:spcAft>
                <a:spcPts val="0"/>
              </a:spcAft>
              <a:buClr>
                <a:schemeClr val="dk2"/>
              </a:buClr>
              <a:buSzPts val="1200"/>
              <a:buFont typeface="Arial"/>
              <a:buChar char="●"/>
            </a:pPr>
            <a:r>
              <a:rPr b="1" lang="en" sz="1200">
                <a:solidFill>
                  <a:schemeClr val="dk2"/>
                </a:solidFill>
                <a:latin typeface="Arial"/>
                <a:ea typeface="Arial"/>
                <a:cs typeface="Arial"/>
                <a:sym typeface="Arial"/>
              </a:rPr>
              <a:t>Extreme Gradient Boosting (XGBoost)</a:t>
            </a:r>
            <a:endParaRPr sz="1200">
              <a:solidFill>
                <a:schemeClr val="dk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211250"/>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990"/>
              <a:buFont typeface="Arial"/>
              <a:buNone/>
            </a:pPr>
            <a:r>
              <a:rPr lang="en" sz="2700"/>
              <a:t>Model Comparison and Justification</a:t>
            </a:r>
            <a:endParaRPr sz="2700"/>
          </a:p>
        </p:txBody>
      </p:sp>
      <p:graphicFrame>
        <p:nvGraphicFramePr>
          <p:cNvPr id="208" name="Google Shape;208;p33"/>
          <p:cNvGraphicFramePr/>
          <p:nvPr/>
        </p:nvGraphicFramePr>
        <p:xfrm>
          <a:off x="426450" y="800538"/>
          <a:ext cx="3000000" cy="3000000"/>
        </p:xfrm>
        <a:graphic>
          <a:graphicData uri="http://schemas.openxmlformats.org/drawingml/2006/table">
            <a:tbl>
              <a:tblPr>
                <a:noFill/>
                <a:tableStyleId>{F6AD0C51-9EDD-4198-B1CE-70C40A1AE285}</a:tableStyleId>
              </a:tblPr>
              <a:tblGrid>
                <a:gridCol w="1258900"/>
                <a:gridCol w="3854025"/>
                <a:gridCol w="3292925"/>
              </a:tblGrid>
              <a:tr h="413475">
                <a:tc>
                  <a:txBody>
                    <a:bodyPr/>
                    <a:lstStyle/>
                    <a:p>
                      <a:pPr indent="0" lvl="0" marL="0" rtl="0" algn="ctr">
                        <a:lnSpc>
                          <a:spcPct val="150000"/>
                        </a:lnSpc>
                        <a:spcBef>
                          <a:spcPts val="0"/>
                        </a:spcBef>
                        <a:spcAft>
                          <a:spcPts val="0"/>
                        </a:spcAft>
                        <a:buNone/>
                      </a:pPr>
                      <a:r>
                        <a:rPr b="1" lang="en" sz="1200">
                          <a:solidFill>
                            <a:schemeClr val="lt1"/>
                          </a:solidFill>
                        </a:rPr>
                        <a:t>Model</a:t>
                      </a:r>
                      <a:endParaRPr b="1" sz="1200">
                        <a:solidFill>
                          <a:schemeClr val="lt1"/>
                        </a:solidFill>
                      </a:endParaRPr>
                    </a:p>
                  </a:txBody>
                  <a:tcPr marT="9525" marB="91425" marR="49150" marL="49150">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solidFill>
                      <a:srgbClr val="674EA7"/>
                    </a:solidFill>
                  </a:tcPr>
                </a:tc>
                <a:tc>
                  <a:txBody>
                    <a:bodyPr/>
                    <a:lstStyle/>
                    <a:p>
                      <a:pPr indent="0" lvl="0" marL="0" rtl="0" algn="ctr">
                        <a:lnSpc>
                          <a:spcPct val="150000"/>
                        </a:lnSpc>
                        <a:spcBef>
                          <a:spcPts val="0"/>
                        </a:spcBef>
                        <a:spcAft>
                          <a:spcPts val="0"/>
                        </a:spcAft>
                        <a:buNone/>
                      </a:pPr>
                      <a:r>
                        <a:rPr b="1" lang="en" sz="1200">
                          <a:solidFill>
                            <a:schemeClr val="lt1"/>
                          </a:solidFill>
                        </a:rPr>
                        <a:t>Strengths</a:t>
                      </a:r>
                      <a:endParaRPr b="1" sz="1200">
                        <a:solidFill>
                          <a:schemeClr val="lt1"/>
                        </a:solidFill>
                      </a:endParaRPr>
                    </a:p>
                  </a:txBody>
                  <a:tcPr marT="9525" marB="91425" marR="49150" marL="49150">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solidFill>
                      <a:srgbClr val="674EA7"/>
                    </a:solidFill>
                  </a:tcPr>
                </a:tc>
                <a:tc>
                  <a:txBody>
                    <a:bodyPr/>
                    <a:lstStyle/>
                    <a:p>
                      <a:pPr indent="0" lvl="0" marL="0" rtl="0" algn="ctr">
                        <a:lnSpc>
                          <a:spcPct val="150000"/>
                        </a:lnSpc>
                        <a:spcBef>
                          <a:spcPts val="0"/>
                        </a:spcBef>
                        <a:spcAft>
                          <a:spcPts val="0"/>
                        </a:spcAft>
                        <a:buNone/>
                      </a:pPr>
                      <a:r>
                        <a:rPr b="1" lang="en" sz="1200">
                          <a:solidFill>
                            <a:schemeClr val="lt1"/>
                          </a:solidFill>
                        </a:rPr>
                        <a:t>Weakness</a:t>
                      </a:r>
                      <a:endParaRPr b="1" sz="1200">
                        <a:solidFill>
                          <a:schemeClr val="lt1"/>
                        </a:solidFill>
                      </a:endParaRPr>
                    </a:p>
                  </a:txBody>
                  <a:tcPr marT="9525" marB="91425" marR="49150" marL="49150">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solidFill>
                      <a:srgbClr val="674EA7"/>
                    </a:solidFill>
                  </a:tcPr>
                </a:tc>
              </a:tr>
              <a:tr h="942700">
                <a:tc>
                  <a:txBody>
                    <a:bodyPr/>
                    <a:lstStyle/>
                    <a:p>
                      <a:pPr indent="0" lvl="0" marL="0" rtl="0" algn="l">
                        <a:lnSpc>
                          <a:spcPct val="115000"/>
                        </a:lnSpc>
                        <a:spcBef>
                          <a:spcPts val="0"/>
                        </a:spcBef>
                        <a:spcAft>
                          <a:spcPts val="0"/>
                        </a:spcAft>
                        <a:buNone/>
                      </a:pPr>
                      <a:r>
                        <a:rPr b="1" lang="en" sz="1100">
                          <a:solidFill>
                            <a:srgbClr val="1A1A1A"/>
                          </a:solidFill>
                        </a:rPr>
                        <a:t>Logistic Regression</a:t>
                      </a:r>
                      <a:endParaRPr b="1" sz="1100">
                        <a:solidFill>
                          <a:srgbClr val="1A1A1A"/>
                        </a:solidFill>
                      </a:endParaRPr>
                    </a:p>
                  </a:txBody>
                  <a:tcPr marT="9525" marB="91425" marR="49150" marL="49150">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1A1A1A"/>
                          </a:solidFill>
                        </a:rPr>
                        <a:t>·Simple and relatively interpretable</a:t>
                      </a:r>
                      <a:endParaRPr sz="1000">
                        <a:solidFill>
                          <a:srgbClr val="1A1A1A"/>
                        </a:solidFill>
                      </a:endParaRPr>
                    </a:p>
                    <a:p>
                      <a:pPr indent="0" lvl="0" marL="0" rtl="0" algn="l">
                        <a:lnSpc>
                          <a:spcPct val="115000"/>
                        </a:lnSpc>
                        <a:spcBef>
                          <a:spcPts val="0"/>
                        </a:spcBef>
                        <a:spcAft>
                          <a:spcPts val="0"/>
                        </a:spcAft>
                        <a:buNone/>
                      </a:pPr>
                      <a:r>
                        <a:rPr lang="en" sz="1000">
                          <a:solidFill>
                            <a:srgbClr val="1A1A1A"/>
                          </a:solidFill>
                        </a:rPr>
                        <a:t>·Beneficial for small datasets</a:t>
                      </a:r>
                      <a:endParaRPr sz="1000">
                        <a:solidFill>
                          <a:srgbClr val="1A1A1A"/>
                        </a:solidFill>
                      </a:endParaRPr>
                    </a:p>
                    <a:p>
                      <a:pPr indent="0" lvl="0" marL="0" rtl="0" algn="l">
                        <a:lnSpc>
                          <a:spcPct val="115000"/>
                        </a:lnSpc>
                        <a:spcBef>
                          <a:spcPts val="0"/>
                        </a:spcBef>
                        <a:spcAft>
                          <a:spcPts val="0"/>
                        </a:spcAft>
                        <a:buNone/>
                      </a:pPr>
                      <a:r>
                        <a:rPr lang="en" sz="1000">
                          <a:solidFill>
                            <a:srgbClr val="1A1A1A"/>
                          </a:solidFill>
                        </a:rPr>
                        <a:t>·It provides the probabilistic output, can be helpful for scoring the review helpfulness</a:t>
                      </a:r>
                      <a:endParaRPr sz="1000">
                        <a:solidFill>
                          <a:srgbClr val="1A1A1A"/>
                        </a:solidFill>
                      </a:endParaRPr>
                    </a:p>
                    <a:p>
                      <a:pPr indent="0" lvl="0" marL="0" rtl="0" algn="l">
                        <a:lnSpc>
                          <a:spcPct val="115000"/>
                        </a:lnSpc>
                        <a:spcBef>
                          <a:spcPts val="0"/>
                        </a:spcBef>
                        <a:spcAft>
                          <a:spcPts val="0"/>
                        </a:spcAft>
                        <a:buNone/>
                      </a:pPr>
                      <a:r>
                        <a:rPr lang="en" sz="1000">
                          <a:solidFill>
                            <a:srgbClr val="1A1A1A"/>
                          </a:solidFill>
                        </a:rPr>
                        <a:t>·Model coefficients can provide insights into feature importance</a:t>
                      </a:r>
                      <a:endParaRPr sz="1000">
                        <a:solidFill>
                          <a:srgbClr val="1A1A1A"/>
                        </a:solidFill>
                      </a:endParaRPr>
                    </a:p>
                  </a:txBody>
                  <a:tcPr marT="9525" marB="91425" marR="49150" marL="49150">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1A1A1A"/>
                          </a:solidFill>
                        </a:rPr>
                        <a:t>·Assumes the linear relationship which may not hold true for textual data</a:t>
                      </a:r>
                      <a:endParaRPr sz="1000">
                        <a:solidFill>
                          <a:srgbClr val="1A1A1A"/>
                        </a:solidFill>
                      </a:endParaRPr>
                    </a:p>
                    <a:p>
                      <a:pPr indent="0" lvl="0" marL="0" rtl="0" algn="l">
                        <a:lnSpc>
                          <a:spcPct val="115000"/>
                        </a:lnSpc>
                        <a:spcBef>
                          <a:spcPts val="0"/>
                        </a:spcBef>
                        <a:spcAft>
                          <a:spcPts val="0"/>
                        </a:spcAft>
                        <a:buNone/>
                      </a:pPr>
                      <a:r>
                        <a:rPr lang="en" sz="1000">
                          <a:solidFill>
                            <a:srgbClr val="1A1A1A"/>
                          </a:solidFill>
                        </a:rPr>
                        <a:t>·Extensive feature engineering requirement</a:t>
                      </a:r>
                      <a:endParaRPr sz="1000">
                        <a:solidFill>
                          <a:srgbClr val="1A1A1A"/>
                        </a:solidFill>
                      </a:endParaRPr>
                    </a:p>
                    <a:p>
                      <a:pPr indent="0" lvl="0" marL="0" rtl="0" algn="l">
                        <a:lnSpc>
                          <a:spcPct val="115000"/>
                        </a:lnSpc>
                        <a:spcBef>
                          <a:spcPts val="0"/>
                        </a:spcBef>
                        <a:spcAft>
                          <a:spcPts val="0"/>
                        </a:spcAft>
                        <a:buNone/>
                      </a:pPr>
                      <a:r>
                        <a:rPr lang="en" sz="1000">
                          <a:solidFill>
                            <a:srgbClr val="1A1A1A"/>
                          </a:solidFill>
                        </a:rPr>
                        <a:t>·Limited performance to complex problems</a:t>
                      </a:r>
                      <a:endParaRPr sz="1000">
                        <a:solidFill>
                          <a:srgbClr val="1A1A1A"/>
                        </a:solidFill>
                      </a:endParaRPr>
                    </a:p>
                  </a:txBody>
                  <a:tcPr marT="9525" marB="91425" marR="49150" marL="49150">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tcPr>
                </a:tc>
              </a:tr>
              <a:tr h="891000">
                <a:tc>
                  <a:txBody>
                    <a:bodyPr/>
                    <a:lstStyle/>
                    <a:p>
                      <a:pPr indent="0" lvl="0" marL="0" rtl="0" algn="l">
                        <a:lnSpc>
                          <a:spcPct val="115000"/>
                        </a:lnSpc>
                        <a:spcBef>
                          <a:spcPts val="0"/>
                        </a:spcBef>
                        <a:spcAft>
                          <a:spcPts val="0"/>
                        </a:spcAft>
                        <a:buNone/>
                      </a:pPr>
                      <a:r>
                        <a:rPr b="1" lang="en" sz="1100">
                          <a:solidFill>
                            <a:srgbClr val="1A1A1A"/>
                          </a:solidFill>
                        </a:rPr>
                        <a:t>Support Vector Machine</a:t>
                      </a:r>
                      <a:endParaRPr b="1" sz="1100">
                        <a:solidFill>
                          <a:srgbClr val="1A1A1A"/>
                        </a:solidFill>
                      </a:endParaRPr>
                    </a:p>
                  </a:txBody>
                  <a:tcPr marT="9525" marB="91425" marR="49150" marL="49150">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1A1A1A"/>
                          </a:solidFill>
                        </a:rPr>
                        <a:t>·Can model non-linear decision boundaries using Kernel trick</a:t>
                      </a:r>
                      <a:endParaRPr sz="1000">
                        <a:solidFill>
                          <a:srgbClr val="1A1A1A"/>
                        </a:solidFill>
                      </a:endParaRPr>
                    </a:p>
                    <a:p>
                      <a:pPr indent="0" lvl="0" marL="0" rtl="0" algn="l">
                        <a:lnSpc>
                          <a:spcPct val="115000"/>
                        </a:lnSpc>
                        <a:spcBef>
                          <a:spcPts val="0"/>
                        </a:spcBef>
                        <a:spcAft>
                          <a:spcPts val="0"/>
                        </a:spcAft>
                        <a:buNone/>
                      </a:pPr>
                      <a:r>
                        <a:rPr lang="en" sz="1000">
                          <a:solidFill>
                            <a:srgbClr val="1A1A1A"/>
                          </a:solidFill>
                        </a:rPr>
                        <a:t>·Effective for Binary classification</a:t>
                      </a:r>
                      <a:endParaRPr sz="1000">
                        <a:solidFill>
                          <a:srgbClr val="1A1A1A"/>
                        </a:solidFill>
                      </a:endParaRPr>
                    </a:p>
                    <a:p>
                      <a:pPr indent="0" lvl="0" marL="0" rtl="0" algn="l">
                        <a:lnSpc>
                          <a:spcPct val="115000"/>
                        </a:lnSpc>
                        <a:spcBef>
                          <a:spcPts val="0"/>
                        </a:spcBef>
                        <a:spcAft>
                          <a:spcPts val="0"/>
                        </a:spcAft>
                        <a:buNone/>
                      </a:pPr>
                      <a:r>
                        <a:rPr lang="en" sz="1000">
                          <a:solidFill>
                            <a:srgbClr val="1A1A1A"/>
                          </a:solidFill>
                        </a:rPr>
                        <a:t>·Ability to handle imbalanced dataset</a:t>
                      </a:r>
                      <a:endParaRPr sz="1000">
                        <a:solidFill>
                          <a:srgbClr val="1A1A1A"/>
                        </a:solidFill>
                      </a:endParaRPr>
                    </a:p>
                    <a:p>
                      <a:pPr indent="0" lvl="0" marL="0" rtl="0" algn="l">
                        <a:lnSpc>
                          <a:spcPct val="115000"/>
                        </a:lnSpc>
                        <a:spcBef>
                          <a:spcPts val="0"/>
                        </a:spcBef>
                        <a:spcAft>
                          <a:spcPts val="0"/>
                        </a:spcAft>
                        <a:buNone/>
                      </a:pPr>
                      <a:r>
                        <a:rPr lang="en" sz="1000">
                          <a:solidFill>
                            <a:srgbClr val="1A1A1A"/>
                          </a:solidFill>
                        </a:rPr>
                        <a:t>·Robustness to overfitting, even with high dimensionality data</a:t>
                      </a:r>
                      <a:endParaRPr sz="1000">
                        <a:solidFill>
                          <a:srgbClr val="1A1A1A"/>
                        </a:solidFill>
                      </a:endParaRPr>
                    </a:p>
                  </a:txBody>
                  <a:tcPr marT="9525" marB="91425" marR="49150" marL="49150">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1A1A1A"/>
                          </a:solidFill>
                        </a:rPr>
                        <a:t>·Increase the computational complexity and training time</a:t>
                      </a:r>
                      <a:endParaRPr sz="1000">
                        <a:solidFill>
                          <a:srgbClr val="1A1A1A"/>
                        </a:solidFill>
                      </a:endParaRPr>
                    </a:p>
                    <a:p>
                      <a:pPr indent="0" lvl="0" marL="0" rtl="0" algn="l">
                        <a:lnSpc>
                          <a:spcPct val="115000"/>
                        </a:lnSpc>
                        <a:spcBef>
                          <a:spcPts val="0"/>
                        </a:spcBef>
                        <a:spcAft>
                          <a:spcPts val="0"/>
                        </a:spcAft>
                        <a:buNone/>
                      </a:pPr>
                      <a:r>
                        <a:rPr lang="en" sz="1000">
                          <a:solidFill>
                            <a:srgbClr val="1A1A1A"/>
                          </a:solidFill>
                        </a:rPr>
                        <a:t>·Less interpretable than logistic regression</a:t>
                      </a:r>
                      <a:endParaRPr sz="1000">
                        <a:solidFill>
                          <a:srgbClr val="1A1A1A"/>
                        </a:solidFill>
                      </a:endParaRPr>
                    </a:p>
                    <a:p>
                      <a:pPr indent="0" lvl="0" marL="0" rtl="0" algn="l">
                        <a:lnSpc>
                          <a:spcPct val="115000"/>
                        </a:lnSpc>
                        <a:spcBef>
                          <a:spcPts val="0"/>
                        </a:spcBef>
                        <a:spcAft>
                          <a:spcPts val="0"/>
                        </a:spcAft>
                        <a:buNone/>
                      </a:pPr>
                      <a:r>
                        <a:rPr lang="en" sz="1000">
                          <a:solidFill>
                            <a:srgbClr val="1A1A1A"/>
                          </a:solidFill>
                        </a:rPr>
                        <a:t>·Constraints on memory requirements as data size grows</a:t>
                      </a:r>
                      <a:endParaRPr sz="1000">
                        <a:solidFill>
                          <a:srgbClr val="1A1A1A"/>
                        </a:solidFill>
                      </a:endParaRPr>
                    </a:p>
                  </a:txBody>
                  <a:tcPr marT="9525" marB="91425" marR="49150" marL="49150">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tcPr>
                </a:tc>
              </a:tr>
              <a:tr h="895350">
                <a:tc>
                  <a:txBody>
                    <a:bodyPr/>
                    <a:lstStyle/>
                    <a:p>
                      <a:pPr indent="0" lvl="0" marL="0" rtl="0" algn="l">
                        <a:lnSpc>
                          <a:spcPct val="115000"/>
                        </a:lnSpc>
                        <a:spcBef>
                          <a:spcPts val="0"/>
                        </a:spcBef>
                        <a:spcAft>
                          <a:spcPts val="0"/>
                        </a:spcAft>
                        <a:buNone/>
                      </a:pPr>
                      <a:r>
                        <a:rPr b="1" lang="en" sz="1100">
                          <a:solidFill>
                            <a:srgbClr val="1A1A1A"/>
                          </a:solidFill>
                        </a:rPr>
                        <a:t>Random Forest</a:t>
                      </a:r>
                      <a:endParaRPr b="1" sz="1100">
                        <a:solidFill>
                          <a:srgbClr val="1A1A1A"/>
                        </a:solidFill>
                      </a:endParaRPr>
                    </a:p>
                  </a:txBody>
                  <a:tcPr marT="9525" marB="91425" marR="49150" marL="49150">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1A1A1A"/>
                          </a:solidFill>
                        </a:rPr>
                        <a:t>·Ensemble Learning can lead to better predictive performance</a:t>
                      </a:r>
                      <a:endParaRPr sz="1000">
                        <a:solidFill>
                          <a:srgbClr val="1A1A1A"/>
                        </a:solidFill>
                      </a:endParaRPr>
                    </a:p>
                    <a:p>
                      <a:pPr indent="0" lvl="0" marL="0" rtl="0" algn="l">
                        <a:lnSpc>
                          <a:spcPct val="115000"/>
                        </a:lnSpc>
                        <a:spcBef>
                          <a:spcPts val="0"/>
                        </a:spcBef>
                        <a:spcAft>
                          <a:spcPts val="0"/>
                        </a:spcAft>
                        <a:buNone/>
                      </a:pPr>
                      <a:r>
                        <a:rPr lang="en" sz="1000">
                          <a:solidFill>
                            <a:srgbClr val="1A1A1A"/>
                          </a:solidFill>
                        </a:rPr>
                        <a:t>·Reduced overfitting</a:t>
                      </a:r>
                      <a:endParaRPr sz="1000">
                        <a:solidFill>
                          <a:srgbClr val="1A1A1A"/>
                        </a:solidFill>
                      </a:endParaRPr>
                    </a:p>
                    <a:p>
                      <a:pPr indent="0" lvl="0" marL="0" rtl="0" algn="l">
                        <a:lnSpc>
                          <a:spcPct val="115000"/>
                        </a:lnSpc>
                        <a:spcBef>
                          <a:spcPts val="0"/>
                        </a:spcBef>
                        <a:spcAft>
                          <a:spcPts val="0"/>
                        </a:spcAft>
                        <a:buNone/>
                      </a:pPr>
                      <a:r>
                        <a:rPr lang="en" sz="1000">
                          <a:solidFill>
                            <a:srgbClr val="1A1A1A"/>
                          </a:solidFill>
                        </a:rPr>
                        <a:t>·Resistance to noise and outliers</a:t>
                      </a:r>
                      <a:endParaRPr sz="1000">
                        <a:solidFill>
                          <a:srgbClr val="1A1A1A"/>
                        </a:solidFill>
                      </a:endParaRPr>
                    </a:p>
                    <a:p>
                      <a:pPr indent="0" lvl="0" marL="0" rtl="0" algn="l">
                        <a:lnSpc>
                          <a:spcPct val="115000"/>
                        </a:lnSpc>
                        <a:spcBef>
                          <a:spcPts val="0"/>
                        </a:spcBef>
                        <a:spcAft>
                          <a:spcPts val="0"/>
                        </a:spcAft>
                        <a:buNone/>
                      </a:pPr>
                      <a:r>
                        <a:rPr lang="en" sz="1000">
                          <a:solidFill>
                            <a:srgbClr val="1A1A1A"/>
                          </a:solidFill>
                        </a:rPr>
                        <a:t>·Parallelization and scalability</a:t>
                      </a:r>
                      <a:endParaRPr sz="1000">
                        <a:solidFill>
                          <a:srgbClr val="1A1A1A"/>
                        </a:solidFill>
                      </a:endParaRPr>
                    </a:p>
                    <a:p>
                      <a:pPr indent="0" lvl="0" marL="0" rtl="0" algn="l">
                        <a:lnSpc>
                          <a:spcPct val="115000"/>
                        </a:lnSpc>
                        <a:spcBef>
                          <a:spcPts val="0"/>
                        </a:spcBef>
                        <a:spcAft>
                          <a:spcPts val="0"/>
                        </a:spcAft>
                        <a:buNone/>
                      </a:pPr>
                      <a:r>
                        <a:rPr lang="en" sz="1000">
                          <a:solidFill>
                            <a:srgbClr val="1A1A1A"/>
                          </a:solidFill>
                        </a:rPr>
                        <a:t>·Can handle class imbalance effectively</a:t>
                      </a:r>
                      <a:endParaRPr sz="1000">
                        <a:solidFill>
                          <a:srgbClr val="1A1A1A"/>
                        </a:solidFill>
                      </a:endParaRPr>
                    </a:p>
                  </a:txBody>
                  <a:tcPr marT="9525" marB="91425" marR="49150" marL="49150">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1A1A1A"/>
                          </a:solidFill>
                        </a:rPr>
                        <a:t>·Computational complexity</a:t>
                      </a:r>
                      <a:endParaRPr sz="1000">
                        <a:solidFill>
                          <a:srgbClr val="1A1A1A"/>
                        </a:solidFill>
                      </a:endParaRPr>
                    </a:p>
                    <a:p>
                      <a:pPr indent="0" lvl="0" marL="0" rtl="0" algn="l">
                        <a:lnSpc>
                          <a:spcPct val="115000"/>
                        </a:lnSpc>
                        <a:spcBef>
                          <a:spcPts val="0"/>
                        </a:spcBef>
                        <a:spcAft>
                          <a:spcPts val="0"/>
                        </a:spcAft>
                        <a:buNone/>
                      </a:pPr>
                      <a:r>
                        <a:rPr lang="en" sz="1000">
                          <a:solidFill>
                            <a:srgbClr val="1A1A1A"/>
                          </a:solidFill>
                        </a:rPr>
                        <a:t>·Bias towards </a:t>
                      </a:r>
                      <a:r>
                        <a:rPr lang="en" sz="1000">
                          <a:solidFill>
                            <a:srgbClr val="1A1A1A"/>
                          </a:solidFill>
                        </a:rPr>
                        <a:t>correlated</a:t>
                      </a:r>
                      <a:r>
                        <a:rPr lang="en" sz="1000">
                          <a:solidFill>
                            <a:srgbClr val="1A1A1A"/>
                          </a:solidFill>
                        </a:rPr>
                        <a:t> features</a:t>
                      </a:r>
                      <a:endParaRPr sz="1000">
                        <a:solidFill>
                          <a:srgbClr val="1A1A1A"/>
                        </a:solidFill>
                      </a:endParaRPr>
                    </a:p>
                    <a:p>
                      <a:pPr indent="0" lvl="0" marL="0" rtl="0" algn="l">
                        <a:lnSpc>
                          <a:spcPct val="115000"/>
                        </a:lnSpc>
                        <a:spcBef>
                          <a:spcPts val="0"/>
                        </a:spcBef>
                        <a:spcAft>
                          <a:spcPts val="0"/>
                        </a:spcAft>
                        <a:buNone/>
                      </a:pPr>
                      <a:r>
                        <a:rPr lang="en" sz="1000">
                          <a:solidFill>
                            <a:srgbClr val="1A1A1A"/>
                          </a:solidFill>
                        </a:rPr>
                        <a:t>·Sensitive to noisy features</a:t>
                      </a:r>
                      <a:endParaRPr sz="1000">
                        <a:solidFill>
                          <a:srgbClr val="1A1A1A"/>
                        </a:solidFill>
                      </a:endParaRPr>
                    </a:p>
                  </a:txBody>
                  <a:tcPr marT="9525" marB="91425" marR="49150" marL="49150">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tcPr>
                </a:tc>
              </a:tr>
              <a:tr h="895350">
                <a:tc>
                  <a:txBody>
                    <a:bodyPr/>
                    <a:lstStyle/>
                    <a:p>
                      <a:pPr indent="0" lvl="0" marL="0" rtl="0" algn="l">
                        <a:lnSpc>
                          <a:spcPct val="115000"/>
                        </a:lnSpc>
                        <a:spcBef>
                          <a:spcPts val="0"/>
                        </a:spcBef>
                        <a:spcAft>
                          <a:spcPts val="0"/>
                        </a:spcAft>
                        <a:buNone/>
                      </a:pPr>
                      <a:r>
                        <a:rPr b="1" lang="en" sz="1100">
                          <a:solidFill>
                            <a:srgbClr val="1A1A1A"/>
                          </a:solidFill>
                        </a:rPr>
                        <a:t>XGBoost (Extreme Gradient Boosting)</a:t>
                      </a:r>
                      <a:endParaRPr b="1" sz="1100">
                        <a:solidFill>
                          <a:srgbClr val="1A1A1A"/>
                        </a:solidFill>
                      </a:endParaRPr>
                    </a:p>
                  </a:txBody>
                  <a:tcPr marT="9525" marB="91425" marR="49150" marL="49150">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1A1A1A"/>
                          </a:solidFill>
                        </a:rPr>
                        <a:t>·Includes built in regularization techniques, which help prevent overfitting</a:t>
                      </a:r>
                      <a:endParaRPr sz="1000">
                        <a:solidFill>
                          <a:srgbClr val="1A1A1A"/>
                        </a:solidFill>
                      </a:endParaRPr>
                    </a:p>
                    <a:p>
                      <a:pPr indent="0" lvl="0" marL="0" rtl="0" algn="l">
                        <a:lnSpc>
                          <a:spcPct val="115000"/>
                        </a:lnSpc>
                        <a:spcBef>
                          <a:spcPts val="0"/>
                        </a:spcBef>
                        <a:spcAft>
                          <a:spcPts val="0"/>
                        </a:spcAft>
                        <a:buNone/>
                      </a:pPr>
                      <a:r>
                        <a:rPr lang="en" sz="1000">
                          <a:solidFill>
                            <a:srgbClr val="1A1A1A"/>
                          </a:solidFill>
                        </a:rPr>
                        <a:t>·Supports Parallel Processing</a:t>
                      </a:r>
                      <a:endParaRPr sz="1000">
                        <a:solidFill>
                          <a:srgbClr val="1A1A1A"/>
                        </a:solidFill>
                      </a:endParaRPr>
                    </a:p>
                    <a:p>
                      <a:pPr indent="0" lvl="0" marL="0" rtl="0" algn="l">
                        <a:lnSpc>
                          <a:spcPct val="115000"/>
                        </a:lnSpc>
                        <a:spcBef>
                          <a:spcPts val="0"/>
                        </a:spcBef>
                        <a:spcAft>
                          <a:spcPts val="0"/>
                        </a:spcAft>
                        <a:buNone/>
                      </a:pPr>
                      <a:r>
                        <a:rPr lang="en" sz="1000">
                          <a:solidFill>
                            <a:srgbClr val="1A1A1A"/>
                          </a:solidFill>
                        </a:rPr>
                        <a:t>·Memory efficient</a:t>
                      </a:r>
                      <a:endParaRPr sz="1000">
                        <a:solidFill>
                          <a:srgbClr val="1A1A1A"/>
                        </a:solidFill>
                      </a:endParaRPr>
                    </a:p>
                    <a:p>
                      <a:pPr indent="0" lvl="0" marL="0" rtl="0" algn="l">
                        <a:lnSpc>
                          <a:spcPct val="115000"/>
                        </a:lnSpc>
                        <a:spcBef>
                          <a:spcPts val="0"/>
                        </a:spcBef>
                        <a:spcAft>
                          <a:spcPts val="0"/>
                        </a:spcAft>
                        <a:buNone/>
                      </a:pPr>
                      <a:r>
                        <a:rPr lang="en" sz="1000">
                          <a:solidFill>
                            <a:srgbClr val="1A1A1A"/>
                          </a:solidFill>
                        </a:rPr>
                        <a:t>·Provides a measure of feature importance</a:t>
                      </a:r>
                      <a:endParaRPr sz="1000">
                        <a:solidFill>
                          <a:srgbClr val="1A1A1A"/>
                        </a:solidFill>
                      </a:endParaRPr>
                    </a:p>
                  </a:txBody>
                  <a:tcPr marT="9525" marB="91425" marR="49150" marL="49150">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1A1A1A"/>
                          </a:solidFill>
                        </a:rPr>
                        <a:t>·Sensitive to hyperparameters</a:t>
                      </a:r>
                      <a:endParaRPr sz="1000">
                        <a:solidFill>
                          <a:srgbClr val="1A1A1A"/>
                        </a:solidFill>
                      </a:endParaRPr>
                    </a:p>
                    <a:p>
                      <a:pPr indent="0" lvl="0" marL="0" rtl="0" algn="l">
                        <a:lnSpc>
                          <a:spcPct val="115000"/>
                        </a:lnSpc>
                        <a:spcBef>
                          <a:spcPts val="0"/>
                        </a:spcBef>
                        <a:spcAft>
                          <a:spcPts val="0"/>
                        </a:spcAft>
                        <a:buNone/>
                      </a:pPr>
                      <a:r>
                        <a:rPr lang="en" sz="1000">
                          <a:solidFill>
                            <a:srgbClr val="1A1A1A"/>
                          </a:solidFill>
                        </a:rPr>
                        <a:t>·Computational complexity</a:t>
                      </a:r>
                      <a:endParaRPr sz="1000">
                        <a:solidFill>
                          <a:srgbClr val="1A1A1A"/>
                        </a:solidFill>
                      </a:endParaRPr>
                    </a:p>
                    <a:p>
                      <a:pPr indent="0" lvl="0" marL="0" rtl="0" algn="l">
                        <a:lnSpc>
                          <a:spcPct val="115000"/>
                        </a:lnSpc>
                        <a:spcBef>
                          <a:spcPts val="0"/>
                        </a:spcBef>
                        <a:spcAft>
                          <a:spcPts val="0"/>
                        </a:spcAft>
                        <a:buNone/>
                      </a:pPr>
                      <a:r>
                        <a:rPr lang="en" sz="1000">
                          <a:solidFill>
                            <a:srgbClr val="1A1A1A"/>
                          </a:solidFill>
                        </a:rPr>
                        <a:t>·Potential overfitting if not properly tuned</a:t>
                      </a:r>
                      <a:endParaRPr sz="1000">
                        <a:solidFill>
                          <a:srgbClr val="1A1A1A"/>
                        </a:solidFill>
                      </a:endParaRPr>
                    </a:p>
                  </a:txBody>
                  <a:tcPr marT="9525" marB="91425" marR="49150" marL="49150">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212" name="Shape 212"/>
        <p:cNvGrpSpPr/>
        <p:nvPr/>
      </p:nvGrpSpPr>
      <p:grpSpPr>
        <a:xfrm>
          <a:off x="0" y="0"/>
          <a:ext cx="0" cy="0"/>
          <a:chOff x="0" y="0"/>
          <a:chExt cx="0" cy="0"/>
        </a:xfrm>
      </p:grpSpPr>
      <p:sp>
        <p:nvSpPr>
          <p:cNvPr id="213" name="Google Shape;213;p34"/>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Evaluation Methods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217" name="Shape 217"/>
        <p:cNvGrpSpPr/>
        <p:nvPr/>
      </p:nvGrpSpPr>
      <p:grpSpPr>
        <a:xfrm>
          <a:off x="0" y="0"/>
          <a:ext cx="0" cy="0"/>
          <a:chOff x="0" y="0"/>
          <a:chExt cx="0" cy="0"/>
        </a:xfrm>
      </p:grpSpPr>
      <p:sp>
        <p:nvSpPr>
          <p:cNvPr id="218" name="Google Shape;218;p35"/>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Model evaluation - overview</a:t>
            </a:r>
            <a:endParaRPr sz="2700"/>
          </a:p>
        </p:txBody>
      </p:sp>
      <p:sp>
        <p:nvSpPr>
          <p:cNvPr id="219" name="Google Shape;219;p35"/>
          <p:cNvSpPr txBox="1"/>
          <p:nvPr>
            <p:ph idx="1" type="body"/>
          </p:nvPr>
        </p:nvSpPr>
        <p:spPr>
          <a:xfrm>
            <a:off x="121900" y="652200"/>
            <a:ext cx="8520600" cy="38391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We have 5 evaluation metrics for classification: Accuracy, Precision, Recall, F1-score and ROC-AUC</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The first 4 evaluation methods are derived directly from the confusion matrix</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ROC (Receiver Operating Characteristic) curve is a graph of TPR vs FPR</a:t>
            </a:r>
            <a:endParaRPr sz="1200">
              <a:solidFill>
                <a:schemeClr val="dk2"/>
              </a:solidFill>
              <a:latin typeface="Arial"/>
              <a:ea typeface="Arial"/>
              <a:cs typeface="Arial"/>
              <a:sym typeface="Arial"/>
            </a:endParaRPr>
          </a:p>
          <a:p>
            <a:pPr indent="-292100" lvl="1" marL="914400" rtl="0" algn="l">
              <a:lnSpc>
                <a:spcPct val="200000"/>
              </a:lnSpc>
              <a:spcBef>
                <a:spcPts val="0"/>
              </a:spcBef>
              <a:spcAft>
                <a:spcPts val="0"/>
              </a:spcAft>
              <a:buClr>
                <a:schemeClr val="dk2"/>
              </a:buClr>
              <a:buSzPts val="1000"/>
              <a:buFont typeface="Arial"/>
              <a:buChar char="○"/>
            </a:pPr>
            <a:r>
              <a:rPr lang="en" sz="1000">
                <a:solidFill>
                  <a:schemeClr val="dk2"/>
                </a:solidFill>
                <a:latin typeface="Arial"/>
                <a:ea typeface="Arial"/>
                <a:cs typeface="Arial"/>
                <a:sym typeface="Arial"/>
              </a:rPr>
              <a:t>Additionally, from the ROC curve, we can calculate the Area Under the Curve (AUC), which measures the overall performance of predicting helpfulness of reviews</a:t>
            </a:r>
            <a:endParaRPr sz="1200">
              <a:solidFill>
                <a:schemeClr val="dk2"/>
              </a:solidFill>
              <a:latin typeface="Arial"/>
              <a:ea typeface="Arial"/>
              <a:cs typeface="Arial"/>
              <a:sym typeface="Arial"/>
            </a:endParaRPr>
          </a:p>
        </p:txBody>
      </p:sp>
      <p:pic>
        <p:nvPicPr>
          <p:cNvPr id="220" name="Google Shape;220;p35"/>
          <p:cNvPicPr preferRelativeResize="0"/>
          <p:nvPr/>
        </p:nvPicPr>
        <p:blipFill>
          <a:blip r:embed="rId3">
            <a:alphaModFix/>
          </a:blip>
          <a:stretch>
            <a:fillRect/>
          </a:stretch>
        </p:blipFill>
        <p:spPr>
          <a:xfrm>
            <a:off x="121900" y="2555284"/>
            <a:ext cx="5580199" cy="2409325"/>
          </a:xfrm>
          <a:prstGeom prst="rect">
            <a:avLst/>
          </a:prstGeom>
          <a:noFill/>
          <a:ln>
            <a:noFill/>
          </a:ln>
        </p:spPr>
      </p:pic>
      <p:pic>
        <p:nvPicPr>
          <p:cNvPr id="221" name="Google Shape;221;p35"/>
          <p:cNvPicPr preferRelativeResize="0"/>
          <p:nvPr/>
        </p:nvPicPr>
        <p:blipFill rotWithShape="1">
          <a:blip r:embed="rId4">
            <a:alphaModFix/>
          </a:blip>
          <a:srcRect b="78040" l="-152730" r="152729" t="-78040"/>
          <a:stretch/>
        </p:blipFill>
        <p:spPr>
          <a:xfrm>
            <a:off x="2767020" y="438150"/>
            <a:ext cx="2212475" cy="2583925"/>
          </a:xfrm>
          <a:prstGeom prst="rect">
            <a:avLst/>
          </a:prstGeom>
          <a:noFill/>
          <a:ln>
            <a:noFill/>
          </a:ln>
        </p:spPr>
      </p:pic>
      <p:pic>
        <p:nvPicPr>
          <p:cNvPr id="222" name="Google Shape;222;p35"/>
          <p:cNvPicPr preferRelativeResize="0"/>
          <p:nvPr/>
        </p:nvPicPr>
        <p:blipFill>
          <a:blip r:embed="rId4">
            <a:alphaModFix/>
          </a:blip>
          <a:stretch>
            <a:fillRect/>
          </a:stretch>
        </p:blipFill>
        <p:spPr>
          <a:xfrm>
            <a:off x="6087270" y="2316850"/>
            <a:ext cx="2420300" cy="2826650"/>
          </a:xfrm>
          <a:prstGeom prst="rect">
            <a:avLst/>
          </a:prstGeom>
          <a:noFill/>
          <a:ln>
            <a:noFill/>
          </a:ln>
        </p:spPr>
      </p:pic>
      <p:sp>
        <p:nvSpPr>
          <p:cNvPr id="223" name="Google Shape;223;p35"/>
          <p:cNvSpPr txBox="1"/>
          <p:nvPr/>
        </p:nvSpPr>
        <p:spPr>
          <a:xfrm>
            <a:off x="121900" y="4812200"/>
            <a:ext cx="4490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2"/>
                </a:solidFill>
                <a:latin typeface="Source Sans Pro"/>
                <a:ea typeface="Source Sans Pro"/>
                <a:cs typeface="Source Sans Pro"/>
                <a:sym typeface="Source Sans Pro"/>
              </a:rPr>
              <a:t>Image source: https://www.researchgate.net/figure/Confusion-matrix-and-performance-metrics-formula_fig3_370070277</a:t>
            </a:r>
            <a:endParaRPr sz="600">
              <a:solidFill>
                <a:schemeClr val="lt2"/>
              </a:solidFill>
              <a:latin typeface="Source Sans Pro"/>
              <a:ea typeface="Source Sans Pro"/>
              <a:cs typeface="Source Sans Pro"/>
              <a:sym typeface="Source Sans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227" name="Shape 227"/>
        <p:cNvGrpSpPr/>
        <p:nvPr/>
      </p:nvGrpSpPr>
      <p:grpSpPr>
        <a:xfrm>
          <a:off x="0" y="0"/>
          <a:ext cx="0" cy="0"/>
          <a:chOff x="0" y="0"/>
          <a:chExt cx="0" cy="0"/>
        </a:xfrm>
      </p:grpSpPr>
      <p:sp>
        <p:nvSpPr>
          <p:cNvPr id="228" name="Google Shape;228;p36"/>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Model evaluation - Accuracy</a:t>
            </a:r>
            <a:endParaRPr sz="2700"/>
          </a:p>
        </p:txBody>
      </p:sp>
      <p:sp>
        <p:nvSpPr>
          <p:cNvPr id="229" name="Google Shape;229;p36"/>
          <p:cNvSpPr txBox="1"/>
          <p:nvPr>
            <p:ph idx="1" type="body"/>
          </p:nvPr>
        </p:nvSpPr>
        <p:spPr>
          <a:xfrm>
            <a:off x="121900" y="652200"/>
            <a:ext cx="8520600" cy="38391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Accuracy is the overall percentage of reviews that are classified correctly</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In our project, accuracy of predicting the overall helpfulness gives us a sense of the overall correctness of a model’s predictions </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While it doesn’t give us the complete picture of predictions and may be misleading, especially since our data is imbalanced, it is a simple metric that can help us judge the overall performance of a model and can help in comparing against other models.</a:t>
            </a:r>
            <a:endParaRPr sz="1200">
              <a:solidFill>
                <a:schemeClr val="dk2"/>
              </a:solidFill>
              <a:latin typeface="Arial"/>
              <a:ea typeface="Arial"/>
              <a:cs typeface="Arial"/>
              <a:sym typeface="Arial"/>
            </a:endParaRPr>
          </a:p>
        </p:txBody>
      </p:sp>
      <p:pic>
        <p:nvPicPr>
          <p:cNvPr id="230" name="Google Shape;230;p36"/>
          <p:cNvPicPr preferRelativeResize="0"/>
          <p:nvPr/>
        </p:nvPicPr>
        <p:blipFill rotWithShape="1">
          <a:blip r:embed="rId3">
            <a:alphaModFix/>
          </a:blip>
          <a:srcRect b="78040" l="-152730" r="152729" t="-78040"/>
          <a:stretch/>
        </p:blipFill>
        <p:spPr>
          <a:xfrm>
            <a:off x="2767020" y="438150"/>
            <a:ext cx="2212475" cy="2583925"/>
          </a:xfrm>
          <a:prstGeom prst="rect">
            <a:avLst/>
          </a:prstGeom>
          <a:noFill/>
          <a:ln>
            <a:noFill/>
          </a:ln>
        </p:spPr>
      </p:pic>
      <p:sp>
        <p:nvSpPr>
          <p:cNvPr id="231" name="Google Shape;231;p36"/>
          <p:cNvSpPr txBox="1"/>
          <p:nvPr/>
        </p:nvSpPr>
        <p:spPr>
          <a:xfrm>
            <a:off x="121900" y="4866600"/>
            <a:ext cx="4490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2"/>
                </a:solidFill>
                <a:latin typeface="Source Sans Pro"/>
                <a:ea typeface="Source Sans Pro"/>
                <a:cs typeface="Source Sans Pro"/>
                <a:sym typeface="Source Sans Pro"/>
              </a:rPr>
              <a:t>Image source: https://www.researchgate.net/figure/Confusion-matrix-and-performance-metrics-formula_fig3_370070277</a:t>
            </a:r>
            <a:endParaRPr sz="600">
              <a:solidFill>
                <a:schemeClr val="lt2"/>
              </a:solidFill>
              <a:latin typeface="Source Sans Pro"/>
              <a:ea typeface="Source Sans Pro"/>
              <a:cs typeface="Source Sans Pro"/>
              <a:sym typeface="Source Sans Pro"/>
            </a:endParaRPr>
          </a:p>
        </p:txBody>
      </p:sp>
      <p:pic>
        <p:nvPicPr>
          <p:cNvPr id="232" name="Google Shape;232;p36"/>
          <p:cNvPicPr preferRelativeResize="0"/>
          <p:nvPr/>
        </p:nvPicPr>
        <p:blipFill>
          <a:blip r:embed="rId4">
            <a:alphaModFix/>
          </a:blip>
          <a:stretch>
            <a:fillRect/>
          </a:stretch>
        </p:blipFill>
        <p:spPr>
          <a:xfrm>
            <a:off x="4098725" y="2960726"/>
            <a:ext cx="4900150" cy="2115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236" name="Shape 236"/>
        <p:cNvGrpSpPr/>
        <p:nvPr/>
      </p:nvGrpSpPr>
      <p:grpSpPr>
        <a:xfrm>
          <a:off x="0" y="0"/>
          <a:ext cx="0" cy="0"/>
          <a:chOff x="0" y="0"/>
          <a:chExt cx="0" cy="0"/>
        </a:xfrm>
      </p:grpSpPr>
      <p:sp>
        <p:nvSpPr>
          <p:cNvPr id="237" name="Google Shape;237;p37"/>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Model evaluation - Precision</a:t>
            </a:r>
            <a:endParaRPr sz="2700"/>
          </a:p>
        </p:txBody>
      </p:sp>
      <p:sp>
        <p:nvSpPr>
          <p:cNvPr id="238" name="Google Shape;238;p37"/>
          <p:cNvSpPr txBox="1"/>
          <p:nvPr>
            <p:ph idx="1" type="body"/>
          </p:nvPr>
        </p:nvSpPr>
        <p:spPr>
          <a:xfrm>
            <a:off x="121900" y="652200"/>
            <a:ext cx="8520600" cy="38391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Precision gives us the proportion of correctly predicted helpful reviews (true positives or TP) among all reviews predicted as helpful</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In our project, precision is a measure of predicting helpfulness correctly </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It gives us an understanding of the proportion of predicted helpful reviews that are actually helpful </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A model that is highly precise for helpfulness prediction minimizes the number of false positive predictions </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To simplify, a highly precise model accurately identifies helpful reviews and avoids misclassifying not helpful as being helpful </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p:txBody>
      </p:sp>
      <p:pic>
        <p:nvPicPr>
          <p:cNvPr id="239" name="Google Shape;239;p37"/>
          <p:cNvPicPr preferRelativeResize="0"/>
          <p:nvPr/>
        </p:nvPicPr>
        <p:blipFill>
          <a:blip r:embed="rId3">
            <a:alphaModFix/>
          </a:blip>
          <a:stretch>
            <a:fillRect/>
          </a:stretch>
        </p:blipFill>
        <p:spPr>
          <a:xfrm>
            <a:off x="4098725" y="2960726"/>
            <a:ext cx="4900150" cy="2115700"/>
          </a:xfrm>
          <a:prstGeom prst="rect">
            <a:avLst/>
          </a:prstGeom>
          <a:noFill/>
          <a:ln>
            <a:noFill/>
          </a:ln>
        </p:spPr>
      </p:pic>
      <p:pic>
        <p:nvPicPr>
          <p:cNvPr id="240" name="Google Shape;240;p37"/>
          <p:cNvPicPr preferRelativeResize="0"/>
          <p:nvPr/>
        </p:nvPicPr>
        <p:blipFill rotWithShape="1">
          <a:blip r:embed="rId4">
            <a:alphaModFix/>
          </a:blip>
          <a:srcRect b="78040" l="-152730" r="152729" t="-78040"/>
          <a:stretch/>
        </p:blipFill>
        <p:spPr>
          <a:xfrm>
            <a:off x="2767020" y="438150"/>
            <a:ext cx="2212475" cy="2583925"/>
          </a:xfrm>
          <a:prstGeom prst="rect">
            <a:avLst/>
          </a:prstGeom>
          <a:noFill/>
          <a:ln>
            <a:noFill/>
          </a:ln>
        </p:spPr>
      </p:pic>
      <p:sp>
        <p:nvSpPr>
          <p:cNvPr id="241" name="Google Shape;241;p37"/>
          <p:cNvSpPr txBox="1"/>
          <p:nvPr/>
        </p:nvSpPr>
        <p:spPr>
          <a:xfrm>
            <a:off x="121900" y="4866600"/>
            <a:ext cx="4490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2"/>
                </a:solidFill>
                <a:latin typeface="Source Sans Pro"/>
                <a:ea typeface="Source Sans Pro"/>
                <a:cs typeface="Source Sans Pro"/>
                <a:sym typeface="Source Sans Pro"/>
              </a:rPr>
              <a:t>Image source: https://www.researchgate.net/figure/Confusion-matrix-and-performance-metrics-formula_fig3_370070277</a:t>
            </a:r>
            <a:endParaRPr sz="600">
              <a:solidFill>
                <a:schemeClr val="lt2"/>
              </a:solidFill>
              <a:latin typeface="Source Sans Pro"/>
              <a:ea typeface="Source Sans Pro"/>
              <a:cs typeface="Source Sans Pro"/>
              <a:sym typeface="Source Sans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245" name="Shape 245"/>
        <p:cNvGrpSpPr/>
        <p:nvPr/>
      </p:nvGrpSpPr>
      <p:grpSpPr>
        <a:xfrm>
          <a:off x="0" y="0"/>
          <a:ext cx="0" cy="0"/>
          <a:chOff x="0" y="0"/>
          <a:chExt cx="0" cy="0"/>
        </a:xfrm>
      </p:grpSpPr>
      <p:sp>
        <p:nvSpPr>
          <p:cNvPr id="246" name="Google Shape;246;p38"/>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Model evaluation - Recall</a:t>
            </a:r>
            <a:endParaRPr sz="2700"/>
          </a:p>
        </p:txBody>
      </p:sp>
      <p:sp>
        <p:nvSpPr>
          <p:cNvPr id="247" name="Google Shape;247;p38"/>
          <p:cNvSpPr txBox="1"/>
          <p:nvPr>
            <p:ph idx="1" type="body"/>
          </p:nvPr>
        </p:nvSpPr>
        <p:spPr>
          <a:xfrm>
            <a:off x="121900" y="652200"/>
            <a:ext cx="8520600" cy="38391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Recall measures the proportion of correctly predicted positive instances (true positives) among all actual positive instances </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Recall is also called Sensitivity and True Positive Rate; it gives us the proportion of correctly predicted helpful reviews (true positives or TP) among all reviews that are actually helpful </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In our project, recall is a measure of how many reviews that are actually helpful were identified correctly by the model. It gives us an understanding of whether the model is capturing a large proportion of reviews that are actually helpful</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p:txBody>
      </p:sp>
      <p:pic>
        <p:nvPicPr>
          <p:cNvPr id="248" name="Google Shape;248;p38"/>
          <p:cNvPicPr preferRelativeResize="0"/>
          <p:nvPr/>
        </p:nvPicPr>
        <p:blipFill>
          <a:blip r:embed="rId3">
            <a:alphaModFix/>
          </a:blip>
          <a:stretch>
            <a:fillRect/>
          </a:stretch>
        </p:blipFill>
        <p:spPr>
          <a:xfrm>
            <a:off x="4098725" y="2960726"/>
            <a:ext cx="4900150" cy="2115700"/>
          </a:xfrm>
          <a:prstGeom prst="rect">
            <a:avLst/>
          </a:prstGeom>
          <a:noFill/>
          <a:ln>
            <a:noFill/>
          </a:ln>
        </p:spPr>
      </p:pic>
      <p:pic>
        <p:nvPicPr>
          <p:cNvPr id="249" name="Google Shape;249;p38"/>
          <p:cNvPicPr preferRelativeResize="0"/>
          <p:nvPr/>
        </p:nvPicPr>
        <p:blipFill rotWithShape="1">
          <a:blip r:embed="rId4">
            <a:alphaModFix/>
          </a:blip>
          <a:srcRect b="78040" l="-152730" r="152729" t="-78040"/>
          <a:stretch/>
        </p:blipFill>
        <p:spPr>
          <a:xfrm>
            <a:off x="2767020" y="438150"/>
            <a:ext cx="2212475" cy="2583925"/>
          </a:xfrm>
          <a:prstGeom prst="rect">
            <a:avLst/>
          </a:prstGeom>
          <a:noFill/>
          <a:ln>
            <a:noFill/>
          </a:ln>
        </p:spPr>
      </p:pic>
      <p:sp>
        <p:nvSpPr>
          <p:cNvPr id="250" name="Google Shape;250;p38"/>
          <p:cNvSpPr txBox="1"/>
          <p:nvPr/>
        </p:nvSpPr>
        <p:spPr>
          <a:xfrm>
            <a:off x="121900" y="4866600"/>
            <a:ext cx="4490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2"/>
                </a:solidFill>
                <a:latin typeface="Source Sans Pro"/>
                <a:ea typeface="Source Sans Pro"/>
                <a:cs typeface="Source Sans Pro"/>
                <a:sym typeface="Source Sans Pro"/>
              </a:rPr>
              <a:t>Image source: https://www.researchgate.net/figure/Confusion-matrix-and-performance-metrics-formula_fig3_370070277</a:t>
            </a:r>
            <a:endParaRPr sz="600">
              <a:solidFill>
                <a:schemeClr val="lt2"/>
              </a:solidFill>
              <a:latin typeface="Source Sans Pro"/>
              <a:ea typeface="Source Sans Pro"/>
              <a:cs typeface="Source Sans Pro"/>
              <a:sym typeface="Source Sans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254" name="Shape 254"/>
        <p:cNvGrpSpPr/>
        <p:nvPr/>
      </p:nvGrpSpPr>
      <p:grpSpPr>
        <a:xfrm>
          <a:off x="0" y="0"/>
          <a:ext cx="0" cy="0"/>
          <a:chOff x="0" y="0"/>
          <a:chExt cx="0" cy="0"/>
        </a:xfrm>
      </p:grpSpPr>
      <p:sp>
        <p:nvSpPr>
          <p:cNvPr id="255" name="Google Shape;255;p39"/>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Model evaluation - F1 score</a:t>
            </a:r>
            <a:endParaRPr sz="2700"/>
          </a:p>
        </p:txBody>
      </p:sp>
      <p:sp>
        <p:nvSpPr>
          <p:cNvPr id="256" name="Google Shape;256;p39"/>
          <p:cNvSpPr txBox="1"/>
          <p:nvPr>
            <p:ph idx="1" type="body"/>
          </p:nvPr>
        </p:nvSpPr>
        <p:spPr>
          <a:xfrm>
            <a:off x="121900" y="652200"/>
            <a:ext cx="8520600" cy="3839100"/>
          </a:xfrm>
          <a:prstGeom prst="rect">
            <a:avLst/>
          </a:prstGeom>
        </p:spPr>
        <p:txBody>
          <a:bodyPr anchorCtr="0" anchor="t" bIns="91425" lIns="91425" spcFirstLastPara="1" rIns="91425" wrap="square" tIns="91425">
            <a:normAutofit lnSpcReduction="20000"/>
          </a:bodyPr>
          <a:lstStyle/>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F1-score is calculated as the harmonic mean of precision and recall and helps in striking a balance between precision and recall, effectively addressing the trade-off between the 2 metrics</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In our project, the F1-score provides a measure of the model's performance by giving us a holistic measure of a model's ability to classify helpful reviews correctly </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Since it is a harmonic mean, it gives equal weightage to precision and recall </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The F1 score is useful in our project since our data is imbalanced, where the share of helpful reviews is significantly smaller than the non-helpful reviews </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The F1 score is also an objective metric that helps in comparing the performance of different classification models built for predicting helpfulness</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p:txBody>
      </p:sp>
      <p:pic>
        <p:nvPicPr>
          <p:cNvPr id="257" name="Google Shape;257;p39"/>
          <p:cNvPicPr preferRelativeResize="0"/>
          <p:nvPr/>
        </p:nvPicPr>
        <p:blipFill>
          <a:blip r:embed="rId3">
            <a:alphaModFix/>
          </a:blip>
          <a:stretch>
            <a:fillRect/>
          </a:stretch>
        </p:blipFill>
        <p:spPr>
          <a:xfrm>
            <a:off x="4796225" y="3334844"/>
            <a:ext cx="4189025" cy="1808656"/>
          </a:xfrm>
          <a:prstGeom prst="rect">
            <a:avLst/>
          </a:prstGeom>
          <a:noFill/>
          <a:ln>
            <a:noFill/>
          </a:ln>
        </p:spPr>
      </p:pic>
      <p:pic>
        <p:nvPicPr>
          <p:cNvPr id="258" name="Google Shape;258;p39"/>
          <p:cNvPicPr preferRelativeResize="0"/>
          <p:nvPr/>
        </p:nvPicPr>
        <p:blipFill rotWithShape="1">
          <a:blip r:embed="rId4">
            <a:alphaModFix/>
          </a:blip>
          <a:srcRect b="78040" l="-152730" r="152729" t="-78040"/>
          <a:stretch/>
        </p:blipFill>
        <p:spPr>
          <a:xfrm>
            <a:off x="2767020" y="438150"/>
            <a:ext cx="2212475" cy="2583925"/>
          </a:xfrm>
          <a:prstGeom prst="rect">
            <a:avLst/>
          </a:prstGeom>
          <a:noFill/>
          <a:ln>
            <a:noFill/>
          </a:ln>
        </p:spPr>
      </p:pic>
      <p:sp>
        <p:nvSpPr>
          <p:cNvPr id="259" name="Google Shape;259;p39"/>
          <p:cNvSpPr txBox="1"/>
          <p:nvPr/>
        </p:nvSpPr>
        <p:spPr>
          <a:xfrm>
            <a:off x="121900" y="4866600"/>
            <a:ext cx="4490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2"/>
                </a:solidFill>
                <a:latin typeface="Source Sans Pro"/>
                <a:ea typeface="Source Sans Pro"/>
                <a:cs typeface="Source Sans Pro"/>
                <a:sym typeface="Source Sans Pro"/>
              </a:rPr>
              <a:t>Image source: https://www.researchgate.net/figure/Confusion-matrix-and-performance-metrics-formula_fig3_370070277</a:t>
            </a:r>
            <a:endParaRPr sz="600">
              <a:solidFill>
                <a:schemeClr val="lt2"/>
              </a:solidFill>
              <a:latin typeface="Source Sans Pro"/>
              <a:ea typeface="Source Sans Pro"/>
              <a:cs typeface="Source Sans Pro"/>
              <a:sym typeface="Source Sans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263" name="Shape 263"/>
        <p:cNvGrpSpPr/>
        <p:nvPr/>
      </p:nvGrpSpPr>
      <p:grpSpPr>
        <a:xfrm>
          <a:off x="0" y="0"/>
          <a:ext cx="0" cy="0"/>
          <a:chOff x="0" y="0"/>
          <a:chExt cx="0" cy="0"/>
        </a:xfrm>
      </p:grpSpPr>
      <p:sp>
        <p:nvSpPr>
          <p:cNvPr id="264" name="Google Shape;264;p40"/>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Model evaluation - ROC curve</a:t>
            </a:r>
            <a:endParaRPr sz="2700"/>
          </a:p>
        </p:txBody>
      </p:sp>
      <p:sp>
        <p:nvSpPr>
          <p:cNvPr id="265" name="Google Shape;265;p40"/>
          <p:cNvSpPr txBox="1"/>
          <p:nvPr>
            <p:ph idx="1" type="body"/>
          </p:nvPr>
        </p:nvSpPr>
        <p:spPr>
          <a:xfrm>
            <a:off x="121900" y="652200"/>
            <a:ext cx="8520600" cy="3839100"/>
          </a:xfrm>
          <a:prstGeom prst="rect">
            <a:avLst/>
          </a:prstGeom>
        </p:spPr>
        <p:txBody>
          <a:bodyPr anchorCtr="0" anchor="t" bIns="91425" lIns="91425" spcFirstLastPara="1" rIns="91425" wrap="square" tIns="91425">
            <a:normAutofit fontScale="85000" lnSpcReduction="20000"/>
          </a:bodyPr>
          <a:lstStyle/>
          <a:p>
            <a:pPr indent="-293370" lvl="0" marL="457200" rtl="0" algn="l">
              <a:lnSpc>
                <a:spcPct val="200000"/>
              </a:lnSpc>
              <a:spcBef>
                <a:spcPts val="0"/>
              </a:spcBef>
              <a:spcAft>
                <a:spcPts val="0"/>
              </a:spcAft>
              <a:buClr>
                <a:schemeClr val="dk2"/>
              </a:buClr>
              <a:buSzPct val="100000"/>
              <a:buFont typeface="Arial"/>
              <a:buChar char="●"/>
            </a:pPr>
            <a:r>
              <a:rPr lang="en" sz="1200">
                <a:solidFill>
                  <a:schemeClr val="dk2"/>
                </a:solidFill>
                <a:latin typeface="Arial"/>
                <a:ea typeface="Arial"/>
                <a:cs typeface="Arial"/>
                <a:sym typeface="Arial"/>
              </a:rPr>
              <a:t>The Receiver Operating Characteristic (ROC) curve plots the True Positive Rate (TPR, also referred to as sensitivity) against the False Positive Rate (FPR, also calculated as 1 - specificity) </a:t>
            </a:r>
            <a:endParaRPr sz="1200">
              <a:solidFill>
                <a:schemeClr val="dk2"/>
              </a:solidFill>
              <a:latin typeface="Arial"/>
              <a:ea typeface="Arial"/>
              <a:cs typeface="Arial"/>
              <a:sym typeface="Arial"/>
            </a:endParaRPr>
          </a:p>
          <a:p>
            <a:pPr indent="-293370" lvl="0" marL="457200" rtl="0" algn="l">
              <a:lnSpc>
                <a:spcPct val="200000"/>
              </a:lnSpc>
              <a:spcBef>
                <a:spcPts val="0"/>
              </a:spcBef>
              <a:spcAft>
                <a:spcPts val="0"/>
              </a:spcAft>
              <a:buClr>
                <a:schemeClr val="dk2"/>
              </a:buClr>
              <a:buSzPct val="100000"/>
              <a:buFont typeface="Arial"/>
              <a:buChar char="●"/>
            </a:pPr>
            <a:r>
              <a:rPr lang="en" sz="1200">
                <a:solidFill>
                  <a:schemeClr val="dk2"/>
                </a:solidFill>
                <a:latin typeface="Arial"/>
                <a:ea typeface="Arial"/>
                <a:cs typeface="Arial"/>
                <a:sym typeface="Arial"/>
              </a:rPr>
              <a:t>There are two types of ROC curves in the context of predicting helpfulness: using binary outcomes and using probabilities</a:t>
            </a:r>
            <a:endParaRPr sz="1200">
              <a:solidFill>
                <a:schemeClr val="dk2"/>
              </a:solidFill>
              <a:latin typeface="Arial"/>
              <a:ea typeface="Arial"/>
              <a:cs typeface="Arial"/>
              <a:sym typeface="Arial"/>
            </a:endParaRPr>
          </a:p>
          <a:p>
            <a:pPr indent="-293369" lvl="1" marL="914400" rtl="0" algn="l">
              <a:lnSpc>
                <a:spcPct val="200000"/>
              </a:lnSpc>
              <a:spcBef>
                <a:spcPts val="0"/>
              </a:spcBef>
              <a:spcAft>
                <a:spcPts val="0"/>
              </a:spcAft>
              <a:buClr>
                <a:schemeClr val="dk2"/>
              </a:buClr>
              <a:buSzPct val="100000"/>
              <a:buFont typeface="Arial"/>
              <a:buChar char="○"/>
            </a:pPr>
            <a:r>
              <a:rPr lang="en" sz="1200">
                <a:solidFill>
                  <a:schemeClr val="dk2"/>
                </a:solidFill>
                <a:latin typeface="Arial"/>
                <a:ea typeface="Arial"/>
                <a:cs typeface="Arial"/>
                <a:sym typeface="Arial"/>
              </a:rPr>
              <a:t>In our project, we are using the ROC curve with binary outcomes for its simplicity </a:t>
            </a:r>
            <a:endParaRPr sz="1200">
              <a:solidFill>
                <a:schemeClr val="dk2"/>
              </a:solidFill>
              <a:latin typeface="Arial"/>
              <a:ea typeface="Arial"/>
              <a:cs typeface="Arial"/>
              <a:sym typeface="Arial"/>
            </a:endParaRPr>
          </a:p>
          <a:p>
            <a:pPr indent="-293370" lvl="0" marL="457200" rtl="0" algn="l">
              <a:lnSpc>
                <a:spcPct val="200000"/>
              </a:lnSpc>
              <a:spcBef>
                <a:spcPts val="0"/>
              </a:spcBef>
              <a:spcAft>
                <a:spcPts val="0"/>
              </a:spcAft>
              <a:buClr>
                <a:schemeClr val="dk2"/>
              </a:buClr>
              <a:buSzPct val="100000"/>
              <a:buFont typeface="Arial"/>
              <a:buChar char="●"/>
            </a:pPr>
            <a:r>
              <a:rPr lang="en" sz="1200">
                <a:solidFill>
                  <a:schemeClr val="dk2"/>
                </a:solidFill>
                <a:latin typeface="Arial"/>
                <a:ea typeface="Arial"/>
                <a:cs typeface="Arial"/>
                <a:sym typeface="Arial"/>
              </a:rPr>
              <a:t>ROC curves can be plotted for different models for comparing the discriminative power of predicting helpfulness </a:t>
            </a:r>
            <a:endParaRPr sz="1200">
              <a:solidFill>
                <a:schemeClr val="dk2"/>
              </a:solidFill>
              <a:latin typeface="Arial"/>
              <a:ea typeface="Arial"/>
              <a:cs typeface="Arial"/>
              <a:sym typeface="Arial"/>
            </a:endParaRPr>
          </a:p>
          <a:p>
            <a:pPr indent="-293370" lvl="0" marL="457200" rtl="0" algn="l">
              <a:lnSpc>
                <a:spcPct val="200000"/>
              </a:lnSpc>
              <a:spcBef>
                <a:spcPts val="0"/>
              </a:spcBef>
              <a:spcAft>
                <a:spcPts val="0"/>
              </a:spcAft>
              <a:buClr>
                <a:schemeClr val="dk2"/>
              </a:buClr>
              <a:buSzPct val="100000"/>
              <a:buFont typeface="Arial"/>
              <a:buChar char="●"/>
            </a:pPr>
            <a:r>
              <a:rPr lang="en" sz="1200">
                <a:solidFill>
                  <a:schemeClr val="dk2"/>
                </a:solidFill>
                <a:latin typeface="Arial"/>
                <a:ea typeface="Arial"/>
                <a:cs typeface="Arial"/>
                <a:sym typeface="Arial"/>
              </a:rPr>
              <a:t>Additionally, from the ROC curve, we can calculate the Area Under the Curve (AUC), which measures the overall performance of predicting helpfulness of reviews </a:t>
            </a:r>
            <a:endParaRPr sz="1200">
              <a:solidFill>
                <a:schemeClr val="dk2"/>
              </a:solidFill>
              <a:latin typeface="Arial"/>
              <a:ea typeface="Arial"/>
              <a:cs typeface="Arial"/>
              <a:sym typeface="Arial"/>
            </a:endParaRPr>
          </a:p>
          <a:p>
            <a:pPr indent="-293369" lvl="1" marL="914400" rtl="0" algn="l">
              <a:lnSpc>
                <a:spcPct val="200000"/>
              </a:lnSpc>
              <a:spcBef>
                <a:spcPts val="0"/>
              </a:spcBef>
              <a:spcAft>
                <a:spcPts val="0"/>
              </a:spcAft>
              <a:buClr>
                <a:schemeClr val="dk2"/>
              </a:buClr>
              <a:buSzPct val="100000"/>
              <a:buFont typeface="Arial"/>
              <a:buChar char="○"/>
            </a:pPr>
            <a:r>
              <a:rPr lang="en" sz="1200">
                <a:solidFill>
                  <a:schemeClr val="dk2"/>
                </a:solidFill>
                <a:latin typeface="Arial"/>
                <a:ea typeface="Arial"/>
                <a:cs typeface="Arial"/>
                <a:sym typeface="Arial"/>
              </a:rPr>
              <a:t>A higher AUC value indicates better differentiation between helpful and not helpful reviews, with an AUC being one is a perfect classifier that can fully differentiate between helpful and not helpful reviews </a:t>
            </a:r>
            <a:endParaRPr sz="1200">
              <a:solidFill>
                <a:schemeClr val="dk2"/>
              </a:solidFill>
              <a:latin typeface="Arial"/>
              <a:ea typeface="Arial"/>
              <a:cs typeface="Arial"/>
              <a:sym typeface="Arial"/>
            </a:endParaRPr>
          </a:p>
          <a:p>
            <a:pPr indent="-293369" lvl="1" marL="914400" rtl="0" algn="l">
              <a:lnSpc>
                <a:spcPct val="200000"/>
              </a:lnSpc>
              <a:spcBef>
                <a:spcPts val="0"/>
              </a:spcBef>
              <a:spcAft>
                <a:spcPts val="0"/>
              </a:spcAft>
              <a:buClr>
                <a:schemeClr val="dk2"/>
              </a:buClr>
              <a:buSzPct val="100000"/>
              <a:buFont typeface="Arial"/>
              <a:buChar char="○"/>
            </a:pPr>
            <a:r>
              <a:rPr lang="en" sz="1200">
                <a:solidFill>
                  <a:schemeClr val="dk2"/>
                </a:solidFill>
                <a:latin typeface="Arial"/>
                <a:ea typeface="Arial"/>
                <a:cs typeface="Arial"/>
                <a:sym typeface="Arial"/>
              </a:rPr>
              <a:t>An AUC of 0.5 means that our model is as good as randomly guessing whether a review is helpful or not</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p:txBody>
      </p:sp>
      <p:pic>
        <p:nvPicPr>
          <p:cNvPr id="266" name="Google Shape;266;p40"/>
          <p:cNvPicPr preferRelativeResize="0"/>
          <p:nvPr/>
        </p:nvPicPr>
        <p:blipFill rotWithShape="1">
          <a:blip r:embed="rId3">
            <a:alphaModFix/>
          </a:blip>
          <a:srcRect b="78040" l="-152730" r="152729" t="-78040"/>
          <a:stretch/>
        </p:blipFill>
        <p:spPr>
          <a:xfrm>
            <a:off x="2767020" y="438150"/>
            <a:ext cx="2212475" cy="2583925"/>
          </a:xfrm>
          <a:prstGeom prst="rect">
            <a:avLst/>
          </a:prstGeom>
          <a:noFill/>
          <a:ln>
            <a:noFill/>
          </a:ln>
        </p:spPr>
      </p:pic>
      <p:pic>
        <p:nvPicPr>
          <p:cNvPr id="267" name="Google Shape;267;p40"/>
          <p:cNvPicPr preferRelativeResize="0"/>
          <p:nvPr/>
        </p:nvPicPr>
        <p:blipFill>
          <a:blip r:embed="rId3">
            <a:alphaModFix/>
          </a:blip>
          <a:stretch>
            <a:fillRect/>
          </a:stretch>
        </p:blipFill>
        <p:spPr>
          <a:xfrm>
            <a:off x="7063244" y="2922875"/>
            <a:ext cx="1901400" cy="2220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271" name="Shape 271"/>
        <p:cNvGrpSpPr/>
        <p:nvPr/>
      </p:nvGrpSpPr>
      <p:grpSpPr>
        <a:xfrm>
          <a:off x="0" y="0"/>
          <a:ext cx="0" cy="0"/>
          <a:chOff x="0" y="0"/>
          <a:chExt cx="0" cy="0"/>
        </a:xfrm>
      </p:grpSpPr>
      <p:sp>
        <p:nvSpPr>
          <p:cNvPr id="272" name="Google Shape;272;p41"/>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Validation and Evaluation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299085" lvl="0" marL="457200" rtl="0" algn="l">
              <a:lnSpc>
                <a:spcPct val="200000"/>
              </a:lnSpc>
              <a:spcBef>
                <a:spcPts val="1200"/>
              </a:spcBef>
              <a:spcAft>
                <a:spcPts val="0"/>
              </a:spcAft>
              <a:buClr>
                <a:schemeClr val="dk2"/>
              </a:buClr>
              <a:buSzPct val="100000"/>
              <a:buFont typeface="Arial"/>
              <a:buChar char="●"/>
            </a:pPr>
            <a:r>
              <a:rPr lang="en" sz="1200">
                <a:solidFill>
                  <a:schemeClr val="dk2"/>
                </a:solidFill>
                <a:highlight>
                  <a:srgbClr val="FFFFFF"/>
                </a:highlight>
                <a:latin typeface="Arial"/>
                <a:ea typeface="Arial"/>
                <a:cs typeface="Arial"/>
                <a:sym typeface="Arial"/>
              </a:rPr>
              <a:t>Logistic regression is popular in machine learning as it provides probabilities and classifies new samples using discrete measurements. </a:t>
            </a:r>
            <a:endParaRPr sz="1200">
              <a:solidFill>
                <a:schemeClr val="dk2"/>
              </a:solidFill>
              <a:highlight>
                <a:srgbClr val="FFFFFF"/>
              </a:highlight>
              <a:latin typeface="Arial"/>
              <a:ea typeface="Arial"/>
              <a:cs typeface="Arial"/>
              <a:sym typeface="Arial"/>
            </a:endParaRPr>
          </a:p>
          <a:p>
            <a:pPr indent="-299085" lvl="0" marL="457200" rtl="0" algn="l">
              <a:lnSpc>
                <a:spcPct val="200000"/>
              </a:lnSpc>
              <a:spcBef>
                <a:spcPts val="0"/>
              </a:spcBef>
              <a:spcAft>
                <a:spcPts val="0"/>
              </a:spcAft>
              <a:buClr>
                <a:schemeClr val="dk2"/>
              </a:buClr>
              <a:buSzPct val="100000"/>
              <a:buFont typeface="Arial"/>
              <a:buChar char="●"/>
            </a:pPr>
            <a:r>
              <a:rPr lang="en" sz="1200">
                <a:solidFill>
                  <a:schemeClr val="dk2"/>
                </a:solidFill>
                <a:highlight>
                  <a:srgbClr val="FFFFFF"/>
                </a:highlight>
                <a:latin typeface="Arial"/>
                <a:ea typeface="Arial"/>
                <a:cs typeface="Arial"/>
                <a:sym typeface="Arial"/>
              </a:rPr>
              <a:t>It uses supervised learning techniques for classifying the dependent variable, which is binary. For our project, the dependent variable is helpfulness. </a:t>
            </a:r>
            <a:endParaRPr sz="1200">
              <a:solidFill>
                <a:schemeClr val="dk2"/>
              </a:solidFill>
              <a:highlight>
                <a:srgbClr val="FFFFFF"/>
              </a:highlight>
              <a:latin typeface="Arial"/>
              <a:ea typeface="Arial"/>
              <a:cs typeface="Arial"/>
              <a:sym typeface="Arial"/>
            </a:endParaRPr>
          </a:p>
          <a:p>
            <a:pPr indent="-299085" lvl="0" marL="457200" rtl="0" algn="l">
              <a:lnSpc>
                <a:spcPct val="200000"/>
              </a:lnSpc>
              <a:spcBef>
                <a:spcPts val="0"/>
              </a:spcBef>
              <a:spcAft>
                <a:spcPts val="0"/>
              </a:spcAft>
              <a:buClr>
                <a:schemeClr val="dk2"/>
              </a:buClr>
              <a:buSzPct val="100000"/>
              <a:buFont typeface="Arial"/>
              <a:buChar char="●"/>
            </a:pPr>
            <a:r>
              <a:rPr lang="en" sz="1200">
                <a:solidFill>
                  <a:schemeClr val="dk2"/>
                </a:solidFill>
                <a:highlight>
                  <a:srgbClr val="FFFFFF"/>
                </a:highlight>
                <a:latin typeface="Arial"/>
                <a:ea typeface="Arial"/>
                <a:cs typeface="Arial"/>
                <a:sym typeface="Arial"/>
              </a:rPr>
              <a:t>As logistic regression outputs are discrete values, that is, if the variable has only two possible outcomes, in our project, it's helpful or not helpful. </a:t>
            </a:r>
            <a:endParaRPr sz="1200">
              <a:solidFill>
                <a:schemeClr val="dk2"/>
              </a:solidFill>
              <a:highlight>
                <a:srgbClr val="FFFFFF"/>
              </a:highlight>
              <a:latin typeface="Arial"/>
              <a:ea typeface="Arial"/>
              <a:cs typeface="Arial"/>
              <a:sym typeface="Arial"/>
            </a:endParaRPr>
          </a:p>
          <a:p>
            <a:pPr indent="-299085" lvl="0" marL="457200" rtl="0" algn="l">
              <a:lnSpc>
                <a:spcPct val="200000"/>
              </a:lnSpc>
              <a:spcBef>
                <a:spcPts val="0"/>
              </a:spcBef>
              <a:spcAft>
                <a:spcPts val="0"/>
              </a:spcAft>
              <a:buClr>
                <a:schemeClr val="dk2"/>
              </a:buClr>
              <a:buSzPct val="100000"/>
              <a:buFont typeface="Arial"/>
              <a:buChar char="●"/>
            </a:pPr>
            <a:r>
              <a:rPr lang="en" sz="1200">
                <a:solidFill>
                  <a:schemeClr val="dk2"/>
                </a:solidFill>
                <a:highlight>
                  <a:srgbClr val="FFFFFF"/>
                </a:highlight>
                <a:latin typeface="Arial"/>
                <a:ea typeface="Arial"/>
                <a:cs typeface="Arial"/>
                <a:sym typeface="Arial"/>
              </a:rPr>
              <a:t>The sigmoid or logistic function gives the probability values between 0 and 1. It squashes the outcomes of a linear equation between 0 and 1. </a:t>
            </a:r>
            <a:endParaRPr sz="1200">
              <a:solidFill>
                <a:schemeClr val="dk2"/>
              </a:solidFill>
              <a:highlight>
                <a:srgbClr val="FFFFFF"/>
              </a:highlight>
              <a:latin typeface="Arial"/>
              <a:ea typeface="Arial"/>
              <a:cs typeface="Arial"/>
              <a:sym typeface="Arial"/>
            </a:endParaRPr>
          </a:p>
          <a:p>
            <a:pPr indent="-299085" lvl="0" marL="457200" rtl="0" algn="l">
              <a:lnSpc>
                <a:spcPct val="200000"/>
              </a:lnSpc>
              <a:spcBef>
                <a:spcPts val="0"/>
              </a:spcBef>
              <a:spcAft>
                <a:spcPts val="0"/>
              </a:spcAft>
              <a:buClr>
                <a:schemeClr val="dk2"/>
              </a:buClr>
              <a:buSzPct val="100000"/>
              <a:buFont typeface="Arial"/>
              <a:buChar char="●"/>
            </a:pPr>
            <a:r>
              <a:rPr lang="en" sz="1200">
                <a:solidFill>
                  <a:schemeClr val="dk2"/>
                </a:solidFill>
                <a:highlight>
                  <a:srgbClr val="FFFFFF"/>
                </a:highlight>
                <a:latin typeface="Arial"/>
                <a:ea typeface="Arial"/>
                <a:cs typeface="Arial"/>
                <a:sym typeface="Arial"/>
              </a:rPr>
              <a:t>This function fits an S-shaped curve, which tells whether the probability of a review is helpful based on the weighted input, which is metadata and TF IDF scores of words. The y-axis on the sigmoid graph is the probability (review helpfulness).</a:t>
            </a:r>
            <a:endParaRPr sz="1200">
              <a:solidFill>
                <a:schemeClr val="dk2"/>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276" name="Shape 276"/>
        <p:cNvGrpSpPr/>
        <p:nvPr/>
      </p:nvGrpSpPr>
      <p:grpSpPr>
        <a:xfrm>
          <a:off x="0" y="0"/>
          <a:ext cx="0" cy="0"/>
          <a:chOff x="0" y="0"/>
          <a:chExt cx="0" cy="0"/>
        </a:xfrm>
      </p:grpSpPr>
      <p:sp>
        <p:nvSpPr>
          <p:cNvPr id="277" name="Google Shape;277;p42"/>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Handling Imbalanced data: Class Weights</a:t>
            </a:r>
            <a:endParaRPr sz="2700"/>
          </a:p>
        </p:txBody>
      </p:sp>
      <p:sp>
        <p:nvSpPr>
          <p:cNvPr id="278" name="Google Shape;278;p42"/>
          <p:cNvSpPr txBox="1"/>
          <p:nvPr>
            <p:ph idx="1" type="body"/>
          </p:nvPr>
        </p:nvSpPr>
        <p:spPr>
          <a:xfrm>
            <a:off x="121900" y="652200"/>
            <a:ext cx="8520600" cy="3839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1A1A1A"/>
                </a:solidFill>
                <a:latin typeface="Arial"/>
                <a:ea typeface="Arial"/>
                <a:cs typeface="Arial"/>
                <a:sym typeface="Arial"/>
              </a:rPr>
              <a:t>With Amazon Review dataset we have imbalanced data that is having the majority class as “Not Helpful” and “Helpful” reviews is the minority class. With such </a:t>
            </a:r>
            <a:r>
              <a:rPr lang="en" sz="1300">
                <a:solidFill>
                  <a:srgbClr val="1A1A1A"/>
                </a:solidFill>
                <a:latin typeface="Arial"/>
                <a:ea typeface="Arial"/>
                <a:cs typeface="Arial"/>
                <a:sym typeface="Arial"/>
              </a:rPr>
              <a:t>imbalance</a:t>
            </a:r>
            <a:r>
              <a:rPr lang="en" sz="1300">
                <a:solidFill>
                  <a:srgbClr val="1A1A1A"/>
                </a:solidFill>
                <a:latin typeface="Arial"/>
                <a:ea typeface="Arial"/>
                <a:cs typeface="Arial"/>
                <a:sym typeface="Arial"/>
              </a:rPr>
              <a:t>, all the models tend to be biased </a:t>
            </a:r>
            <a:r>
              <a:rPr lang="en" sz="1300">
                <a:solidFill>
                  <a:srgbClr val="1A1A1A"/>
                </a:solidFill>
                <a:latin typeface="Arial"/>
                <a:ea typeface="Arial"/>
                <a:cs typeface="Arial"/>
                <a:sym typeface="Arial"/>
              </a:rPr>
              <a:t>towards</a:t>
            </a:r>
            <a:r>
              <a:rPr lang="en" sz="1300">
                <a:solidFill>
                  <a:srgbClr val="1A1A1A"/>
                </a:solidFill>
                <a:latin typeface="Arial"/>
                <a:ea typeface="Arial"/>
                <a:cs typeface="Arial"/>
                <a:sym typeface="Arial"/>
              </a:rPr>
              <a:t> the majority class increasing the accuracy of the models and achieving a high precision. However, they are not able to identify any “True Positives” which is our primary use case here. </a:t>
            </a:r>
            <a:endParaRPr sz="1300">
              <a:solidFill>
                <a:srgbClr val="1A1A1A"/>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rgbClr val="1A1A1A"/>
              </a:solidFill>
              <a:latin typeface="Arial"/>
              <a:ea typeface="Arial"/>
              <a:cs typeface="Arial"/>
              <a:sym typeface="Arial"/>
            </a:endParaRPr>
          </a:p>
          <a:p>
            <a:pPr indent="0" lvl="0" marL="0" rtl="0" algn="l">
              <a:lnSpc>
                <a:spcPct val="115000"/>
              </a:lnSpc>
              <a:spcBef>
                <a:spcPts val="0"/>
              </a:spcBef>
              <a:spcAft>
                <a:spcPts val="0"/>
              </a:spcAft>
              <a:buNone/>
            </a:pPr>
            <a:r>
              <a:rPr lang="en" sz="1300">
                <a:solidFill>
                  <a:srgbClr val="1A1A1A"/>
                </a:solidFill>
                <a:latin typeface="Arial"/>
                <a:ea typeface="Arial"/>
                <a:cs typeface="Arial"/>
                <a:sym typeface="Arial"/>
              </a:rPr>
              <a:t>Handling Class weights is beneficial from multiple aspects.</a:t>
            </a:r>
            <a:endParaRPr sz="1300">
              <a:solidFill>
                <a:srgbClr val="1A1A1A"/>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rgbClr val="1A1A1A"/>
              </a:solidFill>
              <a:latin typeface="Arial"/>
              <a:ea typeface="Arial"/>
              <a:cs typeface="Arial"/>
              <a:sym typeface="Arial"/>
            </a:endParaRPr>
          </a:p>
          <a:p>
            <a:pPr indent="-311150" lvl="0" marL="457200" rtl="0" algn="l">
              <a:lnSpc>
                <a:spcPct val="115000"/>
              </a:lnSpc>
              <a:spcBef>
                <a:spcPts val="0"/>
              </a:spcBef>
              <a:spcAft>
                <a:spcPts val="0"/>
              </a:spcAft>
              <a:buClr>
                <a:srgbClr val="1A1A1A"/>
              </a:buClr>
              <a:buSzPts val="1300"/>
              <a:buFont typeface="Arial"/>
              <a:buChar char="●"/>
            </a:pPr>
            <a:r>
              <a:rPr b="1" lang="en" sz="1300">
                <a:solidFill>
                  <a:srgbClr val="1A1A1A"/>
                </a:solidFill>
                <a:latin typeface="Arial"/>
                <a:ea typeface="Arial"/>
                <a:cs typeface="Arial"/>
                <a:sym typeface="Arial"/>
              </a:rPr>
              <a:t>Reduces Bias</a:t>
            </a:r>
            <a:r>
              <a:rPr lang="en" sz="1300">
                <a:solidFill>
                  <a:srgbClr val="1A1A1A"/>
                </a:solidFill>
                <a:latin typeface="Arial"/>
                <a:ea typeface="Arial"/>
                <a:cs typeface="Arial"/>
                <a:sym typeface="Arial"/>
              </a:rPr>
              <a:t> - Without class weights, the models get biased towards majority classes as there are more instances to learn from. </a:t>
            </a:r>
            <a:endParaRPr sz="1300">
              <a:solidFill>
                <a:srgbClr val="1A1A1A"/>
              </a:solidFill>
              <a:latin typeface="Arial"/>
              <a:ea typeface="Arial"/>
              <a:cs typeface="Arial"/>
              <a:sym typeface="Arial"/>
            </a:endParaRPr>
          </a:p>
          <a:p>
            <a:pPr indent="-311150" lvl="0" marL="457200" rtl="0" algn="l">
              <a:lnSpc>
                <a:spcPct val="115000"/>
              </a:lnSpc>
              <a:spcBef>
                <a:spcPts val="0"/>
              </a:spcBef>
              <a:spcAft>
                <a:spcPts val="0"/>
              </a:spcAft>
              <a:buClr>
                <a:srgbClr val="1A1A1A"/>
              </a:buClr>
              <a:buSzPts val="1300"/>
              <a:buFont typeface="Arial"/>
              <a:buChar char="●"/>
            </a:pPr>
            <a:r>
              <a:rPr b="1" lang="en" sz="1300">
                <a:solidFill>
                  <a:srgbClr val="1A1A1A"/>
                </a:solidFill>
                <a:latin typeface="Arial"/>
                <a:ea typeface="Arial"/>
                <a:cs typeface="Arial"/>
                <a:sym typeface="Arial"/>
              </a:rPr>
              <a:t>Improves accuracy on Minority class</a:t>
            </a:r>
            <a:r>
              <a:rPr lang="en" sz="1300">
                <a:solidFill>
                  <a:srgbClr val="1A1A1A"/>
                </a:solidFill>
                <a:latin typeface="Arial"/>
                <a:ea typeface="Arial"/>
                <a:cs typeface="Arial"/>
                <a:sym typeface="Arial"/>
              </a:rPr>
              <a:t> - By assigning higher weight to minority class, the models pay attention to minority class which helps to improve the model’s performance.</a:t>
            </a:r>
            <a:endParaRPr sz="1300">
              <a:solidFill>
                <a:srgbClr val="1A1A1A"/>
              </a:solidFill>
              <a:latin typeface="Arial"/>
              <a:ea typeface="Arial"/>
              <a:cs typeface="Arial"/>
              <a:sym typeface="Arial"/>
            </a:endParaRPr>
          </a:p>
          <a:p>
            <a:pPr indent="-311150" lvl="0" marL="457200" rtl="0" algn="l">
              <a:lnSpc>
                <a:spcPct val="115000"/>
              </a:lnSpc>
              <a:spcBef>
                <a:spcPts val="0"/>
              </a:spcBef>
              <a:spcAft>
                <a:spcPts val="0"/>
              </a:spcAft>
              <a:buClr>
                <a:srgbClr val="1A1A1A"/>
              </a:buClr>
              <a:buSzPts val="1300"/>
              <a:buFont typeface="Arial"/>
              <a:buChar char="●"/>
            </a:pPr>
            <a:r>
              <a:rPr b="1" lang="en" sz="1300">
                <a:solidFill>
                  <a:srgbClr val="1A1A1A"/>
                </a:solidFill>
                <a:latin typeface="Arial"/>
                <a:ea typeface="Arial"/>
                <a:cs typeface="Arial"/>
                <a:sym typeface="Arial"/>
              </a:rPr>
              <a:t>Reduces Overfitting</a:t>
            </a:r>
            <a:r>
              <a:rPr lang="en" sz="1300">
                <a:solidFill>
                  <a:srgbClr val="1A1A1A"/>
                </a:solidFill>
                <a:latin typeface="Arial"/>
                <a:ea typeface="Arial"/>
                <a:cs typeface="Arial"/>
                <a:sym typeface="Arial"/>
              </a:rPr>
              <a:t> - Models are forced to generalize better and not overfit just on the majority class</a:t>
            </a:r>
            <a:endParaRPr sz="1300">
              <a:solidFill>
                <a:srgbClr val="1A1A1A"/>
              </a:solidFill>
              <a:latin typeface="Arial"/>
              <a:ea typeface="Arial"/>
              <a:cs typeface="Arial"/>
              <a:sym typeface="Arial"/>
            </a:endParaRPr>
          </a:p>
          <a:p>
            <a:pPr indent="-311150" lvl="0" marL="457200" rtl="0" algn="l">
              <a:lnSpc>
                <a:spcPct val="115000"/>
              </a:lnSpc>
              <a:spcBef>
                <a:spcPts val="0"/>
              </a:spcBef>
              <a:spcAft>
                <a:spcPts val="0"/>
              </a:spcAft>
              <a:buClr>
                <a:srgbClr val="1A1A1A"/>
              </a:buClr>
              <a:buSzPts val="1300"/>
              <a:buFont typeface="Arial"/>
              <a:buChar char="●"/>
            </a:pPr>
            <a:r>
              <a:rPr b="1" lang="en" sz="1300">
                <a:solidFill>
                  <a:srgbClr val="1A1A1A"/>
                </a:solidFill>
                <a:latin typeface="Arial"/>
                <a:ea typeface="Arial"/>
                <a:cs typeface="Arial"/>
                <a:sym typeface="Arial"/>
              </a:rPr>
              <a:t>Improves overall performance</a:t>
            </a:r>
            <a:r>
              <a:rPr lang="en" sz="1300">
                <a:solidFill>
                  <a:srgbClr val="1A1A1A"/>
                </a:solidFill>
                <a:latin typeface="Arial"/>
                <a:ea typeface="Arial"/>
                <a:cs typeface="Arial"/>
                <a:sym typeface="Arial"/>
              </a:rPr>
              <a:t> - Models are forced to learn from a more balanced representation of each class.</a:t>
            </a:r>
            <a:endParaRPr sz="1300">
              <a:solidFill>
                <a:srgbClr val="1A1A1A"/>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rgbClr val="1A1A1A"/>
              </a:solidFill>
              <a:latin typeface="Arial"/>
              <a:ea typeface="Arial"/>
              <a:cs typeface="Arial"/>
              <a:sym typeface="Arial"/>
            </a:endParaRPr>
          </a:p>
          <a:p>
            <a:pPr indent="0" lvl="0" marL="0" rtl="0" algn="l">
              <a:lnSpc>
                <a:spcPct val="115000"/>
              </a:lnSpc>
              <a:spcBef>
                <a:spcPts val="0"/>
              </a:spcBef>
              <a:spcAft>
                <a:spcPts val="0"/>
              </a:spcAft>
              <a:buNone/>
            </a:pPr>
            <a:r>
              <a:rPr lang="en" sz="1300">
                <a:solidFill>
                  <a:srgbClr val="1A1A1A"/>
                </a:solidFill>
                <a:latin typeface="Arial"/>
                <a:ea typeface="Arial"/>
                <a:cs typeface="Arial"/>
                <a:sym typeface="Arial"/>
              </a:rPr>
              <a:t>Models are penalized for misclassifying minority class instances when using class weights which help to increase the sensitivity (true positive) of minority class. So we decided to apply class weights to one category “Tools &amp; Home Improvement” to see if it adds any value to our overall modelling. </a:t>
            </a:r>
            <a:endParaRPr sz="1300">
              <a:solidFill>
                <a:srgbClr val="1A1A1A"/>
              </a:solidFill>
              <a:latin typeface="Arial"/>
              <a:ea typeface="Arial"/>
              <a:cs typeface="Arial"/>
              <a:sym typeface="Arial"/>
            </a:endParaRPr>
          </a:p>
        </p:txBody>
      </p:sp>
      <p:pic>
        <p:nvPicPr>
          <p:cNvPr id="279" name="Google Shape;279;p42"/>
          <p:cNvPicPr preferRelativeResize="0"/>
          <p:nvPr/>
        </p:nvPicPr>
        <p:blipFill rotWithShape="1">
          <a:blip r:embed="rId3">
            <a:alphaModFix/>
          </a:blip>
          <a:srcRect b="78040" l="-152730" r="152729" t="-78040"/>
          <a:stretch/>
        </p:blipFill>
        <p:spPr>
          <a:xfrm>
            <a:off x="2767020" y="438150"/>
            <a:ext cx="2212475" cy="2583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283" name="Shape 283"/>
        <p:cNvGrpSpPr/>
        <p:nvPr/>
      </p:nvGrpSpPr>
      <p:grpSpPr>
        <a:xfrm>
          <a:off x="0" y="0"/>
          <a:ext cx="0" cy="0"/>
          <a:chOff x="0" y="0"/>
          <a:chExt cx="0" cy="0"/>
        </a:xfrm>
      </p:grpSpPr>
      <p:sp>
        <p:nvSpPr>
          <p:cNvPr id="284" name="Google Shape;284;p43"/>
          <p:cNvSpPr txBox="1"/>
          <p:nvPr>
            <p:ph type="title"/>
          </p:nvPr>
        </p:nvSpPr>
        <p:spPr>
          <a:xfrm>
            <a:off x="311700" y="17615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0555"/>
              <a:buFont typeface="Arial"/>
              <a:buNone/>
            </a:pPr>
            <a:r>
              <a:rPr lang="en" sz="3600"/>
              <a:t>Model Validation and Evaluation - SVM</a:t>
            </a:r>
            <a:endParaRPr/>
          </a:p>
        </p:txBody>
      </p:sp>
      <p:sp>
        <p:nvSpPr>
          <p:cNvPr id="285" name="Google Shape;285;p43"/>
          <p:cNvSpPr txBox="1"/>
          <p:nvPr>
            <p:ph idx="1" type="body"/>
          </p:nvPr>
        </p:nvSpPr>
        <p:spPr>
          <a:xfrm>
            <a:off x="311700" y="724775"/>
            <a:ext cx="8520600" cy="49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611BB8"/>
                </a:solidFill>
              </a:rPr>
              <a:t>Baseline Model</a:t>
            </a:r>
            <a:endParaRPr>
              <a:solidFill>
                <a:srgbClr val="611BB8"/>
              </a:solidFill>
            </a:endParaRPr>
          </a:p>
        </p:txBody>
      </p:sp>
      <p:pic>
        <p:nvPicPr>
          <p:cNvPr id="286" name="Google Shape;286;p43"/>
          <p:cNvPicPr preferRelativeResize="0"/>
          <p:nvPr/>
        </p:nvPicPr>
        <p:blipFill>
          <a:blip r:embed="rId3">
            <a:alphaModFix/>
          </a:blip>
          <a:stretch>
            <a:fillRect/>
          </a:stretch>
        </p:blipFill>
        <p:spPr>
          <a:xfrm>
            <a:off x="357900" y="3182025"/>
            <a:ext cx="6253599" cy="1688275"/>
          </a:xfrm>
          <a:prstGeom prst="rect">
            <a:avLst/>
          </a:prstGeom>
          <a:noFill/>
          <a:ln>
            <a:noFill/>
          </a:ln>
        </p:spPr>
      </p:pic>
      <p:sp>
        <p:nvSpPr>
          <p:cNvPr id="287" name="Google Shape;287;p43"/>
          <p:cNvSpPr txBox="1"/>
          <p:nvPr/>
        </p:nvSpPr>
        <p:spPr>
          <a:xfrm>
            <a:off x="357900" y="1113225"/>
            <a:ext cx="8428200" cy="206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2"/>
                </a:solidFill>
              </a:rPr>
              <a:t>We trained our models with default parameters to establish a baseline across all models. </a:t>
            </a:r>
            <a:r>
              <a:rPr b="1" lang="en" sz="1200">
                <a:solidFill>
                  <a:schemeClr val="dk2"/>
                </a:solidFill>
              </a:rPr>
              <a:t>The baseline models were trained using SVC class for SVM classification with parameters “kernel = rbf” across three review categories (Appliances, Automotive and Cellphone &amp; Accessories)</a:t>
            </a:r>
            <a:r>
              <a:rPr lang="en" sz="1200">
                <a:solidFill>
                  <a:schemeClr val="dk2"/>
                </a:solidFill>
              </a:rPr>
              <a:t>. </a:t>
            </a:r>
            <a:r>
              <a:rPr b="1" lang="en" sz="1200">
                <a:solidFill>
                  <a:schemeClr val="dk2"/>
                </a:solidFill>
              </a:rPr>
              <a:t>Linear SVC class was used for SVM classification for the category ‘Tools &amp; Home Improvement” by considering class weights</a:t>
            </a:r>
            <a:r>
              <a:rPr lang="en" sz="1200">
                <a:solidFill>
                  <a:schemeClr val="dk2"/>
                </a:solidFill>
              </a:rPr>
              <a:t> to manage imbalance in data.</a:t>
            </a:r>
            <a:endParaRPr sz="1200">
              <a:solidFill>
                <a:schemeClr val="dk2"/>
              </a:solidFill>
            </a:endParaRPr>
          </a:p>
          <a:p>
            <a:pPr indent="0" lvl="0" marL="0" rtl="0" algn="l">
              <a:lnSpc>
                <a:spcPct val="115000"/>
              </a:lnSpc>
              <a:spcBef>
                <a:spcPts val="0"/>
              </a:spcBef>
              <a:spcAft>
                <a:spcPts val="0"/>
              </a:spcAft>
              <a:buNone/>
            </a:pPr>
            <a:r>
              <a:t/>
            </a:r>
            <a:endParaRPr sz="1200">
              <a:solidFill>
                <a:schemeClr val="dk2"/>
              </a:solidFill>
            </a:endParaRPr>
          </a:p>
          <a:p>
            <a:pPr indent="0" lvl="0" marL="0" rtl="0" algn="l">
              <a:lnSpc>
                <a:spcPct val="115000"/>
              </a:lnSpc>
              <a:spcBef>
                <a:spcPts val="0"/>
              </a:spcBef>
              <a:spcAft>
                <a:spcPts val="0"/>
              </a:spcAft>
              <a:buNone/>
            </a:pPr>
            <a:r>
              <a:rPr b="1" lang="en" sz="1200">
                <a:solidFill>
                  <a:schemeClr val="dk2"/>
                </a:solidFill>
              </a:rPr>
              <a:t>Models trained with SVC </a:t>
            </a:r>
            <a:r>
              <a:rPr b="1" lang="en" sz="1200">
                <a:solidFill>
                  <a:schemeClr val="dk2"/>
                </a:solidFill>
              </a:rPr>
              <a:t>achieved</a:t>
            </a:r>
            <a:r>
              <a:rPr b="1" lang="en" sz="1200">
                <a:solidFill>
                  <a:schemeClr val="dk2"/>
                </a:solidFill>
              </a:rPr>
              <a:t> a high accuracy and precision</a:t>
            </a:r>
            <a:r>
              <a:rPr lang="en" sz="1200">
                <a:solidFill>
                  <a:schemeClr val="dk2"/>
                </a:solidFill>
              </a:rPr>
              <a:t>, however, with AUC of 0.5 and 0 as Recall, they were not able to identify any true positives. With Linear SVC and Class weights, the model was able to accurately identify ~70% of true positives with AUC and Recall both about 0.7, however, due to low precision, the number of false positives was also high. </a:t>
            </a:r>
            <a:r>
              <a:rPr b="1" lang="en" sz="1200">
                <a:solidFill>
                  <a:schemeClr val="dk2"/>
                </a:solidFill>
              </a:rPr>
              <a:t>We could not strike a balance, however, with class weights the performance was slightly better.</a:t>
            </a:r>
            <a:endParaRPr b="1" sz="1200">
              <a:solidFill>
                <a:schemeClr val="dk2"/>
              </a:solidFill>
            </a:endParaRPr>
          </a:p>
        </p:txBody>
      </p:sp>
      <p:pic>
        <p:nvPicPr>
          <p:cNvPr id="288" name="Google Shape;288;p43"/>
          <p:cNvPicPr preferRelativeResize="0"/>
          <p:nvPr/>
        </p:nvPicPr>
        <p:blipFill>
          <a:blip r:embed="rId4">
            <a:alphaModFix/>
          </a:blip>
          <a:stretch>
            <a:fillRect/>
          </a:stretch>
        </p:blipFill>
        <p:spPr>
          <a:xfrm>
            <a:off x="6866425" y="3339886"/>
            <a:ext cx="1965875" cy="1372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292" name="Shape 292"/>
        <p:cNvGrpSpPr/>
        <p:nvPr/>
      </p:nvGrpSpPr>
      <p:grpSpPr>
        <a:xfrm>
          <a:off x="0" y="0"/>
          <a:ext cx="0" cy="0"/>
          <a:chOff x="0" y="0"/>
          <a:chExt cx="0" cy="0"/>
        </a:xfrm>
      </p:grpSpPr>
      <p:sp>
        <p:nvSpPr>
          <p:cNvPr id="293" name="Google Shape;293;p44"/>
          <p:cNvSpPr txBox="1"/>
          <p:nvPr>
            <p:ph type="title"/>
          </p:nvPr>
        </p:nvSpPr>
        <p:spPr>
          <a:xfrm>
            <a:off x="311700" y="19955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0555"/>
              <a:buFont typeface="Arial"/>
              <a:buNone/>
            </a:pPr>
            <a:r>
              <a:rPr lang="en" sz="3600"/>
              <a:t>Model Validation and Evaluation - SVM</a:t>
            </a:r>
            <a:endParaRPr/>
          </a:p>
        </p:txBody>
      </p:sp>
      <p:sp>
        <p:nvSpPr>
          <p:cNvPr id="294" name="Google Shape;294;p44"/>
          <p:cNvSpPr txBox="1"/>
          <p:nvPr>
            <p:ph idx="1" type="body"/>
          </p:nvPr>
        </p:nvSpPr>
        <p:spPr>
          <a:xfrm>
            <a:off x="311700" y="1274175"/>
            <a:ext cx="8520600" cy="1482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SzPts val="852"/>
              <a:buNone/>
            </a:pPr>
            <a:r>
              <a:rPr lang="en" sz="1130">
                <a:solidFill>
                  <a:schemeClr val="dk2"/>
                </a:solidFill>
                <a:latin typeface="Arial"/>
                <a:ea typeface="Arial"/>
                <a:cs typeface="Arial"/>
                <a:sym typeface="Arial"/>
              </a:rPr>
              <a:t>As the baseline models were not performing, we decided to use hyper parameter tuning to achieve the best parameters for modelling. A grid search was performed on the validation set for all categories to find the best parameters for the model training. The parameters considered for search with the SVC class were </a:t>
            </a:r>
            <a:r>
              <a:rPr b="1" lang="en" sz="1130">
                <a:solidFill>
                  <a:schemeClr val="dk2"/>
                </a:solidFill>
                <a:latin typeface="Arial"/>
                <a:ea typeface="Arial"/>
                <a:cs typeface="Arial"/>
                <a:sym typeface="Arial"/>
              </a:rPr>
              <a:t>“kernel = linear, rbf , poly”.</a:t>
            </a:r>
            <a:r>
              <a:rPr lang="en" sz="1130">
                <a:solidFill>
                  <a:schemeClr val="dk2"/>
                </a:solidFill>
                <a:latin typeface="Arial"/>
                <a:ea typeface="Arial"/>
                <a:cs typeface="Arial"/>
                <a:sym typeface="Arial"/>
              </a:rPr>
              <a:t> For Linear SVC the following parameters were considered for tuning “</a:t>
            </a:r>
            <a:r>
              <a:rPr b="1" lang="en" sz="1130">
                <a:solidFill>
                  <a:schemeClr val="dk2"/>
                </a:solidFill>
                <a:latin typeface="Arial"/>
                <a:ea typeface="Arial"/>
                <a:cs typeface="Arial"/>
                <a:sym typeface="Arial"/>
              </a:rPr>
              <a:t>C (Regularisation parameter) = 10, 100, 500, 1000, 10000”, “max_iter = 5000, 10000”, “loss = squared_hinge”, “penalty = l2 (Ridge), l1 (Lasso)”, and “dual = False”.</a:t>
            </a:r>
            <a:endParaRPr b="1" sz="1595">
              <a:latin typeface="Arial"/>
              <a:ea typeface="Arial"/>
              <a:cs typeface="Arial"/>
              <a:sym typeface="Arial"/>
            </a:endParaRPr>
          </a:p>
        </p:txBody>
      </p:sp>
      <p:sp>
        <p:nvSpPr>
          <p:cNvPr id="295" name="Google Shape;295;p44"/>
          <p:cNvSpPr txBox="1"/>
          <p:nvPr>
            <p:ph idx="1" type="body"/>
          </p:nvPr>
        </p:nvSpPr>
        <p:spPr>
          <a:xfrm>
            <a:off x="311700" y="724775"/>
            <a:ext cx="8520600" cy="49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611BB8"/>
                </a:solidFill>
              </a:rPr>
              <a:t>Hyperparameter Tuning</a:t>
            </a:r>
            <a:endParaRPr>
              <a:solidFill>
                <a:srgbClr val="611BB8"/>
              </a:solidFill>
            </a:endParaRPr>
          </a:p>
        </p:txBody>
      </p:sp>
      <p:pic>
        <p:nvPicPr>
          <p:cNvPr id="296" name="Google Shape;296;p44"/>
          <p:cNvPicPr preferRelativeResize="0"/>
          <p:nvPr/>
        </p:nvPicPr>
        <p:blipFill>
          <a:blip r:embed="rId3">
            <a:alphaModFix/>
          </a:blip>
          <a:stretch>
            <a:fillRect/>
          </a:stretch>
        </p:blipFill>
        <p:spPr>
          <a:xfrm>
            <a:off x="1557600" y="2700350"/>
            <a:ext cx="6064126" cy="2338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300" name="Shape 300"/>
        <p:cNvGrpSpPr/>
        <p:nvPr/>
      </p:nvGrpSpPr>
      <p:grpSpPr>
        <a:xfrm>
          <a:off x="0" y="0"/>
          <a:ext cx="0" cy="0"/>
          <a:chOff x="0" y="0"/>
          <a:chExt cx="0" cy="0"/>
        </a:xfrm>
      </p:grpSpPr>
      <p:sp>
        <p:nvSpPr>
          <p:cNvPr id="301" name="Google Shape;301;p45"/>
          <p:cNvSpPr txBox="1"/>
          <p:nvPr>
            <p:ph type="title"/>
          </p:nvPr>
        </p:nvSpPr>
        <p:spPr>
          <a:xfrm>
            <a:off x="311700" y="19955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Model Validation and Evaluation - SVM</a:t>
            </a:r>
            <a:endParaRPr/>
          </a:p>
        </p:txBody>
      </p:sp>
      <p:sp>
        <p:nvSpPr>
          <p:cNvPr id="302" name="Google Shape;302;p45"/>
          <p:cNvSpPr txBox="1"/>
          <p:nvPr>
            <p:ph idx="1" type="body"/>
          </p:nvPr>
        </p:nvSpPr>
        <p:spPr>
          <a:xfrm>
            <a:off x="311700" y="1274175"/>
            <a:ext cx="8520600" cy="1764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SzPts val="852"/>
              <a:buNone/>
            </a:pPr>
            <a:r>
              <a:rPr lang="en" sz="1130">
                <a:solidFill>
                  <a:schemeClr val="dk2"/>
                </a:solidFill>
                <a:latin typeface="Arial"/>
                <a:ea typeface="Arial"/>
                <a:cs typeface="Arial"/>
                <a:sym typeface="Arial"/>
              </a:rPr>
              <a:t>We noticed that with </a:t>
            </a:r>
            <a:r>
              <a:rPr b="1" lang="en" sz="1130">
                <a:solidFill>
                  <a:schemeClr val="dk2"/>
                </a:solidFill>
                <a:latin typeface="Arial"/>
                <a:ea typeface="Arial"/>
                <a:cs typeface="Arial"/>
                <a:sym typeface="Arial"/>
              </a:rPr>
              <a:t>SVC classifier for the categories “Appliances, Automotive and Cellphones &amp; Accessories” the tuned models returned the exact same metrics as the baseline models</a:t>
            </a:r>
            <a:r>
              <a:rPr lang="en" sz="1130">
                <a:solidFill>
                  <a:schemeClr val="dk2"/>
                </a:solidFill>
                <a:latin typeface="Arial"/>
                <a:ea typeface="Arial"/>
                <a:cs typeface="Arial"/>
                <a:sym typeface="Arial"/>
              </a:rPr>
              <a:t>. This was primarily since the tuned parameter was same as the baseline model which was “kernel=rbf”. For “Tools &amp; Home Improvement” category </a:t>
            </a:r>
            <a:r>
              <a:rPr b="1" lang="en" sz="1130">
                <a:solidFill>
                  <a:schemeClr val="dk2"/>
                </a:solidFill>
                <a:latin typeface="Arial"/>
                <a:ea typeface="Arial"/>
                <a:cs typeface="Arial"/>
                <a:sym typeface="Arial"/>
              </a:rPr>
              <a:t>we saw a minor reduction in performance as compared to the baseline model in terms of AUC (0.730 – tuned vs 0.731 - baseline) </a:t>
            </a:r>
            <a:r>
              <a:rPr lang="en" sz="1130">
                <a:solidFill>
                  <a:schemeClr val="dk2"/>
                </a:solidFill>
                <a:latin typeface="Arial"/>
                <a:ea typeface="Arial"/>
                <a:cs typeface="Arial"/>
                <a:sym typeface="Arial"/>
              </a:rPr>
              <a:t>which indicates that the tuning of parameters did not make a significant impact the overall outcome. S</a:t>
            </a:r>
            <a:r>
              <a:rPr b="1" lang="en" sz="1130">
                <a:solidFill>
                  <a:schemeClr val="dk2"/>
                </a:solidFill>
                <a:latin typeface="Arial"/>
                <a:ea typeface="Arial"/>
                <a:cs typeface="Arial"/>
                <a:sym typeface="Arial"/>
              </a:rPr>
              <a:t>VM being highly sensitive to hyperparameters did not perform well with either of the approaches.</a:t>
            </a:r>
            <a:r>
              <a:rPr lang="en" sz="1130">
                <a:solidFill>
                  <a:schemeClr val="dk2"/>
                </a:solidFill>
                <a:latin typeface="Arial"/>
                <a:ea typeface="Arial"/>
                <a:cs typeface="Arial"/>
                <a:sym typeface="Arial"/>
              </a:rPr>
              <a:t> However, using class weights we were able to achieve slightly better results.</a:t>
            </a:r>
            <a:endParaRPr sz="1595">
              <a:latin typeface="Arial"/>
              <a:ea typeface="Arial"/>
              <a:cs typeface="Arial"/>
              <a:sym typeface="Arial"/>
            </a:endParaRPr>
          </a:p>
        </p:txBody>
      </p:sp>
      <p:sp>
        <p:nvSpPr>
          <p:cNvPr id="303" name="Google Shape;303;p45"/>
          <p:cNvSpPr txBox="1"/>
          <p:nvPr>
            <p:ph idx="1" type="body"/>
          </p:nvPr>
        </p:nvSpPr>
        <p:spPr>
          <a:xfrm>
            <a:off x="311700" y="724775"/>
            <a:ext cx="8520600" cy="49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611BB8"/>
                </a:solidFill>
              </a:rPr>
              <a:t>Final Model &amp; Testing</a:t>
            </a:r>
            <a:endParaRPr>
              <a:solidFill>
                <a:srgbClr val="611BB8"/>
              </a:solidFill>
            </a:endParaRPr>
          </a:p>
        </p:txBody>
      </p:sp>
      <p:pic>
        <p:nvPicPr>
          <p:cNvPr id="304" name="Google Shape;304;p45"/>
          <p:cNvPicPr preferRelativeResize="0"/>
          <p:nvPr/>
        </p:nvPicPr>
        <p:blipFill>
          <a:blip r:embed="rId3">
            <a:alphaModFix/>
          </a:blip>
          <a:stretch>
            <a:fillRect/>
          </a:stretch>
        </p:blipFill>
        <p:spPr>
          <a:xfrm>
            <a:off x="311688" y="3109475"/>
            <a:ext cx="6386226" cy="1763925"/>
          </a:xfrm>
          <a:prstGeom prst="rect">
            <a:avLst/>
          </a:prstGeom>
          <a:noFill/>
          <a:ln>
            <a:noFill/>
          </a:ln>
        </p:spPr>
      </p:pic>
      <p:pic>
        <p:nvPicPr>
          <p:cNvPr id="305" name="Google Shape;305;p45"/>
          <p:cNvPicPr preferRelativeResize="0"/>
          <p:nvPr/>
        </p:nvPicPr>
        <p:blipFill>
          <a:blip r:embed="rId4">
            <a:alphaModFix/>
          </a:blip>
          <a:stretch>
            <a:fillRect/>
          </a:stretch>
        </p:blipFill>
        <p:spPr>
          <a:xfrm>
            <a:off x="6866425" y="3305173"/>
            <a:ext cx="1965875" cy="13725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309" name="Shape 309"/>
        <p:cNvGrpSpPr/>
        <p:nvPr/>
      </p:nvGrpSpPr>
      <p:grpSpPr>
        <a:xfrm>
          <a:off x="0" y="0"/>
          <a:ext cx="0" cy="0"/>
          <a:chOff x="0" y="0"/>
          <a:chExt cx="0" cy="0"/>
        </a:xfrm>
      </p:grpSpPr>
      <p:sp>
        <p:nvSpPr>
          <p:cNvPr id="310" name="Google Shape;310;p46"/>
          <p:cNvSpPr txBox="1"/>
          <p:nvPr>
            <p:ph type="title"/>
          </p:nvPr>
        </p:nvSpPr>
        <p:spPr>
          <a:xfrm>
            <a:off x="311700" y="19955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Model Validation and Evaluation - SVM</a:t>
            </a:r>
            <a:endParaRPr/>
          </a:p>
        </p:txBody>
      </p:sp>
      <p:sp>
        <p:nvSpPr>
          <p:cNvPr id="311" name="Google Shape;311;p46"/>
          <p:cNvSpPr txBox="1"/>
          <p:nvPr>
            <p:ph idx="1" type="body"/>
          </p:nvPr>
        </p:nvSpPr>
        <p:spPr>
          <a:xfrm>
            <a:off x="311700" y="724775"/>
            <a:ext cx="8520600" cy="49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611BB8"/>
                </a:solidFill>
              </a:rPr>
              <a:t>ROC-AUC Curves</a:t>
            </a:r>
            <a:endParaRPr>
              <a:solidFill>
                <a:srgbClr val="611BB8"/>
              </a:solidFill>
            </a:endParaRPr>
          </a:p>
        </p:txBody>
      </p:sp>
      <p:pic>
        <p:nvPicPr>
          <p:cNvPr id="312" name="Google Shape;312;p46"/>
          <p:cNvPicPr preferRelativeResize="0"/>
          <p:nvPr/>
        </p:nvPicPr>
        <p:blipFill>
          <a:blip r:embed="rId3">
            <a:alphaModFix/>
          </a:blip>
          <a:stretch>
            <a:fillRect/>
          </a:stretch>
        </p:blipFill>
        <p:spPr>
          <a:xfrm>
            <a:off x="830400" y="2046300"/>
            <a:ext cx="3552399" cy="2769900"/>
          </a:xfrm>
          <a:prstGeom prst="rect">
            <a:avLst/>
          </a:prstGeom>
          <a:noFill/>
          <a:ln>
            <a:noFill/>
          </a:ln>
        </p:spPr>
      </p:pic>
      <p:pic>
        <p:nvPicPr>
          <p:cNvPr id="313" name="Google Shape;313;p46"/>
          <p:cNvPicPr preferRelativeResize="0"/>
          <p:nvPr/>
        </p:nvPicPr>
        <p:blipFill>
          <a:blip r:embed="rId4">
            <a:alphaModFix/>
          </a:blip>
          <a:stretch>
            <a:fillRect/>
          </a:stretch>
        </p:blipFill>
        <p:spPr>
          <a:xfrm>
            <a:off x="4382800" y="2117000"/>
            <a:ext cx="3521530" cy="2769901"/>
          </a:xfrm>
          <a:prstGeom prst="rect">
            <a:avLst/>
          </a:prstGeom>
          <a:noFill/>
          <a:ln>
            <a:noFill/>
          </a:ln>
        </p:spPr>
      </p:pic>
      <p:sp>
        <p:nvSpPr>
          <p:cNvPr id="314" name="Google Shape;314;p46"/>
          <p:cNvSpPr txBox="1"/>
          <p:nvPr/>
        </p:nvSpPr>
        <p:spPr>
          <a:xfrm>
            <a:off x="311700" y="1008275"/>
            <a:ext cx="8568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Source Sans Pro"/>
                <a:ea typeface="Source Sans Pro"/>
                <a:cs typeface="Source Sans Pro"/>
                <a:sym typeface="Source Sans Pro"/>
              </a:rPr>
              <a:t>We can observe with the below curves that without class weights, SVM is not able to identify any true positive instances and instead is just random guessing. With Class weights, its able to identify ~70% of the positive instances, however, due to low precision noise is also added. To conclude, SVM perform fairly with class weights, however, it is not able to find a balance as the accuracy and precision are low.</a:t>
            </a:r>
            <a:endParaRPr sz="1200">
              <a:solidFill>
                <a:schemeClr val="dk2"/>
              </a:solidFill>
              <a:latin typeface="Source Sans Pro"/>
              <a:ea typeface="Source Sans Pro"/>
              <a:cs typeface="Source Sans Pro"/>
              <a:sym typeface="Source Sans Pro"/>
            </a:endParaRPr>
          </a:p>
        </p:txBody>
      </p:sp>
      <p:sp>
        <p:nvSpPr>
          <p:cNvPr id="315" name="Google Shape;315;p46"/>
          <p:cNvSpPr txBox="1"/>
          <p:nvPr/>
        </p:nvSpPr>
        <p:spPr>
          <a:xfrm>
            <a:off x="1683050" y="1724075"/>
            <a:ext cx="18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Automotive: 0.5</a:t>
            </a:r>
            <a:endParaRPr>
              <a:solidFill>
                <a:schemeClr val="dk1"/>
              </a:solidFill>
              <a:latin typeface="Source Sans Pro"/>
              <a:ea typeface="Source Sans Pro"/>
              <a:cs typeface="Source Sans Pro"/>
              <a:sym typeface="Source Sans Pro"/>
            </a:endParaRPr>
          </a:p>
        </p:txBody>
      </p:sp>
      <p:sp>
        <p:nvSpPr>
          <p:cNvPr id="316" name="Google Shape;316;p46"/>
          <p:cNvSpPr txBox="1"/>
          <p:nvPr/>
        </p:nvSpPr>
        <p:spPr>
          <a:xfrm>
            <a:off x="1683050" y="4712550"/>
            <a:ext cx="18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Appliances: 0.5</a:t>
            </a:r>
            <a:endParaRPr>
              <a:solidFill>
                <a:schemeClr val="dk1"/>
              </a:solidFill>
              <a:latin typeface="Source Sans Pro"/>
              <a:ea typeface="Source Sans Pro"/>
              <a:cs typeface="Source Sans Pro"/>
              <a:sym typeface="Source Sans Pro"/>
            </a:endParaRPr>
          </a:p>
        </p:txBody>
      </p:sp>
      <p:sp>
        <p:nvSpPr>
          <p:cNvPr id="317" name="Google Shape;317;p46"/>
          <p:cNvSpPr txBox="1"/>
          <p:nvPr/>
        </p:nvSpPr>
        <p:spPr>
          <a:xfrm>
            <a:off x="4919563" y="1708813"/>
            <a:ext cx="244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Cellphones &amp; Accessories</a:t>
            </a:r>
            <a:r>
              <a:rPr lang="en">
                <a:solidFill>
                  <a:schemeClr val="dk1"/>
                </a:solidFill>
                <a:latin typeface="Source Sans Pro"/>
                <a:ea typeface="Source Sans Pro"/>
                <a:cs typeface="Source Sans Pro"/>
                <a:sym typeface="Source Sans Pro"/>
              </a:rPr>
              <a:t>: 0.5</a:t>
            </a:r>
            <a:endParaRPr>
              <a:solidFill>
                <a:schemeClr val="dk1"/>
              </a:solidFill>
              <a:latin typeface="Source Sans Pro"/>
              <a:ea typeface="Source Sans Pro"/>
              <a:cs typeface="Source Sans Pro"/>
              <a:sym typeface="Source Sans Pro"/>
            </a:endParaRPr>
          </a:p>
        </p:txBody>
      </p:sp>
      <p:sp>
        <p:nvSpPr>
          <p:cNvPr id="318" name="Google Shape;318;p46"/>
          <p:cNvSpPr txBox="1"/>
          <p:nvPr/>
        </p:nvSpPr>
        <p:spPr>
          <a:xfrm>
            <a:off x="4746913" y="4712550"/>
            <a:ext cx="27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Tools &amp; Home Improvement</a:t>
            </a:r>
            <a:r>
              <a:rPr lang="en">
                <a:solidFill>
                  <a:schemeClr val="dk1"/>
                </a:solidFill>
                <a:latin typeface="Source Sans Pro"/>
                <a:ea typeface="Source Sans Pro"/>
                <a:cs typeface="Source Sans Pro"/>
                <a:sym typeface="Source Sans Pro"/>
              </a:rPr>
              <a:t>: 0.73</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322" name="Shape 322"/>
        <p:cNvGrpSpPr/>
        <p:nvPr/>
      </p:nvGrpSpPr>
      <p:grpSpPr>
        <a:xfrm>
          <a:off x="0" y="0"/>
          <a:ext cx="0" cy="0"/>
          <a:chOff x="0" y="0"/>
          <a:chExt cx="0" cy="0"/>
        </a:xfrm>
      </p:grpSpPr>
      <p:sp>
        <p:nvSpPr>
          <p:cNvPr id="323" name="Google Shape;323;p4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Baseline Model</a:t>
            </a:r>
            <a:endParaRPr/>
          </a:p>
        </p:txBody>
      </p:sp>
      <p:sp>
        <p:nvSpPr>
          <p:cNvPr id="324" name="Google Shape;324;p47"/>
          <p:cNvSpPr txBox="1"/>
          <p:nvPr>
            <p:ph idx="1" type="body"/>
          </p:nvPr>
        </p:nvSpPr>
        <p:spPr>
          <a:xfrm>
            <a:off x="311700" y="1337275"/>
            <a:ext cx="8520600" cy="2882700"/>
          </a:xfrm>
          <a:prstGeom prst="rect">
            <a:avLst/>
          </a:prstGeom>
        </p:spPr>
        <p:txBody>
          <a:bodyPr anchorCtr="0" anchor="t" bIns="91425" lIns="91425" spcFirstLastPara="1" rIns="91425" wrap="square" tIns="91425">
            <a:normAutofit lnSpcReduction="20000"/>
          </a:bodyPr>
          <a:lstStyle/>
          <a:p>
            <a:pPr indent="0" lvl="0" marL="0" rtl="0" algn="l">
              <a:lnSpc>
                <a:spcPct val="200000"/>
              </a:lnSpc>
              <a:spcBef>
                <a:spcPts val="0"/>
              </a:spcBef>
              <a:spcAft>
                <a:spcPts val="0"/>
              </a:spcAft>
              <a:buClr>
                <a:schemeClr val="dk2"/>
              </a:buClr>
              <a:buSzPts val="1100"/>
              <a:buFont typeface="Arial"/>
              <a:buNone/>
            </a:pPr>
            <a:r>
              <a:rPr lang="en" sz="1408">
                <a:solidFill>
                  <a:schemeClr val="dk2"/>
                </a:solidFill>
                <a:latin typeface="Arial"/>
                <a:ea typeface="Arial"/>
                <a:cs typeface="Arial"/>
                <a:sym typeface="Arial"/>
              </a:rPr>
              <a:t>Logistic regression baseline models for four different categories were trained and tested with 70,15,15 split for train, test and validation. The output includes accuracy, precision, recall, f1-score and classification outcomes labeled as not helpful (0) and helpful (1). For appliances the accuracy is 91.69%, automotive 89.95%, cellphones and accessories is 93.07%.  For the category ‘Tools &amp; Home Improvement” we considered class weights to manage imbalance in data. Hence, for tools and home improvement, accuracy is 74.5%, however, the recall and AUC improved significantly.</a:t>
            </a:r>
            <a:endParaRPr sz="1408">
              <a:solidFill>
                <a:schemeClr val="dk2"/>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328" name="Shape 328"/>
        <p:cNvGrpSpPr/>
        <p:nvPr/>
      </p:nvGrpSpPr>
      <p:grpSpPr>
        <a:xfrm>
          <a:off x="0" y="0"/>
          <a:ext cx="0" cy="0"/>
          <a:chOff x="0" y="0"/>
          <a:chExt cx="0" cy="0"/>
        </a:xfrm>
      </p:grpSpPr>
      <p:sp>
        <p:nvSpPr>
          <p:cNvPr id="329" name="Google Shape;329;p4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Hyperparameter Tuning</a:t>
            </a:r>
            <a:endParaRPr/>
          </a:p>
        </p:txBody>
      </p:sp>
      <p:sp>
        <p:nvSpPr>
          <p:cNvPr id="330" name="Google Shape;330;p48"/>
          <p:cNvSpPr txBox="1"/>
          <p:nvPr>
            <p:ph idx="2" type="body"/>
          </p:nvPr>
        </p:nvSpPr>
        <p:spPr>
          <a:xfrm>
            <a:off x="564250" y="2655800"/>
            <a:ext cx="8268900" cy="2139900"/>
          </a:xfrm>
          <a:prstGeom prst="rect">
            <a:avLst/>
          </a:prstGeom>
        </p:spPr>
        <p:txBody>
          <a:bodyPr anchorCtr="0" anchor="t" bIns="91425" lIns="91425" spcFirstLastPara="1" rIns="91425" wrap="square" tIns="91425">
            <a:normAutofit fontScale="40000" lnSpcReduction="20000"/>
          </a:bodyPr>
          <a:lstStyle/>
          <a:p>
            <a:pPr indent="-305998" lvl="0" marL="457200" rtl="0" algn="l">
              <a:lnSpc>
                <a:spcPct val="115000"/>
              </a:lnSpc>
              <a:spcBef>
                <a:spcPts val="0"/>
              </a:spcBef>
              <a:spcAft>
                <a:spcPts val="0"/>
              </a:spcAft>
              <a:buClr>
                <a:schemeClr val="dk2"/>
              </a:buClr>
              <a:buSzPct val="100000"/>
              <a:buFont typeface="Arial"/>
              <a:buChar char="●"/>
            </a:pPr>
            <a:r>
              <a:rPr lang="en" sz="3047">
                <a:solidFill>
                  <a:schemeClr val="dk2"/>
                </a:solidFill>
                <a:latin typeface="Arial"/>
                <a:ea typeface="Arial"/>
                <a:cs typeface="Arial"/>
                <a:sym typeface="Arial"/>
              </a:rPr>
              <a:t>Due to a low performance in baseline models, we have performed hyperparameter tuning using grid search which performs a search over all possible combinations of the hyperparameter ranges to find the optimal combination of hyperparameters</a:t>
            </a:r>
            <a:endParaRPr sz="3047">
              <a:solidFill>
                <a:schemeClr val="dk2"/>
              </a:solidFill>
              <a:latin typeface="Arial"/>
              <a:ea typeface="Arial"/>
              <a:cs typeface="Arial"/>
              <a:sym typeface="Arial"/>
            </a:endParaRPr>
          </a:p>
          <a:p>
            <a:pPr indent="-305998" lvl="0" marL="457200" rtl="0" algn="l">
              <a:lnSpc>
                <a:spcPct val="115000"/>
              </a:lnSpc>
              <a:spcBef>
                <a:spcPts val="0"/>
              </a:spcBef>
              <a:spcAft>
                <a:spcPts val="0"/>
              </a:spcAft>
              <a:buClr>
                <a:schemeClr val="dk2"/>
              </a:buClr>
              <a:buSzPct val="100000"/>
              <a:buFont typeface="Arial"/>
              <a:buChar char="●"/>
            </a:pPr>
            <a:r>
              <a:rPr lang="en" sz="3047">
                <a:solidFill>
                  <a:schemeClr val="dk2"/>
                </a:solidFill>
                <a:latin typeface="Arial"/>
                <a:ea typeface="Arial"/>
                <a:cs typeface="Arial"/>
                <a:sym typeface="Arial"/>
              </a:rPr>
              <a:t>For logistic regression models, we have tuned across two hyperparameters, C and penalty</a:t>
            </a:r>
            <a:endParaRPr sz="3047">
              <a:solidFill>
                <a:schemeClr val="dk2"/>
              </a:solidFill>
              <a:latin typeface="Arial"/>
              <a:ea typeface="Arial"/>
              <a:cs typeface="Arial"/>
              <a:sym typeface="Arial"/>
            </a:endParaRPr>
          </a:p>
          <a:p>
            <a:pPr indent="-305998" lvl="0" marL="457200" rtl="0" algn="l">
              <a:lnSpc>
                <a:spcPct val="115000"/>
              </a:lnSpc>
              <a:spcBef>
                <a:spcPts val="0"/>
              </a:spcBef>
              <a:spcAft>
                <a:spcPts val="0"/>
              </a:spcAft>
              <a:buClr>
                <a:schemeClr val="dk2"/>
              </a:buClr>
              <a:buSzPct val="100000"/>
              <a:buFont typeface="Arial"/>
              <a:buChar char="●"/>
            </a:pPr>
            <a:r>
              <a:rPr lang="en" sz="3047">
                <a:solidFill>
                  <a:schemeClr val="dk2"/>
                </a:solidFill>
                <a:latin typeface="Arial"/>
                <a:ea typeface="Arial"/>
                <a:cs typeface="Arial"/>
                <a:sym typeface="Arial"/>
              </a:rPr>
              <a:t>C is the inverse of regularization strength which means lower values indicate stronger regularization and Penalty is penalization. </a:t>
            </a:r>
            <a:endParaRPr sz="3047">
              <a:solidFill>
                <a:schemeClr val="dk2"/>
              </a:solidFill>
              <a:latin typeface="Arial"/>
              <a:ea typeface="Arial"/>
              <a:cs typeface="Arial"/>
              <a:sym typeface="Arial"/>
            </a:endParaRPr>
          </a:p>
          <a:p>
            <a:pPr indent="-305998" lvl="0" marL="457200" rtl="0" algn="l">
              <a:lnSpc>
                <a:spcPct val="115000"/>
              </a:lnSpc>
              <a:spcBef>
                <a:spcPts val="0"/>
              </a:spcBef>
              <a:spcAft>
                <a:spcPts val="0"/>
              </a:spcAft>
              <a:buClr>
                <a:schemeClr val="dk2"/>
              </a:buClr>
              <a:buSzPct val="100000"/>
              <a:buFont typeface="Arial"/>
              <a:buChar char="●"/>
            </a:pPr>
            <a:r>
              <a:rPr lang="en" sz="3047">
                <a:solidFill>
                  <a:schemeClr val="dk2"/>
                </a:solidFill>
                <a:latin typeface="Arial"/>
                <a:ea typeface="Arial"/>
                <a:cs typeface="Arial"/>
                <a:sym typeface="Arial"/>
              </a:rPr>
              <a:t>For review helpfulness prediction, we have used C values 0.001, 0.01, 0.1, 1, 10, 20, and for penalty, we have used L1(Lasso Regression) and L2 (Ridge Regression) regularization</a:t>
            </a:r>
            <a:endParaRPr sz="3047">
              <a:solidFill>
                <a:schemeClr val="dk2"/>
              </a:solidFill>
              <a:latin typeface="Arial"/>
              <a:ea typeface="Arial"/>
              <a:cs typeface="Arial"/>
              <a:sym typeface="Arial"/>
            </a:endParaRPr>
          </a:p>
          <a:p>
            <a:pPr indent="-305998" lvl="0" marL="457200" rtl="0" algn="l">
              <a:lnSpc>
                <a:spcPct val="115000"/>
              </a:lnSpc>
              <a:spcBef>
                <a:spcPts val="0"/>
              </a:spcBef>
              <a:spcAft>
                <a:spcPts val="0"/>
              </a:spcAft>
              <a:buClr>
                <a:schemeClr val="dk2"/>
              </a:buClr>
              <a:buSzPct val="100000"/>
              <a:buFont typeface="Arial"/>
              <a:buChar char="●"/>
            </a:pPr>
            <a:r>
              <a:rPr lang="en" sz="3047">
                <a:solidFill>
                  <a:schemeClr val="dk2"/>
                </a:solidFill>
                <a:latin typeface="Arial"/>
                <a:ea typeface="Arial"/>
                <a:cs typeface="Arial"/>
                <a:sym typeface="Arial"/>
              </a:rPr>
              <a:t>A lower C value indicates that stronger regularization helped a little in managing the overfitting but not enough to improve helpfulness prediction metrics</a:t>
            </a:r>
            <a:endParaRPr sz="3047">
              <a:solidFill>
                <a:schemeClr val="dk2"/>
              </a:solidFill>
              <a:latin typeface="Arial"/>
              <a:ea typeface="Arial"/>
              <a:cs typeface="Arial"/>
              <a:sym typeface="Arial"/>
            </a:endParaRPr>
          </a:p>
          <a:p>
            <a:pPr indent="0" lvl="0" marL="0" rtl="0" algn="l">
              <a:spcBef>
                <a:spcPts val="0"/>
              </a:spcBef>
              <a:spcAft>
                <a:spcPts val="1200"/>
              </a:spcAft>
              <a:buNone/>
            </a:pPr>
            <a:r>
              <a:t/>
            </a:r>
            <a:endParaRPr>
              <a:latin typeface="Arial"/>
              <a:ea typeface="Arial"/>
              <a:cs typeface="Arial"/>
              <a:sym typeface="Arial"/>
            </a:endParaRPr>
          </a:p>
        </p:txBody>
      </p:sp>
      <p:pic>
        <p:nvPicPr>
          <p:cNvPr id="331" name="Google Shape;331;p48"/>
          <p:cNvPicPr preferRelativeResize="0"/>
          <p:nvPr/>
        </p:nvPicPr>
        <p:blipFill>
          <a:blip r:embed="rId3">
            <a:alphaModFix/>
          </a:blip>
          <a:stretch>
            <a:fillRect/>
          </a:stretch>
        </p:blipFill>
        <p:spPr>
          <a:xfrm>
            <a:off x="1286525" y="1152475"/>
            <a:ext cx="6580700" cy="14192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335" name="Shape 335"/>
        <p:cNvGrpSpPr/>
        <p:nvPr/>
      </p:nvGrpSpPr>
      <p:grpSpPr>
        <a:xfrm>
          <a:off x="0" y="0"/>
          <a:ext cx="0" cy="0"/>
          <a:chOff x="0" y="0"/>
          <a:chExt cx="0" cy="0"/>
        </a:xfrm>
      </p:grpSpPr>
      <p:sp>
        <p:nvSpPr>
          <p:cNvPr id="336" name="Google Shape;336;p49"/>
          <p:cNvSpPr txBox="1"/>
          <p:nvPr>
            <p:ph type="title"/>
          </p:nvPr>
        </p:nvSpPr>
        <p:spPr>
          <a:xfrm>
            <a:off x="311700" y="18785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predictions</a:t>
            </a:r>
            <a:endParaRPr/>
          </a:p>
        </p:txBody>
      </p:sp>
      <p:sp>
        <p:nvSpPr>
          <p:cNvPr id="337" name="Google Shape;337;p49"/>
          <p:cNvSpPr txBox="1"/>
          <p:nvPr>
            <p:ph idx="1" type="body"/>
          </p:nvPr>
        </p:nvSpPr>
        <p:spPr>
          <a:xfrm>
            <a:off x="311700" y="811250"/>
            <a:ext cx="8520600" cy="2216400"/>
          </a:xfrm>
          <a:prstGeom prst="rect">
            <a:avLst/>
          </a:prstGeom>
        </p:spPr>
        <p:txBody>
          <a:bodyPr anchorCtr="0" anchor="t" bIns="91425" lIns="91425" spcFirstLastPara="1" rIns="91425" wrap="square" tIns="91425">
            <a:normAutofit fontScale="92500"/>
          </a:bodyPr>
          <a:lstStyle/>
          <a:p>
            <a:pPr indent="0" lvl="0" marL="0" rtl="0" algn="l">
              <a:lnSpc>
                <a:spcPct val="150000"/>
              </a:lnSpc>
              <a:spcBef>
                <a:spcPts val="0"/>
              </a:spcBef>
              <a:spcAft>
                <a:spcPts val="0"/>
              </a:spcAft>
              <a:buNone/>
            </a:pPr>
            <a:r>
              <a:rPr lang="en" sz="1250">
                <a:solidFill>
                  <a:schemeClr val="dk2"/>
                </a:solidFill>
                <a:latin typeface="Arial"/>
                <a:ea typeface="Arial"/>
                <a:cs typeface="Arial"/>
                <a:sym typeface="Arial"/>
              </a:rPr>
              <a:t>The tuned models were tested on the testing dataset, which is 15% of stratified sample data. To understand the performance of classification model we are using confusion matrices. In all categories the class is imbalanced due to which there is high number of true negatives when compared to true positives. Appliances, cellphones and Automotive categories are unable to identify helpfulness which indicates the high bias towards majority class which is not helpfulness which is why there is underfitting for minority class. However, for Tools category, the AUC and Recall improved drastically similar to the base models as the model was trained using class weights. This improvement was with a trade-off with accuracy and precision.</a:t>
            </a:r>
            <a:endParaRPr sz="1250">
              <a:solidFill>
                <a:schemeClr val="dk2"/>
              </a:solidFill>
              <a:latin typeface="Arial"/>
              <a:ea typeface="Arial"/>
              <a:cs typeface="Arial"/>
              <a:sym typeface="Arial"/>
            </a:endParaRPr>
          </a:p>
          <a:p>
            <a:pPr indent="0" lvl="0" marL="0" rtl="0" algn="l">
              <a:spcBef>
                <a:spcPts val="1200"/>
              </a:spcBef>
              <a:spcAft>
                <a:spcPts val="1200"/>
              </a:spcAft>
              <a:buNone/>
            </a:pPr>
            <a:r>
              <a:t/>
            </a:r>
            <a:endParaRPr sz="1200">
              <a:solidFill>
                <a:schemeClr val="dk2"/>
              </a:solidFill>
              <a:latin typeface="Times New Roman"/>
              <a:ea typeface="Times New Roman"/>
              <a:cs typeface="Times New Roman"/>
              <a:sym typeface="Times New Roman"/>
            </a:endParaRPr>
          </a:p>
        </p:txBody>
      </p:sp>
      <p:pic>
        <p:nvPicPr>
          <p:cNvPr id="338" name="Google Shape;338;p49"/>
          <p:cNvPicPr preferRelativeResize="0"/>
          <p:nvPr/>
        </p:nvPicPr>
        <p:blipFill>
          <a:blip r:embed="rId3">
            <a:alphaModFix/>
          </a:blip>
          <a:stretch>
            <a:fillRect/>
          </a:stretch>
        </p:blipFill>
        <p:spPr>
          <a:xfrm>
            <a:off x="450275" y="2877075"/>
            <a:ext cx="8243450" cy="17928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342" name="Shape 342"/>
        <p:cNvGrpSpPr/>
        <p:nvPr/>
      </p:nvGrpSpPr>
      <p:grpSpPr>
        <a:xfrm>
          <a:off x="0" y="0"/>
          <a:ext cx="0" cy="0"/>
          <a:chOff x="0" y="0"/>
          <a:chExt cx="0" cy="0"/>
        </a:xfrm>
      </p:grpSpPr>
      <p:pic>
        <p:nvPicPr>
          <p:cNvPr id="343" name="Google Shape;343;p50"/>
          <p:cNvPicPr preferRelativeResize="0"/>
          <p:nvPr/>
        </p:nvPicPr>
        <p:blipFill>
          <a:blip r:embed="rId3">
            <a:alphaModFix/>
          </a:blip>
          <a:stretch>
            <a:fillRect/>
          </a:stretch>
        </p:blipFill>
        <p:spPr>
          <a:xfrm>
            <a:off x="753775" y="829567"/>
            <a:ext cx="2572575" cy="4208733"/>
          </a:xfrm>
          <a:prstGeom prst="rect">
            <a:avLst/>
          </a:prstGeom>
          <a:noFill/>
          <a:ln>
            <a:noFill/>
          </a:ln>
        </p:spPr>
      </p:pic>
      <p:pic>
        <p:nvPicPr>
          <p:cNvPr id="344" name="Google Shape;344;p50"/>
          <p:cNvPicPr preferRelativeResize="0"/>
          <p:nvPr/>
        </p:nvPicPr>
        <p:blipFill>
          <a:blip r:embed="rId4">
            <a:alphaModFix/>
          </a:blip>
          <a:stretch>
            <a:fillRect/>
          </a:stretch>
        </p:blipFill>
        <p:spPr>
          <a:xfrm>
            <a:off x="5659225" y="888425"/>
            <a:ext cx="2398500" cy="3836350"/>
          </a:xfrm>
          <a:prstGeom prst="rect">
            <a:avLst/>
          </a:prstGeom>
          <a:noFill/>
          <a:ln>
            <a:noFill/>
          </a:ln>
        </p:spPr>
      </p:pic>
      <p:sp>
        <p:nvSpPr>
          <p:cNvPr id="345" name="Google Shape;345;p50"/>
          <p:cNvSpPr txBox="1"/>
          <p:nvPr>
            <p:ph type="title"/>
          </p:nvPr>
        </p:nvSpPr>
        <p:spPr>
          <a:xfrm>
            <a:off x="311700" y="18785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Comparison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349" name="Shape 349"/>
        <p:cNvGrpSpPr/>
        <p:nvPr/>
      </p:nvGrpSpPr>
      <p:grpSpPr>
        <a:xfrm>
          <a:off x="0" y="0"/>
          <a:ext cx="0" cy="0"/>
          <a:chOff x="0" y="0"/>
          <a:chExt cx="0" cy="0"/>
        </a:xfrm>
      </p:grpSpPr>
      <p:sp>
        <p:nvSpPr>
          <p:cNvPr id="350" name="Google Shape;350;p51"/>
          <p:cNvSpPr txBox="1"/>
          <p:nvPr>
            <p:ph type="title"/>
          </p:nvPr>
        </p:nvSpPr>
        <p:spPr>
          <a:xfrm>
            <a:off x="311700" y="120450"/>
            <a:ext cx="8520600" cy="59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Validation and Evaluation - Random Forest </a:t>
            </a:r>
            <a:endParaRPr/>
          </a:p>
        </p:txBody>
      </p:sp>
      <p:sp>
        <p:nvSpPr>
          <p:cNvPr id="351" name="Google Shape;351;p51"/>
          <p:cNvSpPr txBox="1"/>
          <p:nvPr>
            <p:ph idx="1" type="body"/>
          </p:nvPr>
        </p:nvSpPr>
        <p:spPr>
          <a:xfrm>
            <a:off x="199175" y="713250"/>
            <a:ext cx="8633100" cy="4271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100">
                <a:solidFill>
                  <a:schemeClr val="dk2"/>
                </a:solidFill>
                <a:latin typeface="Arial"/>
                <a:ea typeface="Arial"/>
                <a:cs typeface="Arial"/>
                <a:sym typeface="Arial"/>
              </a:rPr>
              <a:t>Base Model. </a:t>
            </a:r>
            <a:r>
              <a:rPr lang="en" sz="1100">
                <a:solidFill>
                  <a:schemeClr val="dk2"/>
                </a:solidFill>
                <a:latin typeface="Arial"/>
                <a:ea typeface="Arial"/>
                <a:cs typeface="Arial"/>
                <a:sym typeface="Arial"/>
              </a:rPr>
              <a:t>Each </a:t>
            </a:r>
            <a:r>
              <a:rPr lang="en" sz="1100">
                <a:solidFill>
                  <a:schemeClr val="dk2"/>
                </a:solidFill>
                <a:latin typeface="Arial"/>
                <a:ea typeface="Arial"/>
                <a:cs typeface="Arial"/>
                <a:sym typeface="Arial"/>
              </a:rPr>
              <a:t>category</a:t>
            </a:r>
            <a:r>
              <a:rPr lang="en" sz="1100">
                <a:solidFill>
                  <a:schemeClr val="dk2"/>
                </a:solidFill>
                <a:latin typeface="Arial"/>
                <a:ea typeface="Arial"/>
                <a:cs typeface="Arial"/>
                <a:sym typeface="Arial"/>
              </a:rPr>
              <a:t> baseline, or base, Random Forest model is trained using default parameters on the training dataset for various categories. There was a slight variation for the “Tools &amp; Home Improvement” category as we used the concept of class weights to handle imbalance in the dataset. This helps the model focus on the minority class instead of being biased towards the majority class. </a:t>
            </a:r>
            <a:endParaRPr sz="1100">
              <a:solidFill>
                <a:schemeClr val="dk2"/>
              </a:solidFill>
              <a:latin typeface="Arial"/>
              <a:ea typeface="Arial"/>
              <a:cs typeface="Arial"/>
              <a:sym typeface="Arial"/>
            </a:endParaRPr>
          </a:p>
          <a:p>
            <a:pPr indent="12700" lvl="0" marL="0" rtl="0" algn="l">
              <a:lnSpc>
                <a:spcPct val="200000"/>
              </a:lnSpc>
              <a:spcBef>
                <a:spcPts val="0"/>
              </a:spcBef>
              <a:spcAft>
                <a:spcPts val="0"/>
              </a:spcAft>
              <a:buNone/>
            </a:pPr>
            <a:r>
              <a:rPr b="1" lang="en" sz="1100">
                <a:solidFill>
                  <a:schemeClr val="dk2"/>
                </a:solidFill>
                <a:latin typeface="Arial"/>
                <a:ea typeface="Arial"/>
                <a:cs typeface="Arial"/>
                <a:sym typeface="Arial"/>
              </a:rPr>
              <a:t>Hyperparameter-tuned. </a:t>
            </a:r>
            <a:r>
              <a:rPr lang="en" sz="1100">
                <a:solidFill>
                  <a:schemeClr val="dk2"/>
                </a:solidFill>
                <a:latin typeface="Arial"/>
                <a:ea typeface="Arial"/>
                <a:cs typeface="Arial"/>
                <a:sym typeface="Arial"/>
              </a:rPr>
              <a:t>The validation dataset is used to fine-tune the models using the best possible parameters. The validation dataset was used for tuning since this method lessens overfitting and enhances the model's capacity for generalization. Additionally, since hyperparameter tuning occurs on a smaller dataset than training, which comprises 70% of the dataset, employing the validation dataset, which comprises 15% of the modeling dataset, speeds up the process. </a:t>
            </a:r>
            <a:endParaRPr sz="1100">
              <a:solidFill>
                <a:schemeClr val="dk2"/>
              </a:solidFill>
              <a:latin typeface="Arial"/>
              <a:ea typeface="Arial"/>
              <a:cs typeface="Arial"/>
              <a:sym typeface="Arial"/>
            </a:endParaRPr>
          </a:p>
          <a:p>
            <a:pPr indent="12700" lvl="0" marL="0" rtl="0" algn="l">
              <a:lnSpc>
                <a:spcPct val="200000"/>
              </a:lnSpc>
              <a:spcBef>
                <a:spcPts val="0"/>
              </a:spcBef>
              <a:spcAft>
                <a:spcPts val="0"/>
              </a:spcAft>
              <a:buNone/>
            </a:pPr>
            <a:r>
              <a:rPr lang="en" sz="1100">
                <a:solidFill>
                  <a:schemeClr val="dk2"/>
                </a:solidFill>
                <a:latin typeface="Arial"/>
                <a:ea typeface="Arial"/>
                <a:cs typeface="Arial"/>
                <a:sym typeface="Arial"/>
              </a:rPr>
              <a:t>The hyperparameters we have used for Random Forest include </a:t>
            </a:r>
            <a:r>
              <a:rPr b="1" lang="en" sz="1100">
                <a:solidFill>
                  <a:schemeClr val="dk2"/>
                </a:solidFill>
                <a:latin typeface="Arial"/>
                <a:ea typeface="Arial"/>
                <a:cs typeface="Arial"/>
                <a:sym typeface="Arial"/>
              </a:rPr>
              <a:t>n_estimators</a:t>
            </a:r>
            <a:r>
              <a:rPr lang="en" sz="1100">
                <a:solidFill>
                  <a:schemeClr val="dk2"/>
                </a:solidFill>
                <a:latin typeface="Arial"/>
                <a:ea typeface="Arial"/>
                <a:cs typeface="Arial"/>
                <a:sym typeface="Arial"/>
              </a:rPr>
              <a:t> and </a:t>
            </a:r>
            <a:r>
              <a:rPr b="1" lang="en" sz="1100">
                <a:solidFill>
                  <a:schemeClr val="dk2"/>
                </a:solidFill>
                <a:latin typeface="Arial"/>
                <a:ea typeface="Arial"/>
                <a:cs typeface="Arial"/>
                <a:sym typeface="Arial"/>
              </a:rPr>
              <a:t>max_depth</a:t>
            </a:r>
            <a:r>
              <a:rPr lang="en" sz="1100">
                <a:solidFill>
                  <a:schemeClr val="dk2"/>
                </a:solidFill>
                <a:latin typeface="Arial"/>
                <a:ea typeface="Arial"/>
                <a:cs typeface="Arial"/>
                <a:sym typeface="Arial"/>
              </a:rPr>
              <a:t>.</a:t>
            </a:r>
            <a:endParaRPr sz="1100">
              <a:solidFill>
                <a:schemeClr val="dk2"/>
              </a:solidFill>
              <a:latin typeface="Arial"/>
              <a:ea typeface="Arial"/>
              <a:cs typeface="Arial"/>
              <a:sym typeface="Arial"/>
            </a:endParaRPr>
          </a:p>
          <a:p>
            <a:pPr indent="-298450" lvl="0" marL="457200" rtl="0" algn="l">
              <a:lnSpc>
                <a:spcPct val="200000"/>
              </a:lnSpc>
              <a:spcBef>
                <a:spcPts val="0"/>
              </a:spcBef>
              <a:spcAft>
                <a:spcPts val="0"/>
              </a:spcAft>
              <a:buClr>
                <a:schemeClr val="dk2"/>
              </a:buClr>
              <a:buSzPts val="1100"/>
              <a:buFont typeface="Times New Roman"/>
              <a:buChar char="●"/>
            </a:pPr>
            <a:r>
              <a:rPr lang="en" sz="1100">
                <a:solidFill>
                  <a:schemeClr val="dk2"/>
                </a:solidFill>
                <a:latin typeface="Arial"/>
                <a:ea typeface="Arial"/>
                <a:cs typeface="Arial"/>
                <a:sym typeface="Arial"/>
              </a:rPr>
              <a:t>The </a:t>
            </a:r>
            <a:r>
              <a:rPr b="1" lang="en" sz="1100">
                <a:solidFill>
                  <a:schemeClr val="dk2"/>
                </a:solidFill>
                <a:latin typeface="Arial"/>
                <a:ea typeface="Arial"/>
                <a:cs typeface="Arial"/>
                <a:sym typeface="Arial"/>
              </a:rPr>
              <a:t>"max depth"</a:t>
            </a:r>
            <a:r>
              <a:rPr lang="en" sz="1100">
                <a:solidFill>
                  <a:schemeClr val="dk2"/>
                </a:solidFill>
                <a:latin typeface="Arial"/>
                <a:ea typeface="Arial"/>
                <a:cs typeface="Arial"/>
                <a:sym typeface="Arial"/>
              </a:rPr>
              <a:t> option sets the maximum depth for each tree in the ensemble. It is a measure of a tree's potential complexity and affects the model's ability to identify patterns in the input data. </a:t>
            </a:r>
            <a:endParaRPr sz="1100">
              <a:solidFill>
                <a:schemeClr val="dk2"/>
              </a:solidFill>
              <a:latin typeface="Arial"/>
              <a:ea typeface="Arial"/>
              <a:cs typeface="Arial"/>
              <a:sym typeface="Arial"/>
            </a:endParaRPr>
          </a:p>
          <a:p>
            <a:pPr indent="-298450" lvl="0" marL="457200" rtl="0" algn="l">
              <a:lnSpc>
                <a:spcPct val="200000"/>
              </a:lnSpc>
              <a:spcBef>
                <a:spcPts val="0"/>
              </a:spcBef>
              <a:spcAft>
                <a:spcPts val="0"/>
              </a:spcAft>
              <a:buClr>
                <a:schemeClr val="dk2"/>
              </a:buClr>
              <a:buSzPts val="1100"/>
              <a:buFont typeface="Times New Roman"/>
              <a:buChar char="●"/>
            </a:pPr>
            <a:r>
              <a:rPr lang="en" sz="1100">
                <a:solidFill>
                  <a:schemeClr val="dk2"/>
                </a:solidFill>
                <a:latin typeface="Arial"/>
                <a:ea typeface="Arial"/>
                <a:cs typeface="Arial"/>
                <a:sym typeface="Arial"/>
              </a:rPr>
              <a:t>The number of boosting rounds or trees to be constructed in the ensemble is indicated by the </a:t>
            </a:r>
            <a:r>
              <a:rPr b="1" lang="en" sz="1100">
                <a:solidFill>
                  <a:schemeClr val="dk2"/>
                </a:solidFill>
                <a:latin typeface="Arial"/>
                <a:ea typeface="Arial"/>
                <a:cs typeface="Arial"/>
                <a:sym typeface="Arial"/>
              </a:rPr>
              <a:t>"n_estimators"</a:t>
            </a:r>
            <a:r>
              <a:rPr lang="en" sz="1100">
                <a:solidFill>
                  <a:schemeClr val="dk2"/>
                </a:solidFill>
                <a:latin typeface="Arial"/>
                <a:ea typeface="Arial"/>
                <a:cs typeface="Arial"/>
                <a:sym typeface="Arial"/>
              </a:rPr>
              <a:t> parameter.</a:t>
            </a:r>
            <a:endParaRPr sz="1100">
              <a:solidFill>
                <a:schemeClr val="dk2"/>
              </a:solidFill>
              <a:latin typeface="Arial"/>
              <a:ea typeface="Arial"/>
              <a:cs typeface="Arial"/>
              <a:sym typeface="Arial"/>
            </a:endParaRPr>
          </a:p>
          <a:p>
            <a:pPr indent="12700" lvl="0" marL="0" rtl="0" algn="l">
              <a:lnSpc>
                <a:spcPct val="200000"/>
              </a:lnSpc>
              <a:spcBef>
                <a:spcPts val="0"/>
              </a:spcBef>
              <a:spcAft>
                <a:spcPts val="0"/>
              </a:spcAft>
              <a:buClr>
                <a:schemeClr val="dk2"/>
              </a:buClr>
              <a:buSzPts val="1100"/>
              <a:buFont typeface="Arial"/>
              <a:buNone/>
            </a:pPr>
            <a:r>
              <a:t/>
            </a:r>
            <a:endParaRPr sz="1100">
              <a:solidFill>
                <a:schemeClr val="dk2"/>
              </a:solidFill>
              <a:latin typeface="Arial"/>
              <a:ea typeface="Arial"/>
              <a:cs typeface="Arial"/>
              <a:sym typeface="Arial"/>
            </a:endParaRPr>
          </a:p>
          <a:p>
            <a:pPr indent="0" lvl="0" marL="0" rtl="0" algn="l">
              <a:spcBef>
                <a:spcPts val="0"/>
              </a:spcBef>
              <a:spcAft>
                <a:spcPts val="1200"/>
              </a:spcAft>
              <a:buNone/>
            </a:pPr>
            <a:r>
              <a:t/>
            </a:r>
            <a:endParaRPr sz="11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Equations Used in Logistic Regression</a:t>
            </a:r>
            <a:endParaRPr/>
          </a:p>
        </p:txBody>
      </p:sp>
      <p:sp>
        <p:nvSpPr>
          <p:cNvPr id="77" name="Google Shape;77;p16"/>
          <p:cNvSpPr txBox="1"/>
          <p:nvPr>
            <p:ph idx="1" type="body"/>
          </p:nvPr>
        </p:nvSpPr>
        <p:spPr>
          <a:xfrm>
            <a:off x="311700" y="1152475"/>
            <a:ext cx="8657700" cy="3416400"/>
          </a:xfrm>
          <a:prstGeom prst="rect">
            <a:avLst/>
          </a:prstGeom>
        </p:spPr>
        <p:txBody>
          <a:bodyPr anchorCtr="0" anchor="t" bIns="91425" lIns="91425" spcFirstLastPara="1" rIns="91425" wrap="square" tIns="91425">
            <a:normAutofit/>
          </a:bodyPr>
          <a:lstStyle/>
          <a:p>
            <a:pPr indent="12700" lvl="0" marL="0" rtl="0" algn="l">
              <a:lnSpc>
                <a:spcPct val="200000"/>
              </a:lnSpc>
              <a:spcBef>
                <a:spcPts val="0"/>
              </a:spcBef>
              <a:spcAft>
                <a:spcPts val="0"/>
              </a:spcAft>
              <a:buNone/>
            </a:pPr>
            <a:r>
              <a:rPr lang="en" sz="1200">
                <a:solidFill>
                  <a:schemeClr val="dk2"/>
                </a:solidFill>
                <a:latin typeface="Arial"/>
                <a:ea typeface="Arial"/>
                <a:cs typeface="Arial"/>
                <a:sym typeface="Arial"/>
              </a:rPr>
              <a:t>Logistic function equations</a:t>
            </a:r>
            <a:endParaRPr sz="1200">
              <a:solidFill>
                <a:schemeClr val="dk2"/>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chemeClr val="dk2"/>
              </a:solidFill>
              <a:latin typeface="Arial"/>
              <a:ea typeface="Arial"/>
              <a:cs typeface="Arial"/>
              <a:sym typeface="Arial"/>
            </a:endParaRPr>
          </a:p>
          <a:p>
            <a:pPr indent="0" lvl="0" marL="0" rtl="0" algn="l">
              <a:lnSpc>
                <a:spcPct val="100000"/>
              </a:lnSpc>
              <a:spcBef>
                <a:spcPts val="0"/>
              </a:spcBef>
              <a:spcAft>
                <a:spcPts val="0"/>
              </a:spcAft>
              <a:buNone/>
            </a:pPr>
            <a:r>
              <a:rPr lang="en" sz="1200">
                <a:solidFill>
                  <a:schemeClr val="dk2"/>
                </a:solidFill>
                <a:latin typeface="Arial"/>
                <a:ea typeface="Arial"/>
                <a:cs typeface="Arial"/>
                <a:sym typeface="Arial"/>
              </a:rPr>
              <a:t>Using hypothesis of linear in logistic sigmoid function</a:t>
            </a:r>
            <a:endParaRPr sz="1200">
              <a:solidFill>
                <a:schemeClr val="dk2"/>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chemeClr val="dk2"/>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chemeClr val="dk2"/>
              </a:solidFill>
              <a:latin typeface="Arial"/>
              <a:ea typeface="Arial"/>
              <a:cs typeface="Arial"/>
              <a:sym typeface="Arial"/>
            </a:endParaRPr>
          </a:p>
          <a:p>
            <a:pPr indent="0" lvl="0" marL="0" rtl="0" algn="l">
              <a:lnSpc>
                <a:spcPct val="100000"/>
              </a:lnSpc>
              <a:spcBef>
                <a:spcPts val="0"/>
              </a:spcBef>
              <a:spcAft>
                <a:spcPts val="0"/>
              </a:spcAft>
              <a:buNone/>
            </a:pPr>
            <a:r>
              <a:rPr lang="en" sz="1200">
                <a:solidFill>
                  <a:schemeClr val="dk2"/>
                </a:solidFill>
                <a:latin typeface="Arial"/>
                <a:ea typeface="Arial"/>
                <a:cs typeface="Arial"/>
                <a:sym typeface="Arial"/>
              </a:rPr>
              <a:t>Cost Function/ Loss FUnction of Logistic </a:t>
            </a:r>
            <a:endParaRPr sz="1200">
              <a:solidFill>
                <a:schemeClr val="dk2"/>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chemeClr val="dk2"/>
              </a:solidFill>
              <a:latin typeface="Arial"/>
              <a:ea typeface="Arial"/>
              <a:cs typeface="Arial"/>
              <a:sym typeface="Arial"/>
            </a:endParaRPr>
          </a:p>
          <a:p>
            <a:pPr indent="1270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a:p>
            <a:pPr indent="1270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a:p>
            <a:pPr indent="12700" lvl="0" marL="0" rtl="0" algn="l">
              <a:lnSpc>
                <a:spcPct val="200000"/>
              </a:lnSpc>
              <a:spcBef>
                <a:spcPts val="0"/>
              </a:spcBef>
              <a:spcAft>
                <a:spcPts val="0"/>
              </a:spcAft>
              <a:buNone/>
            </a:pPr>
            <a:r>
              <a:rPr lang="en" sz="1200">
                <a:solidFill>
                  <a:schemeClr val="dk2"/>
                </a:solidFill>
                <a:latin typeface="Arial"/>
                <a:ea typeface="Arial"/>
                <a:cs typeface="Arial"/>
                <a:sym typeface="Arial"/>
              </a:rPr>
              <a:t>To find optimal parameters, gradient descent is used and this will minimize the cost function of our model.</a:t>
            </a:r>
            <a:endParaRPr sz="1200">
              <a:solidFill>
                <a:schemeClr val="dk2"/>
              </a:solidFill>
              <a:latin typeface="Arial"/>
              <a:ea typeface="Arial"/>
              <a:cs typeface="Arial"/>
              <a:sym typeface="Arial"/>
            </a:endParaRPr>
          </a:p>
          <a:p>
            <a:pPr indent="12700" lvl="0" marL="0" rtl="0" algn="l">
              <a:lnSpc>
                <a:spcPct val="200000"/>
              </a:lnSpc>
              <a:spcBef>
                <a:spcPts val="0"/>
              </a:spcBef>
              <a:spcAft>
                <a:spcPts val="0"/>
              </a:spcAft>
              <a:buNone/>
            </a:pPr>
            <a:r>
              <a:t/>
            </a:r>
            <a:endParaRPr sz="1200">
              <a:solidFill>
                <a:schemeClr val="dk2"/>
              </a:solidFill>
              <a:latin typeface="Times New Roman"/>
              <a:ea typeface="Times New Roman"/>
              <a:cs typeface="Times New Roman"/>
              <a:sym typeface="Times New Roman"/>
            </a:endParaRPr>
          </a:p>
        </p:txBody>
      </p:sp>
      <p:pic>
        <p:nvPicPr>
          <p:cNvPr id="78" name="Google Shape;78;p16"/>
          <p:cNvPicPr preferRelativeResize="0"/>
          <p:nvPr/>
        </p:nvPicPr>
        <p:blipFill>
          <a:blip r:embed="rId3">
            <a:alphaModFix/>
          </a:blip>
          <a:stretch>
            <a:fillRect/>
          </a:stretch>
        </p:blipFill>
        <p:spPr>
          <a:xfrm>
            <a:off x="2153575" y="1152475"/>
            <a:ext cx="1661900" cy="688125"/>
          </a:xfrm>
          <a:prstGeom prst="rect">
            <a:avLst/>
          </a:prstGeom>
          <a:noFill/>
          <a:ln>
            <a:noFill/>
          </a:ln>
        </p:spPr>
      </p:pic>
      <p:pic>
        <p:nvPicPr>
          <p:cNvPr id="79" name="Google Shape;79;p16"/>
          <p:cNvPicPr preferRelativeResize="0"/>
          <p:nvPr/>
        </p:nvPicPr>
        <p:blipFill>
          <a:blip r:embed="rId4">
            <a:alphaModFix/>
          </a:blip>
          <a:stretch>
            <a:fillRect/>
          </a:stretch>
        </p:blipFill>
        <p:spPr>
          <a:xfrm>
            <a:off x="3875650" y="1752150"/>
            <a:ext cx="1541850" cy="513950"/>
          </a:xfrm>
          <a:prstGeom prst="rect">
            <a:avLst/>
          </a:prstGeom>
          <a:noFill/>
          <a:ln>
            <a:noFill/>
          </a:ln>
        </p:spPr>
      </p:pic>
      <p:pic>
        <p:nvPicPr>
          <p:cNvPr id="80" name="Google Shape;80;p16"/>
          <p:cNvPicPr preferRelativeResize="0"/>
          <p:nvPr/>
        </p:nvPicPr>
        <p:blipFill rotWithShape="1">
          <a:blip r:embed="rId5">
            <a:alphaModFix/>
          </a:blip>
          <a:srcRect b="16961" l="2748" r="22557" t="17751"/>
          <a:stretch/>
        </p:blipFill>
        <p:spPr>
          <a:xfrm>
            <a:off x="2729875" y="2571750"/>
            <a:ext cx="4012586" cy="513950"/>
          </a:xfrm>
          <a:prstGeom prst="rect">
            <a:avLst/>
          </a:prstGeom>
          <a:noFill/>
          <a:ln>
            <a:noFill/>
          </a:ln>
        </p:spPr>
      </p:pic>
      <p:pic>
        <p:nvPicPr>
          <p:cNvPr id="81" name="Google Shape;81;p16"/>
          <p:cNvPicPr preferRelativeResize="0"/>
          <p:nvPr/>
        </p:nvPicPr>
        <p:blipFill>
          <a:blip r:embed="rId6">
            <a:alphaModFix/>
          </a:blip>
          <a:stretch>
            <a:fillRect/>
          </a:stretch>
        </p:blipFill>
        <p:spPr>
          <a:xfrm>
            <a:off x="2908975" y="3816850"/>
            <a:ext cx="2075955" cy="5139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355" name="Shape 355"/>
        <p:cNvGrpSpPr/>
        <p:nvPr/>
      </p:nvGrpSpPr>
      <p:grpSpPr>
        <a:xfrm>
          <a:off x="0" y="0"/>
          <a:ext cx="0" cy="0"/>
          <a:chOff x="0" y="0"/>
          <a:chExt cx="0" cy="0"/>
        </a:xfrm>
      </p:grpSpPr>
      <p:sp>
        <p:nvSpPr>
          <p:cNvPr id="356" name="Google Shape;356;p52"/>
          <p:cNvSpPr txBox="1"/>
          <p:nvPr>
            <p:ph type="title"/>
          </p:nvPr>
        </p:nvSpPr>
        <p:spPr>
          <a:xfrm>
            <a:off x="311700" y="106550"/>
            <a:ext cx="8520600" cy="92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Hyperparameters for each category</a:t>
            </a:r>
            <a:endParaRPr/>
          </a:p>
        </p:txBody>
      </p:sp>
      <p:sp>
        <p:nvSpPr>
          <p:cNvPr id="357" name="Google Shape;357;p52"/>
          <p:cNvSpPr txBox="1"/>
          <p:nvPr>
            <p:ph idx="1" type="body"/>
          </p:nvPr>
        </p:nvSpPr>
        <p:spPr>
          <a:xfrm>
            <a:off x="177400" y="1074675"/>
            <a:ext cx="8520600" cy="37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2"/>
                </a:solidFill>
                <a:latin typeface="Arial"/>
                <a:ea typeface="Arial"/>
                <a:cs typeface="Arial"/>
                <a:sym typeface="Arial"/>
              </a:rPr>
              <a:t>The following table lists the ideal Random Forest model </a:t>
            </a:r>
            <a:r>
              <a:rPr b="1" lang="en" sz="1200">
                <a:solidFill>
                  <a:schemeClr val="dk2"/>
                </a:solidFill>
                <a:latin typeface="Arial"/>
                <a:ea typeface="Arial"/>
                <a:cs typeface="Arial"/>
                <a:sym typeface="Arial"/>
              </a:rPr>
              <a:t>hyperparameters</a:t>
            </a:r>
            <a:r>
              <a:rPr lang="en" sz="1200">
                <a:solidFill>
                  <a:schemeClr val="dk2"/>
                </a:solidFill>
                <a:latin typeface="Arial"/>
                <a:ea typeface="Arial"/>
                <a:cs typeface="Arial"/>
                <a:sym typeface="Arial"/>
              </a:rPr>
              <a:t> for each category.</a:t>
            </a:r>
            <a:endParaRPr sz="1200">
              <a:solidFill>
                <a:schemeClr val="dk2"/>
              </a:solidFill>
              <a:latin typeface="Arial"/>
              <a:ea typeface="Arial"/>
              <a:cs typeface="Arial"/>
              <a:sym typeface="Arial"/>
            </a:endParaRPr>
          </a:p>
          <a:p>
            <a:pPr indent="0" lvl="0" marL="0" rtl="0" algn="l">
              <a:spcBef>
                <a:spcPts val="1200"/>
              </a:spcBef>
              <a:spcAft>
                <a:spcPts val="0"/>
              </a:spcAft>
              <a:buNone/>
            </a:pPr>
            <a:r>
              <a:rPr lang="en" sz="1200">
                <a:solidFill>
                  <a:schemeClr val="dk2"/>
                </a:solidFill>
                <a:latin typeface="Arial"/>
                <a:ea typeface="Arial"/>
                <a:cs typeface="Arial"/>
                <a:sym typeface="Arial"/>
              </a:rPr>
              <a:t>We have used </a:t>
            </a:r>
            <a:r>
              <a:rPr b="1" lang="en" sz="1200">
                <a:solidFill>
                  <a:schemeClr val="dk2"/>
                </a:solidFill>
                <a:latin typeface="Arial"/>
                <a:ea typeface="Arial"/>
                <a:cs typeface="Arial"/>
                <a:sym typeface="Arial"/>
              </a:rPr>
              <a:t>grid search</a:t>
            </a:r>
            <a:r>
              <a:rPr lang="en" sz="1200">
                <a:solidFill>
                  <a:schemeClr val="dk2"/>
                </a:solidFill>
                <a:latin typeface="Arial"/>
                <a:ea typeface="Arial"/>
                <a:cs typeface="Arial"/>
                <a:sym typeface="Arial"/>
              </a:rPr>
              <a:t> to tune the hyperparameters. It searches through all possible combinations of the hyperparameter ranges to identify the best possible combination. We have optimized the training time using 3-fold cross-validation because of our restricted computational resources. Finding the best possible parameter combination to get the highest accuracy is our aim when it comes to hyperparameter tweaking.</a:t>
            </a:r>
            <a:endParaRPr sz="1200">
              <a:solidFill>
                <a:schemeClr val="dk2"/>
              </a:solidFill>
              <a:latin typeface="Arial"/>
              <a:ea typeface="Arial"/>
              <a:cs typeface="Arial"/>
              <a:sym typeface="Arial"/>
            </a:endParaRPr>
          </a:p>
          <a:p>
            <a:pPr indent="0" lvl="0" marL="0" rtl="0" algn="l">
              <a:spcBef>
                <a:spcPts val="1200"/>
              </a:spcBef>
              <a:spcAft>
                <a:spcPts val="0"/>
              </a:spcAft>
              <a:buNone/>
            </a:pPr>
            <a:r>
              <a:t/>
            </a:r>
            <a:endParaRPr sz="1200">
              <a:solidFill>
                <a:schemeClr val="dk2"/>
              </a:solidFill>
              <a:latin typeface="Arial"/>
              <a:ea typeface="Arial"/>
              <a:cs typeface="Arial"/>
              <a:sym typeface="Arial"/>
            </a:endParaRPr>
          </a:p>
          <a:p>
            <a:pPr indent="0" lvl="0" marL="0" rtl="0" algn="l">
              <a:spcBef>
                <a:spcPts val="1200"/>
              </a:spcBef>
              <a:spcAft>
                <a:spcPts val="0"/>
              </a:spcAft>
              <a:buNone/>
            </a:pPr>
            <a:r>
              <a:t/>
            </a:r>
            <a:endParaRPr sz="1200">
              <a:solidFill>
                <a:schemeClr val="dk2"/>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358" name="Google Shape;358;p52"/>
          <p:cNvGraphicFramePr/>
          <p:nvPr/>
        </p:nvGraphicFramePr>
        <p:xfrm>
          <a:off x="994175" y="2513250"/>
          <a:ext cx="3000000" cy="3000000"/>
        </p:xfrm>
        <a:graphic>
          <a:graphicData uri="http://schemas.openxmlformats.org/drawingml/2006/table">
            <a:tbl>
              <a:tblPr>
                <a:noFill/>
                <a:tableStyleId>{F6AD0C51-9EDD-4198-B1CE-70C40A1AE285}</a:tableStyleId>
              </a:tblPr>
              <a:tblGrid>
                <a:gridCol w="2820625"/>
                <a:gridCol w="2005375"/>
                <a:gridCol w="2413000"/>
              </a:tblGrid>
              <a:tr h="381000">
                <a:tc>
                  <a:txBody>
                    <a:bodyPr/>
                    <a:lstStyle/>
                    <a:p>
                      <a:pPr indent="0" lvl="0" marL="0" rtl="0" algn="ctr">
                        <a:spcBef>
                          <a:spcPts val="0"/>
                        </a:spcBef>
                        <a:spcAft>
                          <a:spcPts val="0"/>
                        </a:spcAft>
                        <a:buNone/>
                      </a:pPr>
                      <a:r>
                        <a:rPr b="1" lang="en">
                          <a:solidFill>
                            <a:schemeClr val="lt1"/>
                          </a:solidFill>
                        </a:rPr>
                        <a:t>Category</a:t>
                      </a:r>
                      <a:endParaRPr b="1">
                        <a:solidFill>
                          <a:schemeClr val="lt1"/>
                        </a:solidFill>
                      </a:endParaRPr>
                    </a:p>
                  </a:txBody>
                  <a:tcPr marT="91425" marB="91425" marR="91425" marL="91425">
                    <a:lnL cap="flat" cmpd="sng" w="9525">
                      <a:solidFill>
                        <a:srgbClr val="FFFBF7"/>
                      </a:solidFill>
                      <a:prstDash val="solid"/>
                      <a:round/>
                      <a:headEnd len="sm" w="sm" type="none"/>
                      <a:tailEnd len="sm" w="sm" type="none"/>
                    </a:lnL>
                    <a:lnR cap="flat" cmpd="sng" w="9525">
                      <a:solidFill>
                        <a:srgbClr val="FFFBF7"/>
                      </a:solidFill>
                      <a:prstDash val="solid"/>
                      <a:round/>
                      <a:headEnd len="sm" w="sm" type="none"/>
                      <a:tailEnd len="sm" w="sm" type="none"/>
                    </a:lnR>
                    <a:lnT cap="flat" cmpd="sng" w="9525">
                      <a:solidFill>
                        <a:srgbClr val="FFFBF7"/>
                      </a:solidFill>
                      <a:prstDash val="solid"/>
                      <a:round/>
                      <a:headEnd len="sm" w="sm" type="none"/>
                      <a:tailEnd len="sm" w="sm" type="none"/>
                    </a:lnT>
                    <a:lnB cap="flat" cmpd="sng" w="9525">
                      <a:solidFill>
                        <a:srgbClr val="FFFBF7"/>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a:solidFill>
                            <a:schemeClr val="lt1"/>
                          </a:solidFill>
                        </a:rPr>
                        <a:t>max_depth</a:t>
                      </a:r>
                      <a:endParaRPr b="1">
                        <a:solidFill>
                          <a:schemeClr val="lt1"/>
                        </a:solidFill>
                      </a:endParaRPr>
                    </a:p>
                  </a:txBody>
                  <a:tcPr marT="91425" marB="91425" marR="91425" marL="91425">
                    <a:lnL cap="flat" cmpd="sng" w="9525">
                      <a:solidFill>
                        <a:srgbClr val="FFFBF7"/>
                      </a:solidFill>
                      <a:prstDash val="solid"/>
                      <a:round/>
                      <a:headEnd len="sm" w="sm" type="none"/>
                      <a:tailEnd len="sm" w="sm" type="none"/>
                    </a:lnL>
                    <a:lnR cap="flat" cmpd="sng" w="9525">
                      <a:solidFill>
                        <a:srgbClr val="FFFBF7"/>
                      </a:solidFill>
                      <a:prstDash val="solid"/>
                      <a:round/>
                      <a:headEnd len="sm" w="sm" type="none"/>
                      <a:tailEnd len="sm" w="sm" type="none"/>
                    </a:lnR>
                    <a:lnT cap="flat" cmpd="sng" w="9525">
                      <a:solidFill>
                        <a:srgbClr val="FFFBF7"/>
                      </a:solidFill>
                      <a:prstDash val="solid"/>
                      <a:round/>
                      <a:headEnd len="sm" w="sm" type="none"/>
                      <a:tailEnd len="sm" w="sm" type="none"/>
                    </a:lnT>
                    <a:lnB cap="flat" cmpd="sng" w="9525">
                      <a:solidFill>
                        <a:srgbClr val="FFFBF7"/>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a:solidFill>
                            <a:schemeClr val="lt1"/>
                          </a:solidFill>
                        </a:rPr>
                        <a:t>n_estimators</a:t>
                      </a:r>
                      <a:endParaRPr b="1">
                        <a:solidFill>
                          <a:schemeClr val="lt1"/>
                        </a:solidFill>
                      </a:endParaRPr>
                    </a:p>
                  </a:txBody>
                  <a:tcPr marT="91425" marB="91425" marR="91425" marL="91425">
                    <a:lnL cap="flat" cmpd="sng" w="9525">
                      <a:solidFill>
                        <a:srgbClr val="FFFBF7"/>
                      </a:solidFill>
                      <a:prstDash val="solid"/>
                      <a:round/>
                      <a:headEnd len="sm" w="sm" type="none"/>
                      <a:tailEnd len="sm" w="sm" type="none"/>
                    </a:lnL>
                    <a:lnR cap="flat" cmpd="sng" w="9525">
                      <a:solidFill>
                        <a:srgbClr val="FFFBF7"/>
                      </a:solidFill>
                      <a:prstDash val="solid"/>
                      <a:round/>
                      <a:headEnd len="sm" w="sm" type="none"/>
                      <a:tailEnd len="sm" w="sm" type="none"/>
                    </a:lnR>
                    <a:lnT cap="flat" cmpd="sng" w="9525">
                      <a:solidFill>
                        <a:srgbClr val="FFFBF7"/>
                      </a:solidFill>
                      <a:prstDash val="solid"/>
                      <a:round/>
                      <a:headEnd len="sm" w="sm" type="none"/>
                      <a:tailEnd len="sm" w="sm" type="none"/>
                    </a:lnT>
                    <a:lnB cap="flat" cmpd="sng" w="9525">
                      <a:solidFill>
                        <a:srgbClr val="FFFBF7"/>
                      </a:solidFill>
                      <a:prstDash val="solid"/>
                      <a:round/>
                      <a:headEnd len="sm" w="sm" type="none"/>
                      <a:tailEnd len="sm" w="sm" type="none"/>
                    </a:lnB>
                    <a:solidFill>
                      <a:schemeClr val="dk1"/>
                    </a:solidFill>
                  </a:tcPr>
                </a:tc>
              </a:tr>
              <a:tr h="381000">
                <a:tc>
                  <a:txBody>
                    <a:bodyPr/>
                    <a:lstStyle/>
                    <a:p>
                      <a:pPr indent="0" lvl="0" marL="0" rtl="0" algn="ctr">
                        <a:spcBef>
                          <a:spcPts val="0"/>
                        </a:spcBef>
                        <a:spcAft>
                          <a:spcPts val="0"/>
                        </a:spcAft>
                        <a:buNone/>
                      </a:pPr>
                      <a:r>
                        <a:rPr lang="en"/>
                        <a:t>Appliances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FFFBF7"/>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None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FFFBF7"/>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FFFBF7"/>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Automotive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Cellphones and Accessories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Tools and Home Improvement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362" name="Shape 362"/>
        <p:cNvGrpSpPr/>
        <p:nvPr/>
      </p:nvGrpSpPr>
      <p:grpSpPr>
        <a:xfrm>
          <a:off x="0" y="0"/>
          <a:ext cx="0" cy="0"/>
          <a:chOff x="0" y="0"/>
          <a:chExt cx="0" cy="0"/>
        </a:xfrm>
      </p:grpSpPr>
      <p:sp>
        <p:nvSpPr>
          <p:cNvPr id="363" name="Google Shape;363;p53"/>
          <p:cNvSpPr txBox="1"/>
          <p:nvPr>
            <p:ph type="title"/>
          </p:nvPr>
        </p:nvSpPr>
        <p:spPr>
          <a:xfrm>
            <a:off x="311700" y="78750"/>
            <a:ext cx="8520600" cy="9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Classification metrics for Random Forest model across all categories</a:t>
            </a:r>
            <a:endParaRPr sz="2400"/>
          </a:p>
        </p:txBody>
      </p:sp>
      <p:graphicFrame>
        <p:nvGraphicFramePr>
          <p:cNvPr id="364" name="Google Shape;364;p53"/>
          <p:cNvGraphicFramePr/>
          <p:nvPr/>
        </p:nvGraphicFramePr>
        <p:xfrm>
          <a:off x="952500" y="940600"/>
          <a:ext cx="3000000" cy="3000000"/>
        </p:xfrm>
        <a:graphic>
          <a:graphicData uri="http://schemas.openxmlformats.org/drawingml/2006/table">
            <a:tbl>
              <a:tblPr>
                <a:noFill/>
                <a:tableStyleId>{F6AD0C51-9EDD-4198-B1CE-70C40A1AE285}</a:tableStyleId>
              </a:tblPr>
              <a:tblGrid>
                <a:gridCol w="1405675"/>
                <a:gridCol w="1007325"/>
                <a:gridCol w="1206500"/>
                <a:gridCol w="1206500"/>
                <a:gridCol w="1206500"/>
                <a:gridCol w="1206500"/>
              </a:tblGrid>
              <a:tr h="381000">
                <a:tc>
                  <a:txBody>
                    <a:bodyPr/>
                    <a:lstStyle/>
                    <a:p>
                      <a:pPr indent="0" lvl="0" marL="0" rtl="0" algn="ctr">
                        <a:spcBef>
                          <a:spcPts val="0"/>
                        </a:spcBef>
                        <a:spcAft>
                          <a:spcPts val="0"/>
                        </a:spcAft>
                        <a:buNone/>
                      </a:pPr>
                      <a:r>
                        <a:rPr b="1" lang="en" sz="900">
                          <a:solidFill>
                            <a:schemeClr val="lt1"/>
                          </a:solidFill>
                        </a:rPr>
                        <a:t>Category</a:t>
                      </a:r>
                      <a:endParaRPr b="1" sz="900">
                        <a:solidFill>
                          <a:schemeClr val="lt1"/>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b="1" lang="en" sz="900">
                          <a:solidFill>
                            <a:schemeClr val="lt1"/>
                          </a:solidFill>
                        </a:rPr>
                        <a:t>Accuracy</a:t>
                      </a:r>
                      <a:endParaRPr b="1" sz="900">
                        <a:solidFill>
                          <a:schemeClr val="lt1"/>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b="1" lang="en" sz="900">
                          <a:solidFill>
                            <a:schemeClr val="lt1"/>
                          </a:solidFill>
                        </a:rPr>
                        <a:t>Precision</a:t>
                      </a:r>
                      <a:endParaRPr b="1" sz="900">
                        <a:solidFill>
                          <a:schemeClr val="lt1"/>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b="1" lang="en" sz="900">
                          <a:solidFill>
                            <a:schemeClr val="lt1"/>
                          </a:solidFill>
                        </a:rPr>
                        <a:t>Recall</a:t>
                      </a:r>
                      <a:endParaRPr b="1" sz="900">
                        <a:solidFill>
                          <a:schemeClr val="lt1"/>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b="1" lang="en" sz="900">
                          <a:solidFill>
                            <a:schemeClr val="lt1"/>
                          </a:solidFill>
                        </a:rPr>
                        <a:t>F1-score</a:t>
                      </a:r>
                      <a:endParaRPr b="1" sz="900">
                        <a:solidFill>
                          <a:schemeClr val="lt1"/>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b="1" lang="en" sz="900">
                          <a:solidFill>
                            <a:schemeClr val="lt1"/>
                          </a:solidFill>
                        </a:rPr>
                        <a:t>AUC-ROC</a:t>
                      </a:r>
                      <a:endParaRPr b="1" sz="900">
                        <a:solidFill>
                          <a:schemeClr val="lt1"/>
                        </a:solidFill>
                      </a:endParaRPr>
                    </a:p>
                  </a:txBody>
                  <a:tcPr marT="91425" marB="91425" marR="91425" marL="91425">
                    <a:solidFill>
                      <a:schemeClr val="dk1"/>
                    </a:solidFill>
                  </a:tcPr>
                </a:tc>
              </a:tr>
              <a:tr h="381000">
                <a:tc>
                  <a:txBody>
                    <a:bodyPr/>
                    <a:lstStyle/>
                    <a:p>
                      <a:pPr indent="0" lvl="0" marL="0" rtl="0" algn="ctr">
                        <a:spcBef>
                          <a:spcPts val="0"/>
                        </a:spcBef>
                        <a:spcAft>
                          <a:spcPts val="0"/>
                        </a:spcAft>
                        <a:buNone/>
                      </a:pPr>
                      <a:r>
                        <a:rPr lang="en" sz="900"/>
                        <a:t>Appliances(Random Forest baseline)</a:t>
                      </a:r>
                      <a:endParaRPr sz="900"/>
                    </a:p>
                  </a:txBody>
                  <a:tcPr marT="91425" marB="91425" marR="91425" marL="91425"/>
                </a:tc>
                <a:tc>
                  <a:txBody>
                    <a:bodyPr/>
                    <a:lstStyle/>
                    <a:p>
                      <a:pPr indent="0" lvl="0" marL="0" rtl="0" algn="ctr">
                        <a:spcBef>
                          <a:spcPts val="0"/>
                        </a:spcBef>
                        <a:spcAft>
                          <a:spcPts val="0"/>
                        </a:spcAft>
                        <a:buNone/>
                      </a:pPr>
                      <a:r>
                        <a:rPr lang="en" sz="900"/>
                        <a:t>91.82</a:t>
                      </a:r>
                      <a:endParaRPr sz="900"/>
                    </a:p>
                  </a:txBody>
                  <a:tcPr marT="91425" marB="91425" marR="91425" marL="91425"/>
                </a:tc>
                <a:tc>
                  <a:txBody>
                    <a:bodyPr/>
                    <a:lstStyle/>
                    <a:p>
                      <a:pPr indent="0" lvl="0" marL="0" rtl="0" algn="ctr">
                        <a:spcBef>
                          <a:spcPts val="0"/>
                        </a:spcBef>
                        <a:spcAft>
                          <a:spcPts val="0"/>
                        </a:spcAft>
                        <a:buNone/>
                      </a:pPr>
                      <a:r>
                        <a:rPr lang="en" sz="900"/>
                        <a:t>0.3636</a:t>
                      </a:r>
                      <a:endParaRPr sz="900"/>
                    </a:p>
                  </a:txBody>
                  <a:tcPr marT="91425" marB="91425" marR="91425" marL="91425"/>
                </a:tc>
                <a:tc>
                  <a:txBody>
                    <a:bodyPr/>
                    <a:lstStyle/>
                    <a:p>
                      <a:pPr indent="0" lvl="0" marL="0" rtl="0" algn="ctr">
                        <a:spcBef>
                          <a:spcPts val="0"/>
                        </a:spcBef>
                        <a:spcAft>
                          <a:spcPts val="0"/>
                        </a:spcAft>
                        <a:buNone/>
                      </a:pPr>
                      <a:r>
                        <a:rPr lang="en" sz="900"/>
                        <a:t>0.0065</a:t>
                      </a:r>
                      <a:endParaRPr sz="900"/>
                    </a:p>
                  </a:txBody>
                  <a:tcPr marT="91425" marB="91425" marR="91425" marL="91425"/>
                </a:tc>
                <a:tc>
                  <a:txBody>
                    <a:bodyPr/>
                    <a:lstStyle/>
                    <a:p>
                      <a:pPr indent="0" lvl="0" marL="0" rtl="0" algn="ctr">
                        <a:spcBef>
                          <a:spcPts val="0"/>
                        </a:spcBef>
                        <a:spcAft>
                          <a:spcPts val="0"/>
                        </a:spcAft>
                        <a:buNone/>
                      </a:pPr>
                      <a:r>
                        <a:rPr lang="en" sz="900"/>
                        <a:t>0.0128</a:t>
                      </a:r>
                      <a:endParaRPr sz="900"/>
                    </a:p>
                  </a:txBody>
                  <a:tcPr marT="91425" marB="91425" marR="91425" marL="91425"/>
                </a:tc>
                <a:tc>
                  <a:txBody>
                    <a:bodyPr/>
                    <a:lstStyle/>
                    <a:p>
                      <a:pPr indent="0" lvl="0" marL="0" rtl="0" algn="ctr">
                        <a:spcBef>
                          <a:spcPts val="0"/>
                        </a:spcBef>
                        <a:spcAft>
                          <a:spcPts val="0"/>
                        </a:spcAft>
                        <a:buNone/>
                      </a:pPr>
                      <a:r>
                        <a:rPr lang="en" sz="900"/>
                        <a:t>0.5027</a:t>
                      </a:r>
                      <a:endParaRPr sz="900"/>
                    </a:p>
                  </a:txBody>
                  <a:tcPr marT="91425" marB="91425" marR="91425" marL="91425"/>
                </a:tc>
              </a:tr>
              <a:tr h="381000">
                <a:tc>
                  <a:txBody>
                    <a:bodyPr/>
                    <a:lstStyle/>
                    <a:p>
                      <a:pPr indent="0" lvl="0" marL="0" rtl="0" algn="ctr">
                        <a:spcBef>
                          <a:spcPts val="0"/>
                        </a:spcBef>
                        <a:spcAft>
                          <a:spcPts val="0"/>
                        </a:spcAft>
                        <a:buNone/>
                      </a:pPr>
                      <a:r>
                        <a:rPr lang="en" sz="900"/>
                        <a:t>Appliances(Random Forest tuned)</a:t>
                      </a:r>
                      <a:endParaRPr sz="900"/>
                    </a:p>
                  </a:txBody>
                  <a:tcPr marT="91425" marB="91425" marR="91425" marL="91425"/>
                </a:tc>
                <a:tc>
                  <a:txBody>
                    <a:bodyPr/>
                    <a:lstStyle/>
                    <a:p>
                      <a:pPr indent="0" lvl="0" marL="0" rtl="0" algn="ctr">
                        <a:spcBef>
                          <a:spcPts val="0"/>
                        </a:spcBef>
                        <a:spcAft>
                          <a:spcPts val="0"/>
                        </a:spcAft>
                        <a:buNone/>
                      </a:pPr>
                      <a:r>
                        <a:rPr lang="en" sz="900"/>
                        <a:t>91.86</a:t>
                      </a:r>
                      <a:endParaRPr sz="900"/>
                    </a:p>
                  </a:txBody>
                  <a:tcPr marT="91425" marB="91425" marR="91425" marL="91425"/>
                </a:tc>
                <a:tc>
                  <a:txBody>
                    <a:bodyPr/>
                    <a:lstStyle/>
                    <a:p>
                      <a:pPr indent="0" lvl="0" marL="0" rtl="0" algn="ctr">
                        <a:spcBef>
                          <a:spcPts val="0"/>
                        </a:spcBef>
                        <a:spcAft>
                          <a:spcPts val="0"/>
                        </a:spcAft>
                        <a:buNone/>
                      </a:pPr>
                      <a:r>
                        <a:rPr lang="en" sz="900"/>
                        <a:t>0.5000</a:t>
                      </a:r>
                      <a:endParaRPr sz="900"/>
                    </a:p>
                  </a:txBody>
                  <a:tcPr marT="91425" marB="91425" marR="91425" marL="91425"/>
                </a:tc>
                <a:tc>
                  <a:txBody>
                    <a:bodyPr/>
                    <a:lstStyle/>
                    <a:p>
                      <a:pPr indent="0" lvl="0" marL="0" rtl="0" algn="ctr">
                        <a:spcBef>
                          <a:spcPts val="0"/>
                        </a:spcBef>
                        <a:spcAft>
                          <a:spcPts val="0"/>
                        </a:spcAft>
                        <a:buNone/>
                      </a:pPr>
                      <a:r>
                        <a:rPr lang="en" sz="900"/>
                        <a:t>0.0065</a:t>
                      </a:r>
                      <a:endParaRPr sz="900"/>
                    </a:p>
                  </a:txBody>
                  <a:tcPr marT="91425" marB="91425" marR="91425" marL="91425"/>
                </a:tc>
                <a:tc>
                  <a:txBody>
                    <a:bodyPr/>
                    <a:lstStyle/>
                    <a:p>
                      <a:pPr indent="0" lvl="0" marL="0" rtl="0" algn="ctr">
                        <a:spcBef>
                          <a:spcPts val="0"/>
                        </a:spcBef>
                        <a:spcAft>
                          <a:spcPts val="0"/>
                        </a:spcAft>
                        <a:buNone/>
                      </a:pPr>
                      <a:r>
                        <a:rPr lang="en" sz="900"/>
                        <a:t>0.0129</a:t>
                      </a:r>
                      <a:endParaRPr sz="900"/>
                    </a:p>
                  </a:txBody>
                  <a:tcPr marT="91425" marB="91425" marR="91425" marL="91425"/>
                </a:tc>
                <a:tc>
                  <a:txBody>
                    <a:bodyPr/>
                    <a:lstStyle/>
                    <a:p>
                      <a:pPr indent="0" lvl="0" marL="0" rtl="0" algn="ctr">
                        <a:spcBef>
                          <a:spcPts val="0"/>
                        </a:spcBef>
                        <a:spcAft>
                          <a:spcPts val="0"/>
                        </a:spcAft>
                        <a:buNone/>
                      </a:pPr>
                      <a:r>
                        <a:rPr lang="en" sz="900"/>
                        <a:t>0.5029</a:t>
                      </a:r>
                      <a:endParaRPr sz="900"/>
                    </a:p>
                  </a:txBody>
                  <a:tcPr marT="91425" marB="91425" marR="91425" marL="91425"/>
                </a:tc>
              </a:tr>
              <a:tr h="381000">
                <a:tc>
                  <a:txBody>
                    <a:bodyPr/>
                    <a:lstStyle/>
                    <a:p>
                      <a:pPr indent="0" lvl="0" marL="0" rtl="0" algn="ctr">
                        <a:spcBef>
                          <a:spcPts val="0"/>
                        </a:spcBef>
                        <a:spcAft>
                          <a:spcPts val="0"/>
                        </a:spcAft>
                        <a:buNone/>
                      </a:pPr>
                      <a:r>
                        <a:rPr lang="en" sz="900"/>
                        <a:t>Automotive(Random Forest Baseline)</a:t>
                      </a:r>
                      <a:endParaRPr sz="900"/>
                    </a:p>
                  </a:txBody>
                  <a:tcPr marT="91425" marB="91425" marR="91425" marL="91425"/>
                </a:tc>
                <a:tc>
                  <a:txBody>
                    <a:bodyPr/>
                    <a:lstStyle/>
                    <a:p>
                      <a:pPr indent="0" lvl="0" marL="0" rtl="0" algn="ctr">
                        <a:spcBef>
                          <a:spcPts val="0"/>
                        </a:spcBef>
                        <a:spcAft>
                          <a:spcPts val="0"/>
                        </a:spcAft>
                        <a:buNone/>
                      </a:pPr>
                      <a:r>
                        <a:rPr lang="en" sz="900"/>
                        <a:t>89.54</a:t>
                      </a:r>
                      <a:endParaRPr sz="900"/>
                    </a:p>
                    <a:p>
                      <a:pPr indent="0" lvl="0" marL="0" rtl="0" algn="ctr">
                        <a:spcBef>
                          <a:spcPts val="0"/>
                        </a:spcBef>
                        <a:spcAft>
                          <a:spcPts val="0"/>
                        </a:spcAft>
                        <a:buNone/>
                      </a:pPr>
                      <a:r>
                        <a:t/>
                      </a:r>
                      <a:endParaRPr sz="900"/>
                    </a:p>
                  </a:txBody>
                  <a:tcPr marT="91425" marB="91425" marR="91425" marL="91425"/>
                </a:tc>
                <a:tc>
                  <a:txBody>
                    <a:bodyPr/>
                    <a:lstStyle/>
                    <a:p>
                      <a:pPr indent="0" lvl="0" marL="0" rtl="0" algn="ctr">
                        <a:spcBef>
                          <a:spcPts val="0"/>
                        </a:spcBef>
                        <a:spcAft>
                          <a:spcPts val="0"/>
                        </a:spcAft>
                        <a:buNone/>
                      </a:pPr>
                      <a:r>
                        <a:rPr lang="en" sz="900"/>
                        <a:t>0.4705</a:t>
                      </a:r>
                      <a:endParaRPr sz="900"/>
                    </a:p>
                  </a:txBody>
                  <a:tcPr marT="91425" marB="91425" marR="91425" marL="91425"/>
                </a:tc>
                <a:tc>
                  <a:txBody>
                    <a:bodyPr/>
                    <a:lstStyle/>
                    <a:p>
                      <a:pPr indent="0" lvl="0" marL="0" rtl="0" algn="ctr">
                        <a:spcBef>
                          <a:spcPts val="0"/>
                        </a:spcBef>
                        <a:spcAft>
                          <a:spcPts val="0"/>
                        </a:spcAft>
                        <a:buNone/>
                      </a:pPr>
                      <a:r>
                        <a:rPr lang="en" sz="900"/>
                        <a:t>0.0102</a:t>
                      </a:r>
                      <a:endParaRPr sz="900"/>
                    </a:p>
                  </a:txBody>
                  <a:tcPr marT="91425" marB="91425" marR="91425" marL="91425"/>
                </a:tc>
                <a:tc>
                  <a:txBody>
                    <a:bodyPr/>
                    <a:lstStyle/>
                    <a:p>
                      <a:pPr indent="0" lvl="0" marL="0" rtl="0" algn="ctr">
                        <a:spcBef>
                          <a:spcPts val="0"/>
                        </a:spcBef>
                        <a:spcAft>
                          <a:spcPts val="0"/>
                        </a:spcAft>
                        <a:buNone/>
                      </a:pPr>
                      <a:r>
                        <a:rPr lang="en" sz="900"/>
                        <a:t>0.0200</a:t>
                      </a:r>
                      <a:endParaRPr sz="900"/>
                    </a:p>
                  </a:txBody>
                  <a:tcPr marT="91425" marB="91425" marR="91425" marL="91425"/>
                </a:tc>
                <a:tc>
                  <a:txBody>
                    <a:bodyPr/>
                    <a:lstStyle/>
                    <a:p>
                      <a:pPr indent="0" lvl="0" marL="0" rtl="0" algn="ctr">
                        <a:spcBef>
                          <a:spcPts val="0"/>
                        </a:spcBef>
                        <a:spcAft>
                          <a:spcPts val="0"/>
                        </a:spcAft>
                        <a:buNone/>
                      </a:pPr>
                      <a:r>
                        <a:rPr lang="en" sz="900"/>
                        <a:t>0.5044</a:t>
                      </a:r>
                      <a:endParaRPr sz="900"/>
                    </a:p>
                  </a:txBody>
                  <a:tcPr marT="91425" marB="91425" marR="91425" marL="91425"/>
                </a:tc>
              </a:tr>
              <a:tr h="381000">
                <a:tc>
                  <a:txBody>
                    <a:bodyPr/>
                    <a:lstStyle/>
                    <a:p>
                      <a:pPr indent="0" lvl="0" marL="0" rtl="0" algn="ctr">
                        <a:spcBef>
                          <a:spcPts val="0"/>
                        </a:spcBef>
                        <a:spcAft>
                          <a:spcPts val="0"/>
                        </a:spcAft>
                        <a:buNone/>
                      </a:pPr>
                      <a:r>
                        <a:rPr lang="en" sz="900"/>
                        <a:t>Automotive(Random Forest tuned)</a:t>
                      </a:r>
                      <a:endParaRPr sz="900"/>
                    </a:p>
                  </a:txBody>
                  <a:tcPr marT="91425" marB="91425" marR="91425" marL="91425"/>
                </a:tc>
                <a:tc>
                  <a:txBody>
                    <a:bodyPr/>
                    <a:lstStyle/>
                    <a:p>
                      <a:pPr indent="0" lvl="0" marL="0" rtl="0" algn="ctr">
                        <a:spcBef>
                          <a:spcPts val="0"/>
                        </a:spcBef>
                        <a:spcAft>
                          <a:spcPts val="0"/>
                        </a:spcAft>
                        <a:buNone/>
                      </a:pPr>
                      <a:r>
                        <a:rPr lang="en" sz="900"/>
                        <a:t>89.57</a:t>
                      </a:r>
                      <a:endParaRPr sz="900"/>
                    </a:p>
                  </a:txBody>
                  <a:tcPr marT="91425" marB="91425" marR="91425" marL="91425"/>
                </a:tc>
                <a:tc>
                  <a:txBody>
                    <a:bodyPr/>
                    <a:lstStyle/>
                    <a:p>
                      <a:pPr indent="0" lvl="0" marL="0" rtl="0" algn="ctr">
                        <a:spcBef>
                          <a:spcPts val="0"/>
                        </a:spcBef>
                        <a:spcAft>
                          <a:spcPts val="0"/>
                        </a:spcAft>
                        <a:buNone/>
                      </a:pPr>
                      <a:r>
                        <a:rPr lang="en" sz="900"/>
                        <a:t>0.6000</a:t>
                      </a:r>
                      <a:endParaRPr sz="900"/>
                    </a:p>
                  </a:txBody>
                  <a:tcPr marT="91425" marB="91425" marR="91425" marL="91425"/>
                </a:tc>
                <a:tc>
                  <a:txBody>
                    <a:bodyPr/>
                    <a:lstStyle/>
                    <a:p>
                      <a:pPr indent="0" lvl="0" marL="0" rtl="0" algn="ctr">
                        <a:spcBef>
                          <a:spcPts val="0"/>
                        </a:spcBef>
                        <a:spcAft>
                          <a:spcPts val="0"/>
                        </a:spcAft>
                        <a:buNone/>
                      </a:pPr>
                      <a:r>
                        <a:rPr lang="en" sz="900"/>
                        <a:t>0.0038</a:t>
                      </a:r>
                      <a:endParaRPr sz="900"/>
                    </a:p>
                  </a:txBody>
                  <a:tcPr marT="91425" marB="91425" marR="91425" marL="91425"/>
                </a:tc>
                <a:tc>
                  <a:txBody>
                    <a:bodyPr/>
                    <a:lstStyle/>
                    <a:p>
                      <a:pPr indent="0" lvl="0" marL="0" rtl="0" algn="ctr">
                        <a:spcBef>
                          <a:spcPts val="0"/>
                        </a:spcBef>
                        <a:spcAft>
                          <a:spcPts val="0"/>
                        </a:spcAft>
                        <a:buNone/>
                      </a:pPr>
                      <a:r>
                        <a:rPr lang="en" sz="900"/>
                        <a:t>0.0076</a:t>
                      </a:r>
                      <a:endParaRPr sz="900"/>
                    </a:p>
                  </a:txBody>
                  <a:tcPr marT="91425" marB="91425" marR="91425" marL="91425"/>
                </a:tc>
                <a:tc>
                  <a:txBody>
                    <a:bodyPr/>
                    <a:lstStyle/>
                    <a:p>
                      <a:pPr indent="0" lvl="0" marL="0" rtl="0" algn="ctr">
                        <a:spcBef>
                          <a:spcPts val="0"/>
                        </a:spcBef>
                        <a:spcAft>
                          <a:spcPts val="0"/>
                        </a:spcAft>
                        <a:buNone/>
                      </a:pPr>
                      <a:r>
                        <a:rPr lang="en" sz="900"/>
                        <a:t>0.5017</a:t>
                      </a:r>
                      <a:endParaRPr sz="900"/>
                    </a:p>
                  </a:txBody>
                  <a:tcPr marT="91425" marB="91425" marR="91425" marL="91425"/>
                </a:tc>
              </a:tr>
              <a:tr h="381000">
                <a:tc>
                  <a:txBody>
                    <a:bodyPr/>
                    <a:lstStyle/>
                    <a:p>
                      <a:pPr indent="0" lvl="0" marL="0" rtl="0" algn="ctr">
                        <a:spcBef>
                          <a:spcPts val="0"/>
                        </a:spcBef>
                        <a:spcAft>
                          <a:spcPts val="0"/>
                        </a:spcAft>
                        <a:buNone/>
                      </a:pPr>
                      <a:r>
                        <a:rPr lang="en" sz="900"/>
                        <a:t>Cellphones(Random Forest Baseline)</a:t>
                      </a:r>
                      <a:endParaRPr sz="900"/>
                    </a:p>
                  </a:txBody>
                  <a:tcPr marT="91425" marB="91425" marR="91425" marL="91425"/>
                </a:tc>
                <a:tc>
                  <a:txBody>
                    <a:bodyPr/>
                    <a:lstStyle/>
                    <a:p>
                      <a:pPr indent="0" lvl="0" marL="0" rtl="0" algn="ctr">
                        <a:spcBef>
                          <a:spcPts val="0"/>
                        </a:spcBef>
                        <a:spcAft>
                          <a:spcPts val="0"/>
                        </a:spcAft>
                        <a:buNone/>
                      </a:pPr>
                      <a:r>
                        <a:rPr lang="en" sz="900"/>
                        <a:t>93.69</a:t>
                      </a:r>
                      <a:endParaRPr sz="900"/>
                    </a:p>
                  </a:txBody>
                  <a:tcPr marT="91425" marB="91425" marR="91425" marL="91425"/>
                </a:tc>
                <a:tc>
                  <a:txBody>
                    <a:bodyPr/>
                    <a:lstStyle/>
                    <a:p>
                      <a:pPr indent="0" lvl="0" marL="0" rtl="0" algn="ctr">
                        <a:spcBef>
                          <a:spcPts val="0"/>
                        </a:spcBef>
                        <a:spcAft>
                          <a:spcPts val="0"/>
                        </a:spcAft>
                        <a:buNone/>
                      </a:pPr>
                      <a:r>
                        <a:rPr lang="en" sz="900"/>
                        <a:t>0.1666</a:t>
                      </a:r>
                      <a:endParaRPr sz="900"/>
                    </a:p>
                  </a:txBody>
                  <a:tcPr marT="91425" marB="91425" marR="91425" marL="91425"/>
                </a:tc>
                <a:tc>
                  <a:txBody>
                    <a:bodyPr/>
                    <a:lstStyle/>
                    <a:p>
                      <a:pPr indent="0" lvl="0" marL="0" rtl="0" algn="ctr">
                        <a:spcBef>
                          <a:spcPts val="0"/>
                        </a:spcBef>
                        <a:spcAft>
                          <a:spcPts val="0"/>
                        </a:spcAft>
                        <a:buNone/>
                      </a:pPr>
                      <a:r>
                        <a:rPr lang="en" sz="900"/>
                        <a:t>0.0021</a:t>
                      </a:r>
                      <a:endParaRPr sz="900"/>
                    </a:p>
                  </a:txBody>
                  <a:tcPr marT="91425" marB="91425" marR="91425" marL="91425"/>
                </a:tc>
                <a:tc>
                  <a:txBody>
                    <a:bodyPr/>
                    <a:lstStyle/>
                    <a:p>
                      <a:pPr indent="0" lvl="0" marL="0" rtl="0" algn="ctr">
                        <a:spcBef>
                          <a:spcPts val="0"/>
                        </a:spcBef>
                        <a:spcAft>
                          <a:spcPts val="0"/>
                        </a:spcAft>
                        <a:buNone/>
                      </a:pPr>
                      <a:r>
                        <a:rPr lang="en" sz="900"/>
                        <a:t>0.0042</a:t>
                      </a:r>
                      <a:endParaRPr sz="900"/>
                    </a:p>
                  </a:txBody>
                  <a:tcPr marT="91425" marB="91425" marR="91425" marL="91425"/>
                </a:tc>
                <a:tc>
                  <a:txBody>
                    <a:bodyPr/>
                    <a:lstStyle/>
                    <a:p>
                      <a:pPr indent="0" lvl="0" marL="0" rtl="0" algn="ctr">
                        <a:spcBef>
                          <a:spcPts val="0"/>
                        </a:spcBef>
                        <a:spcAft>
                          <a:spcPts val="0"/>
                        </a:spcAft>
                        <a:buNone/>
                      </a:pPr>
                      <a:r>
                        <a:rPr lang="en" sz="900"/>
                        <a:t>0.5007</a:t>
                      </a:r>
                      <a:endParaRPr sz="900"/>
                    </a:p>
                  </a:txBody>
                  <a:tcPr marT="91425" marB="91425" marR="91425" marL="91425"/>
                </a:tc>
              </a:tr>
              <a:tr h="381000">
                <a:tc>
                  <a:txBody>
                    <a:bodyPr/>
                    <a:lstStyle/>
                    <a:p>
                      <a:pPr indent="0" lvl="0" marL="0" rtl="0" algn="ctr">
                        <a:spcBef>
                          <a:spcPts val="0"/>
                        </a:spcBef>
                        <a:spcAft>
                          <a:spcPts val="0"/>
                        </a:spcAft>
                        <a:buNone/>
                      </a:pPr>
                      <a:r>
                        <a:rPr lang="en" sz="900"/>
                        <a:t>Cellphones(Random Forest tuned)</a:t>
                      </a:r>
                      <a:endParaRPr sz="900"/>
                    </a:p>
                  </a:txBody>
                  <a:tcPr marT="91425" marB="91425" marR="91425" marL="91425"/>
                </a:tc>
                <a:tc>
                  <a:txBody>
                    <a:bodyPr/>
                    <a:lstStyle/>
                    <a:p>
                      <a:pPr indent="0" lvl="0" marL="0" rtl="0" algn="ctr">
                        <a:spcBef>
                          <a:spcPts val="0"/>
                        </a:spcBef>
                        <a:spcAft>
                          <a:spcPts val="0"/>
                        </a:spcAft>
                        <a:buNone/>
                      </a:pPr>
                      <a:r>
                        <a:rPr lang="en" sz="900"/>
                        <a:t>93.74</a:t>
                      </a:r>
                      <a:endParaRPr sz="900"/>
                    </a:p>
                  </a:txBody>
                  <a:tcPr marT="91425" marB="91425" marR="91425" marL="91425"/>
                </a:tc>
                <a:tc>
                  <a:txBody>
                    <a:bodyPr/>
                    <a:lstStyle/>
                    <a:p>
                      <a:pPr indent="0" lvl="0" marL="0" rtl="0" algn="ctr">
                        <a:spcBef>
                          <a:spcPts val="0"/>
                        </a:spcBef>
                        <a:spcAft>
                          <a:spcPts val="0"/>
                        </a:spcAft>
                        <a:buNone/>
                      </a:pPr>
                      <a:r>
                        <a:rPr lang="en" sz="900"/>
                        <a:t>0.0000</a:t>
                      </a:r>
                      <a:endParaRPr sz="900"/>
                    </a:p>
                  </a:txBody>
                  <a:tcPr marT="91425" marB="91425" marR="91425" marL="91425"/>
                </a:tc>
                <a:tc>
                  <a:txBody>
                    <a:bodyPr/>
                    <a:lstStyle/>
                    <a:p>
                      <a:pPr indent="0" lvl="0" marL="0" rtl="0" algn="ctr">
                        <a:spcBef>
                          <a:spcPts val="0"/>
                        </a:spcBef>
                        <a:spcAft>
                          <a:spcPts val="0"/>
                        </a:spcAft>
                        <a:buNone/>
                      </a:pPr>
                      <a:r>
                        <a:rPr lang="en" sz="900"/>
                        <a:t>0.0000</a:t>
                      </a:r>
                      <a:endParaRPr sz="900"/>
                    </a:p>
                  </a:txBody>
                  <a:tcPr marT="91425" marB="91425" marR="91425" marL="91425"/>
                </a:tc>
                <a:tc>
                  <a:txBody>
                    <a:bodyPr/>
                    <a:lstStyle/>
                    <a:p>
                      <a:pPr indent="0" lvl="0" marL="0" rtl="0" algn="ctr">
                        <a:spcBef>
                          <a:spcPts val="0"/>
                        </a:spcBef>
                        <a:spcAft>
                          <a:spcPts val="0"/>
                        </a:spcAft>
                        <a:buNone/>
                      </a:pPr>
                      <a:r>
                        <a:rPr lang="en" sz="900"/>
                        <a:t>0.0000</a:t>
                      </a:r>
                      <a:endParaRPr sz="900"/>
                    </a:p>
                  </a:txBody>
                  <a:tcPr marT="91425" marB="91425" marR="91425" marL="91425"/>
                </a:tc>
                <a:tc>
                  <a:txBody>
                    <a:bodyPr/>
                    <a:lstStyle/>
                    <a:p>
                      <a:pPr indent="0" lvl="0" marL="0" rtl="0" algn="ctr">
                        <a:spcBef>
                          <a:spcPts val="0"/>
                        </a:spcBef>
                        <a:spcAft>
                          <a:spcPts val="0"/>
                        </a:spcAft>
                        <a:buNone/>
                      </a:pPr>
                      <a:r>
                        <a:rPr lang="en" sz="900"/>
                        <a:t>0.5000</a:t>
                      </a:r>
                      <a:endParaRPr sz="900"/>
                    </a:p>
                  </a:txBody>
                  <a:tcPr marT="91425" marB="91425" marR="91425" marL="91425"/>
                </a:tc>
              </a:tr>
              <a:tr h="381000">
                <a:tc>
                  <a:txBody>
                    <a:bodyPr/>
                    <a:lstStyle/>
                    <a:p>
                      <a:pPr indent="0" lvl="0" marL="0" rtl="0" algn="ctr">
                        <a:spcBef>
                          <a:spcPts val="0"/>
                        </a:spcBef>
                        <a:spcAft>
                          <a:spcPts val="0"/>
                        </a:spcAft>
                        <a:buNone/>
                      </a:pPr>
                      <a:r>
                        <a:rPr lang="en" sz="900"/>
                        <a:t>Tools(Random Forest Baseline)</a:t>
                      </a:r>
                      <a:endParaRPr sz="900"/>
                    </a:p>
                  </a:txBody>
                  <a:tcPr marT="91425" marB="91425" marR="91425" marL="91425"/>
                </a:tc>
                <a:tc>
                  <a:txBody>
                    <a:bodyPr/>
                    <a:lstStyle/>
                    <a:p>
                      <a:pPr indent="0" lvl="0" marL="0" rtl="0" algn="ctr">
                        <a:spcBef>
                          <a:spcPts val="0"/>
                        </a:spcBef>
                        <a:spcAft>
                          <a:spcPts val="0"/>
                        </a:spcAft>
                        <a:buNone/>
                      </a:pPr>
                      <a:r>
                        <a:rPr lang="en" sz="900"/>
                        <a:t>71.88</a:t>
                      </a:r>
                      <a:endParaRPr sz="900"/>
                    </a:p>
                  </a:txBody>
                  <a:tcPr marT="91425" marB="91425" marR="91425" marL="91425"/>
                </a:tc>
                <a:tc>
                  <a:txBody>
                    <a:bodyPr/>
                    <a:lstStyle/>
                    <a:p>
                      <a:pPr indent="0" lvl="0" marL="0" rtl="0" algn="ctr">
                        <a:spcBef>
                          <a:spcPts val="0"/>
                        </a:spcBef>
                        <a:spcAft>
                          <a:spcPts val="0"/>
                        </a:spcAft>
                        <a:buNone/>
                      </a:pPr>
                      <a:r>
                        <a:rPr lang="en" sz="900"/>
                        <a:t>0.2559</a:t>
                      </a:r>
                      <a:endParaRPr sz="900"/>
                    </a:p>
                  </a:txBody>
                  <a:tcPr marT="91425" marB="91425" marR="91425" marL="91425"/>
                </a:tc>
                <a:tc>
                  <a:txBody>
                    <a:bodyPr/>
                    <a:lstStyle/>
                    <a:p>
                      <a:pPr indent="0" lvl="0" marL="0" rtl="0" algn="ctr">
                        <a:spcBef>
                          <a:spcPts val="0"/>
                        </a:spcBef>
                        <a:spcAft>
                          <a:spcPts val="0"/>
                        </a:spcAft>
                        <a:buNone/>
                      </a:pPr>
                      <a:r>
                        <a:rPr lang="en" sz="900"/>
                        <a:t>0.7394</a:t>
                      </a:r>
                      <a:endParaRPr sz="900"/>
                    </a:p>
                  </a:txBody>
                  <a:tcPr marT="91425" marB="91425" marR="91425" marL="91425"/>
                </a:tc>
                <a:tc>
                  <a:txBody>
                    <a:bodyPr/>
                    <a:lstStyle/>
                    <a:p>
                      <a:pPr indent="0" lvl="0" marL="0" rtl="0" algn="ctr">
                        <a:spcBef>
                          <a:spcPts val="0"/>
                        </a:spcBef>
                        <a:spcAft>
                          <a:spcPts val="0"/>
                        </a:spcAft>
                        <a:buNone/>
                      </a:pPr>
                      <a:r>
                        <a:rPr lang="en" sz="900"/>
                        <a:t>0.3802</a:t>
                      </a:r>
                      <a:endParaRPr sz="900"/>
                    </a:p>
                  </a:txBody>
                  <a:tcPr marT="91425" marB="91425" marR="91425" marL="91425"/>
                </a:tc>
                <a:tc>
                  <a:txBody>
                    <a:bodyPr/>
                    <a:lstStyle/>
                    <a:p>
                      <a:pPr indent="0" lvl="0" marL="0" rtl="0" algn="ctr">
                        <a:spcBef>
                          <a:spcPts val="0"/>
                        </a:spcBef>
                        <a:spcAft>
                          <a:spcPts val="0"/>
                        </a:spcAft>
                        <a:buNone/>
                      </a:pPr>
                      <a:r>
                        <a:rPr lang="en" sz="900"/>
                        <a:t>0.7277</a:t>
                      </a:r>
                      <a:endParaRPr sz="900"/>
                    </a:p>
                  </a:txBody>
                  <a:tcPr marT="91425" marB="91425" marR="91425" marL="91425"/>
                </a:tc>
              </a:tr>
              <a:tr h="381000">
                <a:tc>
                  <a:txBody>
                    <a:bodyPr/>
                    <a:lstStyle/>
                    <a:p>
                      <a:pPr indent="0" lvl="0" marL="0" rtl="0" algn="ctr">
                        <a:spcBef>
                          <a:spcPts val="0"/>
                        </a:spcBef>
                        <a:spcAft>
                          <a:spcPts val="0"/>
                        </a:spcAft>
                        <a:buNone/>
                      </a:pPr>
                      <a:r>
                        <a:rPr lang="en" sz="900"/>
                        <a:t>Tools(Random Forest Baseline)</a:t>
                      </a:r>
                      <a:endParaRPr sz="900"/>
                    </a:p>
                  </a:txBody>
                  <a:tcPr marT="91425" marB="91425" marR="91425" marL="91425"/>
                </a:tc>
                <a:tc>
                  <a:txBody>
                    <a:bodyPr/>
                    <a:lstStyle/>
                    <a:p>
                      <a:pPr indent="0" lvl="0" marL="0" rtl="0" algn="ctr">
                        <a:spcBef>
                          <a:spcPts val="0"/>
                        </a:spcBef>
                        <a:spcAft>
                          <a:spcPts val="0"/>
                        </a:spcAft>
                        <a:buNone/>
                      </a:pPr>
                      <a:r>
                        <a:rPr lang="en" sz="900"/>
                        <a:t>79.49</a:t>
                      </a:r>
                      <a:endParaRPr sz="900"/>
                    </a:p>
                  </a:txBody>
                  <a:tcPr marT="91425" marB="91425" marR="91425" marL="91425"/>
                </a:tc>
                <a:tc>
                  <a:txBody>
                    <a:bodyPr/>
                    <a:lstStyle/>
                    <a:p>
                      <a:pPr indent="0" lvl="0" marL="0" rtl="0" algn="ctr">
                        <a:spcBef>
                          <a:spcPts val="0"/>
                        </a:spcBef>
                        <a:spcAft>
                          <a:spcPts val="0"/>
                        </a:spcAft>
                        <a:buNone/>
                      </a:pPr>
                      <a:r>
                        <a:rPr lang="en" sz="900"/>
                        <a:t>0.3053</a:t>
                      </a:r>
                      <a:endParaRPr sz="900"/>
                    </a:p>
                  </a:txBody>
                  <a:tcPr marT="91425" marB="91425" marR="91425" marL="91425"/>
                </a:tc>
                <a:tc>
                  <a:txBody>
                    <a:bodyPr/>
                    <a:lstStyle/>
                    <a:p>
                      <a:pPr indent="0" lvl="0" marL="0" rtl="0" algn="ctr">
                        <a:spcBef>
                          <a:spcPts val="0"/>
                        </a:spcBef>
                        <a:spcAft>
                          <a:spcPts val="0"/>
                        </a:spcAft>
                        <a:buNone/>
                      </a:pPr>
                      <a:r>
                        <a:rPr lang="en" sz="900"/>
                        <a:t>0.5942</a:t>
                      </a:r>
                      <a:endParaRPr sz="900"/>
                    </a:p>
                  </a:txBody>
                  <a:tcPr marT="91425" marB="91425" marR="91425" marL="91425"/>
                </a:tc>
                <a:tc>
                  <a:txBody>
                    <a:bodyPr/>
                    <a:lstStyle/>
                    <a:p>
                      <a:pPr indent="0" lvl="0" marL="0" rtl="0" algn="ctr">
                        <a:spcBef>
                          <a:spcPts val="0"/>
                        </a:spcBef>
                        <a:spcAft>
                          <a:spcPts val="0"/>
                        </a:spcAft>
                        <a:buNone/>
                      </a:pPr>
                      <a:r>
                        <a:rPr lang="en" sz="900"/>
                        <a:t>0.4034</a:t>
                      </a:r>
                      <a:endParaRPr sz="900"/>
                    </a:p>
                  </a:txBody>
                  <a:tcPr marT="91425" marB="91425" marR="91425" marL="91425"/>
                </a:tc>
                <a:tc>
                  <a:txBody>
                    <a:bodyPr/>
                    <a:lstStyle/>
                    <a:p>
                      <a:pPr indent="0" lvl="0" marL="0" rtl="0" algn="ctr">
                        <a:spcBef>
                          <a:spcPts val="0"/>
                        </a:spcBef>
                        <a:spcAft>
                          <a:spcPts val="0"/>
                        </a:spcAft>
                        <a:buNone/>
                      </a:pPr>
                      <a:r>
                        <a:rPr lang="en" sz="900"/>
                        <a:t>0.7078</a:t>
                      </a:r>
                      <a:endParaRPr sz="900"/>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368" name="Shape 368"/>
        <p:cNvGrpSpPr/>
        <p:nvPr/>
      </p:nvGrpSpPr>
      <p:grpSpPr>
        <a:xfrm>
          <a:off x="0" y="0"/>
          <a:ext cx="0" cy="0"/>
          <a:chOff x="0" y="0"/>
          <a:chExt cx="0" cy="0"/>
        </a:xfrm>
      </p:grpSpPr>
      <p:sp>
        <p:nvSpPr>
          <p:cNvPr id="369" name="Google Shape;369;p54"/>
          <p:cNvSpPr txBox="1"/>
          <p:nvPr>
            <p:ph type="title"/>
          </p:nvPr>
        </p:nvSpPr>
        <p:spPr>
          <a:xfrm>
            <a:off x="311700" y="92975"/>
            <a:ext cx="8520600" cy="64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Confusion matrix for all categories</a:t>
            </a:r>
            <a:endParaRPr/>
          </a:p>
        </p:txBody>
      </p:sp>
      <p:sp>
        <p:nvSpPr>
          <p:cNvPr id="370" name="Google Shape;370;p54"/>
          <p:cNvSpPr txBox="1"/>
          <p:nvPr>
            <p:ph idx="1" type="body"/>
          </p:nvPr>
        </p:nvSpPr>
        <p:spPr>
          <a:xfrm>
            <a:off x="311700" y="741275"/>
            <a:ext cx="8520600" cy="41922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For every prediction produced by the models, the number of true</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rPr lang="en" sz="1200">
                <a:solidFill>
                  <a:schemeClr val="dk2"/>
                </a:solidFill>
                <a:latin typeface="Arial"/>
                <a:ea typeface="Arial"/>
                <a:cs typeface="Arial"/>
                <a:sym typeface="Arial"/>
              </a:rPr>
              <a:t> positives, true negatives, false positives, and false negatives is shown in</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rPr lang="en" sz="1200">
                <a:solidFill>
                  <a:schemeClr val="dk2"/>
                </a:solidFill>
                <a:latin typeface="Arial"/>
                <a:ea typeface="Arial"/>
                <a:cs typeface="Arial"/>
                <a:sym typeface="Arial"/>
              </a:rPr>
              <a:t> each matrix. </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Notably, tuning did not have any significant impact on models </a:t>
            </a:r>
            <a:br>
              <a:rPr lang="en" sz="1200">
                <a:solidFill>
                  <a:schemeClr val="dk2"/>
                </a:solidFill>
                <a:latin typeface="Arial"/>
                <a:ea typeface="Arial"/>
                <a:cs typeface="Arial"/>
                <a:sym typeface="Arial"/>
              </a:rPr>
            </a:br>
            <a:r>
              <a:rPr lang="en" sz="1200">
                <a:solidFill>
                  <a:schemeClr val="dk2"/>
                </a:solidFill>
                <a:latin typeface="Arial"/>
                <a:ea typeface="Arial"/>
                <a:cs typeface="Arial"/>
                <a:sym typeface="Arial"/>
              </a:rPr>
              <a:t>performance. Though precision and accuracy improved, however,</a:t>
            </a:r>
            <a:br>
              <a:rPr lang="en" sz="1200">
                <a:solidFill>
                  <a:schemeClr val="dk2"/>
                </a:solidFill>
                <a:latin typeface="Arial"/>
                <a:ea typeface="Arial"/>
                <a:cs typeface="Arial"/>
                <a:sym typeface="Arial"/>
              </a:rPr>
            </a:br>
            <a:r>
              <a:rPr lang="en" sz="1200">
                <a:solidFill>
                  <a:schemeClr val="dk2"/>
                </a:solidFill>
                <a:latin typeface="Arial"/>
                <a:ea typeface="Arial"/>
                <a:cs typeface="Arial"/>
                <a:sym typeface="Arial"/>
              </a:rPr>
              <a:t>the recall was down to 0 meaning the model is doing random guess</a:t>
            </a:r>
            <a:br>
              <a:rPr lang="en" sz="1200">
                <a:solidFill>
                  <a:schemeClr val="dk2"/>
                </a:solidFill>
                <a:latin typeface="Arial"/>
                <a:ea typeface="Arial"/>
                <a:cs typeface="Arial"/>
                <a:sym typeface="Arial"/>
              </a:rPr>
            </a:br>
            <a:r>
              <a:rPr lang="en" sz="1200">
                <a:solidFill>
                  <a:schemeClr val="dk2"/>
                </a:solidFill>
                <a:latin typeface="Arial"/>
                <a:ea typeface="Arial"/>
                <a:cs typeface="Arial"/>
                <a:sym typeface="Arial"/>
              </a:rPr>
              <a:t>and is not able to correctly distinguish between True and False.</a:t>
            </a:r>
            <a:r>
              <a:rPr lang="en" sz="1200">
                <a:solidFill>
                  <a:schemeClr val="dk2"/>
                </a:solidFill>
                <a:latin typeface="Arial"/>
                <a:ea typeface="Arial"/>
                <a:cs typeface="Arial"/>
                <a:sym typeface="Arial"/>
              </a:rPr>
              <a:t> </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Tuning had no major impact on tools category as well, however, </a:t>
            </a:r>
            <a:br>
              <a:rPr lang="en" sz="1200">
                <a:solidFill>
                  <a:schemeClr val="dk2"/>
                </a:solidFill>
                <a:latin typeface="Arial"/>
                <a:ea typeface="Arial"/>
                <a:cs typeface="Arial"/>
                <a:sym typeface="Arial"/>
              </a:rPr>
            </a:br>
            <a:r>
              <a:rPr lang="en" sz="1200">
                <a:solidFill>
                  <a:schemeClr val="dk2"/>
                </a:solidFill>
                <a:latin typeface="Arial"/>
                <a:ea typeface="Arial"/>
                <a:cs typeface="Arial"/>
                <a:sym typeface="Arial"/>
              </a:rPr>
              <a:t>with a recall of 0.7, the model is performing better in </a:t>
            </a:r>
            <a:r>
              <a:rPr lang="en" sz="1200">
                <a:solidFill>
                  <a:schemeClr val="dk2"/>
                </a:solidFill>
                <a:latin typeface="Arial"/>
                <a:ea typeface="Arial"/>
                <a:cs typeface="Arial"/>
                <a:sym typeface="Arial"/>
              </a:rPr>
              <a:t>distinguishing</a:t>
            </a:r>
            <a:br>
              <a:rPr lang="en" sz="1200">
                <a:solidFill>
                  <a:schemeClr val="dk2"/>
                </a:solidFill>
                <a:latin typeface="Arial"/>
                <a:ea typeface="Arial"/>
                <a:cs typeface="Arial"/>
                <a:sym typeface="Arial"/>
              </a:rPr>
            </a:br>
            <a:r>
              <a:rPr lang="en" sz="1200">
                <a:solidFill>
                  <a:schemeClr val="dk2"/>
                </a:solidFill>
                <a:latin typeface="Arial"/>
                <a:ea typeface="Arial"/>
                <a:cs typeface="Arial"/>
                <a:sym typeface="Arial"/>
              </a:rPr>
              <a:t>between true and false instances. However, this is with a trade-off on a</a:t>
            </a:r>
            <a:br>
              <a:rPr lang="en" sz="1200">
                <a:solidFill>
                  <a:schemeClr val="dk2"/>
                </a:solidFill>
                <a:latin typeface="Arial"/>
                <a:ea typeface="Arial"/>
                <a:cs typeface="Arial"/>
                <a:sym typeface="Arial"/>
              </a:rPr>
            </a:br>
            <a:r>
              <a:rPr lang="en" sz="1200">
                <a:solidFill>
                  <a:schemeClr val="dk2"/>
                </a:solidFill>
                <a:latin typeface="Arial"/>
                <a:ea typeface="Arial"/>
                <a:cs typeface="Arial"/>
                <a:sym typeface="Arial"/>
              </a:rPr>
              <a:t>accuracy and precision.</a:t>
            </a:r>
            <a:endParaRPr sz="1200">
              <a:latin typeface="Arial"/>
              <a:ea typeface="Arial"/>
              <a:cs typeface="Arial"/>
              <a:sym typeface="Arial"/>
            </a:endParaRPr>
          </a:p>
        </p:txBody>
      </p:sp>
      <p:pic>
        <p:nvPicPr>
          <p:cNvPr id="371" name="Google Shape;371;p54"/>
          <p:cNvPicPr preferRelativeResize="0"/>
          <p:nvPr/>
        </p:nvPicPr>
        <p:blipFill>
          <a:blip r:embed="rId3">
            <a:alphaModFix/>
          </a:blip>
          <a:stretch>
            <a:fillRect/>
          </a:stretch>
        </p:blipFill>
        <p:spPr>
          <a:xfrm>
            <a:off x="5707000" y="866225"/>
            <a:ext cx="2853349" cy="387717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375" name="Shape 375"/>
        <p:cNvGrpSpPr/>
        <p:nvPr/>
      </p:nvGrpSpPr>
      <p:grpSpPr>
        <a:xfrm>
          <a:off x="0" y="0"/>
          <a:ext cx="0" cy="0"/>
          <a:chOff x="0" y="0"/>
          <a:chExt cx="0" cy="0"/>
        </a:xfrm>
      </p:grpSpPr>
      <p:sp>
        <p:nvSpPr>
          <p:cNvPr id="376" name="Google Shape;376;p55"/>
          <p:cNvSpPr txBox="1"/>
          <p:nvPr>
            <p:ph type="title"/>
          </p:nvPr>
        </p:nvSpPr>
        <p:spPr>
          <a:xfrm>
            <a:off x="311700" y="166750"/>
            <a:ext cx="8520600" cy="57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ROC curves for all categories </a:t>
            </a:r>
            <a:endParaRPr/>
          </a:p>
        </p:txBody>
      </p:sp>
      <p:sp>
        <p:nvSpPr>
          <p:cNvPr id="377" name="Google Shape;377;p55"/>
          <p:cNvSpPr txBox="1"/>
          <p:nvPr>
            <p:ph idx="1" type="body"/>
          </p:nvPr>
        </p:nvSpPr>
        <p:spPr>
          <a:xfrm>
            <a:off x="311700" y="745775"/>
            <a:ext cx="8520600" cy="42015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The performance of the model is depicted in each set of plots, the </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rPr lang="en" sz="1200">
                <a:solidFill>
                  <a:schemeClr val="dk2"/>
                </a:solidFill>
                <a:latin typeface="Arial"/>
                <a:ea typeface="Arial"/>
                <a:cs typeface="Arial"/>
                <a:sym typeface="Arial"/>
              </a:rPr>
              <a:t>tuned models exhibit differing degrees of improvement, while the basic </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rPr lang="en" sz="1200">
                <a:solidFill>
                  <a:schemeClr val="dk2"/>
                </a:solidFill>
                <a:latin typeface="Arial"/>
                <a:ea typeface="Arial"/>
                <a:cs typeface="Arial"/>
                <a:sym typeface="Arial"/>
              </a:rPr>
              <a:t>models frequently perform in close proximity to a random guess (as </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rPr lang="en" sz="1200">
                <a:solidFill>
                  <a:schemeClr val="dk2"/>
                </a:solidFill>
                <a:latin typeface="Arial"/>
                <a:ea typeface="Arial"/>
                <a:cs typeface="Arial"/>
                <a:sym typeface="Arial"/>
              </a:rPr>
              <a:t>represented by proximity to the diagonal line) same is </a:t>
            </a:r>
            <a:r>
              <a:rPr lang="en" sz="1200">
                <a:solidFill>
                  <a:schemeClr val="dk2"/>
                </a:solidFill>
                <a:latin typeface="Arial"/>
                <a:ea typeface="Arial"/>
                <a:cs typeface="Arial"/>
                <a:sym typeface="Arial"/>
              </a:rPr>
              <a:t>observed</a:t>
            </a:r>
            <a:r>
              <a:rPr lang="en" sz="1200">
                <a:solidFill>
                  <a:schemeClr val="dk2"/>
                </a:solidFill>
                <a:latin typeface="Arial"/>
                <a:ea typeface="Arial"/>
                <a:cs typeface="Arial"/>
                <a:sym typeface="Arial"/>
              </a:rPr>
              <a:t> with tuned</a:t>
            </a:r>
            <a:br>
              <a:rPr lang="en" sz="1200">
                <a:solidFill>
                  <a:schemeClr val="dk2"/>
                </a:solidFill>
                <a:latin typeface="Arial"/>
                <a:ea typeface="Arial"/>
                <a:cs typeface="Arial"/>
                <a:sym typeface="Arial"/>
              </a:rPr>
            </a:br>
            <a:r>
              <a:rPr lang="en" sz="1200">
                <a:solidFill>
                  <a:schemeClr val="dk2"/>
                </a:solidFill>
                <a:latin typeface="Arial"/>
                <a:ea typeface="Arial"/>
                <a:cs typeface="Arial"/>
                <a:sym typeface="Arial"/>
              </a:rPr>
              <a:t>Models for Automotive, Appliances and Cellphone categories.</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The ROC curves after tuning rise towards the upper left corner of </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rPr lang="en" sz="1200">
                <a:solidFill>
                  <a:schemeClr val="dk2"/>
                </a:solidFill>
                <a:latin typeface="Arial"/>
                <a:ea typeface="Arial"/>
                <a:cs typeface="Arial"/>
                <a:sym typeface="Arial"/>
              </a:rPr>
              <a:t>the tools category, showing model was able to capture true positives using</a:t>
            </a:r>
            <a:br>
              <a:rPr lang="en" sz="1200">
                <a:solidFill>
                  <a:schemeClr val="dk2"/>
                </a:solidFill>
                <a:latin typeface="Arial"/>
                <a:ea typeface="Arial"/>
                <a:cs typeface="Arial"/>
                <a:sym typeface="Arial"/>
              </a:rPr>
            </a:br>
            <a:r>
              <a:rPr lang="en" sz="1200">
                <a:solidFill>
                  <a:schemeClr val="dk2"/>
                </a:solidFill>
                <a:latin typeface="Arial"/>
                <a:ea typeface="Arial"/>
                <a:cs typeface="Arial"/>
                <a:sym typeface="Arial"/>
              </a:rPr>
              <a:t>class weights.</a:t>
            </a:r>
            <a:endParaRPr sz="1200">
              <a:solidFill>
                <a:schemeClr val="dk2"/>
              </a:solidFill>
              <a:latin typeface="Arial"/>
              <a:ea typeface="Arial"/>
              <a:cs typeface="Arial"/>
              <a:sym typeface="Arial"/>
            </a:endParaRPr>
          </a:p>
          <a:p>
            <a:pPr indent="0" lvl="0" marL="0" rtl="0" algn="l">
              <a:spcBef>
                <a:spcPts val="0"/>
              </a:spcBef>
              <a:spcAft>
                <a:spcPts val="1200"/>
              </a:spcAft>
              <a:buNone/>
            </a:pPr>
            <a:r>
              <a:t/>
            </a:r>
            <a:endParaRPr sz="1200">
              <a:latin typeface="Arial"/>
              <a:ea typeface="Arial"/>
              <a:cs typeface="Arial"/>
              <a:sym typeface="Arial"/>
            </a:endParaRPr>
          </a:p>
        </p:txBody>
      </p:sp>
      <p:pic>
        <p:nvPicPr>
          <p:cNvPr id="378" name="Google Shape;378;p55"/>
          <p:cNvPicPr preferRelativeResize="0"/>
          <p:nvPr/>
        </p:nvPicPr>
        <p:blipFill>
          <a:blip r:embed="rId3">
            <a:alphaModFix/>
          </a:blip>
          <a:stretch>
            <a:fillRect/>
          </a:stretch>
        </p:blipFill>
        <p:spPr>
          <a:xfrm>
            <a:off x="5489175" y="792100"/>
            <a:ext cx="3051749" cy="403004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382" name="Shape 382"/>
        <p:cNvGrpSpPr/>
        <p:nvPr/>
      </p:nvGrpSpPr>
      <p:grpSpPr>
        <a:xfrm>
          <a:off x="0" y="0"/>
          <a:ext cx="0" cy="0"/>
          <a:chOff x="0" y="0"/>
          <a:chExt cx="0" cy="0"/>
        </a:xfrm>
      </p:grpSpPr>
      <p:sp>
        <p:nvSpPr>
          <p:cNvPr id="383" name="Google Shape;383;p56"/>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700"/>
              <a:t>Model Validation and Evaluation - XGBoost</a:t>
            </a:r>
            <a:endParaRPr sz="2700"/>
          </a:p>
        </p:txBody>
      </p:sp>
      <p:sp>
        <p:nvSpPr>
          <p:cNvPr id="384" name="Google Shape;384;p56"/>
          <p:cNvSpPr txBox="1"/>
          <p:nvPr>
            <p:ph idx="1" type="body"/>
          </p:nvPr>
        </p:nvSpPr>
        <p:spPr>
          <a:xfrm>
            <a:off x="311700" y="505325"/>
            <a:ext cx="8520600" cy="43086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1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p:txBody>
      </p:sp>
      <p:pic>
        <p:nvPicPr>
          <p:cNvPr id="385" name="Google Shape;385;p56"/>
          <p:cNvPicPr preferRelativeResize="0"/>
          <p:nvPr/>
        </p:nvPicPr>
        <p:blipFill rotWithShape="1">
          <a:blip r:embed="rId3">
            <a:alphaModFix/>
          </a:blip>
          <a:srcRect b="78040" l="-152730" r="152729" t="-78040"/>
          <a:stretch/>
        </p:blipFill>
        <p:spPr>
          <a:xfrm>
            <a:off x="2767020" y="438150"/>
            <a:ext cx="2212475" cy="2583925"/>
          </a:xfrm>
          <a:prstGeom prst="rect">
            <a:avLst/>
          </a:prstGeom>
          <a:noFill/>
          <a:ln>
            <a:noFill/>
          </a:ln>
        </p:spPr>
      </p:pic>
      <p:sp>
        <p:nvSpPr>
          <p:cNvPr id="386" name="Google Shape;386;p56"/>
          <p:cNvSpPr txBox="1"/>
          <p:nvPr/>
        </p:nvSpPr>
        <p:spPr>
          <a:xfrm>
            <a:off x="196850" y="607500"/>
            <a:ext cx="8795100" cy="4433100"/>
          </a:xfrm>
          <a:prstGeom prst="rect">
            <a:avLst/>
          </a:prstGeom>
          <a:noFill/>
          <a:ln>
            <a:noFill/>
          </a:ln>
        </p:spPr>
        <p:txBody>
          <a:bodyPr anchorCtr="0" anchor="t" bIns="91425" lIns="91425" spcFirstLastPara="1" rIns="91425" wrap="square" tIns="91425">
            <a:spAutoFit/>
          </a:bodyPr>
          <a:lstStyle/>
          <a:p>
            <a:pPr indent="-304800" lvl="0" marL="457200" rtl="0" algn="l">
              <a:lnSpc>
                <a:spcPct val="200000"/>
              </a:lnSpc>
              <a:spcBef>
                <a:spcPts val="0"/>
              </a:spcBef>
              <a:spcAft>
                <a:spcPts val="0"/>
              </a:spcAft>
              <a:buClr>
                <a:schemeClr val="dk2"/>
              </a:buClr>
              <a:buSzPts val="1200"/>
              <a:buChar char="●"/>
            </a:pPr>
            <a:r>
              <a:rPr lang="en" sz="1200">
                <a:solidFill>
                  <a:schemeClr val="dk2"/>
                </a:solidFill>
              </a:rPr>
              <a:t>The </a:t>
            </a:r>
            <a:r>
              <a:rPr b="1" lang="en" sz="1200">
                <a:solidFill>
                  <a:schemeClr val="dk2"/>
                </a:solidFill>
              </a:rPr>
              <a:t>baseline </a:t>
            </a:r>
            <a:r>
              <a:rPr lang="en" sz="1200">
                <a:solidFill>
                  <a:schemeClr val="dk2"/>
                </a:solidFill>
              </a:rPr>
              <a:t>or base XGBoost model for each category is trained with default parameters on the respective category’s training dataset</a:t>
            </a:r>
            <a:endParaRPr sz="1200">
              <a:solidFill>
                <a:schemeClr val="dk2"/>
              </a:solidFill>
            </a:endParaRPr>
          </a:p>
          <a:p>
            <a:pPr indent="-304800" lvl="0" marL="457200" rtl="0" algn="l">
              <a:lnSpc>
                <a:spcPct val="200000"/>
              </a:lnSpc>
              <a:spcBef>
                <a:spcPts val="0"/>
              </a:spcBef>
              <a:spcAft>
                <a:spcPts val="0"/>
              </a:spcAft>
              <a:buClr>
                <a:schemeClr val="dk2"/>
              </a:buClr>
              <a:buSzPts val="1200"/>
              <a:buChar char="●"/>
            </a:pPr>
            <a:r>
              <a:rPr b="1" lang="en" sz="1200">
                <a:solidFill>
                  <a:schemeClr val="dk2"/>
                </a:solidFill>
              </a:rPr>
              <a:t>Hyperparameter-tuned:</a:t>
            </a:r>
            <a:r>
              <a:rPr lang="en" sz="1200">
                <a:solidFill>
                  <a:schemeClr val="dk2"/>
                </a:solidFill>
              </a:rPr>
              <a:t> The models are tuned with optimal parameters using the validation dataset </a:t>
            </a:r>
            <a:endParaRPr sz="1200">
              <a:solidFill>
                <a:schemeClr val="dk2"/>
              </a:solidFill>
            </a:endParaRPr>
          </a:p>
          <a:p>
            <a:pPr indent="-304800" lvl="1" marL="914400" rtl="0" algn="l">
              <a:lnSpc>
                <a:spcPct val="200000"/>
              </a:lnSpc>
              <a:spcBef>
                <a:spcPts val="0"/>
              </a:spcBef>
              <a:spcAft>
                <a:spcPts val="0"/>
              </a:spcAft>
              <a:buClr>
                <a:schemeClr val="dk2"/>
              </a:buClr>
              <a:buSzPts val="1200"/>
              <a:buChar char="○"/>
            </a:pPr>
            <a:r>
              <a:rPr lang="en" sz="1200">
                <a:solidFill>
                  <a:schemeClr val="dk2"/>
                </a:solidFill>
              </a:rPr>
              <a:t>Tuning was done on the validation dataset since this approach helps in reducing the overfitting of the model and improves the model’s ability to generalize</a:t>
            </a:r>
            <a:endParaRPr sz="1200">
              <a:solidFill>
                <a:schemeClr val="dk2"/>
              </a:solidFill>
            </a:endParaRPr>
          </a:p>
          <a:p>
            <a:pPr indent="-304800" lvl="0" marL="457200" rtl="0" algn="l">
              <a:lnSpc>
                <a:spcPct val="200000"/>
              </a:lnSpc>
              <a:spcBef>
                <a:spcPts val="0"/>
              </a:spcBef>
              <a:spcAft>
                <a:spcPts val="0"/>
              </a:spcAft>
              <a:buClr>
                <a:schemeClr val="dk2"/>
              </a:buClr>
              <a:buSzPts val="1200"/>
              <a:buChar char="●"/>
            </a:pPr>
            <a:r>
              <a:rPr lang="en" sz="1200">
                <a:solidFill>
                  <a:schemeClr val="dk2"/>
                </a:solidFill>
              </a:rPr>
              <a:t>The hyperparameters that we experimented with for the XGBoost models across all categories were “</a:t>
            </a:r>
            <a:r>
              <a:rPr b="1" lang="en" sz="1200">
                <a:solidFill>
                  <a:schemeClr val="dk2"/>
                </a:solidFill>
              </a:rPr>
              <a:t>learning_rate</a:t>
            </a:r>
            <a:r>
              <a:rPr lang="en" sz="1200">
                <a:solidFill>
                  <a:schemeClr val="dk2"/>
                </a:solidFill>
              </a:rPr>
              <a:t>”, “</a:t>
            </a:r>
            <a:r>
              <a:rPr b="1" lang="en" sz="1200">
                <a:solidFill>
                  <a:schemeClr val="dk2"/>
                </a:solidFill>
              </a:rPr>
              <a:t>max_depth</a:t>
            </a:r>
            <a:r>
              <a:rPr lang="en" sz="1200">
                <a:solidFill>
                  <a:schemeClr val="dk2"/>
                </a:solidFill>
              </a:rPr>
              <a:t>,” and “</a:t>
            </a:r>
            <a:r>
              <a:rPr b="1" lang="en" sz="1200">
                <a:solidFill>
                  <a:schemeClr val="dk2"/>
                </a:solidFill>
              </a:rPr>
              <a:t>n_estimators</a:t>
            </a:r>
            <a:r>
              <a:rPr lang="en" sz="1200">
                <a:solidFill>
                  <a:schemeClr val="dk2"/>
                </a:solidFill>
              </a:rPr>
              <a:t>”</a:t>
            </a:r>
            <a:endParaRPr sz="1200">
              <a:solidFill>
                <a:schemeClr val="dk2"/>
              </a:solidFill>
            </a:endParaRPr>
          </a:p>
          <a:p>
            <a:pPr indent="-304800" lvl="1" marL="914400" rtl="0" algn="l">
              <a:lnSpc>
                <a:spcPct val="200000"/>
              </a:lnSpc>
              <a:spcBef>
                <a:spcPts val="0"/>
              </a:spcBef>
              <a:spcAft>
                <a:spcPts val="0"/>
              </a:spcAft>
              <a:buClr>
                <a:schemeClr val="dk2"/>
              </a:buClr>
              <a:buSzPts val="1200"/>
              <a:buChar char="○"/>
            </a:pPr>
            <a:r>
              <a:rPr lang="en" sz="1200">
                <a:solidFill>
                  <a:schemeClr val="dk2"/>
                </a:solidFill>
              </a:rPr>
              <a:t>Since XGBoost is an ensemble of multiple trees, the “learning_rate” parameter controls the contribution of each tree in the ensemble to the final helpfulness prediction</a:t>
            </a:r>
            <a:endParaRPr sz="1200">
              <a:solidFill>
                <a:schemeClr val="dk2"/>
              </a:solidFill>
            </a:endParaRPr>
          </a:p>
          <a:p>
            <a:pPr indent="-304800" lvl="1" marL="914400" rtl="0" algn="l">
              <a:lnSpc>
                <a:spcPct val="200000"/>
              </a:lnSpc>
              <a:spcBef>
                <a:spcPts val="0"/>
              </a:spcBef>
              <a:spcAft>
                <a:spcPts val="0"/>
              </a:spcAft>
              <a:buClr>
                <a:schemeClr val="dk2"/>
              </a:buClr>
              <a:buSzPts val="1200"/>
              <a:buChar char="○"/>
            </a:pPr>
            <a:r>
              <a:rPr lang="en" sz="1200">
                <a:solidFill>
                  <a:schemeClr val="dk2"/>
                </a:solidFill>
              </a:rPr>
              <a:t>The “max_depth” parameter controls the maximum depth of each tree in the ensemble to predict the helpfulness of reviews.Optimal value for the “max_depth” parameter is crucial, and we attempted three values, i.e., 3, 5, and 7</a:t>
            </a:r>
            <a:endParaRPr sz="1200">
              <a:solidFill>
                <a:schemeClr val="dk2"/>
              </a:solidFill>
            </a:endParaRPr>
          </a:p>
          <a:p>
            <a:pPr indent="-304800" lvl="1" marL="914400" rtl="0" algn="l">
              <a:lnSpc>
                <a:spcPct val="200000"/>
              </a:lnSpc>
              <a:spcBef>
                <a:spcPts val="0"/>
              </a:spcBef>
              <a:spcAft>
                <a:spcPts val="0"/>
              </a:spcAft>
              <a:buClr>
                <a:schemeClr val="dk2"/>
              </a:buClr>
              <a:buSzPts val="1200"/>
              <a:buChar char="○"/>
            </a:pPr>
            <a:r>
              <a:rPr lang="en" sz="1200">
                <a:solidFill>
                  <a:schemeClr val="dk2"/>
                </a:solidFill>
              </a:rPr>
              <a:t>The “n_estimators” parameter pertains to the number of boosting rounds or trees to be built in the ensemble</a:t>
            </a:r>
            <a:endParaRPr sz="1200">
              <a:solidFill>
                <a:schemeClr val="dk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390" name="Shape 390"/>
        <p:cNvGrpSpPr/>
        <p:nvPr/>
      </p:nvGrpSpPr>
      <p:grpSpPr>
        <a:xfrm>
          <a:off x="0" y="0"/>
          <a:ext cx="0" cy="0"/>
          <a:chOff x="0" y="0"/>
          <a:chExt cx="0" cy="0"/>
        </a:xfrm>
      </p:grpSpPr>
      <p:sp>
        <p:nvSpPr>
          <p:cNvPr id="391" name="Google Shape;391;p57"/>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700"/>
              <a:t>Model Validation and Evaluation - XGBoost</a:t>
            </a:r>
            <a:endParaRPr sz="2700"/>
          </a:p>
        </p:txBody>
      </p:sp>
      <p:sp>
        <p:nvSpPr>
          <p:cNvPr id="392" name="Google Shape;392;p57"/>
          <p:cNvSpPr txBox="1"/>
          <p:nvPr>
            <p:ph idx="1" type="body"/>
          </p:nvPr>
        </p:nvSpPr>
        <p:spPr>
          <a:xfrm>
            <a:off x="311700" y="505325"/>
            <a:ext cx="8520600" cy="43086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1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p:txBody>
      </p:sp>
      <p:pic>
        <p:nvPicPr>
          <p:cNvPr id="393" name="Google Shape;393;p57"/>
          <p:cNvPicPr preferRelativeResize="0"/>
          <p:nvPr/>
        </p:nvPicPr>
        <p:blipFill rotWithShape="1">
          <a:blip r:embed="rId3">
            <a:alphaModFix/>
          </a:blip>
          <a:srcRect b="78040" l="-152730" r="152729" t="-78040"/>
          <a:stretch/>
        </p:blipFill>
        <p:spPr>
          <a:xfrm>
            <a:off x="2767020" y="438150"/>
            <a:ext cx="2212475" cy="2583925"/>
          </a:xfrm>
          <a:prstGeom prst="rect">
            <a:avLst/>
          </a:prstGeom>
          <a:noFill/>
          <a:ln>
            <a:noFill/>
          </a:ln>
        </p:spPr>
      </p:pic>
      <p:sp>
        <p:nvSpPr>
          <p:cNvPr id="394" name="Google Shape;394;p57"/>
          <p:cNvSpPr txBox="1"/>
          <p:nvPr/>
        </p:nvSpPr>
        <p:spPr>
          <a:xfrm>
            <a:off x="196850" y="607500"/>
            <a:ext cx="8520600" cy="1108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200">
                <a:solidFill>
                  <a:schemeClr val="dk2"/>
                </a:solidFill>
              </a:rPr>
              <a:t>Below table gives the optimal hyperparameters for XGBoost across all the categories:</a:t>
            </a:r>
            <a:endParaRPr sz="1200">
              <a:solidFill>
                <a:schemeClr val="dk2"/>
              </a:solidFill>
            </a:endParaRPr>
          </a:p>
          <a:p>
            <a:pPr indent="0" lvl="0" marL="0" rtl="0" algn="l">
              <a:lnSpc>
                <a:spcPct val="200000"/>
              </a:lnSpc>
              <a:spcBef>
                <a:spcPts val="0"/>
              </a:spcBef>
              <a:spcAft>
                <a:spcPts val="0"/>
              </a:spcAft>
              <a:buClr>
                <a:schemeClr val="dk2"/>
              </a:buClr>
              <a:buSzPts val="1100"/>
              <a:buFont typeface="Arial"/>
              <a:buNone/>
            </a:pPr>
            <a:r>
              <a:rPr lang="en" sz="1200">
                <a:solidFill>
                  <a:schemeClr val="dk2"/>
                </a:solidFill>
              </a:rPr>
              <a:t>Hyperparameter tuning was done based on Grid Search 3-fold cross validation</a:t>
            </a:r>
            <a:endParaRPr sz="1200">
              <a:solidFill>
                <a:schemeClr val="dk2"/>
              </a:solidFill>
            </a:endParaRPr>
          </a:p>
          <a:p>
            <a:pPr indent="0" lvl="0" marL="457200" rtl="0" algn="l">
              <a:lnSpc>
                <a:spcPct val="200000"/>
              </a:lnSpc>
              <a:spcBef>
                <a:spcPts val="0"/>
              </a:spcBef>
              <a:spcAft>
                <a:spcPts val="0"/>
              </a:spcAft>
              <a:buNone/>
            </a:pPr>
            <a:r>
              <a:t/>
            </a:r>
            <a:endParaRPr sz="1200">
              <a:solidFill>
                <a:schemeClr val="dk2"/>
              </a:solidFill>
            </a:endParaRPr>
          </a:p>
        </p:txBody>
      </p:sp>
      <p:graphicFrame>
        <p:nvGraphicFramePr>
          <p:cNvPr id="395" name="Google Shape;395;p57"/>
          <p:cNvGraphicFramePr/>
          <p:nvPr/>
        </p:nvGraphicFramePr>
        <p:xfrm>
          <a:off x="952500" y="1805975"/>
          <a:ext cx="3000000" cy="3000000"/>
        </p:xfrm>
        <a:graphic>
          <a:graphicData uri="http://schemas.openxmlformats.org/drawingml/2006/table">
            <a:tbl>
              <a:tblPr>
                <a:noFill/>
                <a:tableStyleId>{F6AD0C51-9EDD-4198-B1CE-70C40A1AE285}</a:tableStyleId>
              </a:tblPr>
              <a:tblGrid>
                <a:gridCol w="1809750"/>
                <a:gridCol w="1809750"/>
                <a:gridCol w="1809750"/>
                <a:gridCol w="1809750"/>
              </a:tblGrid>
              <a:tr h="381000">
                <a:tc>
                  <a:txBody>
                    <a:bodyPr/>
                    <a:lstStyle/>
                    <a:p>
                      <a:pPr indent="0" lvl="0" marL="0" rtl="0" algn="ctr">
                        <a:lnSpc>
                          <a:spcPct val="115000"/>
                        </a:lnSpc>
                        <a:spcBef>
                          <a:spcPts val="1200"/>
                        </a:spcBef>
                        <a:spcAft>
                          <a:spcPts val="1200"/>
                        </a:spcAft>
                        <a:buNone/>
                      </a:pPr>
                      <a:r>
                        <a:rPr b="1" lang="en">
                          <a:solidFill>
                            <a:schemeClr val="lt1"/>
                          </a:solidFill>
                        </a:rPr>
                        <a:t>Category</a:t>
                      </a:r>
                      <a:endParaRPr b="1">
                        <a:solidFill>
                          <a:schemeClr val="lt1"/>
                        </a:solidFill>
                      </a:endParaRPr>
                    </a:p>
                  </a:txBody>
                  <a:tcPr marT="91425" marB="91425" marR="63500" marL="63500">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1200"/>
                        </a:spcBef>
                        <a:spcAft>
                          <a:spcPts val="1200"/>
                        </a:spcAft>
                        <a:buNone/>
                      </a:pPr>
                      <a:r>
                        <a:rPr b="1" lang="en">
                          <a:solidFill>
                            <a:schemeClr val="lt1"/>
                          </a:solidFill>
                        </a:rPr>
                        <a:t>learning_rate</a:t>
                      </a:r>
                      <a:endParaRPr b="1">
                        <a:solidFill>
                          <a:schemeClr val="lt1"/>
                        </a:solidFill>
                      </a:endParaRPr>
                    </a:p>
                  </a:txBody>
                  <a:tcPr marT="91425" marB="91425" marR="63500" marL="63500">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1200"/>
                        </a:spcBef>
                        <a:spcAft>
                          <a:spcPts val="1200"/>
                        </a:spcAft>
                        <a:buNone/>
                      </a:pPr>
                      <a:r>
                        <a:rPr b="1" lang="en">
                          <a:solidFill>
                            <a:schemeClr val="lt1"/>
                          </a:solidFill>
                        </a:rPr>
                        <a:t>max_depth</a:t>
                      </a:r>
                      <a:endParaRPr b="1">
                        <a:solidFill>
                          <a:schemeClr val="lt1"/>
                        </a:solidFill>
                      </a:endParaRPr>
                    </a:p>
                  </a:txBody>
                  <a:tcPr marT="91425" marB="91425" marR="63500" marL="63500">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1200"/>
                        </a:spcBef>
                        <a:spcAft>
                          <a:spcPts val="1200"/>
                        </a:spcAft>
                        <a:buNone/>
                      </a:pPr>
                      <a:r>
                        <a:rPr b="1" lang="en">
                          <a:solidFill>
                            <a:schemeClr val="lt1"/>
                          </a:solidFill>
                        </a:rPr>
                        <a:t>n_estimators</a:t>
                      </a:r>
                      <a:endParaRPr b="1">
                        <a:solidFill>
                          <a:schemeClr val="lt1"/>
                        </a:solidFill>
                      </a:endParaRPr>
                    </a:p>
                  </a:txBody>
                  <a:tcPr marT="91425" marB="91425" marR="63500" marL="63500">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chemeClr val="dk1"/>
                    </a:solidFill>
                  </a:tcPr>
                </a:tc>
              </a:tr>
              <a:tr h="381000">
                <a:tc>
                  <a:txBody>
                    <a:bodyPr/>
                    <a:lstStyle/>
                    <a:p>
                      <a:pPr indent="0" lvl="0" marL="0" rtl="0" algn="ctr">
                        <a:lnSpc>
                          <a:spcPct val="115000"/>
                        </a:lnSpc>
                        <a:spcBef>
                          <a:spcPts val="1200"/>
                        </a:spcBef>
                        <a:spcAft>
                          <a:spcPts val="1200"/>
                        </a:spcAft>
                        <a:buNone/>
                      </a:pPr>
                      <a:r>
                        <a:rPr lang="en"/>
                        <a:t>Appliances</a:t>
                      </a:r>
                      <a:endParaRPr/>
                    </a:p>
                  </a:txBody>
                  <a:tcPr marT="91425" marB="91425" marR="63500" marL="63500" anchor="ctr">
                    <a:lnT cap="flat" cmpd="sng" w="10575">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1200"/>
                        </a:spcAft>
                        <a:buNone/>
                      </a:pPr>
                      <a:r>
                        <a:rPr lang="en"/>
                        <a:t>0.1</a:t>
                      </a:r>
                      <a:endParaRPr/>
                    </a:p>
                  </a:txBody>
                  <a:tcPr marT="91425" marB="91425" marR="63500" marL="63500" anchor="ctr">
                    <a:lnT cap="flat" cmpd="sng" w="10575">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1200"/>
                        </a:spcAft>
                        <a:buNone/>
                      </a:pPr>
                      <a:r>
                        <a:rPr lang="en"/>
                        <a:t>5</a:t>
                      </a:r>
                      <a:endParaRPr/>
                    </a:p>
                  </a:txBody>
                  <a:tcPr marT="91425" marB="91425" marR="63500" marL="63500" anchor="ctr">
                    <a:lnT cap="flat" cmpd="sng" w="10575">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1200"/>
                        </a:spcAft>
                        <a:buNone/>
                      </a:pPr>
                      <a:r>
                        <a:rPr lang="en"/>
                        <a:t>50</a:t>
                      </a:r>
                      <a:endParaRPr/>
                    </a:p>
                  </a:txBody>
                  <a:tcPr marT="91425" marB="91425" marR="63500" marL="63500" anchor="ctr">
                    <a:lnT cap="flat" cmpd="sng" w="10575">
                      <a:solidFill>
                        <a:srgbClr val="000000"/>
                      </a:solidFill>
                      <a:prstDash val="solid"/>
                      <a:round/>
                      <a:headEnd len="sm" w="sm" type="none"/>
                      <a:tailEnd len="sm" w="sm" type="none"/>
                    </a:lnT>
                  </a:tcPr>
                </a:tc>
              </a:tr>
              <a:tr h="381000">
                <a:tc>
                  <a:txBody>
                    <a:bodyPr/>
                    <a:lstStyle/>
                    <a:p>
                      <a:pPr indent="0" lvl="0" marL="0" rtl="0" algn="ctr">
                        <a:lnSpc>
                          <a:spcPct val="115000"/>
                        </a:lnSpc>
                        <a:spcBef>
                          <a:spcPts val="1200"/>
                        </a:spcBef>
                        <a:spcAft>
                          <a:spcPts val="1200"/>
                        </a:spcAft>
                        <a:buNone/>
                      </a:pPr>
                      <a:r>
                        <a:rPr lang="en"/>
                        <a:t>Automotive</a:t>
                      </a:r>
                      <a:endParaRPr/>
                    </a:p>
                  </a:txBody>
                  <a:tcPr marT="91425" marB="91425" marR="63500" marL="63500" anchor="ctr"/>
                </a:tc>
                <a:tc>
                  <a:txBody>
                    <a:bodyPr/>
                    <a:lstStyle/>
                    <a:p>
                      <a:pPr indent="0" lvl="0" marL="0" rtl="0" algn="ctr">
                        <a:lnSpc>
                          <a:spcPct val="115000"/>
                        </a:lnSpc>
                        <a:spcBef>
                          <a:spcPts val="1200"/>
                        </a:spcBef>
                        <a:spcAft>
                          <a:spcPts val="1200"/>
                        </a:spcAft>
                        <a:buNone/>
                      </a:pPr>
                      <a:r>
                        <a:rPr lang="en"/>
                        <a:t>0.01</a:t>
                      </a:r>
                      <a:endParaRPr/>
                    </a:p>
                  </a:txBody>
                  <a:tcPr marT="91425" marB="91425" marR="63500" marL="63500" anchor="ctr"/>
                </a:tc>
                <a:tc>
                  <a:txBody>
                    <a:bodyPr/>
                    <a:lstStyle/>
                    <a:p>
                      <a:pPr indent="0" lvl="0" marL="0" rtl="0" algn="ctr">
                        <a:lnSpc>
                          <a:spcPct val="115000"/>
                        </a:lnSpc>
                        <a:spcBef>
                          <a:spcPts val="1200"/>
                        </a:spcBef>
                        <a:spcAft>
                          <a:spcPts val="1200"/>
                        </a:spcAft>
                        <a:buNone/>
                      </a:pPr>
                      <a:r>
                        <a:rPr lang="en"/>
                        <a:t>3</a:t>
                      </a:r>
                      <a:endParaRPr/>
                    </a:p>
                  </a:txBody>
                  <a:tcPr marT="91425" marB="91425" marR="63500" marL="63500" anchor="ctr"/>
                </a:tc>
                <a:tc>
                  <a:txBody>
                    <a:bodyPr/>
                    <a:lstStyle/>
                    <a:p>
                      <a:pPr indent="0" lvl="0" marL="0" rtl="0" algn="ctr">
                        <a:lnSpc>
                          <a:spcPct val="115000"/>
                        </a:lnSpc>
                        <a:spcBef>
                          <a:spcPts val="1200"/>
                        </a:spcBef>
                        <a:spcAft>
                          <a:spcPts val="1200"/>
                        </a:spcAft>
                        <a:buNone/>
                      </a:pPr>
                      <a:r>
                        <a:rPr lang="en"/>
                        <a:t>200</a:t>
                      </a:r>
                      <a:endParaRPr/>
                    </a:p>
                  </a:txBody>
                  <a:tcPr marT="91425" marB="91425" marR="63500" marL="63500" anchor="ctr"/>
                </a:tc>
              </a:tr>
              <a:tr h="381000">
                <a:tc>
                  <a:txBody>
                    <a:bodyPr/>
                    <a:lstStyle/>
                    <a:p>
                      <a:pPr indent="0" lvl="0" marL="0" rtl="0" algn="ctr">
                        <a:lnSpc>
                          <a:spcPct val="115000"/>
                        </a:lnSpc>
                        <a:spcBef>
                          <a:spcPts val="1200"/>
                        </a:spcBef>
                        <a:spcAft>
                          <a:spcPts val="1200"/>
                        </a:spcAft>
                        <a:buNone/>
                      </a:pPr>
                      <a:r>
                        <a:rPr lang="en"/>
                        <a:t>Cellphones and Accessories</a:t>
                      </a:r>
                      <a:endParaRPr/>
                    </a:p>
                  </a:txBody>
                  <a:tcPr marT="91425" marB="91425" marR="63500" marL="63500" anchor="ctr"/>
                </a:tc>
                <a:tc>
                  <a:txBody>
                    <a:bodyPr/>
                    <a:lstStyle/>
                    <a:p>
                      <a:pPr indent="0" lvl="0" marL="0" rtl="0" algn="ctr">
                        <a:lnSpc>
                          <a:spcPct val="115000"/>
                        </a:lnSpc>
                        <a:spcBef>
                          <a:spcPts val="1200"/>
                        </a:spcBef>
                        <a:spcAft>
                          <a:spcPts val="1200"/>
                        </a:spcAft>
                        <a:buNone/>
                      </a:pPr>
                      <a:r>
                        <a:rPr lang="en"/>
                        <a:t>0.2</a:t>
                      </a:r>
                      <a:endParaRPr/>
                    </a:p>
                  </a:txBody>
                  <a:tcPr marT="91425" marB="91425" marR="63500" marL="63500" anchor="ctr"/>
                </a:tc>
                <a:tc>
                  <a:txBody>
                    <a:bodyPr/>
                    <a:lstStyle/>
                    <a:p>
                      <a:pPr indent="0" lvl="0" marL="0" rtl="0" algn="ctr">
                        <a:lnSpc>
                          <a:spcPct val="115000"/>
                        </a:lnSpc>
                        <a:spcBef>
                          <a:spcPts val="1200"/>
                        </a:spcBef>
                        <a:spcAft>
                          <a:spcPts val="1200"/>
                        </a:spcAft>
                        <a:buNone/>
                      </a:pPr>
                      <a:r>
                        <a:rPr lang="en"/>
                        <a:t>3</a:t>
                      </a:r>
                      <a:endParaRPr/>
                    </a:p>
                  </a:txBody>
                  <a:tcPr marT="91425" marB="91425" marR="63500" marL="63500" anchor="ctr"/>
                </a:tc>
                <a:tc>
                  <a:txBody>
                    <a:bodyPr/>
                    <a:lstStyle/>
                    <a:p>
                      <a:pPr indent="0" lvl="0" marL="0" rtl="0" algn="ctr">
                        <a:lnSpc>
                          <a:spcPct val="115000"/>
                        </a:lnSpc>
                        <a:spcBef>
                          <a:spcPts val="1200"/>
                        </a:spcBef>
                        <a:spcAft>
                          <a:spcPts val="1200"/>
                        </a:spcAft>
                        <a:buNone/>
                      </a:pPr>
                      <a:r>
                        <a:rPr lang="en"/>
                        <a:t>50</a:t>
                      </a:r>
                      <a:endParaRPr/>
                    </a:p>
                  </a:txBody>
                  <a:tcPr marT="91425" marB="91425" marR="63500" marL="63500" anchor="ctr"/>
                </a:tc>
              </a:tr>
              <a:tr h="381000">
                <a:tc>
                  <a:txBody>
                    <a:bodyPr/>
                    <a:lstStyle/>
                    <a:p>
                      <a:pPr indent="0" lvl="0" marL="0" rtl="0" algn="ctr">
                        <a:lnSpc>
                          <a:spcPct val="115000"/>
                        </a:lnSpc>
                        <a:spcBef>
                          <a:spcPts val="1200"/>
                        </a:spcBef>
                        <a:spcAft>
                          <a:spcPts val="1200"/>
                        </a:spcAft>
                        <a:buNone/>
                      </a:pPr>
                      <a:r>
                        <a:rPr lang="en"/>
                        <a:t>Tools and Home Improvement</a:t>
                      </a:r>
                      <a:endParaRPr/>
                    </a:p>
                  </a:txBody>
                  <a:tcPr marT="91425" marB="91425" marR="63500" marL="63500" anchor="ctr">
                    <a:lnB cap="flat" cmpd="sng" w="1057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0.1</a:t>
                      </a:r>
                      <a:endParaRPr/>
                    </a:p>
                  </a:txBody>
                  <a:tcPr marT="91425" marB="91425" marR="63500" marL="63500" anchor="ctr">
                    <a:lnB cap="flat" cmpd="sng" w="1057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3</a:t>
                      </a:r>
                      <a:endParaRPr/>
                    </a:p>
                  </a:txBody>
                  <a:tcPr marT="91425" marB="91425" marR="63500" marL="63500" anchor="ctr">
                    <a:lnB cap="flat" cmpd="sng" w="1057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50</a:t>
                      </a:r>
                      <a:endParaRPr/>
                    </a:p>
                  </a:txBody>
                  <a:tcPr marT="91425" marB="91425" marR="63500" marL="63500" anchor="ctr">
                    <a:lnB cap="flat" cmpd="sng" w="10575">
                      <a:solidFill>
                        <a:srgbClr val="000000"/>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399" name="Shape 399"/>
        <p:cNvGrpSpPr/>
        <p:nvPr/>
      </p:nvGrpSpPr>
      <p:grpSpPr>
        <a:xfrm>
          <a:off x="0" y="0"/>
          <a:ext cx="0" cy="0"/>
          <a:chOff x="0" y="0"/>
          <a:chExt cx="0" cy="0"/>
        </a:xfrm>
      </p:grpSpPr>
      <p:sp>
        <p:nvSpPr>
          <p:cNvPr id="400" name="Google Shape;400;p58"/>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700"/>
              <a:t>Model Validation and Evaluation - XGBoost</a:t>
            </a:r>
            <a:endParaRPr sz="2700"/>
          </a:p>
        </p:txBody>
      </p:sp>
      <p:sp>
        <p:nvSpPr>
          <p:cNvPr id="401" name="Google Shape;401;p58"/>
          <p:cNvSpPr txBox="1"/>
          <p:nvPr>
            <p:ph idx="1" type="body"/>
          </p:nvPr>
        </p:nvSpPr>
        <p:spPr>
          <a:xfrm>
            <a:off x="311700" y="505325"/>
            <a:ext cx="8520600" cy="43086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1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p:txBody>
      </p:sp>
      <p:pic>
        <p:nvPicPr>
          <p:cNvPr id="402" name="Google Shape;402;p58"/>
          <p:cNvPicPr preferRelativeResize="0"/>
          <p:nvPr/>
        </p:nvPicPr>
        <p:blipFill rotWithShape="1">
          <a:blip r:embed="rId3">
            <a:alphaModFix/>
          </a:blip>
          <a:srcRect b="78040" l="-152730" r="152729" t="-78040"/>
          <a:stretch/>
        </p:blipFill>
        <p:spPr>
          <a:xfrm>
            <a:off x="2767020" y="438150"/>
            <a:ext cx="2212475" cy="2583925"/>
          </a:xfrm>
          <a:prstGeom prst="rect">
            <a:avLst/>
          </a:prstGeom>
          <a:noFill/>
          <a:ln>
            <a:noFill/>
          </a:ln>
        </p:spPr>
      </p:pic>
      <p:sp>
        <p:nvSpPr>
          <p:cNvPr id="403" name="Google Shape;403;p58"/>
          <p:cNvSpPr txBox="1"/>
          <p:nvPr/>
        </p:nvSpPr>
        <p:spPr>
          <a:xfrm>
            <a:off x="237725" y="607500"/>
            <a:ext cx="7909500" cy="523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00">
                <a:solidFill>
                  <a:schemeClr val="dk2"/>
                </a:solidFill>
              </a:rPr>
              <a:t>Classification metrics for XGBoost across all categories: a trade-off was observed between accuracy, precision and recall based on multiple approaches. This is subsequently visible in the F1-score as well.</a:t>
            </a:r>
            <a:endParaRPr sz="1800">
              <a:solidFill>
                <a:schemeClr val="lt2"/>
              </a:solidFill>
              <a:latin typeface="Source Sans Pro"/>
              <a:ea typeface="Source Sans Pro"/>
              <a:cs typeface="Source Sans Pro"/>
              <a:sym typeface="Source Sans Pro"/>
            </a:endParaRPr>
          </a:p>
        </p:txBody>
      </p:sp>
      <p:graphicFrame>
        <p:nvGraphicFramePr>
          <p:cNvPr id="404" name="Google Shape;404;p58"/>
          <p:cNvGraphicFramePr/>
          <p:nvPr/>
        </p:nvGraphicFramePr>
        <p:xfrm>
          <a:off x="702350" y="1126225"/>
          <a:ext cx="3000000" cy="3000000"/>
        </p:xfrm>
        <a:graphic>
          <a:graphicData uri="http://schemas.openxmlformats.org/drawingml/2006/table">
            <a:tbl>
              <a:tblPr>
                <a:noFill/>
                <a:tableStyleId>{F6AD0C51-9EDD-4198-B1CE-70C40A1AE285}</a:tableStyleId>
              </a:tblPr>
              <a:tblGrid>
                <a:gridCol w="1184050"/>
                <a:gridCol w="1184050"/>
                <a:gridCol w="1184050"/>
                <a:gridCol w="1184050"/>
                <a:gridCol w="1184050"/>
                <a:gridCol w="1184050"/>
              </a:tblGrid>
              <a:tr h="309700">
                <a:tc>
                  <a:txBody>
                    <a:bodyPr/>
                    <a:lstStyle/>
                    <a:p>
                      <a:pPr indent="0" lvl="0" marL="0" rtl="0" algn="ctr">
                        <a:lnSpc>
                          <a:spcPct val="100000"/>
                        </a:lnSpc>
                        <a:spcBef>
                          <a:spcPts val="1200"/>
                        </a:spcBef>
                        <a:spcAft>
                          <a:spcPts val="1200"/>
                        </a:spcAft>
                        <a:buNone/>
                      </a:pPr>
                      <a:r>
                        <a:rPr b="1" lang="en" sz="900">
                          <a:solidFill>
                            <a:schemeClr val="lt1"/>
                          </a:solidFill>
                        </a:rPr>
                        <a:t>Category</a:t>
                      </a:r>
                      <a:endParaRPr b="1" sz="900">
                        <a:solidFill>
                          <a:schemeClr val="lt1"/>
                        </a:solidFill>
                      </a:endParaRPr>
                    </a:p>
                  </a:txBody>
                  <a:tcPr marT="91425" marB="91425" marR="63500" marL="635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0575">
                      <a:solidFill>
                        <a:srgbClr val="000000">
                          <a:alpha val="0"/>
                        </a:srgbClr>
                      </a:solidFill>
                      <a:prstDash val="solid"/>
                      <a:round/>
                      <a:headEnd len="sm" w="sm" type="none"/>
                      <a:tailEnd len="sm" w="sm" type="none"/>
                    </a:lnT>
                    <a:lnB cap="flat" cmpd="sng" w="10575">
                      <a:solidFill>
                        <a:srgbClr val="000000">
                          <a:alpha val="0"/>
                        </a:srgbClr>
                      </a:solidFill>
                      <a:prstDash val="solid"/>
                      <a:round/>
                      <a:headEnd len="sm" w="sm" type="none"/>
                      <a:tailEnd len="sm" w="sm" type="none"/>
                    </a:lnB>
                    <a:solidFill>
                      <a:schemeClr val="dk1"/>
                    </a:solidFill>
                  </a:tcPr>
                </a:tc>
                <a:tc>
                  <a:txBody>
                    <a:bodyPr/>
                    <a:lstStyle/>
                    <a:p>
                      <a:pPr indent="0" lvl="0" marL="0" rtl="0" algn="ctr">
                        <a:lnSpc>
                          <a:spcPct val="100000"/>
                        </a:lnSpc>
                        <a:spcBef>
                          <a:spcPts val="1200"/>
                        </a:spcBef>
                        <a:spcAft>
                          <a:spcPts val="1200"/>
                        </a:spcAft>
                        <a:buNone/>
                      </a:pPr>
                      <a:r>
                        <a:rPr b="1" lang="en" sz="900">
                          <a:solidFill>
                            <a:schemeClr val="lt1"/>
                          </a:solidFill>
                        </a:rPr>
                        <a:t>Accuracy</a:t>
                      </a:r>
                      <a:endParaRPr b="1" sz="900">
                        <a:solidFill>
                          <a:schemeClr val="lt1"/>
                        </a:solidFill>
                      </a:endParaRPr>
                    </a:p>
                  </a:txBody>
                  <a:tcPr marT="91425" marB="91425" marR="63500" marL="635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0575">
                      <a:solidFill>
                        <a:srgbClr val="000000">
                          <a:alpha val="0"/>
                        </a:srgbClr>
                      </a:solidFill>
                      <a:prstDash val="solid"/>
                      <a:round/>
                      <a:headEnd len="sm" w="sm" type="none"/>
                      <a:tailEnd len="sm" w="sm" type="none"/>
                    </a:lnT>
                    <a:lnB cap="flat" cmpd="sng" w="10575">
                      <a:solidFill>
                        <a:srgbClr val="000000">
                          <a:alpha val="0"/>
                        </a:srgbClr>
                      </a:solidFill>
                      <a:prstDash val="solid"/>
                      <a:round/>
                      <a:headEnd len="sm" w="sm" type="none"/>
                      <a:tailEnd len="sm" w="sm" type="none"/>
                    </a:lnB>
                    <a:solidFill>
                      <a:schemeClr val="dk1"/>
                    </a:solidFill>
                  </a:tcPr>
                </a:tc>
                <a:tc>
                  <a:txBody>
                    <a:bodyPr/>
                    <a:lstStyle/>
                    <a:p>
                      <a:pPr indent="0" lvl="0" marL="0" rtl="0" algn="ctr">
                        <a:lnSpc>
                          <a:spcPct val="100000"/>
                        </a:lnSpc>
                        <a:spcBef>
                          <a:spcPts val="1200"/>
                        </a:spcBef>
                        <a:spcAft>
                          <a:spcPts val="1200"/>
                        </a:spcAft>
                        <a:buNone/>
                      </a:pPr>
                      <a:r>
                        <a:rPr b="1" lang="en" sz="900">
                          <a:solidFill>
                            <a:schemeClr val="lt1"/>
                          </a:solidFill>
                        </a:rPr>
                        <a:t>Precision</a:t>
                      </a:r>
                      <a:endParaRPr b="1" sz="900">
                        <a:solidFill>
                          <a:schemeClr val="lt1"/>
                        </a:solidFill>
                      </a:endParaRPr>
                    </a:p>
                  </a:txBody>
                  <a:tcPr marT="91425" marB="91425" marR="63500" marL="635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0575">
                      <a:solidFill>
                        <a:srgbClr val="000000">
                          <a:alpha val="0"/>
                        </a:srgbClr>
                      </a:solidFill>
                      <a:prstDash val="solid"/>
                      <a:round/>
                      <a:headEnd len="sm" w="sm" type="none"/>
                      <a:tailEnd len="sm" w="sm" type="none"/>
                    </a:lnT>
                    <a:lnB cap="flat" cmpd="sng" w="10575">
                      <a:solidFill>
                        <a:srgbClr val="000000">
                          <a:alpha val="0"/>
                        </a:srgbClr>
                      </a:solidFill>
                      <a:prstDash val="solid"/>
                      <a:round/>
                      <a:headEnd len="sm" w="sm" type="none"/>
                      <a:tailEnd len="sm" w="sm" type="none"/>
                    </a:lnB>
                    <a:solidFill>
                      <a:schemeClr val="dk1"/>
                    </a:solidFill>
                  </a:tcPr>
                </a:tc>
                <a:tc>
                  <a:txBody>
                    <a:bodyPr/>
                    <a:lstStyle/>
                    <a:p>
                      <a:pPr indent="0" lvl="0" marL="0" rtl="0" algn="ctr">
                        <a:lnSpc>
                          <a:spcPct val="100000"/>
                        </a:lnSpc>
                        <a:spcBef>
                          <a:spcPts val="1200"/>
                        </a:spcBef>
                        <a:spcAft>
                          <a:spcPts val="1200"/>
                        </a:spcAft>
                        <a:buNone/>
                      </a:pPr>
                      <a:r>
                        <a:rPr b="1" lang="en" sz="900">
                          <a:solidFill>
                            <a:schemeClr val="lt1"/>
                          </a:solidFill>
                        </a:rPr>
                        <a:t>Recall</a:t>
                      </a:r>
                      <a:endParaRPr b="1" sz="900">
                        <a:solidFill>
                          <a:schemeClr val="lt1"/>
                        </a:solidFill>
                      </a:endParaRPr>
                    </a:p>
                  </a:txBody>
                  <a:tcPr marT="91425" marB="91425" marR="63500" marL="635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0575">
                      <a:solidFill>
                        <a:srgbClr val="000000">
                          <a:alpha val="0"/>
                        </a:srgbClr>
                      </a:solidFill>
                      <a:prstDash val="solid"/>
                      <a:round/>
                      <a:headEnd len="sm" w="sm" type="none"/>
                      <a:tailEnd len="sm" w="sm" type="none"/>
                    </a:lnT>
                    <a:lnB cap="flat" cmpd="sng" w="10575">
                      <a:solidFill>
                        <a:srgbClr val="000000">
                          <a:alpha val="0"/>
                        </a:srgbClr>
                      </a:solidFill>
                      <a:prstDash val="solid"/>
                      <a:round/>
                      <a:headEnd len="sm" w="sm" type="none"/>
                      <a:tailEnd len="sm" w="sm" type="none"/>
                    </a:lnB>
                    <a:solidFill>
                      <a:schemeClr val="dk1"/>
                    </a:solidFill>
                  </a:tcPr>
                </a:tc>
                <a:tc>
                  <a:txBody>
                    <a:bodyPr/>
                    <a:lstStyle/>
                    <a:p>
                      <a:pPr indent="0" lvl="0" marL="0" rtl="0" algn="ctr">
                        <a:lnSpc>
                          <a:spcPct val="100000"/>
                        </a:lnSpc>
                        <a:spcBef>
                          <a:spcPts val="1200"/>
                        </a:spcBef>
                        <a:spcAft>
                          <a:spcPts val="1200"/>
                        </a:spcAft>
                        <a:buNone/>
                      </a:pPr>
                      <a:r>
                        <a:rPr b="1" lang="en" sz="900">
                          <a:solidFill>
                            <a:schemeClr val="lt1"/>
                          </a:solidFill>
                        </a:rPr>
                        <a:t>F1-Score</a:t>
                      </a:r>
                      <a:endParaRPr b="1" sz="900">
                        <a:solidFill>
                          <a:schemeClr val="lt1"/>
                        </a:solidFill>
                      </a:endParaRPr>
                    </a:p>
                  </a:txBody>
                  <a:tcPr marT="91425" marB="91425" marR="63500" marL="635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0575">
                      <a:solidFill>
                        <a:srgbClr val="000000">
                          <a:alpha val="0"/>
                        </a:srgbClr>
                      </a:solidFill>
                      <a:prstDash val="solid"/>
                      <a:round/>
                      <a:headEnd len="sm" w="sm" type="none"/>
                      <a:tailEnd len="sm" w="sm" type="none"/>
                    </a:lnT>
                    <a:lnB cap="flat" cmpd="sng" w="10575">
                      <a:solidFill>
                        <a:srgbClr val="000000">
                          <a:alpha val="0"/>
                        </a:srgbClr>
                      </a:solidFill>
                      <a:prstDash val="solid"/>
                      <a:round/>
                      <a:headEnd len="sm" w="sm" type="none"/>
                      <a:tailEnd len="sm" w="sm" type="none"/>
                    </a:lnB>
                    <a:solidFill>
                      <a:schemeClr val="dk1"/>
                    </a:solidFill>
                  </a:tcPr>
                </a:tc>
                <a:tc>
                  <a:txBody>
                    <a:bodyPr/>
                    <a:lstStyle/>
                    <a:p>
                      <a:pPr indent="0" lvl="0" marL="0" rtl="0" algn="ctr">
                        <a:lnSpc>
                          <a:spcPct val="100000"/>
                        </a:lnSpc>
                        <a:spcBef>
                          <a:spcPts val="1200"/>
                        </a:spcBef>
                        <a:spcAft>
                          <a:spcPts val="1200"/>
                        </a:spcAft>
                        <a:buNone/>
                      </a:pPr>
                      <a:r>
                        <a:rPr b="1" lang="en" sz="900">
                          <a:solidFill>
                            <a:schemeClr val="lt1"/>
                          </a:solidFill>
                        </a:rPr>
                        <a:t>ROC AUC</a:t>
                      </a:r>
                      <a:endParaRPr b="1" sz="900">
                        <a:solidFill>
                          <a:schemeClr val="lt1"/>
                        </a:solidFill>
                      </a:endParaRPr>
                    </a:p>
                  </a:txBody>
                  <a:tcPr marT="91425" marB="91425" marR="63500" marL="635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0575">
                      <a:solidFill>
                        <a:srgbClr val="000000">
                          <a:alpha val="0"/>
                        </a:srgbClr>
                      </a:solidFill>
                      <a:prstDash val="solid"/>
                      <a:round/>
                      <a:headEnd len="sm" w="sm" type="none"/>
                      <a:tailEnd len="sm" w="sm" type="none"/>
                    </a:lnT>
                    <a:lnB cap="flat" cmpd="sng" w="10575">
                      <a:solidFill>
                        <a:srgbClr val="000000">
                          <a:alpha val="0"/>
                        </a:srgbClr>
                      </a:solidFill>
                      <a:prstDash val="solid"/>
                      <a:round/>
                      <a:headEnd len="sm" w="sm" type="none"/>
                      <a:tailEnd len="sm" w="sm" type="none"/>
                    </a:lnB>
                    <a:solidFill>
                      <a:schemeClr val="dk1"/>
                    </a:solidFill>
                  </a:tcPr>
                </a:tc>
              </a:tr>
              <a:tr h="398900">
                <a:tc>
                  <a:txBody>
                    <a:bodyPr/>
                    <a:lstStyle/>
                    <a:p>
                      <a:pPr indent="0" lvl="0" marL="0" rtl="0" algn="ctr">
                        <a:lnSpc>
                          <a:spcPct val="100000"/>
                        </a:lnSpc>
                        <a:spcBef>
                          <a:spcPts val="1200"/>
                        </a:spcBef>
                        <a:spcAft>
                          <a:spcPts val="1200"/>
                        </a:spcAft>
                        <a:buNone/>
                      </a:pPr>
                      <a:r>
                        <a:rPr lang="en" sz="700"/>
                        <a:t>Appliances (XGBoost Baseline)</a:t>
                      </a:r>
                      <a:endParaRPr sz="700"/>
                    </a:p>
                  </a:txBody>
                  <a:tcPr marT="91425" marB="91425" marR="63500" marL="63500" anchor="ctr">
                    <a:lnT cap="flat" cmpd="sng" w="10575">
                      <a:solidFill>
                        <a:srgbClr val="000000">
                          <a:alpha val="0"/>
                        </a:srgbClr>
                      </a:solidFill>
                      <a:prstDash val="solid"/>
                      <a:round/>
                      <a:headEnd len="sm" w="sm" type="none"/>
                      <a:tailEnd len="sm" w="sm" type="none"/>
                    </a:lnT>
                  </a:tcPr>
                </a:tc>
                <a:tc>
                  <a:txBody>
                    <a:bodyPr/>
                    <a:lstStyle/>
                    <a:p>
                      <a:pPr indent="0" lvl="0" marL="0" rtl="0" algn="ctr">
                        <a:lnSpc>
                          <a:spcPct val="100000"/>
                        </a:lnSpc>
                        <a:spcBef>
                          <a:spcPts val="1200"/>
                        </a:spcBef>
                        <a:spcAft>
                          <a:spcPts val="1200"/>
                        </a:spcAft>
                        <a:buNone/>
                      </a:pPr>
                      <a:r>
                        <a:rPr lang="en" sz="1000"/>
                        <a:t>91.33</a:t>
                      </a:r>
                      <a:endParaRPr sz="1000"/>
                    </a:p>
                  </a:txBody>
                  <a:tcPr marT="91425" marB="91425" marR="63500" marL="63500" anchor="ctr">
                    <a:lnT cap="flat" cmpd="sng" w="10575">
                      <a:solidFill>
                        <a:srgbClr val="000000">
                          <a:alpha val="0"/>
                        </a:srgbClr>
                      </a:solidFill>
                      <a:prstDash val="solid"/>
                      <a:round/>
                      <a:headEnd len="sm" w="sm" type="none"/>
                      <a:tailEnd len="sm" w="sm" type="none"/>
                    </a:lnT>
                  </a:tcPr>
                </a:tc>
                <a:tc>
                  <a:txBody>
                    <a:bodyPr/>
                    <a:lstStyle/>
                    <a:p>
                      <a:pPr indent="0" lvl="0" marL="0" rtl="0" algn="ctr">
                        <a:lnSpc>
                          <a:spcPct val="100000"/>
                        </a:lnSpc>
                        <a:spcBef>
                          <a:spcPts val="1200"/>
                        </a:spcBef>
                        <a:spcAft>
                          <a:spcPts val="1200"/>
                        </a:spcAft>
                        <a:buNone/>
                      </a:pPr>
                      <a:r>
                        <a:rPr lang="en" sz="1000"/>
                        <a:t>0.3484</a:t>
                      </a:r>
                      <a:endParaRPr sz="1000"/>
                    </a:p>
                  </a:txBody>
                  <a:tcPr marT="91425" marB="91425" marR="63500" marL="63500" anchor="ctr">
                    <a:lnT cap="flat" cmpd="sng" w="10575">
                      <a:solidFill>
                        <a:srgbClr val="000000">
                          <a:alpha val="0"/>
                        </a:srgbClr>
                      </a:solidFill>
                      <a:prstDash val="solid"/>
                      <a:round/>
                      <a:headEnd len="sm" w="sm" type="none"/>
                      <a:tailEnd len="sm" w="sm" type="none"/>
                    </a:lnT>
                  </a:tcPr>
                </a:tc>
                <a:tc>
                  <a:txBody>
                    <a:bodyPr/>
                    <a:lstStyle/>
                    <a:p>
                      <a:pPr indent="0" lvl="0" marL="0" rtl="0" algn="ctr">
                        <a:lnSpc>
                          <a:spcPct val="100000"/>
                        </a:lnSpc>
                        <a:spcBef>
                          <a:spcPts val="1200"/>
                        </a:spcBef>
                        <a:spcAft>
                          <a:spcPts val="1200"/>
                        </a:spcAft>
                        <a:buNone/>
                      </a:pPr>
                      <a:r>
                        <a:rPr lang="en" sz="1000"/>
                        <a:t>0.0754</a:t>
                      </a:r>
                      <a:endParaRPr sz="1000"/>
                    </a:p>
                  </a:txBody>
                  <a:tcPr marT="91425" marB="91425" marR="63500" marL="63500" anchor="ctr">
                    <a:lnT cap="flat" cmpd="sng" w="10575">
                      <a:solidFill>
                        <a:srgbClr val="000000">
                          <a:alpha val="0"/>
                        </a:srgbClr>
                      </a:solidFill>
                      <a:prstDash val="solid"/>
                      <a:round/>
                      <a:headEnd len="sm" w="sm" type="none"/>
                      <a:tailEnd len="sm" w="sm" type="none"/>
                    </a:lnT>
                  </a:tcPr>
                </a:tc>
                <a:tc>
                  <a:txBody>
                    <a:bodyPr/>
                    <a:lstStyle/>
                    <a:p>
                      <a:pPr indent="0" lvl="0" marL="0" rtl="0" algn="ctr">
                        <a:lnSpc>
                          <a:spcPct val="100000"/>
                        </a:lnSpc>
                        <a:spcBef>
                          <a:spcPts val="1200"/>
                        </a:spcBef>
                        <a:spcAft>
                          <a:spcPts val="1200"/>
                        </a:spcAft>
                        <a:buNone/>
                      </a:pPr>
                      <a:r>
                        <a:rPr lang="en" sz="1000"/>
                        <a:t>0.1239</a:t>
                      </a:r>
                      <a:endParaRPr sz="1000"/>
                    </a:p>
                  </a:txBody>
                  <a:tcPr marT="91425" marB="91425" marR="63500" marL="63500" anchor="ctr">
                    <a:lnT cap="flat" cmpd="sng" w="10575">
                      <a:solidFill>
                        <a:srgbClr val="000000">
                          <a:alpha val="0"/>
                        </a:srgbClr>
                      </a:solidFill>
                      <a:prstDash val="solid"/>
                      <a:round/>
                      <a:headEnd len="sm" w="sm" type="none"/>
                      <a:tailEnd len="sm" w="sm" type="none"/>
                    </a:lnT>
                  </a:tcPr>
                </a:tc>
                <a:tc>
                  <a:txBody>
                    <a:bodyPr/>
                    <a:lstStyle/>
                    <a:p>
                      <a:pPr indent="0" lvl="0" marL="0" rtl="0" algn="ctr">
                        <a:lnSpc>
                          <a:spcPct val="100000"/>
                        </a:lnSpc>
                        <a:spcBef>
                          <a:spcPts val="1200"/>
                        </a:spcBef>
                        <a:spcAft>
                          <a:spcPts val="1200"/>
                        </a:spcAft>
                        <a:buNone/>
                      </a:pPr>
                      <a:r>
                        <a:rPr lang="en" sz="1000"/>
                        <a:t>0.5314</a:t>
                      </a:r>
                      <a:endParaRPr sz="1000"/>
                    </a:p>
                  </a:txBody>
                  <a:tcPr marT="91425" marB="91425" marR="63500" marL="63500" anchor="ctr">
                    <a:lnT cap="flat" cmpd="sng" w="10575">
                      <a:solidFill>
                        <a:srgbClr val="000000">
                          <a:alpha val="0"/>
                        </a:srgbClr>
                      </a:solidFill>
                      <a:prstDash val="solid"/>
                      <a:round/>
                      <a:headEnd len="sm" w="sm" type="none"/>
                      <a:tailEnd len="sm" w="sm" type="none"/>
                    </a:lnT>
                  </a:tcPr>
                </a:tc>
              </a:tr>
              <a:tr h="398900">
                <a:tc>
                  <a:txBody>
                    <a:bodyPr/>
                    <a:lstStyle/>
                    <a:p>
                      <a:pPr indent="0" lvl="0" marL="0" rtl="0" algn="ctr">
                        <a:lnSpc>
                          <a:spcPct val="100000"/>
                        </a:lnSpc>
                        <a:spcBef>
                          <a:spcPts val="1200"/>
                        </a:spcBef>
                        <a:spcAft>
                          <a:spcPts val="1200"/>
                        </a:spcAft>
                        <a:buNone/>
                      </a:pPr>
                      <a:r>
                        <a:rPr lang="en" sz="700"/>
                        <a:t>Appliances (XGBoost Tuned)</a:t>
                      </a:r>
                      <a:endParaRPr sz="700"/>
                    </a:p>
                  </a:txBody>
                  <a:tcPr marT="91425" marB="91425" marR="63500" marL="63500" anchor="ctr"/>
                </a:tc>
                <a:tc>
                  <a:txBody>
                    <a:bodyPr/>
                    <a:lstStyle/>
                    <a:p>
                      <a:pPr indent="0" lvl="0" marL="0" rtl="0" algn="ctr">
                        <a:lnSpc>
                          <a:spcPct val="100000"/>
                        </a:lnSpc>
                        <a:spcBef>
                          <a:spcPts val="1200"/>
                        </a:spcBef>
                        <a:spcAft>
                          <a:spcPts val="1200"/>
                        </a:spcAft>
                        <a:buNone/>
                      </a:pPr>
                      <a:r>
                        <a:rPr lang="en" sz="1000"/>
                        <a:t>91.47</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0.3209</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0.0426</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0.0752</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0.5173</a:t>
                      </a:r>
                      <a:endParaRPr sz="1000"/>
                    </a:p>
                  </a:txBody>
                  <a:tcPr marT="91425" marB="91425" marR="63500" marL="63500" anchor="ctr"/>
                </a:tc>
              </a:tr>
              <a:tr h="398900">
                <a:tc>
                  <a:txBody>
                    <a:bodyPr/>
                    <a:lstStyle/>
                    <a:p>
                      <a:pPr indent="0" lvl="0" marL="0" rtl="0" algn="ctr">
                        <a:lnSpc>
                          <a:spcPct val="100000"/>
                        </a:lnSpc>
                        <a:spcBef>
                          <a:spcPts val="1200"/>
                        </a:spcBef>
                        <a:spcAft>
                          <a:spcPts val="1200"/>
                        </a:spcAft>
                        <a:buNone/>
                      </a:pPr>
                      <a:r>
                        <a:rPr lang="en" sz="700"/>
                        <a:t>Automotive (XGBoost Baseline)</a:t>
                      </a:r>
                      <a:endParaRPr sz="700"/>
                    </a:p>
                  </a:txBody>
                  <a:tcPr marT="91425" marB="91425" marR="63500" marL="63500" anchor="ctr"/>
                </a:tc>
                <a:tc>
                  <a:txBody>
                    <a:bodyPr/>
                    <a:lstStyle/>
                    <a:p>
                      <a:pPr indent="0" lvl="0" marL="0" rtl="0" algn="ctr">
                        <a:lnSpc>
                          <a:spcPct val="100000"/>
                        </a:lnSpc>
                        <a:spcBef>
                          <a:spcPts val="1200"/>
                        </a:spcBef>
                        <a:spcAft>
                          <a:spcPts val="1200"/>
                        </a:spcAft>
                        <a:buNone/>
                      </a:pPr>
                      <a:r>
                        <a:rPr lang="en" sz="1000"/>
                        <a:t>89.13</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0.4024</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0.0842</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0.1393</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0.5348</a:t>
                      </a:r>
                      <a:endParaRPr sz="1000"/>
                    </a:p>
                  </a:txBody>
                  <a:tcPr marT="91425" marB="91425" marR="63500" marL="63500" anchor="ctr"/>
                </a:tc>
              </a:tr>
              <a:tr h="398900">
                <a:tc>
                  <a:txBody>
                    <a:bodyPr/>
                    <a:lstStyle/>
                    <a:p>
                      <a:pPr indent="0" lvl="0" marL="0" rtl="0" algn="ctr">
                        <a:lnSpc>
                          <a:spcPct val="100000"/>
                        </a:lnSpc>
                        <a:spcBef>
                          <a:spcPts val="1200"/>
                        </a:spcBef>
                        <a:spcAft>
                          <a:spcPts val="1200"/>
                        </a:spcAft>
                        <a:buNone/>
                      </a:pPr>
                      <a:r>
                        <a:rPr lang="en" sz="700"/>
                        <a:t>Automotive (XGBoost Tuned)</a:t>
                      </a:r>
                      <a:endParaRPr sz="700"/>
                    </a:p>
                  </a:txBody>
                  <a:tcPr marT="91425" marB="91425" marR="63500" marL="63500" anchor="ctr"/>
                </a:tc>
                <a:tc>
                  <a:txBody>
                    <a:bodyPr/>
                    <a:lstStyle/>
                    <a:p>
                      <a:pPr indent="0" lvl="0" marL="0" rtl="0" algn="ctr">
                        <a:lnSpc>
                          <a:spcPct val="100000"/>
                        </a:lnSpc>
                        <a:spcBef>
                          <a:spcPts val="1200"/>
                        </a:spcBef>
                        <a:spcAft>
                          <a:spcPts val="1200"/>
                        </a:spcAft>
                        <a:buNone/>
                      </a:pPr>
                      <a:r>
                        <a:rPr lang="en" sz="1000"/>
                        <a:t>89.61</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0.7500</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0.0076</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0.0151</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0.5036</a:t>
                      </a:r>
                      <a:endParaRPr sz="1000"/>
                    </a:p>
                  </a:txBody>
                  <a:tcPr marT="91425" marB="91425" marR="63500" marL="63500" anchor="ctr"/>
                </a:tc>
              </a:tr>
              <a:tr h="506325">
                <a:tc>
                  <a:txBody>
                    <a:bodyPr/>
                    <a:lstStyle/>
                    <a:p>
                      <a:pPr indent="0" lvl="0" marL="0" rtl="0" algn="ctr">
                        <a:lnSpc>
                          <a:spcPct val="100000"/>
                        </a:lnSpc>
                        <a:spcBef>
                          <a:spcPts val="1200"/>
                        </a:spcBef>
                        <a:spcAft>
                          <a:spcPts val="1200"/>
                        </a:spcAft>
                        <a:buNone/>
                      </a:pPr>
                      <a:r>
                        <a:rPr lang="en" sz="700"/>
                        <a:t>Cellphones and Accessories (XGBoost Baseline)</a:t>
                      </a:r>
                      <a:endParaRPr sz="700"/>
                    </a:p>
                  </a:txBody>
                  <a:tcPr marT="91425" marB="91425" marR="63500" marL="63500" anchor="ctr"/>
                </a:tc>
                <a:tc>
                  <a:txBody>
                    <a:bodyPr/>
                    <a:lstStyle/>
                    <a:p>
                      <a:pPr indent="0" lvl="0" marL="0" rtl="0" algn="ctr">
                        <a:lnSpc>
                          <a:spcPct val="100000"/>
                        </a:lnSpc>
                        <a:spcBef>
                          <a:spcPts val="1200"/>
                        </a:spcBef>
                        <a:spcAft>
                          <a:spcPts val="1200"/>
                        </a:spcAft>
                        <a:buNone/>
                      </a:pPr>
                      <a:r>
                        <a:rPr lang="en" sz="1000"/>
                        <a:t>93.60</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0.3103</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0.0191</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0.0361</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0.5081</a:t>
                      </a:r>
                      <a:endParaRPr sz="1000"/>
                    </a:p>
                  </a:txBody>
                  <a:tcPr marT="91425" marB="91425" marR="63500" marL="63500" anchor="ctr"/>
                </a:tc>
              </a:tr>
              <a:tr h="481400">
                <a:tc>
                  <a:txBody>
                    <a:bodyPr/>
                    <a:lstStyle/>
                    <a:p>
                      <a:pPr indent="0" lvl="0" marL="0" rtl="0" algn="ctr">
                        <a:lnSpc>
                          <a:spcPct val="100000"/>
                        </a:lnSpc>
                        <a:spcBef>
                          <a:spcPts val="1200"/>
                        </a:spcBef>
                        <a:spcAft>
                          <a:spcPts val="1200"/>
                        </a:spcAft>
                        <a:buNone/>
                      </a:pPr>
                      <a:r>
                        <a:rPr lang="en" sz="700"/>
                        <a:t>Cellphones and Accessories (XGBoost   Tuned)</a:t>
                      </a:r>
                      <a:endParaRPr sz="700"/>
                    </a:p>
                  </a:txBody>
                  <a:tcPr marT="91425" marB="91425" marR="63500" marL="63500" anchor="ctr"/>
                </a:tc>
                <a:tc>
                  <a:txBody>
                    <a:bodyPr/>
                    <a:lstStyle/>
                    <a:p>
                      <a:pPr indent="0" lvl="0" marL="0" rtl="0" algn="ctr">
                        <a:lnSpc>
                          <a:spcPct val="100000"/>
                        </a:lnSpc>
                        <a:spcBef>
                          <a:spcPts val="1200"/>
                        </a:spcBef>
                        <a:spcAft>
                          <a:spcPts val="1200"/>
                        </a:spcAft>
                        <a:buNone/>
                      </a:pPr>
                      <a:r>
                        <a:rPr lang="en" sz="1000"/>
                        <a:t>93.69</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0.3571</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0.0106</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0.0207</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0.5046</a:t>
                      </a:r>
                      <a:endParaRPr sz="1000"/>
                    </a:p>
                  </a:txBody>
                  <a:tcPr marT="91425" marB="91425" marR="63500" marL="63500" anchor="ctr"/>
                </a:tc>
              </a:tr>
              <a:tr h="506325">
                <a:tc>
                  <a:txBody>
                    <a:bodyPr/>
                    <a:lstStyle/>
                    <a:p>
                      <a:pPr indent="0" lvl="0" marL="0" rtl="0" algn="ctr">
                        <a:lnSpc>
                          <a:spcPct val="100000"/>
                        </a:lnSpc>
                        <a:spcBef>
                          <a:spcPts val="1200"/>
                        </a:spcBef>
                        <a:spcAft>
                          <a:spcPts val="1200"/>
                        </a:spcAft>
                        <a:buNone/>
                      </a:pPr>
                      <a:r>
                        <a:rPr lang="en" sz="700"/>
                        <a:t>Tools and Home Improvement (XGBoost Baseline)</a:t>
                      </a:r>
                      <a:endParaRPr sz="700"/>
                    </a:p>
                  </a:txBody>
                  <a:tcPr marT="91425" marB="91425" marR="63500" marL="63500" anchor="ctr"/>
                </a:tc>
                <a:tc>
                  <a:txBody>
                    <a:bodyPr/>
                    <a:lstStyle/>
                    <a:p>
                      <a:pPr indent="0" lvl="0" marL="0" rtl="0" algn="ctr">
                        <a:lnSpc>
                          <a:spcPct val="100000"/>
                        </a:lnSpc>
                        <a:spcBef>
                          <a:spcPts val="1200"/>
                        </a:spcBef>
                        <a:spcAft>
                          <a:spcPts val="1200"/>
                        </a:spcAft>
                        <a:buNone/>
                      </a:pPr>
                      <a:r>
                        <a:rPr lang="en" sz="1000"/>
                        <a:t>76.62</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0.2856  </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0.6685    </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0.4002</a:t>
                      </a:r>
                      <a:endParaRPr sz="1000"/>
                    </a:p>
                  </a:txBody>
                  <a:tcPr marT="91425" marB="91425" marR="63500" marL="63500" anchor="ctr"/>
                </a:tc>
                <a:tc>
                  <a:txBody>
                    <a:bodyPr/>
                    <a:lstStyle/>
                    <a:p>
                      <a:pPr indent="0" lvl="0" marL="0" rtl="0" algn="ctr">
                        <a:lnSpc>
                          <a:spcPct val="100000"/>
                        </a:lnSpc>
                        <a:spcBef>
                          <a:spcPts val="1200"/>
                        </a:spcBef>
                        <a:spcAft>
                          <a:spcPts val="1200"/>
                        </a:spcAft>
                        <a:buNone/>
                      </a:pPr>
                      <a:r>
                        <a:rPr lang="en" sz="1000"/>
                        <a:t>0.7238</a:t>
                      </a:r>
                      <a:endParaRPr sz="1000"/>
                    </a:p>
                  </a:txBody>
                  <a:tcPr marT="91425" marB="91425" marR="63500" marL="63500" anchor="ctr"/>
                </a:tc>
              </a:tr>
              <a:tr h="506325">
                <a:tc>
                  <a:txBody>
                    <a:bodyPr/>
                    <a:lstStyle/>
                    <a:p>
                      <a:pPr indent="0" lvl="0" marL="0" rtl="0" algn="ctr">
                        <a:lnSpc>
                          <a:spcPct val="100000"/>
                        </a:lnSpc>
                        <a:spcBef>
                          <a:spcPts val="1200"/>
                        </a:spcBef>
                        <a:spcAft>
                          <a:spcPts val="1200"/>
                        </a:spcAft>
                        <a:buNone/>
                      </a:pPr>
                      <a:r>
                        <a:rPr lang="en" sz="700"/>
                        <a:t>Tools and Home Improvement (XGBoost Tuned)</a:t>
                      </a:r>
                      <a:endParaRPr sz="700"/>
                    </a:p>
                  </a:txBody>
                  <a:tcPr marT="91425" marB="91425" marR="63500" marL="63500" anchor="ctr">
                    <a:lnB cap="flat" cmpd="sng" w="1057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sz="1000"/>
                        <a:t>69.66</a:t>
                      </a:r>
                      <a:endParaRPr sz="1000"/>
                    </a:p>
                  </a:txBody>
                  <a:tcPr marT="91425" marB="91425" marR="63500" marL="63500" anchor="ctr">
                    <a:lnB cap="flat" cmpd="sng" w="1057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sz="1000"/>
                        <a:t>0.2514</a:t>
                      </a:r>
                      <a:endParaRPr sz="1000"/>
                    </a:p>
                  </a:txBody>
                  <a:tcPr marT="91425" marB="91425" marR="63500" marL="63500" anchor="ctr">
                    <a:lnB cap="flat" cmpd="sng" w="1057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sz="1000"/>
                        <a:t>0.8091</a:t>
                      </a:r>
                      <a:endParaRPr sz="1000"/>
                    </a:p>
                  </a:txBody>
                  <a:tcPr marT="91425" marB="91425" marR="63500" marL="63500" anchor="ctr">
                    <a:lnB cap="flat" cmpd="sng" w="1057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sz="1000"/>
                        <a:t>0.3836</a:t>
                      </a:r>
                      <a:endParaRPr sz="1000"/>
                    </a:p>
                  </a:txBody>
                  <a:tcPr marT="91425" marB="91425" marR="63500" marL="63500" anchor="ctr">
                    <a:lnB cap="flat" cmpd="sng" w="1057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sz="1000"/>
                        <a:t>0.7454</a:t>
                      </a:r>
                      <a:endParaRPr sz="1000"/>
                    </a:p>
                  </a:txBody>
                  <a:tcPr marT="91425" marB="91425" marR="63500" marL="63500" anchor="ctr">
                    <a:lnB cap="flat" cmpd="sng" w="10575">
                      <a:solidFill>
                        <a:srgbClr val="000000"/>
                      </a:solidFill>
                      <a:prstDash val="solid"/>
                      <a:round/>
                      <a:headEnd len="sm" w="sm" type="none"/>
                      <a:tailEnd len="sm" w="sm" type="none"/>
                    </a:lnB>
                  </a:tcPr>
                </a:tc>
              </a:tr>
            </a:tbl>
          </a:graphicData>
        </a:graphic>
      </p:graphicFrame>
      <p:sp>
        <p:nvSpPr>
          <p:cNvPr id="405" name="Google Shape;405;p58"/>
          <p:cNvSpPr/>
          <p:nvPr/>
        </p:nvSpPr>
        <p:spPr>
          <a:xfrm>
            <a:off x="2192950" y="1523300"/>
            <a:ext cx="3113400" cy="3426600"/>
          </a:xfrm>
          <a:prstGeom prst="roundRect">
            <a:avLst>
              <a:gd fmla="val 3324"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409" name="Shape 409"/>
        <p:cNvGrpSpPr/>
        <p:nvPr/>
      </p:nvGrpSpPr>
      <p:grpSpPr>
        <a:xfrm>
          <a:off x="0" y="0"/>
          <a:ext cx="0" cy="0"/>
          <a:chOff x="0" y="0"/>
          <a:chExt cx="0" cy="0"/>
        </a:xfrm>
      </p:grpSpPr>
      <p:sp>
        <p:nvSpPr>
          <p:cNvPr id="410" name="Google Shape;410;p59"/>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700"/>
              <a:t>Model Validation and Evaluation - </a:t>
            </a:r>
            <a:r>
              <a:rPr lang="en" sz="2700"/>
              <a:t>XGBoost</a:t>
            </a:r>
            <a:endParaRPr sz="2700"/>
          </a:p>
        </p:txBody>
      </p:sp>
      <p:sp>
        <p:nvSpPr>
          <p:cNvPr id="411" name="Google Shape;411;p59"/>
          <p:cNvSpPr txBox="1"/>
          <p:nvPr>
            <p:ph idx="1" type="body"/>
          </p:nvPr>
        </p:nvSpPr>
        <p:spPr>
          <a:xfrm>
            <a:off x="311700" y="505325"/>
            <a:ext cx="8520600" cy="43086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1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p:txBody>
      </p:sp>
      <p:pic>
        <p:nvPicPr>
          <p:cNvPr id="412" name="Google Shape;412;p59"/>
          <p:cNvPicPr preferRelativeResize="0"/>
          <p:nvPr/>
        </p:nvPicPr>
        <p:blipFill rotWithShape="1">
          <a:blip r:embed="rId3">
            <a:alphaModFix/>
          </a:blip>
          <a:srcRect b="78040" l="-152730" r="152729" t="-78040"/>
          <a:stretch/>
        </p:blipFill>
        <p:spPr>
          <a:xfrm>
            <a:off x="2767020" y="438150"/>
            <a:ext cx="2212475" cy="2583925"/>
          </a:xfrm>
          <a:prstGeom prst="rect">
            <a:avLst/>
          </a:prstGeom>
          <a:noFill/>
          <a:ln>
            <a:noFill/>
          </a:ln>
        </p:spPr>
      </p:pic>
      <p:pic>
        <p:nvPicPr>
          <p:cNvPr id="413" name="Google Shape;413;p59"/>
          <p:cNvPicPr preferRelativeResize="0"/>
          <p:nvPr/>
        </p:nvPicPr>
        <p:blipFill>
          <a:blip r:embed="rId4">
            <a:alphaModFix/>
          </a:blip>
          <a:stretch>
            <a:fillRect/>
          </a:stretch>
        </p:blipFill>
        <p:spPr>
          <a:xfrm>
            <a:off x="2823235" y="794875"/>
            <a:ext cx="2278389" cy="3659626"/>
          </a:xfrm>
          <a:prstGeom prst="rect">
            <a:avLst/>
          </a:prstGeom>
          <a:noFill/>
          <a:ln>
            <a:noFill/>
          </a:ln>
        </p:spPr>
      </p:pic>
      <p:pic>
        <p:nvPicPr>
          <p:cNvPr id="414" name="Google Shape;414;p59"/>
          <p:cNvPicPr preferRelativeResize="0"/>
          <p:nvPr/>
        </p:nvPicPr>
        <p:blipFill>
          <a:blip r:embed="rId5">
            <a:alphaModFix/>
          </a:blip>
          <a:stretch>
            <a:fillRect/>
          </a:stretch>
        </p:blipFill>
        <p:spPr>
          <a:xfrm>
            <a:off x="311700" y="774025"/>
            <a:ext cx="2242299" cy="3680474"/>
          </a:xfrm>
          <a:prstGeom prst="rect">
            <a:avLst/>
          </a:prstGeom>
          <a:noFill/>
          <a:ln>
            <a:noFill/>
          </a:ln>
        </p:spPr>
      </p:pic>
      <p:sp>
        <p:nvSpPr>
          <p:cNvPr id="415" name="Google Shape;415;p59"/>
          <p:cNvSpPr txBox="1"/>
          <p:nvPr/>
        </p:nvSpPr>
        <p:spPr>
          <a:xfrm>
            <a:off x="5476600" y="607500"/>
            <a:ext cx="3515400" cy="1647000"/>
          </a:xfrm>
          <a:prstGeom prst="rect">
            <a:avLst/>
          </a:prstGeom>
          <a:noFill/>
          <a:ln>
            <a:noFill/>
          </a:ln>
        </p:spPr>
        <p:txBody>
          <a:bodyPr anchorCtr="0" anchor="t" bIns="91425" lIns="91425" spcFirstLastPara="1" rIns="91425" wrap="square" tIns="91425">
            <a:spAutoFit/>
          </a:bodyPr>
          <a:lstStyle/>
          <a:p>
            <a:pPr indent="-298450" lvl="0" marL="457200" rtl="0" algn="l">
              <a:lnSpc>
                <a:spcPct val="100000"/>
              </a:lnSpc>
              <a:spcBef>
                <a:spcPts val="0"/>
              </a:spcBef>
              <a:spcAft>
                <a:spcPts val="0"/>
              </a:spcAft>
              <a:buClr>
                <a:schemeClr val="dk2"/>
              </a:buClr>
              <a:buSzPts val="1100"/>
              <a:buChar char="●"/>
            </a:pPr>
            <a:r>
              <a:rPr lang="en" sz="1100">
                <a:solidFill>
                  <a:schemeClr val="dk2"/>
                </a:solidFill>
              </a:rPr>
              <a:t>Classification metrics for XGBoost for all categories are shown in the adjoining charts </a:t>
            </a:r>
            <a:endParaRPr sz="1100">
              <a:solidFill>
                <a:schemeClr val="dk2"/>
              </a:solidFill>
            </a:endParaRPr>
          </a:p>
          <a:p>
            <a:pPr indent="0" lvl="0" marL="0" rtl="0" algn="l">
              <a:lnSpc>
                <a:spcPct val="100000"/>
              </a:lnSpc>
              <a:spcBef>
                <a:spcPts val="0"/>
              </a:spcBef>
              <a:spcAft>
                <a:spcPts val="0"/>
              </a:spcAft>
              <a:buNone/>
            </a:pPr>
            <a:r>
              <a:t/>
            </a:r>
            <a:endParaRPr sz="1100">
              <a:solidFill>
                <a:schemeClr val="dk2"/>
              </a:solidFill>
            </a:endParaRPr>
          </a:p>
          <a:p>
            <a:pPr indent="-298450" lvl="0" marL="457200" rtl="0" algn="l">
              <a:lnSpc>
                <a:spcPct val="100000"/>
              </a:lnSpc>
              <a:spcBef>
                <a:spcPts val="0"/>
              </a:spcBef>
              <a:spcAft>
                <a:spcPts val="0"/>
              </a:spcAft>
              <a:buClr>
                <a:schemeClr val="dk2"/>
              </a:buClr>
              <a:buSzPts val="1100"/>
              <a:buChar char="●"/>
            </a:pPr>
            <a:r>
              <a:rPr lang="en" sz="1100">
                <a:solidFill>
                  <a:schemeClr val="dk2"/>
                </a:solidFill>
              </a:rPr>
              <a:t>While some minor improvements were observed in the AUC based on addressing imbalance, we couldn’t observe any model with &gt;0.8</a:t>
            </a:r>
            <a:endParaRPr sz="1100">
              <a:solidFill>
                <a:schemeClr val="dk2"/>
              </a:solidFill>
            </a:endParaRPr>
          </a:p>
          <a:p>
            <a:pPr indent="0" lvl="0" marL="0" rtl="0" algn="l">
              <a:lnSpc>
                <a:spcPct val="100000"/>
              </a:lnSpc>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419" name="Shape 419"/>
        <p:cNvGrpSpPr/>
        <p:nvPr/>
      </p:nvGrpSpPr>
      <p:grpSpPr>
        <a:xfrm>
          <a:off x="0" y="0"/>
          <a:ext cx="0" cy="0"/>
          <a:chOff x="0" y="0"/>
          <a:chExt cx="0" cy="0"/>
        </a:xfrm>
      </p:grpSpPr>
      <p:sp>
        <p:nvSpPr>
          <p:cNvPr id="420" name="Google Shape;420;p60"/>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700"/>
              <a:t>Best performing m</a:t>
            </a:r>
            <a:r>
              <a:rPr lang="en" sz="2700"/>
              <a:t>odel </a:t>
            </a:r>
            <a:r>
              <a:rPr lang="en" sz="2700"/>
              <a:t>comparison</a:t>
            </a:r>
            <a:endParaRPr sz="2700"/>
          </a:p>
        </p:txBody>
      </p:sp>
      <p:sp>
        <p:nvSpPr>
          <p:cNvPr id="421" name="Google Shape;421;p60"/>
          <p:cNvSpPr txBox="1"/>
          <p:nvPr>
            <p:ph idx="1" type="body"/>
          </p:nvPr>
        </p:nvSpPr>
        <p:spPr>
          <a:xfrm>
            <a:off x="311700" y="505325"/>
            <a:ext cx="8520600" cy="43086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1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p:txBody>
      </p:sp>
      <p:pic>
        <p:nvPicPr>
          <p:cNvPr id="422" name="Google Shape;422;p60"/>
          <p:cNvPicPr preferRelativeResize="0"/>
          <p:nvPr/>
        </p:nvPicPr>
        <p:blipFill rotWithShape="1">
          <a:blip r:embed="rId3">
            <a:alphaModFix/>
          </a:blip>
          <a:srcRect b="78040" l="-152730" r="152729" t="-78040"/>
          <a:stretch/>
        </p:blipFill>
        <p:spPr>
          <a:xfrm>
            <a:off x="2767020" y="438150"/>
            <a:ext cx="2212475" cy="2583925"/>
          </a:xfrm>
          <a:prstGeom prst="rect">
            <a:avLst/>
          </a:prstGeom>
          <a:noFill/>
          <a:ln>
            <a:noFill/>
          </a:ln>
        </p:spPr>
      </p:pic>
      <p:sp>
        <p:nvSpPr>
          <p:cNvPr id="423" name="Google Shape;423;p60"/>
          <p:cNvSpPr txBox="1"/>
          <p:nvPr/>
        </p:nvSpPr>
        <p:spPr>
          <a:xfrm>
            <a:off x="373975" y="607500"/>
            <a:ext cx="8618100" cy="631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t/>
            </a:r>
            <a:endParaRPr sz="1100">
              <a:solidFill>
                <a:schemeClr val="dk2"/>
              </a:solidFill>
            </a:endParaRPr>
          </a:p>
          <a:p>
            <a:pPr indent="0" lvl="0" marL="0" rtl="0" algn="l">
              <a:lnSpc>
                <a:spcPct val="100000"/>
              </a:lnSpc>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graphicFrame>
        <p:nvGraphicFramePr>
          <p:cNvPr id="424" name="Google Shape;424;p60"/>
          <p:cNvGraphicFramePr/>
          <p:nvPr/>
        </p:nvGraphicFramePr>
        <p:xfrm>
          <a:off x="724675" y="642125"/>
          <a:ext cx="3000000" cy="3000000"/>
        </p:xfrm>
        <a:graphic>
          <a:graphicData uri="http://schemas.openxmlformats.org/drawingml/2006/table">
            <a:tbl>
              <a:tblPr>
                <a:noFill/>
                <a:tableStyleId>{C6809F8D-FCD1-4A49-80AD-B87D9E07F8F2}</a:tableStyleId>
              </a:tblPr>
              <a:tblGrid>
                <a:gridCol w="1628775"/>
                <a:gridCol w="971550"/>
                <a:gridCol w="1133475"/>
                <a:gridCol w="1133475"/>
                <a:gridCol w="1133475"/>
              </a:tblGrid>
              <a:tr h="190500">
                <a:tc>
                  <a:txBody>
                    <a:bodyPr/>
                    <a:lstStyle/>
                    <a:p>
                      <a:pPr indent="0" lvl="0" marL="0" rtl="0" algn="ctr">
                        <a:lnSpc>
                          <a:spcPct val="115000"/>
                        </a:lnSpc>
                        <a:spcBef>
                          <a:spcPts val="1200"/>
                        </a:spcBef>
                        <a:spcAft>
                          <a:spcPts val="0"/>
                        </a:spcAft>
                        <a:buNone/>
                      </a:pPr>
                      <a:r>
                        <a:rPr b="1" lang="en" sz="1200">
                          <a:solidFill>
                            <a:schemeClr val="lt1"/>
                          </a:solidFill>
                        </a:rPr>
                        <a:t>Algorithm</a:t>
                      </a:r>
                      <a:endParaRPr b="1" sz="1200">
                        <a:solidFill>
                          <a:schemeClr val="lt1"/>
                        </a:solidFill>
                      </a:endParaRPr>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1200"/>
                        </a:spcBef>
                        <a:spcAft>
                          <a:spcPts val="0"/>
                        </a:spcAft>
                        <a:buNone/>
                      </a:pPr>
                      <a:r>
                        <a:rPr b="1" lang="en" sz="1200">
                          <a:solidFill>
                            <a:schemeClr val="lt1"/>
                          </a:solidFill>
                        </a:rPr>
                        <a:t>Appliances</a:t>
                      </a:r>
                      <a:endParaRPr b="1" sz="1200">
                        <a:solidFill>
                          <a:schemeClr val="lt1"/>
                        </a:solidFill>
                      </a:endParaRPr>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1200"/>
                        </a:spcBef>
                        <a:spcAft>
                          <a:spcPts val="0"/>
                        </a:spcAft>
                        <a:buNone/>
                      </a:pPr>
                      <a:r>
                        <a:rPr b="1" lang="en" sz="1200">
                          <a:solidFill>
                            <a:schemeClr val="lt1"/>
                          </a:solidFill>
                        </a:rPr>
                        <a:t>Automotive</a:t>
                      </a:r>
                      <a:endParaRPr b="1" sz="1200">
                        <a:solidFill>
                          <a:schemeClr val="lt1"/>
                        </a:solidFill>
                      </a:endParaRPr>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1200"/>
                        </a:spcBef>
                        <a:spcAft>
                          <a:spcPts val="0"/>
                        </a:spcAft>
                        <a:buNone/>
                      </a:pPr>
                      <a:r>
                        <a:rPr b="1" lang="en" sz="1200">
                          <a:solidFill>
                            <a:schemeClr val="lt1"/>
                          </a:solidFill>
                        </a:rPr>
                        <a:t>Cellphones</a:t>
                      </a:r>
                      <a:endParaRPr b="1" sz="1200">
                        <a:solidFill>
                          <a:schemeClr val="lt1"/>
                        </a:solidFill>
                      </a:endParaRPr>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1200"/>
                        </a:spcBef>
                        <a:spcAft>
                          <a:spcPts val="0"/>
                        </a:spcAft>
                        <a:buNone/>
                      </a:pPr>
                      <a:r>
                        <a:rPr b="1" lang="en" sz="1200">
                          <a:solidFill>
                            <a:schemeClr val="lt1"/>
                          </a:solidFill>
                        </a:rPr>
                        <a:t>Tools</a:t>
                      </a:r>
                      <a:endParaRPr b="1" sz="1200">
                        <a:solidFill>
                          <a:schemeClr val="lt1"/>
                        </a:solidFill>
                      </a:endParaRPr>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chemeClr val="dk1"/>
                    </a:solidFill>
                  </a:tcPr>
                </a:tc>
              </a:tr>
              <a:tr h="523875">
                <a:tc>
                  <a:txBody>
                    <a:bodyPr/>
                    <a:lstStyle/>
                    <a:p>
                      <a:pPr indent="0" lvl="0" marL="0" rtl="0" algn="l">
                        <a:lnSpc>
                          <a:spcPct val="100000"/>
                        </a:lnSpc>
                        <a:spcBef>
                          <a:spcPts val="1200"/>
                        </a:spcBef>
                        <a:spcAft>
                          <a:spcPts val="0"/>
                        </a:spcAft>
                        <a:buNone/>
                      </a:pPr>
                      <a:r>
                        <a:rPr lang="en" sz="1200"/>
                        <a:t>Logistic Regression</a:t>
                      </a:r>
                      <a:endParaRPr sz="1200"/>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0"/>
                        </a:spcAft>
                        <a:buNone/>
                      </a:pPr>
                      <a:r>
                        <a:rPr lang="en" sz="1200"/>
                        <a:t>91.68% (base)</a:t>
                      </a:r>
                      <a:endParaRPr sz="1200"/>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0"/>
                        </a:spcAft>
                        <a:buNone/>
                      </a:pPr>
                      <a:r>
                        <a:rPr b="1" lang="en" sz="1200">
                          <a:solidFill>
                            <a:srgbClr val="38761D"/>
                          </a:solidFill>
                        </a:rPr>
                        <a:t>89.85%</a:t>
                      </a:r>
                      <a:endParaRPr b="1" sz="1200">
                        <a:solidFill>
                          <a:srgbClr val="38761D"/>
                        </a:solidFill>
                      </a:endParaRPr>
                    </a:p>
                    <a:p>
                      <a:pPr indent="0" lvl="0" marL="0" rtl="0" algn="ctr">
                        <a:lnSpc>
                          <a:spcPct val="100000"/>
                        </a:lnSpc>
                        <a:spcBef>
                          <a:spcPts val="1200"/>
                        </a:spcBef>
                        <a:spcAft>
                          <a:spcPts val="0"/>
                        </a:spcAft>
                        <a:buNone/>
                      </a:pPr>
                      <a:r>
                        <a:rPr b="1" lang="en" sz="1200">
                          <a:solidFill>
                            <a:srgbClr val="38761D"/>
                          </a:solidFill>
                        </a:rPr>
                        <a:t>(base)</a:t>
                      </a:r>
                      <a:endParaRPr b="1" sz="1200">
                        <a:solidFill>
                          <a:srgbClr val="38761D"/>
                        </a:solidFill>
                      </a:endParaRPr>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0"/>
                        </a:spcAft>
                        <a:buNone/>
                      </a:pPr>
                      <a:r>
                        <a:rPr lang="en" sz="1200"/>
                        <a:t>93.70%</a:t>
                      </a:r>
                      <a:endParaRPr sz="1200"/>
                    </a:p>
                    <a:p>
                      <a:pPr indent="0" lvl="0" marL="0" rtl="0" algn="ctr">
                        <a:lnSpc>
                          <a:spcPct val="100000"/>
                        </a:lnSpc>
                        <a:spcBef>
                          <a:spcPts val="1200"/>
                        </a:spcBef>
                        <a:spcAft>
                          <a:spcPts val="0"/>
                        </a:spcAft>
                        <a:buNone/>
                      </a:pPr>
                      <a:r>
                        <a:rPr lang="en" sz="1200"/>
                        <a:t>(base)</a:t>
                      </a:r>
                      <a:endParaRPr sz="1200"/>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0"/>
                        </a:spcAft>
                        <a:buNone/>
                      </a:pPr>
                      <a:r>
                        <a:rPr lang="en" sz="1200"/>
                        <a:t>74.95%</a:t>
                      </a:r>
                      <a:endParaRPr sz="1200"/>
                    </a:p>
                    <a:p>
                      <a:pPr indent="0" lvl="0" marL="0" rtl="0" algn="ctr">
                        <a:lnSpc>
                          <a:spcPct val="100000"/>
                        </a:lnSpc>
                        <a:spcBef>
                          <a:spcPts val="1200"/>
                        </a:spcBef>
                        <a:spcAft>
                          <a:spcPts val="0"/>
                        </a:spcAft>
                        <a:buNone/>
                      </a:pPr>
                      <a:r>
                        <a:rPr lang="en" sz="1200"/>
                        <a:t>(tuned)</a:t>
                      </a:r>
                      <a:endParaRPr sz="1200"/>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523875">
                <a:tc>
                  <a:txBody>
                    <a:bodyPr/>
                    <a:lstStyle/>
                    <a:p>
                      <a:pPr indent="0" lvl="0" marL="0" rtl="0" algn="l">
                        <a:lnSpc>
                          <a:spcPct val="100000"/>
                        </a:lnSpc>
                        <a:spcBef>
                          <a:spcPts val="1200"/>
                        </a:spcBef>
                        <a:spcAft>
                          <a:spcPts val="0"/>
                        </a:spcAft>
                        <a:buNone/>
                      </a:pPr>
                      <a:r>
                        <a:rPr lang="en" sz="1200"/>
                        <a:t>Random Forest</a:t>
                      </a:r>
                      <a:endParaRPr sz="1200"/>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0"/>
                        </a:spcAft>
                        <a:buNone/>
                      </a:pPr>
                      <a:r>
                        <a:rPr b="1" lang="en" sz="1200">
                          <a:solidFill>
                            <a:srgbClr val="6AA84F"/>
                          </a:solidFill>
                        </a:rPr>
                        <a:t>91.86% (tuned)</a:t>
                      </a:r>
                      <a:endParaRPr b="1" sz="1200">
                        <a:solidFill>
                          <a:srgbClr val="6AA84F"/>
                        </a:solidFill>
                      </a:endParaRPr>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0"/>
                        </a:spcAft>
                        <a:buNone/>
                      </a:pPr>
                      <a:r>
                        <a:rPr lang="en" sz="1200"/>
                        <a:t>89.57%</a:t>
                      </a:r>
                      <a:endParaRPr sz="1200"/>
                    </a:p>
                    <a:p>
                      <a:pPr indent="0" lvl="0" marL="0" rtl="0" algn="ctr">
                        <a:lnSpc>
                          <a:spcPct val="100000"/>
                        </a:lnSpc>
                        <a:spcBef>
                          <a:spcPts val="1200"/>
                        </a:spcBef>
                        <a:spcAft>
                          <a:spcPts val="0"/>
                        </a:spcAft>
                        <a:buNone/>
                      </a:pPr>
                      <a:r>
                        <a:rPr lang="en" sz="1200"/>
                        <a:t>(tuned)</a:t>
                      </a:r>
                      <a:endParaRPr sz="1200"/>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0"/>
                        </a:spcAft>
                        <a:buNone/>
                      </a:pPr>
                      <a:r>
                        <a:rPr lang="en" sz="1200"/>
                        <a:t>93.74%</a:t>
                      </a:r>
                      <a:endParaRPr sz="1200"/>
                    </a:p>
                    <a:p>
                      <a:pPr indent="0" lvl="0" marL="0" rtl="0" algn="ctr">
                        <a:lnSpc>
                          <a:spcPct val="100000"/>
                        </a:lnSpc>
                        <a:spcBef>
                          <a:spcPts val="1200"/>
                        </a:spcBef>
                        <a:spcAft>
                          <a:spcPts val="0"/>
                        </a:spcAft>
                        <a:buNone/>
                      </a:pPr>
                      <a:r>
                        <a:rPr lang="en" sz="1200"/>
                        <a:t>(tuned)</a:t>
                      </a:r>
                      <a:endParaRPr sz="1200"/>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0"/>
                        </a:spcAft>
                        <a:buNone/>
                      </a:pPr>
                      <a:r>
                        <a:rPr b="1" lang="en" sz="1200">
                          <a:solidFill>
                            <a:srgbClr val="6AA84F"/>
                          </a:solidFill>
                        </a:rPr>
                        <a:t>83.13%</a:t>
                      </a:r>
                      <a:endParaRPr b="1" sz="1200">
                        <a:solidFill>
                          <a:srgbClr val="6AA84F"/>
                        </a:solidFill>
                      </a:endParaRPr>
                    </a:p>
                    <a:p>
                      <a:pPr indent="0" lvl="0" marL="0" rtl="0" algn="ctr">
                        <a:lnSpc>
                          <a:spcPct val="100000"/>
                        </a:lnSpc>
                        <a:spcBef>
                          <a:spcPts val="1200"/>
                        </a:spcBef>
                        <a:spcAft>
                          <a:spcPts val="0"/>
                        </a:spcAft>
                        <a:buNone/>
                      </a:pPr>
                      <a:r>
                        <a:rPr b="1" lang="en" sz="1200">
                          <a:solidFill>
                            <a:srgbClr val="6AA84F"/>
                          </a:solidFill>
                        </a:rPr>
                        <a:t>(tuned)</a:t>
                      </a:r>
                      <a:endParaRPr b="1" sz="1200">
                        <a:solidFill>
                          <a:srgbClr val="6AA84F"/>
                        </a:solidFill>
                      </a:endParaRPr>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523875">
                <a:tc>
                  <a:txBody>
                    <a:bodyPr/>
                    <a:lstStyle/>
                    <a:p>
                      <a:pPr indent="0" lvl="0" marL="0" rtl="0" algn="l">
                        <a:lnSpc>
                          <a:spcPct val="100000"/>
                        </a:lnSpc>
                        <a:spcBef>
                          <a:spcPts val="1200"/>
                        </a:spcBef>
                        <a:spcAft>
                          <a:spcPts val="0"/>
                        </a:spcAft>
                        <a:buNone/>
                      </a:pPr>
                      <a:r>
                        <a:rPr lang="en" sz="1200"/>
                        <a:t>SVM</a:t>
                      </a:r>
                      <a:endParaRPr sz="1200"/>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0"/>
                        </a:spcAft>
                        <a:buNone/>
                      </a:pPr>
                      <a:r>
                        <a:rPr b="1" lang="en" sz="1200">
                          <a:solidFill>
                            <a:srgbClr val="6AA84F"/>
                          </a:solidFill>
                        </a:rPr>
                        <a:t>91.86% (tuned)</a:t>
                      </a:r>
                      <a:endParaRPr b="1" sz="1200">
                        <a:solidFill>
                          <a:srgbClr val="6AA84F"/>
                        </a:solidFill>
                      </a:endParaRPr>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0"/>
                        </a:spcAft>
                        <a:buNone/>
                      </a:pPr>
                      <a:r>
                        <a:rPr lang="en" sz="1200"/>
                        <a:t>89.56%</a:t>
                      </a:r>
                      <a:endParaRPr sz="1200"/>
                    </a:p>
                    <a:p>
                      <a:pPr indent="0" lvl="0" marL="0" rtl="0" algn="ctr">
                        <a:lnSpc>
                          <a:spcPct val="100000"/>
                        </a:lnSpc>
                        <a:spcBef>
                          <a:spcPts val="1200"/>
                        </a:spcBef>
                        <a:spcAft>
                          <a:spcPts val="0"/>
                        </a:spcAft>
                        <a:buNone/>
                      </a:pPr>
                      <a:r>
                        <a:rPr lang="en" sz="1200"/>
                        <a:t>(base)</a:t>
                      </a:r>
                      <a:endParaRPr sz="1200"/>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0"/>
                        </a:spcAft>
                        <a:buNone/>
                      </a:pPr>
                      <a:r>
                        <a:rPr b="1" lang="en" sz="1200">
                          <a:solidFill>
                            <a:srgbClr val="6AA84F"/>
                          </a:solidFill>
                        </a:rPr>
                        <a:t>93.75%</a:t>
                      </a:r>
                      <a:endParaRPr b="1" sz="1200">
                        <a:solidFill>
                          <a:srgbClr val="6AA84F"/>
                        </a:solidFill>
                      </a:endParaRPr>
                    </a:p>
                    <a:p>
                      <a:pPr indent="0" lvl="0" marL="0" rtl="0" algn="ctr">
                        <a:lnSpc>
                          <a:spcPct val="100000"/>
                        </a:lnSpc>
                        <a:spcBef>
                          <a:spcPts val="1200"/>
                        </a:spcBef>
                        <a:spcAft>
                          <a:spcPts val="0"/>
                        </a:spcAft>
                        <a:buNone/>
                      </a:pPr>
                      <a:r>
                        <a:rPr b="1" lang="en" sz="1200">
                          <a:solidFill>
                            <a:srgbClr val="6AA84F"/>
                          </a:solidFill>
                        </a:rPr>
                        <a:t>(base)</a:t>
                      </a:r>
                      <a:endParaRPr b="1" sz="1200">
                        <a:solidFill>
                          <a:srgbClr val="6AA84F"/>
                        </a:solidFill>
                      </a:endParaRPr>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0"/>
                        </a:spcAft>
                        <a:buNone/>
                      </a:pPr>
                      <a:r>
                        <a:rPr lang="en" sz="1200"/>
                        <a:t>73.88%</a:t>
                      </a:r>
                      <a:endParaRPr sz="1200"/>
                    </a:p>
                    <a:p>
                      <a:pPr indent="0" lvl="0" marL="0" rtl="0" algn="ctr">
                        <a:lnSpc>
                          <a:spcPct val="100000"/>
                        </a:lnSpc>
                        <a:spcBef>
                          <a:spcPts val="1200"/>
                        </a:spcBef>
                        <a:spcAft>
                          <a:spcPts val="0"/>
                        </a:spcAft>
                        <a:buNone/>
                      </a:pPr>
                      <a:r>
                        <a:rPr lang="en" sz="1200"/>
                        <a:t>(tuned)</a:t>
                      </a:r>
                      <a:endParaRPr sz="1200"/>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523875">
                <a:tc>
                  <a:txBody>
                    <a:bodyPr/>
                    <a:lstStyle/>
                    <a:p>
                      <a:pPr indent="0" lvl="0" marL="0" rtl="0" algn="l">
                        <a:lnSpc>
                          <a:spcPct val="100000"/>
                        </a:lnSpc>
                        <a:spcBef>
                          <a:spcPts val="1200"/>
                        </a:spcBef>
                        <a:spcAft>
                          <a:spcPts val="0"/>
                        </a:spcAft>
                        <a:buNone/>
                      </a:pPr>
                      <a:r>
                        <a:rPr lang="en" sz="1200"/>
                        <a:t>XGBoost</a:t>
                      </a:r>
                      <a:endParaRPr sz="1200"/>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0"/>
                        </a:spcAft>
                        <a:buNone/>
                      </a:pPr>
                      <a:r>
                        <a:rPr lang="en" sz="1200"/>
                        <a:t>91.75% (tuned)</a:t>
                      </a:r>
                      <a:endParaRPr sz="1200"/>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0"/>
                        </a:spcAft>
                        <a:buNone/>
                      </a:pPr>
                      <a:r>
                        <a:rPr lang="en" sz="1200"/>
                        <a:t>89.61%</a:t>
                      </a:r>
                      <a:endParaRPr sz="1200"/>
                    </a:p>
                    <a:p>
                      <a:pPr indent="0" lvl="0" marL="0" rtl="0" algn="ctr">
                        <a:lnSpc>
                          <a:spcPct val="100000"/>
                        </a:lnSpc>
                        <a:spcBef>
                          <a:spcPts val="1200"/>
                        </a:spcBef>
                        <a:spcAft>
                          <a:spcPts val="0"/>
                        </a:spcAft>
                        <a:buNone/>
                      </a:pPr>
                      <a:r>
                        <a:rPr lang="en" sz="1200"/>
                        <a:t>(tuned)</a:t>
                      </a:r>
                      <a:endParaRPr sz="1200"/>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0"/>
                        </a:spcAft>
                        <a:buNone/>
                      </a:pPr>
                      <a:r>
                        <a:rPr lang="en" sz="1200"/>
                        <a:t>93.69%</a:t>
                      </a:r>
                      <a:endParaRPr sz="1200"/>
                    </a:p>
                    <a:p>
                      <a:pPr indent="0" lvl="0" marL="0" rtl="0" algn="ctr">
                        <a:lnSpc>
                          <a:spcPct val="100000"/>
                        </a:lnSpc>
                        <a:spcBef>
                          <a:spcPts val="1200"/>
                        </a:spcBef>
                        <a:spcAft>
                          <a:spcPts val="0"/>
                        </a:spcAft>
                        <a:buNone/>
                      </a:pPr>
                      <a:r>
                        <a:rPr lang="en" sz="1200"/>
                        <a:t>(tuned)</a:t>
                      </a:r>
                      <a:endParaRPr sz="1200"/>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0"/>
                        </a:spcAft>
                        <a:buNone/>
                      </a:pPr>
                      <a:r>
                        <a:rPr lang="en" sz="1200"/>
                        <a:t>78.33%</a:t>
                      </a:r>
                      <a:endParaRPr sz="1200"/>
                    </a:p>
                    <a:p>
                      <a:pPr indent="0" lvl="0" marL="0" rtl="0" algn="ctr">
                        <a:lnSpc>
                          <a:spcPct val="100000"/>
                        </a:lnSpc>
                        <a:spcBef>
                          <a:spcPts val="1200"/>
                        </a:spcBef>
                        <a:spcAft>
                          <a:spcPts val="0"/>
                        </a:spcAft>
                        <a:buNone/>
                      </a:pPr>
                      <a:r>
                        <a:rPr lang="en" sz="1200"/>
                        <a:t>(base)</a:t>
                      </a:r>
                      <a:endParaRPr sz="1200"/>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428" name="Shape 428"/>
        <p:cNvGrpSpPr/>
        <p:nvPr/>
      </p:nvGrpSpPr>
      <p:grpSpPr>
        <a:xfrm>
          <a:off x="0" y="0"/>
          <a:ext cx="0" cy="0"/>
          <a:chOff x="0" y="0"/>
          <a:chExt cx="0" cy="0"/>
        </a:xfrm>
      </p:grpSpPr>
      <p:sp>
        <p:nvSpPr>
          <p:cNvPr id="429" name="Google Shape;429;p61"/>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Explainability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Algorithm and Architecture</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363175" y="1152475"/>
            <a:ext cx="4150025" cy="3416400"/>
          </a:xfrm>
          <a:prstGeom prst="rect">
            <a:avLst/>
          </a:prstGeom>
          <a:noFill/>
          <a:ln>
            <a:noFill/>
          </a:ln>
        </p:spPr>
      </p:pic>
      <p:pic>
        <p:nvPicPr>
          <p:cNvPr id="89" name="Google Shape;89;p17"/>
          <p:cNvPicPr preferRelativeResize="0"/>
          <p:nvPr/>
        </p:nvPicPr>
        <p:blipFill>
          <a:blip r:embed="rId4">
            <a:alphaModFix/>
          </a:blip>
          <a:stretch>
            <a:fillRect/>
          </a:stretch>
        </p:blipFill>
        <p:spPr>
          <a:xfrm>
            <a:off x="4774600" y="1152475"/>
            <a:ext cx="4107779" cy="34164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433" name="Shape 433"/>
        <p:cNvGrpSpPr/>
        <p:nvPr/>
      </p:nvGrpSpPr>
      <p:grpSpPr>
        <a:xfrm>
          <a:off x="0" y="0"/>
          <a:ext cx="0" cy="0"/>
          <a:chOff x="0" y="0"/>
          <a:chExt cx="0" cy="0"/>
        </a:xfrm>
      </p:grpSpPr>
      <p:sp>
        <p:nvSpPr>
          <p:cNvPr id="434" name="Google Shape;434;p62"/>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Model explainability - Feature importance</a:t>
            </a:r>
            <a:endParaRPr sz="2700"/>
          </a:p>
        </p:txBody>
      </p:sp>
      <p:sp>
        <p:nvSpPr>
          <p:cNvPr id="435" name="Google Shape;435;p62"/>
          <p:cNvSpPr txBox="1"/>
          <p:nvPr>
            <p:ph idx="1" type="body"/>
          </p:nvPr>
        </p:nvSpPr>
        <p:spPr>
          <a:xfrm>
            <a:off x="121900" y="652200"/>
            <a:ext cx="8520600" cy="38391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Model explainability is important to provide transparency about what features the model considers important in predicting helpfulness, what is the direction of influence of the feature (positive and negative) in predicting the outcome and do the features contribute to the model in a way that makes intuitive sense </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Feature importance in tree-based methods like Random Forest and XGBoost are directly available from the model object using the “feature_importances_”  attribute which calculates the “gain” of each feature </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The importance score of a feature is calculated based on how much each feature contributes to reducing the loss function during the construction of decision trees in the ensemble to predict helpfulness </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This contribution is measured by the improvement in the model's performance (reduction in the loss) attributed to each split that involves the feature</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p:txBody>
      </p:sp>
      <p:pic>
        <p:nvPicPr>
          <p:cNvPr id="436" name="Google Shape;436;p62"/>
          <p:cNvPicPr preferRelativeResize="0"/>
          <p:nvPr/>
        </p:nvPicPr>
        <p:blipFill rotWithShape="1">
          <a:blip r:embed="rId3">
            <a:alphaModFix/>
          </a:blip>
          <a:srcRect b="78040" l="-152730" r="152729" t="-78040"/>
          <a:stretch/>
        </p:blipFill>
        <p:spPr>
          <a:xfrm>
            <a:off x="2767020" y="438150"/>
            <a:ext cx="2212475" cy="25839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440" name="Shape 440"/>
        <p:cNvGrpSpPr/>
        <p:nvPr/>
      </p:nvGrpSpPr>
      <p:grpSpPr>
        <a:xfrm>
          <a:off x="0" y="0"/>
          <a:ext cx="0" cy="0"/>
          <a:chOff x="0" y="0"/>
          <a:chExt cx="0" cy="0"/>
        </a:xfrm>
      </p:grpSpPr>
      <p:sp>
        <p:nvSpPr>
          <p:cNvPr id="441" name="Google Shape;441;p63"/>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Model explainability - Feature importance</a:t>
            </a:r>
            <a:endParaRPr sz="2700"/>
          </a:p>
        </p:txBody>
      </p:sp>
      <p:pic>
        <p:nvPicPr>
          <p:cNvPr id="442" name="Google Shape;442;p63"/>
          <p:cNvPicPr preferRelativeResize="0"/>
          <p:nvPr/>
        </p:nvPicPr>
        <p:blipFill rotWithShape="1">
          <a:blip r:embed="rId3">
            <a:alphaModFix/>
          </a:blip>
          <a:srcRect b="78040" l="-152730" r="152729" t="-78040"/>
          <a:stretch/>
        </p:blipFill>
        <p:spPr>
          <a:xfrm>
            <a:off x="2767020" y="438150"/>
            <a:ext cx="2212475" cy="2583925"/>
          </a:xfrm>
          <a:prstGeom prst="rect">
            <a:avLst/>
          </a:prstGeom>
          <a:noFill/>
          <a:ln>
            <a:noFill/>
          </a:ln>
        </p:spPr>
      </p:pic>
      <p:pic>
        <p:nvPicPr>
          <p:cNvPr id="443" name="Google Shape;443;p63"/>
          <p:cNvPicPr preferRelativeResize="0"/>
          <p:nvPr/>
        </p:nvPicPr>
        <p:blipFill>
          <a:blip r:embed="rId4">
            <a:alphaModFix/>
          </a:blip>
          <a:stretch>
            <a:fillRect/>
          </a:stretch>
        </p:blipFill>
        <p:spPr>
          <a:xfrm>
            <a:off x="39600" y="997175"/>
            <a:ext cx="5343825" cy="3005900"/>
          </a:xfrm>
          <a:prstGeom prst="rect">
            <a:avLst/>
          </a:prstGeom>
          <a:noFill/>
          <a:ln>
            <a:noFill/>
          </a:ln>
        </p:spPr>
      </p:pic>
      <p:sp>
        <p:nvSpPr>
          <p:cNvPr id="444" name="Google Shape;444;p63"/>
          <p:cNvSpPr txBox="1"/>
          <p:nvPr>
            <p:ph idx="1" type="body"/>
          </p:nvPr>
        </p:nvSpPr>
        <p:spPr>
          <a:xfrm>
            <a:off x="5462975" y="652200"/>
            <a:ext cx="3179700" cy="4406700"/>
          </a:xfrm>
          <a:prstGeom prst="rect">
            <a:avLst/>
          </a:prstGeom>
        </p:spPr>
        <p:txBody>
          <a:bodyPr anchorCtr="0" anchor="t" bIns="91425" lIns="91425" spcFirstLastPara="1" rIns="91425" wrap="square" tIns="91425">
            <a:normAutofit fontScale="77500"/>
          </a:bodyPr>
          <a:lstStyle/>
          <a:p>
            <a:pPr indent="-287655" lvl="0" marL="457200" rtl="0" algn="l">
              <a:lnSpc>
                <a:spcPct val="200000"/>
              </a:lnSpc>
              <a:spcBef>
                <a:spcPts val="0"/>
              </a:spcBef>
              <a:spcAft>
                <a:spcPts val="0"/>
              </a:spcAft>
              <a:buClr>
                <a:schemeClr val="dk2"/>
              </a:buClr>
              <a:buSzPct val="100000"/>
              <a:buFont typeface="Arial"/>
              <a:buChar char="●"/>
            </a:pPr>
            <a:r>
              <a:rPr lang="en" sz="1200">
                <a:solidFill>
                  <a:schemeClr val="dk2"/>
                </a:solidFill>
                <a:latin typeface="Arial"/>
                <a:ea typeface="Arial"/>
                <a:cs typeface="Arial"/>
                <a:sym typeface="Arial"/>
              </a:rPr>
              <a:t>The chart shows the relative feature importance from the XGBoost model for Appliances category</a:t>
            </a:r>
            <a:endParaRPr sz="1200">
              <a:solidFill>
                <a:schemeClr val="dk2"/>
              </a:solidFill>
              <a:latin typeface="Arial"/>
              <a:ea typeface="Arial"/>
              <a:cs typeface="Arial"/>
              <a:sym typeface="Arial"/>
            </a:endParaRPr>
          </a:p>
          <a:p>
            <a:pPr indent="-287655" lvl="0" marL="457200" rtl="0" algn="l">
              <a:lnSpc>
                <a:spcPct val="200000"/>
              </a:lnSpc>
              <a:spcBef>
                <a:spcPts val="0"/>
              </a:spcBef>
              <a:spcAft>
                <a:spcPts val="0"/>
              </a:spcAft>
              <a:buClr>
                <a:schemeClr val="dk2"/>
              </a:buClr>
              <a:buSzPct val="100000"/>
              <a:buFont typeface="Arial"/>
              <a:buChar char="●"/>
            </a:pPr>
            <a:r>
              <a:rPr lang="en" sz="1200">
                <a:solidFill>
                  <a:schemeClr val="dk2"/>
                </a:solidFill>
                <a:latin typeface="Arial"/>
                <a:ea typeface="Arial"/>
                <a:cs typeface="Arial"/>
                <a:sym typeface="Arial"/>
              </a:rPr>
              <a:t>We can observe that </a:t>
            </a:r>
            <a:r>
              <a:rPr b="1" lang="en" sz="1200">
                <a:solidFill>
                  <a:schemeClr val="dk2"/>
                </a:solidFill>
                <a:latin typeface="Arial"/>
                <a:ea typeface="Arial"/>
                <a:cs typeface="Arial"/>
                <a:sym typeface="Arial"/>
              </a:rPr>
              <a:t>“unique_word_count_review” is the most important feature in predicting helpfulness</a:t>
            </a:r>
            <a:endParaRPr b="1" sz="1200">
              <a:solidFill>
                <a:schemeClr val="dk2"/>
              </a:solidFill>
              <a:latin typeface="Arial"/>
              <a:ea typeface="Arial"/>
              <a:cs typeface="Arial"/>
              <a:sym typeface="Arial"/>
            </a:endParaRPr>
          </a:p>
          <a:p>
            <a:pPr indent="-287655" lvl="0" marL="457200" rtl="0" algn="l">
              <a:lnSpc>
                <a:spcPct val="200000"/>
              </a:lnSpc>
              <a:spcBef>
                <a:spcPts val="0"/>
              </a:spcBef>
              <a:spcAft>
                <a:spcPts val="0"/>
              </a:spcAft>
              <a:buClr>
                <a:schemeClr val="dk2"/>
              </a:buClr>
              <a:buSzPct val="100000"/>
              <a:buFont typeface="Arial"/>
              <a:buChar char="●"/>
            </a:pPr>
            <a:r>
              <a:rPr lang="en" sz="1200">
                <a:solidFill>
                  <a:schemeClr val="dk2"/>
                </a:solidFill>
                <a:latin typeface="Arial"/>
                <a:ea typeface="Arial"/>
                <a:cs typeface="Arial"/>
                <a:sym typeface="Arial"/>
              </a:rPr>
              <a:t>However, the shortcoming of this method of feature importance is that we know the magnitude of the influence but not the direction i.e. </a:t>
            </a:r>
            <a:r>
              <a:rPr b="1" lang="en" sz="1200">
                <a:solidFill>
                  <a:schemeClr val="dk2"/>
                </a:solidFill>
                <a:latin typeface="Arial"/>
                <a:ea typeface="Arial"/>
                <a:cs typeface="Arial"/>
                <a:sym typeface="Arial"/>
              </a:rPr>
              <a:t>we can’t determine whether unique word count in the review is positively or negatively affecting helpfulness</a:t>
            </a:r>
            <a:r>
              <a:rPr lang="en" sz="1200">
                <a:solidFill>
                  <a:schemeClr val="dk2"/>
                </a:solidFill>
                <a:latin typeface="Arial"/>
                <a:ea typeface="Arial"/>
                <a:cs typeface="Arial"/>
                <a:sym typeface="Arial"/>
              </a:rPr>
              <a:t> and this is something that we need to analyze separately</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448" name="Shape 448"/>
        <p:cNvGrpSpPr/>
        <p:nvPr/>
      </p:nvGrpSpPr>
      <p:grpSpPr>
        <a:xfrm>
          <a:off x="0" y="0"/>
          <a:ext cx="0" cy="0"/>
          <a:chOff x="0" y="0"/>
          <a:chExt cx="0" cy="0"/>
        </a:xfrm>
      </p:grpSpPr>
      <p:sp>
        <p:nvSpPr>
          <p:cNvPr id="449" name="Google Shape;449;p64"/>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Model explainability - SHAP</a:t>
            </a:r>
            <a:endParaRPr sz="2700"/>
          </a:p>
        </p:txBody>
      </p:sp>
      <p:pic>
        <p:nvPicPr>
          <p:cNvPr id="450" name="Google Shape;450;p64"/>
          <p:cNvPicPr preferRelativeResize="0"/>
          <p:nvPr/>
        </p:nvPicPr>
        <p:blipFill rotWithShape="1">
          <a:blip r:embed="rId3">
            <a:alphaModFix/>
          </a:blip>
          <a:srcRect b="78040" l="-152730" r="152729" t="-78040"/>
          <a:stretch/>
        </p:blipFill>
        <p:spPr>
          <a:xfrm>
            <a:off x="2767020" y="438150"/>
            <a:ext cx="2212475" cy="2583925"/>
          </a:xfrm>
          <a:prstGeom prst="rect">
            <a:avLst/>
          </a:prstGeom>
          <a:noFill/>
          <a:ln>
            <a:noFill/>
          </a:ln>
        </p:spPr>
      </p:pic>
      <p:sp>
        <p:nvSpPr>
          <p:cNvPr id="451" name="Google Shape;451;p64"/>
          <p:cNvSpPr txBox="1"/>
          <p:nvPr>
            <p:ph idx="1" type="body"/>
          </p:nvPr>
        </p:nvSpPr>
        <p:spPr>
          <a:xfrm>
            <a:off x="121900" y="652200"/>
            <a:ext cx="8520600" cy="38391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SHAP (SHapley Additive exPlanations) values are a way for explaining the outcome of machine learning models. They provide a way to understand the contribution of each feature to the model's prediction for helpfulness </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SHAP values are based on cooperative game theory and the concept of Shapley values originate from economics. They aim to fairly distribute the "credit" or "contribution" of each feature across all possible combinations of features</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 Positive SHAP values indicate that the feature contributes to increasing the prediction of helpfulness, while negative values indicate the opposite </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The magnitude of the values represents the impact of the feature on the prediction with larger magnitudes indicating greater influence</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455" name="Shape 455"/>
        <p:cNvGrpSpPr/>
        <p:nvPr/>
      </p:nvGrpSpPr>
      <p:grpSpPr>
        <a:xfrm>
          <a:off x="0" y="0"/>
          <a:ext cx="0" cy="0"/>
          <a:chOff x="0" y="0"/>
          <a:chExt cx="0" cy="0"/>
        </a:xfrm>
      </p:grpSpPr>
      <p:sp>
        <p:nvSpPr>
          <p:cNvPr id="456" name="Google Shape;456;p65"/>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Model explainability - SHAP</a:t>
            </a:r>
            <a:endParaRPr sz="2700"/>
          </a:p>
        </p:txBody>
      </p:sp>
      <p:pic>
        <p:nvPicPr>
          <p:cNvPr id="457" name="Google Shape;457;p65"/>
          <p:cNvPicPr preferRelativeResize="0"/>
          <p:nvPr/>
        </p:nvPicPr>
        <p:blipFill rotWithShape="1">
          <a:blip r:embed="rId3">
            <a:alphaModFix/>
          </a:blip>
          <a:srcRect b="78040" l="-152730" r="152729" t="-78040"/>
          <a:stretch/>
        </p:blipFill>
        <p:spPr>
          <a:xfrm>
            <a:off x="2767020" y="438150"/>
            <a:ext cx="2212475" cy="2583925"/>
          </a:xfrm>
          <a:prstGeom prst="rect">
            <a:avLst/>
          </a:prstGeom>
          <a:noFill/>
          <a:ln>
            <a:noFill/>
          </a:ln>
        </p:spPr>
      </p:pic>
      <p:pic>
        <p:nvPicPr>
          <p:cNvPr id="458" name="Google Shape;458;p65"/>
          <p:cNvPicPr preferRelativeResize="0"/>
          <p:nvPr/>
        </p:nvPicPr>
        <p:blipFill>
          <a:blip r:embed="rId4">
            <a:alphaModFix/>
          </a:blip>
          <a:stretch>
            <a:fillRect/>
          </a:stretch>
        </p:blipFill>
        <p:spPr>
          <a:xfrm>
            <a:off x="211241" y="1132050"/>
            <a:ext cx="4030934" cy="2583925"/>
          </a:xfrm>
          <a:prstGeom prst="rect">
            <a:avLst/>
          </a:prstGeom>
          <a:noFill/>
          <a:ln>
            <a:noFill/>
          </a:ln>
        </p:spPr>
      </p:pic>
      <p:pic>
        <p:nvPicPr>
          <p:cNvPr id="459" name="Google Shape;459;p65"/>
          <p:cNvPicPr preferRelativeResize="0"/>
          <p:nvPr/>
        </p:nvPicPr>
        <p:blipFill>
          <a:blip r:embed="rId5">
            <a:alphaModFix/>
          </a:blip>
          <a:stretch>
            <a:fillRect/>
          </a:stretch>
        </p:blipFill>
        <p:spPr>
          <a:xfrm>
            <a:off x="4363100" y="1132050"/>
            <a:ext cx="4567625" cy="2583925"/>
          </a:xfrm>
          <a:prstGeom prst="rect">
            <a:avLst/>
          </a:prstGeom>
          <a:noFill/>
          <a:ln>
            <a:noFill/>
          </a:ln>
        </p:spPr>
      </p:pic>
      <p:sp>
        <p:nvSpPr>
          <p:cNvPr id="460" name="Google Shape;460;p65"/>
          <p:cNvSpPr/>
          <p:nvPr/>
        </p:nvSpPr>
        <p:spPr>
          <a:xfrm>
            <a:off x="264975" y="635413"/>
            <a:ext cx="1532700" cy="3066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b="1" lang="en" sz="1000">
                <a:solidFill>
                  <a:schemeClr val="lt1"/>
                </a:solidFill>
                <a:latin typeface="Raleway"/>
                <a:ea typeface="Raleway"/>
                <a:cs typeface="Raleway"/>
                <a:sym typeface="Raleway"/>
              </a:rPr>
              <a:t>SHAP waterfall chart</a:t>
            </a:r>
            <a:endParaRPr b="1" sz="1200">
              <a:solidFill>
                <a:schemeClr val="lt1"/>
              </a:solidFill>
              <a:latin typeface="Raleway"/>
              <a:ea typeface="Raleway"/>
              <a:cs typeface="Raleway"/>
              <a:sym typeface="Raleway"/>
            </a:endParaRPr>
          </a:p>
        </p:txBody>
      </p:sp>
      <p:sp>
        <p:nvSpPr>
          <p:cNvPr id="461" name="Google Shape;461;p65"/>
          <p:cNvSpPr/>
          <p:nvPr/>
        </p:nvSpPr>
        <p:spPr>
          <a:xfrm>
            <a:off x="4334600" y="635425"/>
            <a:ext cx="1653000" cy="3066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000">
                <a:solidFill>
                  <a:schemeClr val="lt1"/>
                </a:solidFill>
                <a:latin typeface="Raleway"/>
                <a:ea typeface="Raleway"/>
                <a:cs typeface="Raleway"/>
                <a:sym typeface="Raleway"/>
              </a:rPr>
              <a:t>SHAP beeswarm chart</a:t>
            </a:r>
            <a:endParaRPr b="1" sz="1200">
              <a:solidFill>
                <a:schemeClr val="lt1"/>
              </a:solidFill>
              <a:latin typeface="Raleway"/>
              <a:ea typeface="Raleway"/>
              <a:cs typeface="Raleway"/>
              <a:sym typeface="Raleway"/>
            </a:endParaRPr>
          </a:p>
        </p:txBody>
      </p:sp>
      <p:sp>
        <p:nvSpPr>
          <p:cNvPr id="462" name="Google Shape;462;p65"/>
          <p:cNvSpPr txBox="1"/>
          <p:nvPr>
            <p:ph idx="1" type="body"/>
          </p:nvPr>
        </p:nvSpPr>
        <p:spPr>
          <a:xfrm>
            <a:off x="108275" y="3906000"/>
            <a:ext cx="8645100" cy="12375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281940" lvl="0" marL="457200" rtl="0" algn="l">
              <a:lnSpc>
                <a:spcPct val="200000"/>
              </a:lnSpc>
              <a:spcBef>
                <a:spcPts val="0"/>
              </a:spcBef>
              <a:spcAft>
                <a:spcPts val="0"/>
              </a:spcAft>
              <a:buSzPct val="100000"/>
              <a:buFont typeface="Arial"/>
              <a:buChar char="●"/>
            </a:pPr>
            <a:r>
              <a:rPr lang="en" sz="1200">
                <a:solidFill>
                  <a:schemeClr val="dk2"/>
                </a:solidFill>
                <a:latin typeface="Arial"/>
                <a:ea typeface="Arial"/>
                <a:cs typeface="Arial"/>
                <a:sym typeface="Arial"/>
              </a:rPr>
              <a:t>Features pushing the helpfulness prediction higher are shown in </a:t>
            </a:r>
            <a:r>
              <a:rPr b="1" lang="en" sz="1200">
                <a:solidFill>
                  <a:srgbClr val="FF0000"/>
                </a:solidFill>
                <a:latin typeface="Arial"/>
                <a:ea typeface="Arial"/>
                <a:cs typeface="Arial"/>
                <a:sym typeface="Arial"/>
              </a:rPr>
              <a:t>red</a:t>
            </a:r>
            <a:r>
              <a:rPr lang="en" sz="1200">
                <a:solidFill>
                  <a:schemeClr val="dk2"/>
                </a:solidFill>
                <a:latin typeface="Arial"/>
                <a:ea typeface="Arial"/>
                <a:cs typeface="Arial"/>
                <a:sym typeface="Arial"/>
              </a:rPr>
              <a:t> and those pushing the prediction lower are in </a:t>
            </a:r>
            <a:r>
              <a:rPr b="1" lang="en" sz="1200">
                <a:solidFill>
                  <a:srgbClr val="0000FF"/>
                </a:solidFill>
                <a:latin typeface="Arial"/>
                <a:ea typeface="Arial"/>
                <a:cs typeface="Arial"/>
                <a:sym typeface="Arial"/>
              </a:rPr>
              <a:t>blue</a:t>
            </a:r>
            <a:r>
              <a:rPr lang="en" sz="1200">
                <a:solidFill>
                  <a:schemeClr val="dk2"/>
                </a:solidFill>
                <a:latin typeface="Arial"/>
                <a:ea typeface="Arial"/>
                <a:cs typeface="Arial"/>
                <a:sym typeface="Arial"/>
              </a:rPr>
              <a:t> </a:t>
            </a:r>
            <a:endParaRPr sz="1200">
              <a:solidFill>
                <a:schemeClr val="dk2"/>
              </a:solidFill>
              <a:latin typeface="Arial"/>
              <a:ea typeface="Arial"/>
              <a:cs typeface="Arial"/>
              <a:sym typeface="Arial"/>
            </a:endParaRPr>
          </a:p>
          <a:p>
            <a:pPr indent="-281940" lvl="0" marL="457200" rtl="0" algn="l">
              <a:lnSpc>
                <a:spcPct val="200000"/>
              </a:lnSpc>
              <a:spcBef>
                <a:spcPts val="0"/>
              </a:spcBef>
              <a:spcAft>
                <a:spcPts val="0"/>
              </a:spcAft>
              <a:buClr>
                <a:schemeClr val="dk2"/>
              </a:buClr>
              <a:buSzPct val="100000"/>
              <a:buFont typeface="Arial"/>
              <a:buChar char="●"/>
            </a:pPr>
            <a:r>
              <a:rPr lang="en" sz="1200">
                <a:solidFill>
                  <a:schemeClr val="dk2"/>
                </a:solidFill>
                <a:latin typeface="Arial"/>
                <a:ea typeface="Arial"/>
                <a:cs typeface="Arial"/>
                <a:sym typeface="Arial"/>
              </a:rPr>
              <a:t>We can now observe that </a:t>
            </a:r>
            <a:r>
              <a:rPr b="1" lang="en" sz="1200">
                <a:solidFill>
                  <a:schemeClr val="dk2"/>
                </a:solidFill>
                <a:latin typeface="Arial"/>
                <a:ea typeface="Arial"/>
                <a:cs typeface="Arial"/>
                <a:sym typeface="Arial"/>
              </a:rPr>
              <a:t>unique word count negatively impacts the prediction</a:t>
            </a:r>
            <a:r>
              <a:rPr lang="en" sz="1200">
                <a:solidFill>
                  <a:schemeClr val="dk2"/>
                </a:solidFill>
                <a:latin typeface="Arial"/>
                <a:ea typeface="Arial"/>
                <a:cs typeface="Arial"/>
                <a:sym typeface="Arial"/>
              </a:rPr>
              <a:t> i.e. more unique words in a review is associated with non helpful reviews </a:t>
            </a:r>
            <a:endParaRPr sz="1200">
              <a:solidFill>
                <a:schemeClr val="dk2"/>
              </a:solidFill>
              <a:latin typeface="Arial"/>
              <a:ea typeface="Arial"/>
              <a:cs typeface="Arial"/>
              <a:sym typeface="Arial"/>
            </a:endParaRPr>
          </a:p>
          <a:p>
            <a:pPr indent="-281940" lvl="0" marL="457200" rtl="0" algn="l">
              <a:lnSpc>
                <a:spcPct val="200000"/>
              </a:lnSpc>
              <a:spcBef>
                <a:spcPts val="0"/>
              </a:spcBef>
              <a:spcAft>
                <a:spcPts val="0"/>
              </a:spcAft>
              <a:buClr>
                <a:schemeClr val="dk2"/>
              </a:buClr>
              <a:buSzPct val="100000"/>
              <a:buFont typeface="Arial"/>
              <a:buChar char="●"/>
            </a:pPr>
            <a:r>
              <a:rPr lang="en" sz="1200">
                <a:solidFill>
                  <a:schemeClr val="dk2"/>
                </a:solidFill>
                <a:latin typeface="Arial"/>
                <a:ea typeface="Arial"/>
                <a:cs typeface="Arial"/>
                <a:sym typeface="Arial"/>
              </a:rPr>
              <a:t>Similarly, we can notice that review sentiment is positively influencing the model i.e. higher the sentiment score of the review, better is the helpfulness </a:t>
            </a:r>
            <a:endParaRPr sz="1200">
              <a:solidFill>
                <a:schemeClr val="dk2"/>
              </a:solidFill>
              <a:latin typeface="Arial"/>
              <a:ea typeface="Arial"/>
              <a:cs typeface="Arial"/>
              <a:sym typeface="Arial"/>
            </a:endParaRPr>
          </a:p>
          <a:p>
            <a:pPr indent="-281940" lvl="0" marL="457200" rtl="0" algn="l">
              <a:lnSpc>
                <a:spcPct val="200000"/>
              </a:lnSpc>
              <a:spcBef>
                <a:spcPts val="0"/>
              </a:spcBef>
              <a:spcAft>
                <a:spcPts val="0"/>
              </a:spcAft>
              <a:buClr>
                <a:schemeClr val="dk2"/>
              </a:buClr>
              <a:buSzPct val="100000"/>
              <a:buFont typeface="Arial"/>
              <a:buChar char="●"/>
            </a:pPr>
            <a:r>
              <a:rPr lang="en" sz="1200">
                <a:solidFill>
                  <a:schemeClr val="dk2"/>
                </a:solidFill>
                <a:latin typeface="Arial"/>
                <a:ea typeface="Arial"/>
                <a:cs typeface="Arial"/>
                <a:sym typeface="Arial"/>
              </a:rPr>
              <a:t>The beeswam chart, an alternative way of visualizing the SHAP values for the XGBoost tuned model for Appliances category with a distribution of the data points based on helpfulness</a:t>
            </a:r>
            <a:endParaRPr sz="1200">
              <a:solidFill>
                <a:schemeClr val="dk2"/>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466" name="Shape 466"/>
        <p:cNvGrpSpPr/>
        <p:nvPr/>
      </p:nvGrpSpPr>
      <p:grpSpPr>
        <a:xfrm>
          <a:off x="0" y="0"/>
          <a:ext cx="0" cy="0"/>
          <a:chOff x="0" y="0"/>
          <a:chExt cx="0" cy="0"/>
        </a:xfrm>
      </p:grpSpPr>
      <p:sp>
        <p:nvSpPr>
          <p:cNvPr id="467" name="Google Shape;467;p66"/>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471" name="Shape 471"/>
        <p:cNvGrpSpPr/>
        <p:nvPr/>
      </p:nvGrpSpPr>
      <p:grpSpPr>
        <a:xfrm>
          <a:off x="0" y="0"/>
          <a:ext cx="0" cy="0"/>
          <a:chOff x="0" y="0"/>
          <a:chExt cx="0" cy="0"/>
        </a:xfrm>
      </p:grpSpPr>
      <p:sp>
        <p:nvSpPr>
          <p:cNvPr id="472" name="Google Shape;472;p67"/>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Conclusion</a:t>
            </a:r>
            <a:endParaRPr sz="2700"/>
          </a:p>
        </p:txBody>
      </p:sp>
      <p:pic>
        <p:nvPicPr>
          <p:cNvPr id="473" name="Google Shape;473;p67"/>
          <p:cNvPicPr preferRelativeResize="0"/>
          <p:nvPr/>
        </p:nvPicPr>
        <p:blipFill rotWithShape="1">
          <a:blip r:embed="rId3">
            <a:alphaModFix/>
          </a:blip>
          <a:srcRect b="78040" l="-152730" r="152729" t="-78040"/>
          <a:stretch/>
        </p:blipFill>
        <p:spPr>
          <a:xfrm>
            <a:off x="2767020" y="438150"/>
            <a:ext cx="2212475" cy="2583925"/>
          </a:xfrm>
          <a:prstGeom prst="rect">
            <a:avLst/>
          </a:prstGeom>
          <a:noFill/>
          <a:ln>
            <a:noFill/>
          </a:ln>
        </p:spPr>
      </p:pic>
      <p:sp>
        <p:nvSpPr>
          <p:cNvPr id="474" name="Google Shape;474;p67"/>
          <p:cNvSpPr txBox="1"/>
          <p:nvPr>
            <p:ph idx="1" type="body"/>
          </p:nvPr>
        </p:nvSpPr>
        <p:spPr>
          <a:xfrm>
            <a:off x="121900" y="652200"/>
            <a:ext cx="8520600" cy="3839100"/>
          </a:xfrm>
          <a:prstGeom prst="rect">
            <a:avLst/>
          </a:prstGeom>
        </p:spPr>
        <p:txBody>
          <a:bodyPr anchorCtr="0" anchor="t" bIns="91425" lIns="91425" spcFirstLastPara="1" rIns="91425" wrap="square" tIns="91425">
            <a:normAutofit fontScale="62500" lnSpcReduction="20000"/>
          </a:bodyPr>
          <a:lstStyle/>
          <a:p>
            <a:pPr indent="-296068" lvl="0" marL="457200" rtl="0" algn="l">
              <a:lnSpc>
                <a:spcPct val="200000"/>
              </a:lnSpc>
              <a:spcBef>
                <a:spcPts val="0"/>
              </a:spcBef>
              <a:spcAft>
                <a:spcPts val="0"/>
              </a:spcAft>
              <a:buClr>
                <a:schemeClr val="dk2"/>
              </a:buClr>
              <a:buSzPct val="100000"/>
              <a:buFont typeface="Arial"/>
              <a:buChar char="●"/>
            </a:pPr>
            <a:r>
              <a:rPr lang="en" sz="1700">
                <a:solidFill>
                  <a:schemeClr val="dk2"/>
                </a:solidFill>
                <a:latin typeface="Arial"/>
                <a:ea typeface="Arial"/>
                <a:cs typeface="Arial"/>
                <a:sym typeface="Arial"/>
              </a:rPr>
              <a:t>Models for three categories, “Appliances, Automotive, and Cellphones &amp; Accessories,” high accuracy but low AUC and recall, which can be attributed to the fact that our data is imbalanced and has high dimensionality.</a:t>
            </a:r>
            <a:endParaRPr sz="1700">
              <a:solidFill>
                <a:schemeClr val="dk2"/>
              </a:solidFill>
              <a:latin typeface="Arial"/>
              <a:ea typeface="Arial"/>
              <a:cs typeface="Arial"/>
              <a:sym typeface="Arial"/>
            </a:endParaRPr>
          </a:p>
          <a:p>
            <a:pPr indent="-296068" lvl="0" marL="457200" rtl="0" algn="l">
              <a:lnSpc>
                <a:spcPct val="200000"/>
              </a:lnSpc>
              <a:spcBef>
                <a:spcPts val="0"/>
              </a:spcBef>
              <a:spcAft>
                <a:spcPts val="0"/>
              </a:spcAft>
              <a:buClr>
                <a:schemeClr val="dk2"/>
              </a:buClr>
              <a:buSzPct val="100000"/>
              <a:buFont typeface="Arial"/>
              <a:buChar char="●"/>
            </a:pPr>
            <a:r>
              <a:rPr lang="en" sz="1700">
                <a:solidFill>
                  <a:schemeClr val="dk2"/>
                </a:solidFill>
                <a:latin typeface="Arial"/>
                <a:ea typeface="Arial"/>
                <a:cs typeface="Arial"/>
                <a:sym typeface="Arial"/>
              </a:rPr>
              <a:t>Our data has the majority class as “Not Helpful” with “Helpful” being the minority class. It's representative of real world data since helpful reviews are limited and exclusive.</a:t>
            </a:r>
            <a:endParaRPr sz="1700">
              <a:solidFill>
                <a:schemeClr val="dk2"/>
              </a:solidFill>
              <a:latin typeface="Arial"/>
              <a:ea typeface="Arial"/>
              <a:cs typeface="Arial"/>
              <a:sym typeface="Arial"/>
            </a:endParaRPr>
          </a:p>
          <a:p>
            <a:pPr indent="-296068" lvl="0" marL="457200" rtl="0" algn="l">
              <a:lnSpc>
                <a:spcPct val="200000"/>
              </a:lnSpc>
              <a:spcBef>
                <a:spcPts val="0"/>
              </a:spcBef>
              <a:spcAft>
                <a:spcPts val="0"/>
              </a:spcAft>
              <a:buClr>
                <a:schemeClr val="dk2"/>
              </a:buClr>
              <a:buSzPct val="100000"/>
              <a:buFont typeface="Arial"/>
              <a:buChar char="●"/>
            </a:pPr>
            <a:r>
              <a:rPr lang="en" sz="1700">
                <a:solidFill>
                  <a:schemeClr val="dk2"/>
                </a:solidFill>
                <a:latin typeface="Arial"/>
                <a:ea typeface="Arial"/>
                <a:cs typeface="Arial"/>
                <a:sym typeface="Arial"/>
              </a:rPr>
              <a:t>Another approach we explored was to use sample weights to offset the imbalance in the “Tools &amp; Home Improvement” dataset. We were able to make the models focus more on the minority class that is “helpful” reviews.</a:t>
            </a:r>
            <a:endParaRPr sz="1700">
              <a:solidFill>
                <a:schemeClr val="dk2"/>
              </a:solidFill>
              <a:latin typeface="Arial"/>
              <a:ea typeface="Arial"/>
              <a:cs typeface="Arial"/>
              <a:sym typeface="Arial"/>
            </a:endParaRPr>
          </a:p>
          <a:p>
            <a:pPr indent="-296068" lvl="0" marL="457200" rtl="0" algn="l">
              <a:lnSpc>
                <a:spcPct val="200000"/>
              </a:lnSpc>
              <a:spcBef>
                <a:spcPts val="0"/>
              </a:spcBef>
              <a:spcAft>
                <a:spcPts val="0"/>
              </a:spcAft>
              <a:buClr>
                <a:schemeClr val="dk2"/>
              </a:buClr>
              <a:buSzPct val="100000"/>
              <a:buFont typeface="Arial"/>
              <a:buChar char="●"/>
            </a:pPr>
            <a:r>
              <a:rPr lang="en" sz="1700">
                <a:solidFill>
                  <a:schemeClr val="dk2"/>
                </a:solidFill>
                <a:latin typeface="Arial"/>
                <a:ea typeface="Arial"/>
                <a:cs typeface="Arial"/>
                <a:sym typeface="Arial"/>
              </a:rPr>
              <a:t>We were able to get decent recall values and an ROC score of more than 0.75, however, that was achieved at the cost of accuracy and precision.</a:t>
            </a:r>
            <a:endParaRPr sz="1700">
              <a:solidFill>
                <a:schemeClr val="dk2"/>
              </a:solidFill>
              <a:latin typeface="Arial"/>
              <a:ea typeface="Arial"/>
              <a:cs typeface="Arial"/>
              <a:sym typeface="Arial"/>
            </a:endParaRPr>
          </a:p>
          <a:p>
            <a:pPr indent="-296068" lvl="0" marL="457200" rtl="0" algn="l">
              <a:lnSpc>
                <a:spcPct val="200000"/>
              </a:lnSpc>
              <a:spcBef>
                <a:spcPts val="0"/>
              </a:spcBef>
              <a:spcAft>
                <a:spcPts val="0"/>
              </a:spcAft>
              <a:buClr>
                <a:schemeClr val="dk2"/>
              </a:buClr>
              <a:buSzPct val="100000"/>
              <a:buFont typeface="Arial"/>
              <a:buChar char="●"/>
            </a:pPr>
            <a:r>
              <a:rPr lang="en" sz="1700">
                <a:solidFill>
                  <a:schemeClr val="dk2"/>
                </a:solidFill>
                <a:latin typeface="Arial"/>
                <a:ea typeface="Arial"/>
                <a:cs typeface="Arial"/>
                <a:sym typeface="Arial"/>
              </a:rPr>
              <a:t>We conclude that even though we were able to arrive at the helpfulness with a certain degree of accuracy, these models do not perform optimally.</a:t>
            </a:r>
            <a:endParaRPr sz="1700">
              <a:solidFill>
                <a:schemeClr val="dk2"/>
              </a:solidFill>
              <a:latin typeface="Arial"/>
              <a:ea typeface="Arial"/>
              <a:cs typeface="Arial"/>
              <a:sym typeface="Arial"/>
            </a:endParaRPr>
          </a:p>
          <a:p>
            <a:pPr indent="-296068" lvl="0" marL="457200" rtl="0" algn="l">
              <a:lnSpc>
                <a:spcPct val="200000"/>
              </a:lnSpc>
              <a:spcBef>
                <a:spcPts val="0"/>
              </a:spcBef>
              <a:spcAft>
                <a:spcPts val="0"/>
              </a:spcAft>
              <a:buClr>
                <a:schemeClr val="dk2"/>
              </a:buClr>
              <a:buSzPct val="100000"/>
              <a:buFont typeface="Arial"/>
              <a:buChar char="●"/>
            </a:pPr>
            <a:r>
              <a:rPr lang="en" sz="1700">
                <a:solidFill>
                  <a:schemeClr val="dk2"/>
                </a:solidFill>
                <a:latin typeface="Arial"/>
                <a:ea typeface="Arial"/>
                <a:cs typeface="Arial"/>
                <a:sym typeface="Arial"/>
              </a:rPr>
              <a:t>Our hypothesis is that the helpfulness of reviews is subjective and a function of human behavior. Further exploration of different NLP techniques and  may be required to achieve highly optimal models for our use case.</a:t>
            </a:r>
            <a:endParaRPr sz="17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478" name="Shape 478"/>
        <p:cNvGrpSpPr/>
        <p:nvPr/>
      </p:nvGrpSpPr>
      <p:grpSpPr>
        <a:xfrm>
          <a:off x="0" y="0"/>
          <a:ext cx="0" cy="0"/>
          <a:chOff x="0" y="0"/>
          <a:chExt cx="0" cy="0"/>
        </a:xfrm>
      </p:grpSpPr>
      <p:sp>
        <p:nvSpPr>
          <p:cNvPr id="479" name="Google Shape;479;p68"/>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483" name="Shape 483"/>
        <p:cNvGrpSpPr/>
        <p:nvPr/>
      </p:nvGrpSpPr>
      <p:grpSpPr>
        <a:xfrm>
          <a:off x="0" y="0"/>
          <a:ext cx="0" cy="0"/>
          <a:chOff x="0" y="0"/>
          <a:chExt cx="0" cy="0"/>
        </a:xfrm>
      </p:grpSpPr>
      <p:sp>
        <p:nvSpPr>
          <p:cNvPr id="484" name="Google Shape;484;p69"/>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Dataset and Files </a:t>
            </a:r>
            <a:endParaRPr sz="2700"/>
          </a:p>
        </p:txBody>
      </p:sp>
      <p:pic>
        <p:nvPicPr>
          <p:cNvPr id="485" name="Google Shape;485;p69"/>
          <p:cNvPicPr preferRelativeResize="0"/>
          <p:nvPr/>
        </p:nvPicPr>
        <p:blipFill rotWithShape="1">
          <a:blip r:embed="rId3">
            <a:alphaModFix/>
          </a:blip>
          <a:srcRect b="78040" l="-152730" r="152729" t="-78040"/>
          <a:stretch/>
        </p:blipFill>
        <p:spPr>
          <a:xfrm>
            <a:off x="2767020" y="438150"/>
            <a:ext cx="2212475" cy="2583925"/>
          </a:xfrm>
          <a:prstGeom prst="rect">
            <a:avLst/>
          </a:prstGeom>
          <a:noFill/>
          <a:ln>
            <a:noFill/>
          </a:ln>
        </p:spPr>
      </p:pic>
      <p:sp>
        <p:nvSpPr>
          <p:cNvPr id="486" name="Google Shape;486;p69"/>
          <p:cNvSpPr txBox="1"/>
          <p:nvPr>
            <p:ph idx="1" type="body"/>
          </p:nvPr>
        </p:nvSpPr>
        <p:spPr>
          <a:xfrm>
            <a:off x="121900" y="607500"/>
            <a:ext cx="8520600" cy="38391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chemeClr val="dk2"/>
              </a:buClr>
              <a:buSzPts val="1200"/>
              <a:buFont typeface="Arial"/>
              <a:buChar char="●"/>
            </a:pPr>
            <a:r>
              <a:rPr lang="en" sz="1200" u="sng">
                <a:solidFill>
                  <a:schemeClr val="hlink"/>
                </a:solidFill>
                <a:latin typeface="Arial"/>
                <a:ea typeface="Arial"/>
                <a:cs typeface="Arial"/>
                <a:sym typeface="Arial"/>
                <a:hlinkClick r:id="rId4"/>
              </a:rPr>
              <a:t>Dataset Link</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u="sng">
                <a:solidFill>
                  <a:schemeClr val="hlink"/>
                </a:solidFill>
                <a:latin typeface="Arial"/>
                <a:ea typeface="Arial"/>
                <a:cs typeface="Arial"/>
                <a:sym typeface="Arial"/>
                <a:hlinkClick r:id="rId5"/>
              </a:rPr>
              <a:t>Drive Link</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u="sng">
                <a:solidFill>
                  <a:schemeClr val="hlink"/>
                </a:solidFill>
                <a:latin typeface="Arial"/>
                <a:ea typeface="Arial"/>
                <a:cs typeface="Arial"/>
                <a:sym typeface="Arial"/>
                <a:hlinkClick r:id="rId6"/>
              </a:rPr>
              <a:t>GitHub Repository Link</a:t>
            </a:r>
            <a:endParaRPr sz="1200">
              <a:solidFill>
                <a:schemeClr val="dk2"/>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490" name="Shape 490"/>
        <p:cNvGrpSpPr/>
        <p:nvPr/>
      </p:nvGrpSpPr>
      <p:grpSpPr>
        <a:xfrm>
          <a:off x="0" y="0"/>
          <a:ext cx="0" cy="0"/>
          <a:chOff x="0" y="0"/>
          <a:chExt cx="0" cy="0"/>
        </a:xfrm>
      </p:grpSpPr>
      <p:sp>
        <p:nvSpPr>
          <p:cNvPr id="491" name="Google Shape;491;p70"/>
          <p:cNvSpPr txBox="1"/>
          <p:nvPr>
            <p:ph type="title"/>
          </p:nvPr>
        </p:nvSpPr>
        <p:spPr>
          <a:xfrm>
            <a:off x="311700" y="743001"/>
            <a:ext cx="8520600" cy="2006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93" name="Shape 93"/>
        <p:cNvGrpSpPr/>
        <p:nvPr/>
      </p:nvGrpSpPr>
      <p:grpSpPr>
        <a:xfrm>
          <a:off x="0" y="0"/>
          <a:ext cx="0" cy="0"/>
          <a:chOff x="0" y="0"/>
          <a:chExt cx="0" cy="0"/>
        </a:xfrm>
      </p:grpSpPr>
      <p:sp>
        <p:nvSpPr>
          <p:cNvPr id="94" name="Google Shape;94;p18"/>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XGBoost equations</a:t>
            </a:r>
            <a:endParaRPr sz="2700"/>
          </a:p>
        </p:txBody>
      </p:sp>
      <p:sp>
        <p:nvSpPr>
          <p:cNvPr id="95" name="Google Shape;95;p18"/>
          <p:cNvSpPr txBox="1"/>
          <p:nvPr>
            <p:ph idx="1" type="body"/>
          </p:nvPr>
        </p:nvSpPr>
        <p:spPr>
          <a:xfrm>
            <a:off x="210475" y="607500"/>
            <a:ext cx="8520600" cy="43086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XGBoost (Extreme Gradient Boosting) is a tree-based ensemble machine learning algorithm for supervised learning (can be used for regression and classification). </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For our project, XGBoost was used for predicting helpfulness by clearly differentiating between helpful and non-helpful reviews</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XGboost relies on a technique called boosting it is a technique in ensemble modeling wherein the output of each decision tree is input into the next tree, which leads to weak learners getting stronger over multiple iterations</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The objective function of XGboost</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a:p>
            <a:pPr indent="-304800" lvl="0" marL="457200" rtl="0" algn="l">
              <a:lnSpc>
                <a:spcPct val="200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For binary classification, since helpfulness is binary, the logistic loss function can be used</a:t>
            </a:r>
            <a:endParaRPr sz="1200">
              <a:solidFill>
                <a:schemeClr val="dk2"/>
              </a:solidFill>
              <a:latin typeface="Arial"/>
              <a:ea typeface="Arial"/>
              <a:cs typeface="Arial"/>
              <a:sym typeface="Arial"/>
            </a:endParaRPr>
          </a:p>
          <a:p>
            <a:pPr indent="0" lvl="0" marL="457200" rtl="0" algn="l">
              <a:lnSpc>
                <a:spcPct val="200000"/>
              </a:lnSpc>
              <a:spcBef>
                <a:spcPts val="0"/>
              </a:spcBef>
              <a:spcAft>
                <a:spcPts val="0"/>
              </a:spcAft>
              <a:buNone/>
            </a:pPr>
            <a:r>
              <a:t/>
            </a:r>
            <a:endParaRPr sz="1200">
              <a:solidFill>
                <a:schemeClr val="dk2"/>
              </a:solidFill>
              <a:latin typeface="Arial"/>
              <a:ea typeface="Arial"/>
              <a:cs typeface="Arial"/>
              <a:sym typeface="Arial"/>
            </a:endParaRPr>
          </a:p>
        </p:txBody>
      </p:sp>
      <p:pic>
        <p:nvPicPr>
          <p:cNvPr id="96" name="Google Shape;96;p18"/>
          <p:cNvPicPr preferRelativeResize="0"/>
          <p:nvPr/>
        </p:nvPicPr>
        <p:blipFill rotWithShape="1">
          <a:blip r:embed="rId3">
            <a:alphaModFix/>
          </a:blip>
          <a:srcRect b="78040" l="-152730" r="152729" t="-78040"/>
          <a:stretch/>
        </p:blipFill>
        <p:spPr>
          <a:xfrm>
            <a:off x="2767020" y="438150"/>
            <a:ext cx="2212475" cy="2583925"/>
          </a:xfrm>
          <a:prstGeom prst="rect">
            <a:avLst/>
          </a:prstGeom>
          <a:noFill/>
          <a:ln>
            <a:noFill/>
          </a:ln>
        </p:spPr>
      </p:pic>
      <p:pic>
        <p:nvPicPr>
          <p:cNvPr id="97" name="Google Shape;97;p18"/>
          <p:cNvPicPr preferRelativeResize="0"/>
          <p:nvPr/>
        </p:nvPicPr>
        <p:blipFill>
          <a:blip r:embed="rId4">
            <a:alphaModFix/>
          </a:blip>
          <a:stretch>
            <a:fillRect/>
          </a:stretch>
        </p:blipFill>
        <p:spPr>
          <a:xfrm>
            <a:off x="3250200" y="2865275"/>
            <a:ext cx="2962125" cy="647075"/>
          </a:xfrm>
          <a:prstGeom prst="rect">
            <a:avLst/>
          </a:prstGeom>
          <a:noFill/>
          <a:ln>
            <a:noFill/>
          </a:ln>
        </p:spPr>
      </p:pic>
      <p:pic>
        <p:nvPicPr>
          <p:cNvPr id="98" name="Google Shape;98;p18"/>
          <p:cNvPicPr preferRelativeResize="0"/>
          <p:nvPr/>
        </p:nvPicPr>
        <p:blipFill>
          <a:blip r:embed="rId5">
            <a:alphaModFix/>
          </a:blip>
          <a:stretch>
            <a:fillRect/>
          </a:stretch>
        </p:blipFill>
        <p:spPr>
          <a:xfrm>
            <a:off x="2429175" y="3942263"/>
            <a:ext cx="4762500" cy="733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102" name="Shape 102"/>
        <p:cNvGrpSpPr/>
        <p:nvPr/>
      </p:nvGrpSpPr>
      <p:grpSpPr>
        <a:xfrm>
          <a:off x="0" y="0"/>
          <a:ext cx="0" cy="0"/>
          <a:chOff x="0" y="0"/>
          <a:chExt cx="0" cy="0"/>
        </a:xfrm>
      </p:grpSpPr>
      <p:sp>
        <p:nvSpPr>
          <p:cNvPr id="103" name="Google Shape;103;p19"/>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XGboost </a:t>
            </a:r>
            <a:r>
              <a:rPr lang="en" sz="2700"/>
              <a:t>equations</a:t>
            </a:r>
            <a:r>
              <a:rPr lang="en" sz="2700"/>
              <a:t> (contd)</a:t>
            </a:r>
            <a:endParaRPr sz="2700"/>
          </a:p>
        </p:txBody>
      </p:sp>
      <p:sp>
        <p:nvSpPr>
          <p:cNvPr id="104" name="Google Shape;104;p19"/>
          <p:cNvSpPr txBox="1"/>
          <p:nvPr>
            <p:ph idx="1" type="body"/>
          </p:nvPr>
        </p:nvSpPr>
        <p:spPr>
          <a:xfrm>
            <a:off x="311700" y="505325"/>
            <a:ext cx="8520600" cy="43086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200">
                <a:solidFill>
                  <a:schemeClr val="dk2"/>
                </a:solidFill>
                <a:latin typeface="Arial"/>
                <a:ea typeface="Arial"/>
                <a:cs typeface="Arial"/>
                <a:sym typeface="Arial"/>
              </a:rPr>
              <a:t>Regularization is represented as</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rPr lang="en" sz="1200">
                <a:solidFill>
                  <a:schemeClr val="dk2"/>
                </a:solidFill>
                <a:latin typeface="Arial"/>
                <a:ea typeface="Arial"/>
                <a:cs typeface="Arial"/>
                <a:sym typeface="Arial"/>
              </a:rPr>
              <a:t>Where gamma is the regularization parameter for controlling the number of leaves in the decision trees, </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rPr lang="en" sz="1200">
                <a:solidFill>
                  <a:schemeClr val="dk2"/>
                </a:solidFill>
                <a:latin typeface="Arial"/>
                <a:ea typeface="Arial"/>
                <a:cs typeface="Arial"/>
                <a:sym typeface="Arial"/>
              </a:rPr>
              <a:t>T is the number of leaves in tree k, lambda is the L2 regularization parameter and               is the L2 norm of the weights in the tree</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rPr lang="en" sz="1200">
                <a:solidFill>
                  <a:schemeClr val="dk2"/>
                </a:solidFill>
                <a:latin typeface="Arial"/>
                <a:ea typeface="Arial"/>
                <a:cs typeface="Arial"/>
                <a:sym typeface="Arial"/>
              </a:rPr>
              <a:t>For the actual decision tree ensemble construction, there are 3 key steps: </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rPr lang="en" sz="1200">
                <a:solidFill>
                  <a:schemeClr val="dk2"/>
                </a:solidFill>
                <a:latin typeface="Arial"/>
                <a:ea typeface="Arial"/>
                <a:cs typeface="Arial"/>
                <a:sym typeface="Arial"/>
              </a:rPr>
              <a:t>Gradient calculation, Tree construction, and Ensembling and updating learners</a:t>
            </a:r>
            <a:endParaRPr sz="12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p:txBody>
      </p:sp>
      <p:pic>
        <p:nvPicPr>
          <p:cNvPr id="105" name="Google Shape;105;p19"/>
          <p:cNvPicPr preferRelativeResize="0"/>
          <p:nvPr/>
        </p:nvPicPr>
        <p:blipFill rotWithShape="1">
          <a:blip r:embed="rId3">
            <a:alphaModFix/>
          </a:blip>
          <a:srcRect b="78040" l="-152730" r="152729" t="-78040"/>
          <a:stretch/>
        </p:blipFill>
        <p:spPr>
          <a:xfrm>
            <a:off x="2767020" y="438150"/>
            <a:ext cx="2212475" cy="2583925"/>
          </a:xfrm>
          <a:prstGeom prst="rect">
            <a:avLst/>
          </a:prstGeom>
          <a:noFill/>
          <a:ln>
            <a:noFill/>
          </a:ln>
        </p:spPr>
      </p:pic>
      <p:pic>
        <p:nvPicPr>
          <p:cNvPr id="106" name="Google Shape;106;p19"/>
          <p:cNvPicPr preferRelativeResize="0"/>
          <p:nvPr/>
        </p:nvPicPr>
        <p:blipFill>
          <a:blip r:embed="rId4">
            <a:alphaModFix/>
          </a:blip>
          <a:stretch>
            <a:fillRect/>
          </a:stretch>
        </p:blipFill>
        <p:spPr>
          <a:xfrm>
            <a:off x="3149463" y="607488"/>
            <a:ext cx="2981325" cy="714375"/>
          </a:xfrm>
          <a:prstGeom prst="rect">
            <a:avLst/>
          </a:prstGeom>
          <a:noFill/>
          <a:ln>
            <a:noFill/>
          </a:ln>
        </p:spPr>
      </p:pic>
      <p:pic>
        <p:nvPicPr>
          <p:cNvPr id="107" name="Google Shape;107;p19"/>
          <p:cNvPicPr preferRelativeResize="0"/>
          <p:nvPr/>
        </p:nvPicPr>
        <p:blipFill>
          <a:blip r:embed="rId5">
            <a:alphaModFix/>
          </a:blip>
          <a:stretch>
            <a:fillRect/>
          </a:stretch>
        </p:blipFill>
        <p:spPr>
          <a:xfrm>
            <a:off x="5826538" y="1748413"/>
            <a:ext cx="542925" cy="447675"/>
          </a:xfrm>
          <a:prstGeom prst="rect">
            <a:avLst/>
          </a:prstGeom>
          <a:noFill/>
          <a:ln>
            <a:noFill/>
          </a:ln>
        </p:spPr>
      </p:pic>
      <p:pic>
        <p:nvPicPr>
          <p:cNvPr id="108" name="Google Shape;108;p19"/>
          <p:cNvPicPr preferRelativeResize="0"/>
          <p:nvPr/>
        </p:nvPicPr>
        <p:blipFill>
          <a:blip r:embed="rId6">
            <a:alphaModFix/>
          </a:blip>
          <a:stretch>
            <a:fillRect/>
          </a:stretch>
        </p:blipFill>
        <p:spPr>
          <a:xfrm>
            <a:off x="713863" y="3471625"/>
            <a:ext cx="1762125" cy="952500"/>
          </a:xfrm>
          <a:prstGeom prst="rect">
            <a:avLst/>
          </a:prstGeom>
          <a:noFill/>
          <a:ln>
            <a:noFill/>
          </a:ln>
        </p:spPr>
      </p:pic>
      <p:pic>
        <p:nvPicPr>
          <p:cNvPr id="109" name="Google Shape;109;p19"/>
          <p:cNvPicPr preferRelativeResize="0"/>
          <p:nvPr/>
        </p:nvPicPr>
        <p:blipFill>
          <a:blip r:embed="rId7">
            <a:alphaModFix/>
          </a:blip>
          <a:stretch>
            <a:fillRect/>
          </a:stretch>
        </p:blipFill>
        <p:spPr>
          <a:xfrm>
            <a:off x="2663148" y="3471625"/>
            <a:ext cx="2391603" cy="952500"/>
          </a:xfrm>
          <a:prstGeom prst="rect">
            <a:avLst/>
          </a:prstGeom>
          <a:noFill/>
          <a:ln>
            <a:noFill/>
          </a:ln>
        </p:spPr>
      </p:pic>
      <p:pic>
        <p:nvPicPr>
          <p:cNvPr id="110" name="Google Shape;110;p19"/>
          <p:cNvPicPr preferRelativeResize="0"/>
          <p:nvPr/>
        </p:nvPicPr>
        <p:blipFill>
          <a:blip r:embed="rId8">
            <a:alphaModFix/>
          </a:blip>
          <a:stretch>
            <a:fillRect/>
          </a:stretch>
        </p:blipFill>
        <p:spPr>
          <a:xfrm>
            <a:off x="5439639" y="3451050"/>
            <a:ext cx="2113711" cy="95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114" name="Shape 114"/>
        <p:cNvGrpSpPr/>
        <p:nvPr/>
      </p:nvGrpSpPr>
      <p:grpSpPr>
        <a:xfrm>
          <a:off x="0" y="0"/>
          <a:ext cx="0" cy="0"/>
          <a:chOff x="0" y="0"/>
          <a:chExt cx="0" cy="0"/>
        </a:xfrm>
      </p:grpSpPr>
      <p:sp>
        <p:nvSpPr>
          <p:cNvPr id="115" name="Google Shape;115;p20"/>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XGboost algorithm</a:t>
            </a:r>
            <a:endParaRPr sz="2700"/>
          </a:p>
        </p:txBody>
      </p:sp>
      <p:sp>
        <p:nvSpPr>
          <p:cNvPr id="116" name="Google Shape;116;p20"/>
          <p:cNvSpPr txBox="1"/>
          <p:nvPr>
            <p:ph idx="1" type="body"/>
          </p:nvPr>
        </p:nvSpPr>
        <p:spPr>
          <a:xfrm>
            <a:off x="311700" y="505325"/>
            <a:ext cx="8520600" cy="43086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100">
                <a:solidFill>
                  <a:schemeClr val="dk2"/>
                </a:solidFill>
                <a:latin typeface="Arial"/>
                <a:ea typeface="Arial"/>
                <a:cs typeface="Arial"/>
                <a:sym typeface="Arial"/>
              </a:rPr>
              <a:t>The algorithm of the XGBoost algorithm for predicting review helpfulness</a:t>
            </a:r>
            <a:endParaRPr sz="11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p:txBody>
      </p:sp>
      <p:pic>
        <p:nvPicPr>
          <p:cNvPr id="117" name="Google Shape;117;p20"/>
          <p:cNvPicPr preferRelativeResize="0"/>
          <p:nvPr/>
        </p:nvPicPr>
        <p:blipFill rotWithShape="1">
          <a:blip r:embed="rId3">
            <a:alphaModFix/>
          </a:blip>
          <a:srcRect b="78040" l="-152730" r="152729" t="-78040"/>
          <a:stretch/>
        </p:blipFill>
        <p:spPr>
          <a:xfrm>
            <a:off x="2767020" y="438150"/>
            <a:ext cx="2212475" cy="2583925"/>
          </a:xfrm>
          <a:prstGeom prst="rect">
            <a:avLst/>
          </a:prstGeom>
          <a:noFill/>
          <a:ln>
            <a:noFill/>
          </a:ln>
        </p:spPr>
      </p:pic>
      <p:pic>
        <p:nvPicPr>
          <p:cNvPr id="118" name="Google Shape;118;p20"/>
          <p:cNvPicPr preferRelativeResize="0"/>
          <p:nvPr/>
        </p:nvPicPr>
        <p:blipFill>
          <a:blip r:embed="rId4">
            <a:alphaModFix/>
          </a:blip>
          <a:stretch>
            <a:fillRect/>
          </a:stretch>
        </p:blipFill>
        <p:spPr>
          <a:xfrm>
            <a:off x="2106463" y="810950"/>
            <a:ext cx="4649675" cy="3873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7"/>
        </a:solidFill>
      </p:bgPr>
    </p:bg>
    <p:spTree>
      <p:nvGrpSpPr>
        <p:cNvPr id="122" name="Shape 122"/>
        <p:cNvGrpSpPr/>
        <p:nvPr/>
      </p:nvGrpSpPr>
      <p:grpSpPr>
        <a:xfrm>
          <a:off x="0" y="0"/>
          <a:ext cx="0" cy="0"/>
          <a:chOff x="0" y="0"/>
          <a:chExt cx="0" cy="0"/>
        </a:xfrm>
      </p:grpSpPr>
      <p:sp>
        <p:nvSpPr>
          <p:cNvPr id="123" name="Google Shape;123;p21"/>
          <p:cNvSpPr txBox="1"/>
          <p:nvPr>
            <p:ph type="title"/>
          </p:nvPr>
        </p:nvSpPr>
        <p:spPr>
          <a:xfrm>
            <a:off x="0" y="0"/>
            <a:ext cx="88626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XGboost architecture</a:t>
            </a:r>
            <a:endParaRPr sz="2700"/>
          </a:p>
        </p:txBody>
      </p:sp>
      <p:sp>
        <p:nvSpPr>
          <p:cNvPr id="124" name="Google Shape;124;p21"/>
          <p:cNvSpPr txBox="1"/>
          <p:nvPr>
            <p:ph idx="1" type="body"/>
          </p:nvPr>
        </p:nvSpPr>
        <p:spPr>
          <a:xfrm>
            <a:off x="311700" y="505325"/>
            <a:ext cx="8520600" cy="43086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The architecture of the XGBoost algorithm for predicting review helpfulness</a:t>
            </a:r>
            <a:endParaRPr sz="1100">
              <a:solidFill>
                <a:schemeClr val="dk2"/>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chemeClr val="dk2"/>
              </a:solidFill>
              <a:latin typeface="Arial"/>
              <a:ea typeface="Arial"/>
              <a:cs typeface="Arial"/>
              <a:sym typeface="Arial"/>
            </a:endParaRPr>
          </a:p>
        </p:txBody>
      </p:sp>
      <p:pic>
        <p:nvPicPr>
          <p:cNvPr id="125" name="Google Shape;125;p21"/>
          <p:cNvPicPr preferRelativeResize="0"/>
          <p:nvPr/>
        </p:nvPicPr>
        <p:blipFill rotWithShape="1">
          <a:blip r:embed="rId3">
            <a:alphaModFix/>
          </a:blip>
          <a:srcRect b="78040" l="-152730" r="152729" t="-78040"/>
          <a:stretch/>
        </p:blipFill>
        <p:spPr>
          <a:xfrm>
            <a:off x="2767020" y="438150"/>
            <a:ext cx="2212475" cy="2583925"/>
          </a:xfrm>
          <a:prstGeom prst="rect">
            <a:avLst/>
          </a:prstGeom>
          <a:noFill/>
          <a:ln>
            <a:noFill/>
          </a:ln>
        </p:spPr>
      </p:pic>
      <p:pic>
        <p:nvPicPr>
          <p:cNvPr id="126" name="Google Shape;126;p21"/>
          <p:cNvPicPr preferRelativeResize="0"/>
          <p:nvPr/>
        </p:nvPicPr>
        <p:blipFill>
          <a:blip r:embed="rId4">
            <a:alphaModFix/>
          </a:blip>
          <a:stretch>
            <a:fillRect/>
          </a:stretch>
        </p:blipFill>
        <p:spPr>
          <a:xfrm>
            <a:off x="523850" y="890150"/>
            <a:ext cx="7447651" cy="383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