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aleway"/>
      <p:regular r:id="rId41"/>
      <p:bold r:id="rId42"/>
      <p:italic r:id="rId43"/>
      <p:boldItalic r:id="rId44"/>
    </p:embeddedFon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050B0A0-6B89-48E1-9DAD-CA63EA6DD270}">
  <a:tblStyle styleId="{8050B0A0-6B89-48E1-9DAD-CA63EA6DD27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6.xml"/><Relationship Id="rId44" Type="http://schemas.openxmlformats.org/officeDocument/2006/relationships/font" Target="fonts/Raleway-boldItalic.fntdata"/><Relationship Id="rId21" Type="http://schemas.openxmlformats.org/officeDocument/2006/relationships/slide" Target="slides/slide15.xml"/><Relationship Id="rId43" Type="http://schemas.openxmlformats.org/officeDocument/2006/relationships/font" Target="fonts/Raleway-italic.fntdata"/><Relationship Id="rId24" Type="http://schemas.openxmlformats.org/officeDocument/2006/relationships/slide" Target="slides/slide18.xml"/><Relationship Id="rId46" Type="http://schemas.openxmlformats.org/officeDocument/2006/relationships/font" Target="fonts/Roboto-bold.fntdata"/><Relationship Id="rId23" Type="http://schemas.openxmlformats.org/officeDocument/2006/relationships/slide" Target="slides/slide17.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boldItalic.fntdata"/><Relationship Id="rId25" Type="http://schemas.openxmlformats.org/officeDocument/2006/relationships/slide" Target="slides/slide19.xml"/><Relationship Id="rId47" Type="http://schemas.openxmlformats.org/officeDocument/2006/relationships/font" Target="fonts/Robot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177ebe40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c177ebe40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177ebe40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177ebe40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172a83fd0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172a83fd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177ebe40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177ebe40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b50bebe9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b50bebe9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c17cb1177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c17cb1177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18fda022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18fda022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17cb1177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17cb1177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18fda022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18fda022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17cb1177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17cb1177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172a83fd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172a83fd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18fda022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18fda022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18fda022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18fda022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17cb1177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17cb1177a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b50bebe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b50bebe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b50bebe9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b50bebe9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b55d2dba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b55d2dba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b4c898e4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b4c898e4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b55d2dba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b55d2dba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b4c898e4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b4c898e4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b55d2dba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b55d2dba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172a83fd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172a83fd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b50bebe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b50bebe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b55d2dba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b55d2dba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6b55d2dba5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6b55d2dba5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b4c898e4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b4c898e4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6b50bebe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6b50bebe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c172a83fd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c172a83fd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172a83fd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172a83fd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172a83fd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172a83fd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177ebe40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177ebe40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172a83fd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172a83fd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177ebe40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177ebe40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seweb.ucsd.edu/~jmcauley/datasets/amazon_v2/" TargetMode="External"/><Relationship Id="rId4" Type="http://schemas.openxmlformats.org/officeDocument/2006/relationships/hyperlink" Target="https://cseweb.ucsd.edu/~jmcauley/datasets/amazon_v2/" TargetMode="External"/><Relationship Id="rId5" Type="http://schemas.openxmlformats.org/officeDocument/2006/relationships/hyperlink" Target="https://cseweb.ucsd.edu/~jmcauley/datasets/amazon_v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x.doi.org/10.14569/IJACSA.2019.0100678" TargetMode="External"/><Relationship Id="rId4" Type="http://schemas.openxmlformats.org/officeDocument/2006/relationships/hyperlink" Target="https://doi.org/10.17615/jxj5-jt77" TargetMode="External"/><Relationship Id="rId5" Type="http://schemas.openxmlformats.org/officeDocument/2006/relationships/hyperlink" Target="https://doi.org/10.1016/j.jjimei.2023.100172" TargetMode="External"/><Relationship Id="rId6" Type="http://schemas.openxmlformats.org/officeDocument/2006/relationships/hyperlink" Target="https://doi.org/10.3390/su10061735" TargetMode="External"/><Relationship Id="rId7" Type="http://schemas.openxmlformats.org/officeDocument/2006/relationships/hyperlink" Target="https://doi.org/10.1177/2158244020983316" TargetMode="External"/><Relationship Id="rId8" Type="http://schemas.openxmlformats.org/officeDocument/2006/relationships/hyperlink" Target="https://aclanthology.org/W06-1650.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tatista.com/statistics/274255/market-share-of-the-leading-retailers-in-us-e-commerce/" TargetMode="External"/><Relationship Id="rId4" Type="http://schemas.openxmlformats.org/officeDocument/2006/relationships/hyperlink" Target="https://ir.aboutamazon.com/news-release/news-release-details/2024/Amazon.com-Announces-Fourth-Quarter-Results/" TargetMode="External"/><Relationship Id="rId5" Type="http://schemas.openxmlformats.org/officeDocument/2006/relationships/hyperlink" Target="https://www.powerreviews.com/research/power-of-reviews-2023/" TargetMode="External"/><Relationship Id="rId6" Type="http://schemas.openxmlformats.org/officeDocument/2006/relationships/hyperlink" Target="https://buywithprime.amazon.com/blog/Turn-customer-reviews-into-sal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i.org/10.1016/j.procs.2018.05.119" TargetMode="External"/><Relationship Id="rId4" Type="http://schemas.openxmlformats.org/officeDocument/2006/relationships/hyperlink" Target="https://doi.org/10.1016/j.jretconser.2018.08.002" TargetMode="External"/><Relationship Id="rId5" Type="http://schemas.openxmlformats.org/officeDocument/2006/relationships/hyperlink" Target="https://doi.org/10.3390/e23121645" TargetMode="External"/><Relationship Id="rId6" Type="http://schemas.openxmlformats.org/officeDocument/2006/relationships/hyperlink" Target="https://doi.org/10.1016/j.ipm.2017.09.004" TargetMode="External"/><Relationship Id="rId7" Type="http://schemas.openxmlformats.org/officeDocument/2006/relationships/hyperlink" Target="https://doi.org/10.1016/j.cirpj.2018.06.00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i.org/10.17615/jxj5-jt77" TargetMode="External"/><Relationship Id="rId4" Type="http://schemas.openxmlformats.org/officeDocument/2006/relationships/hyperlink" Target="https://dx.doi.org/10.14569/IJACSA.2019.0100678" TargetMode="External"/><Relationship Id="rId9" Type="http://schemas.openxmlformats.org/officeDocument/2006/relationships/hyperlink" Target="http://dx.doi.org/10.22364/bjmc.2017.5.2.05" TargetMode="External"/><Relationship Id="rId5" Type="http://schemas.openxmlformats.org/officeDocument/2006/relationships/hyperlink" Target="https://doi.org/10.1016/j.jjimei.2023.100172" TargetMode="External"/><Relationship Id="rId6" Type="http://schemas.openxmlformats.org/officeDocument/2006/relationships/hyperlink" Target="https://www.mdpi.com/2071-1050/10/6/1735" TargetMode="External"/><Relationship Id="rId7" Type="http://schemas.openxmlformats.org/officeDocument/2006/relationships/hyperlink" Target="https://doi.org/10.1177/2158244020983316" TargetMode="External"/><Relationship Id="rId8" Type="http://schemas.openxmlformats.org/officeDocument/2006/relationships/hyperlink" Target="https://aclanthology.org/W06-165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i.org/10.1007/s10462-021-09955-5" TargetMode="External"/><Relationship Id="rId4" Type="http://schemas.openxmlformats.org/officeDocument/2006/relationships/hyperlink" Target="https://www.ijmlc.org/vol11/1021-DY026.pdf" TargetMode="External"/><Relationship Id="rId10" Type="http://schemas.openxmlformats.org/officeDocument/2006/relationships/hyperlink" Target="https://scholar.smu.edu/datasciencereview/vol7/iss1/11" TargetMode="External"/><Relationship Id="rId9" Type="http://schemas.openxmlformats.org/officeDocument/2006/relationships/hyperlink" Target="https://doi.org/10.1145/3308558.3313523" TargetMode="External"/><Relationship Id="rId5" Type="http://schemas.openxmlformats.org/officeDocument/2006/relationships/hyperlink" Target="https://dl.acm.org/doi/10.1145/2229156.2229158" TargetMode="External"/><Relationship Id="rId6" Type="http://schemas.openxmlformats.org/officeDocument/2006/relationships/hyperlink" Target="https://di.org/10.24205/03276716.2020.2065" TargetMode="External"/><Relationship Id="rId7" Type="http://schemas.openxmlformats.org/officeDocument/2006/relationships/hyperlink" Target="https://doi.org/10.3390/su13137486" TargetMode="External"/><Relationship Id="rId8" Type="http://schemas.openxmlformats.org/officeDocument/2006/relationships/hyperlink" Target="https://dl.acm.org/doi/proceedings/10.1145/3308558"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ell.amazon.com/blog/buy-box-featured-off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2"/>
              </a:buClr>
              <a:buSzPts val="4667"/>
              <a:buFont typeface="Arial"/>
              <a:buNone/>
            </a:pPr>
            <a:r>
              <a:rPr lang="en" sz="2400">
                <a:solidFill>
                  <a:srgbClr val="1A1A1A"/>
                </a:solidFill>
              </a:rPr>
              <a:t>Harnessing Helpfulness: Amazon Product Reviews to Elevate Marketplace Experience</a:t>
            </a:r>
            <a:endParaRPr/>
          </a:p>
        </p:txBody>
      </p:sp>
      <p:sp>
        <p:nvSpPr>
          <p:cNvPr id="59" name="Google Shape;59;p13"/>
          <p:cNvSpPr txBox="1"/>
          <p:nvPr>
            <p:ph idx="1" type="subTitle"/>
          </p:nvPr>
        </p:nvSpPr>
        <p:spPr>
          <a:xfrm>
            <a:off x="485875" y="1738075"/>
            <a:ext cx="8183700" cy="2831400"/>
          </a:xfrm>
          <a:prstGeom prst="rect">
            <a:avLst/>
          </a:prstGeom>
        </p:spPr>
        <p:txBody>
          <a:bodyPr anchorCtr="0" anchor="t" bIns="91425" lIns="91425" spcFirstLastPara="1" rIns="91425" wrap="square" tIns="91425">
            <a:normAutofit/>
          </a:bodyPr>
          <a:lstStyle/>
          <a:p>
            <a:pPr indent="457200" lvl="0" marL="2743200" rtl="0" algn="l">
              <a:spcBef>
                <a:spcPts val="0"/>
              </a:spcBef>
              <a:spcAft>
                <a:spcPts val="0"/>
              </a:spcAft>
              <a:buClr>
                <a:schemeClr val="dk2"/>
              </a:buClr>
              <a:buSzPts val="4667"/>
              <a:buFont typeface="Arial"/>
              <a:buNone/>
            </a:pPr>
            <a:r>
              <a:rPr b="1" lang="en" sz="2000">
                <a:solidFill>
                  <a:srgbClr val="1A1A1A"/>
                </a:solidFill>
                <a:latin typeface="Raleway"/>
                <a:ea typeface="Raleway"/>
                <a:cs typeface="Raleway"/>
                <a:sym typeface="Raleway"/>
              </a:rPr>
              <a:t>DATA 270 </a:t>
            </a:r>
            <a:endParaRPr b="1" sz="2000">
              <a:solidFill>
                <a:srgbClr val="1A1A1A"/>
              </a:solidFill>
              <a:latin typeface="Raleway"/>
              <a:ea typeface="Raleway"/>
              <a:cs typeface="Raleway"/>
              <a:sym typeface="Raleway"/>
            </a:endParaRPr>
          </a:p>
          <a:p>
            <a:pPr indent="457200" lvl="0" marL="1371600" rtl="0" algn="l">
              <a:spcBef>
                <a:spcPts val="0"/>
              </a:spcBef>
              <a:spcAft>
                <a:spcPts val="0"/>
              </a:spcAft>
              <a:buNone/>
            </a:pPr>
            <a:r>
              <a:rPr b="1" lang="en" sz="2000">
                <a:solidFill>
                  <a:srgbClr val="1A1A1A"/>
                </a:solidFill>
                <a:latin typeface="Raleway"/>
                <a:ea typeface="Raleway"/>
                <a:cs typeface="Raleway"/>
                <a:sym typeface="Raleway"/>
              </a:rPr>
              <a:t>Under guidance of Dr. Linsey Pang</a:t>
            </a:r>
            <a:endParaRPr b="1" sz="2000">
              <a:solidFill>
                <a:srgbClr val="1A1A1A"/>
              </a:solidFill>
              <a:latin typeface="Raleway"/>
              <a:ea typeface="Raleway"/>
              <a:cs typeface="Raleway"/>
              <a:sym typeface="Raleway"/>
            </a:endParaRPr>
          </a:p>
          <a:p>
            <a:pPr indent="457200" lvl="0" marL="1371600" rtl="0" algn="l">
              <a:spcBef>
                <a:spcPts val="0"/>
              </a:spcBef>
              <a:spcAft>
                <a:spcPts val="0"/>
              </a:spcAft>
              <a:buNone/>
            </a:pPr>
            <a:r>
              <a:t/>
            </a:r>
            <a:endParaRPr b="1" sz="2000">
              <a:solidFill>
                <a:srgbClr val="1A1A1A"/>
              </a:solidFill>
              <a:latin typeface="Raleway"/>
              <a:ea typeface="Raleway"/>
              <a:cs typeface="Raleway"/>
              <a:sym typeface="Raleway"/>
            </a:endParaRPr>
          </a:p>
          <a:p>
            <a:pPr indent="457200" lvl="0" marL="1371600" rtl="0" algn="l">
              <a:spcBef>
                <a:spcPts val="0"/>
              </a:spcBef>
              <a:spcAft>
                <a:spcPts val="0"/>
              </a:spcAft>
              <a:buClr>
                <a:schemeClr val="dk2"/>
              </a:buClr>
              <a:buSzPts val="4667"/>
              <a:buFont typeface="Arial"/>
              <a:buNone/>
            </a:pPr>
            <a:r>
              <a:rPr b="1" lang="en" sz="2000">
                <a:solidFill>
                  <a:srgbClr val="1A1A1A"/>
                </a:solidFill>
                <a:latin typeface="Raleway"/>
                <a:ea typeface="Raleway"/>
                <a:cs typeface="Raleway"/>
                <a:sym typeface="Raleway"/>
              </a:rPr>
              <a:t>							</a:t>
            </a:r>
            <a:endParaRPr b="1" sz="2000">
              <a:solidFill>
                <a:srgbClr val="1A1A1A"/>
              </a:solidFill>
              <a:latin typeface="Raleway"/>
              <a:ea typeface="Raleway"/>
              <a:cs typeface="Raleway"/>
              <a:sym typeface="Raleway"/>
            </a:endParaRPr>
          </a:p>
          <a:p>
            <a:pPr indent="457200" lvl="0" marL="1371600" rtl="0" algn="l">
              <a:spcBef>
                <a:spcPts val="0"/>
              </a:spcBef>
              <a:spcAft>
                <a:spcPts val="0"/>
              </a:spcAft>
              <a:buClr>
                <a:schemeClr val="dk2"/>
              </a:buClr>
              <a:buSzPts val="4667"/>
              <a:buFont typeface="Arial"/>
              <a:buNone/>
            </a:pPr>
            <a:r>
              <a:rPr b="1" lang="en" sz="2000">
                <a:solidFill>
                  <a:srgbClr val="1A1A1A"/>
                </a:solidFill>
                <a:latin typeface="Raleway"/>
                <a:ea typeface="Raleway"/>
                <a:cs typeface="Raleway"/>
                <a:sym typeface="Raleway"/>
              </a:rPr>
              <a:t>						</a:t>
            </a:r>
            <a:endParaRPr b="1" sz="2000">
              <a:solidFill>
                <a:srgbClr val="1A1A1A"/>
              </a:solidFill>
              <a:latin typeface="Raleway"/>
              <a:ea typeface="Raleway"/>
              <a:cs typeface="Raleway"/>
              <a:sym typeface="Raleway"/>
            </a:endParaRPr>
          </a:p>
        </p:txBody>
      </p:sp>
      <p:sp>
        <p:nvSpPr>
          <p:cNvPr id="60" name="Google Shape;60;p13"/>
          <p:cNvSpPr txBox="1"/>
          <p:nvPr/>
        </p:nvSpPr>
        <p:spPr>
          <a:xfrm>
            <a:off x="4946875" y="3082950"/>
            <a:ext cx="3470700" cy="1671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091">
                <a:solidFill>
                  <a:schemeClr val="lt1"/>
                </a:solidFill>
                <a:latin typeface="Raleway"/>
                <a:ea typeface="Raleway"/>
                <a:cs typeface="Raleway"/>
                <a:sym typeface="Raleway"/>
              </a:rPr>
              <a:t>Group 5</a:t>
            </a:r>
            <a:endParaRPr sz="1091">
              <a:solidFill>
                <a:schemeClr val="lt1"/>
              </a:solidFill>
              <a:latin typeface="Raleway"/>
              <a:ea typeface="Raleway"/>
              <a:cs typeface="Raleway"/>
              <a:sym typeface="Raleway"/>
            </a:endParaRPr>
          </a:p>
          <a:p>
            <a:pPr indent="0" lvl="0" marL="0" rtl="0" algn="l">
              <a:spcBef>
                <a:spcPts val="0"/>
              </a:spcBef>
              <a:spcAft>
                <a:spcPts val="0"/>
              </a:spcAft>
              <a:buNone/>
            </a:pPr>
            <a:r>
              <a:t/>
            </a:r>
            <a:endParaRPr sz="1091">
              <a:solidFill>
                <a:schemeClr val="lt1"/>
              </a:solidFill>
              <a:latin typeface="Raleway"/>
              <a:ea typeface="Raleway"/>
              <a:cs typeface="Raleway"/>
              <a:sym typeface="Raleway"/>
            </a:endParaRPr>
          </a:p>
          <a:p>
            <a:pPr indent="0" lvl="0" marL="0" rtl="0" algn="l">
              <a:spcBef>
                <a:spcPts val="0"/>
              </a:spcBef>
              <a:spcAft>
                <a:spcPts val="0"/>
              </a:spcAft>
              <a:buNone/>
            </a:pPr>
            <a:r>
              <a:rPr lang="en" sz="1091">
                <a:solidFill>
                  <a:schemeClr val="lt1"/>
                </a:solidFill>
                <a:latin typeface="Raleway"/>
                <a:ea typeface="Raleway"/>
                <a:cs typeface="Raleway"/>
                <a:sym typeface="Raleway"/>
              </a:rPr>
              <a:t>Presented by:</a:t>
            </a:r>
            <a:endParaRPr sz="1091">
              <a:solidFill>
                <a:schemeClr val="lt1"/>
              </a:solidFill>
              <a:latin typeface="Raleway"/>
              <a:ea typeface="Raleway"/>
              <a:cs typeface="Raleway"/>
              <a:sym typeface="Raleway"/>
            </a:endParaRPr>
          </a:p>
          <a:p>
            <a:pPr indent="0" lvl="0" marL="0" rtl="0" algn="l">
              <a:spcBef>
                <a:spcPts val="0"/>
              </a:spcBef>
              <a:spcAft>
                <a:spcPts val="0"/>
              </a:spcAft>
              <a:buNone/>
            </a:pPr>
            <a:r>
              <a:t/>
            </a:r>
            <a:endParaRPr sz="1091">
              <a:solidFill>
                <a:schemeClr val="lt1"/>
              </a:solidFill>
              <a:latin typeface="Raleway"/>
              <a:ea typeface="Raleway"/>
              <a:cs typeface="Raleway"/>
              <a:sym typeface="Raleway"/>
            </a:endParaRPr>
          </a:p>
          <a:p>
            <a:pPr indent="0" lvl="0" marL="0" rtl="0" algn="l">
              <a:spcBef>
                <a:spcPts val="0"/>
              </a:spcBef>
              <a:spcAft>
                <a:spcPts val="0"/>
              </a:spcAft>
              <a:buNone/>
            </a:pPr>
            <a:r>
              <a:rPr lang="en" sz="1600">
                <a:solidFill>
                  <a:schemeClr val="lt1"/>
                </a:solidFill>
                <a:latin typeface="Raleway"/>
                <a:ea typeface="Raleway"/>
                <a:cs typeface="Raleway"/>
                <a:sym typeface="Raleway"/>
              </a:rPr>
              <a:t>Eshita Gupta</a:t>
            </a:r>
            <a:endParaRPr sz="1600">
              <a:solidFill>
                <a:schemeClr val="lt1"/>
              </a:solidFill>
              <a:latin typeface="Raleway"/>
              <a:ea typeface="Raleway"/>
              <a:cs typeface="Raleway"/>
              <a:sym typeface="Raleway"/>
            </a:endParaRPr>
          </a:p>
          <a:p>
            <a:pPr indent="0" lvl="0" marL="0" rtl="0" algn="l">
              <a:spcBef>
                <a:spcPts val="0"/>
              </a:spcBef>
              <a:spcAft>
                <a:spcPts val="0"/>
              </a:spcAft>
              <a:buNone/>
            </a:pPr>
            <a:r>
              <a:rPr lang="en" sz="1600">
                <a:solidFill>
                  <a:schemeClr val="lt1"/>
                </a:solidFill>
                <a:latin typeface="Raleway"/>
                <a:ea typeface="Raleway"/>
                <a:cs typeface="Raleway"/>
                <a:sym typeface="Raleway"/>
              </a:rPr>
              <a:t>Monica Lokare</a:t>
            </a:r>
            <a:endParaRPr sz="1600">
              <a:solidFill>
                <a:schemeClr val="lt1"/>
              </a:solidFill>
              <a:latin typeface="Raleway"/>
              <a:ea typeface="Raleway"/>
              <a:cs typeface="Raleway"/>
              <a:sym typeface="Raleway"/>
            </a:endParaRPr>
          </a:p>
          <a:p>
            <a:pPr indent="0" lvl="0" marL="0" rtl="0" algn="l">
              <a:spcBef>
                <a:spcPts val="0"/>
              </a:spcBef>
              <a:spcAft>
                <a:spcPts val="0"/>
              </a:spcAft>
              <a:buNone/>
            </a:pPr>
            <a:r>
              <a:rPr lang="en" sz="1600">
                <a:solidFill>
                  <a:schemeClr val="lt1"/>
                </a:solidFill>
                <a:latin typeface="Raleway"/>
                <a:ea typeface="Raleway"/>
                <a:cs typeface="Raleway"/>
                <a:sym typeface="Raleway"/>
              </a:rPr>
              <a:t>Sneha Karri</a:t>
            </a:r>
            <a:endParaRPr sz="1600">
              <a:solidFill>
                <a:schemeClr val="lt1"/>
              </a:solidFill>
              <a:latin typeface="Raleway"/>
              <a:ea typeface="Raleway"/>
              <a:cs typeface="Raleway"/>
              <a:sym typeface="Raleway"/>
            </a:endParaRPr>
          </a:p>
          <a:p>
            <a:pPr indent="0" lvl="0" marL="0" rtl="0" algn="l">
              <a:spcBef>
                <a:spcPts val="0"/>
              </a:spcBef>
              <a:spcAft>
                <a:spcPts val="0"/>
              </a:spcAft>
              <a:buNone/>
            </a:pPr>
            <a:r>
              <a:rPr lang="en" sz="1600">
                <a:solidFill>
                  <a:schemeClr val="lt1"/>
                </a:solidFill>
                <a:latin typeface="Raleway"/>
                <a:ea typeface="Raleway"/>
                <a:cs typeface="Raleway"/>
                <a:sym typeface="Raleway"/>
              </a:rPr>
              <a:t>Veena Ramesh Beknal</a:t>
            </a:r>
            <a:endParaRPr sz="1600">
              <a:solidFill>
                <a:schemeClr val="lt1"/>
              </a:solidFill>
              <a:latin typeface="Raleway"/>
              <a:ea typeface="Raleway"/>
              <a:cs typeface="Raleway"/>
              <a:sym typeface="Raleway"/>
            </a:endParaRPr>
          </a:p>
          <a:p>
            <a:pPr indent="0" lvl="0" marL="0" rtl="0" algn="l">
              <a:spcBef>
                <a:spcPts val="0"/>
              </a:spcBef>
              <a:spcAft>
                <a:spcPts val="0"/>
              </a:spcAft>
              <a:buNone/>
            </a:pPr>
            <a:r>
              <a:t/>
            </a:r>
            <a:endParaRPr sz="160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225200" y="832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t>We’re using 4 supervised machine learning algorithms to classify reviews as being helpful or not</a:t>
            </a:r>
            <a:endParaRPr sz="2000"/>
          </a:p>
        </p:txBody>
      </p:sp>
      <p:sp>
        <p:nvSpPr>
          <p:cNvPr id="119" name="Google Shape;119;p22"/>
          <p:cNvSpPr txBox="1"/>
          <p:nvPr>
            <p:ph idx="1" type="body"/>
          </p:nvPr>
        </p:nvSpPr>
        <p:spPr>
          <a:xfrm>
            <a:off x="225200" y="1061725"/>
            <a:ext cx="8394600" cy="399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b="1" lang="en">
                <a:solidFill>
                  <a:schemeClr val="dk2"/>
                </a:solidFill>
              </a:rPr>
              <a:t>Logistic Regression</a:t>
            </a:r>
            <a:r>
              <a:rPr lang="en">
                <a:solidFill>
                  <a:schemeClr val="dk2"/>
                </a:solidFill>
              </a:rPr>
              <a:t>: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In our research, we aim to use logistic regression to predict whether the log odds of a review are helpful or not, which can then be converted to a probability</a:t>
            </a:r>
            <a:endParaRPr>
              <a:solidFill>
                <a:schemeClr val="dk2"/>
              </a:solidFill>
            </a:endParaRPr>
          </a:p>
          <a:p>
            <a:pPr indent="-342900" lvl="0" marL="457200" rtl="0" algn="l">
              <a:spcBef>
                <a:spcPts val="0"/>
              </a:spcBef>
              <a:spcAft>
                <a:spcPts val="0"/>
              </a:spcAft>
              <a:buClr>
                <a:schemeClr val="dk2"/>
              </a:buClr>
              <a:buSzPts val="1800"/>
              <a:buChar char="●"/>
            </a:pPr>
            <a:r>
              <a:rPr b="1" lang="en">
                <a:solidFill>
                  <a:schemeClr val="dk2"/>
                </a:solidFill>
              </a:rPr>
              <a:t>Support Vector Machine (SVM)</a:t>
            </a:r>
            <a:r>
              <a:rPr lang="en">
                <a:solidFill>
                  <a:schemeClr val="dk2"/>
                </a:solidFill>
              </a:rPr>
              <a:t>: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In our project, we aim to use SVM to find the optimal hyperplane that separates reviews between being helpful or not with a maximum margin</a:t>
            </a:r>
            <a:endParaRPr>
              <a:solidFill>
                <a:schemeClr val="dk2"/>
              </a:solidFill>
            </a:endParaRPr>
          </a:p>
          <a:p>
            <a:pPr indent="-342900" lvl="0" marL="457200" rtl="0" algn="l">
              <a:spcBef>
                <a:spcPts val="0"/>
              </a:spcBef>
              <a:spcAft>
                <a:spcPts val="0"/>
              </a:spcAft>
              <a:buClr>
                <a:schemeClr val="dk2"/>
              </a:buClr>
              <a:buSzPts val="1800"/>
              <a:buChar char="●"/>
            </a:pPr>
            <a:r>
              <a:rPr b="1" lang="en">
                <a:solidFill>
                  <a:schemeClr val="dk2"/>
                </a:solidFill>
              </a:rPr>
              <a:t>Random Forest</a:t>
            </a:r>
            <a:r>
              <a:rPr lang="en">
                <a:solidFill>
                  <a:schemeClr val="dk2"/>
                </a:solidFill>
              </a:rPr>
              <a:t>: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In our study, we use Random Forest classification to find the optimal separation between helpful or not reviews</a:t>
            </a:r>
            <a:endParaRPr>
              <a:solidFill>
                <a:schemeClr val="dk2"/>
              </a:solidFill>
            </a:endParaRPr>
          </a:p>
          <a:p>
            <a:pPr indent="-342900" lvl="0" marL="457200" rtl="0" algn="l">
              <a:spcBef>
                <a:spcPts val="0"/>
              </a:spcBef>
              <a:spcAft>
                <a:spcPts val="0"/>
              </a:spcAft>
              <a:buClr>
                <a:schemeClr val="dk2"/>
              </a:buClr>
              <a:buSzPts val="1800"/>
              <a:buChar char="●"/>
            </a:pPr>
            <a:r>
              <a:rPr b="1" lang="en">
                <a:solidFill>
                  <a:schemeClr val="dk2"/>
                </a:solidFill>
              </a:rPr>
              <a:t>XGBoost (Extreme Gradient Boosting)</a:t>
            </a:r>
            <a:r>
              <a:rPr lang="en">
                <a:solidFill>
                  <a:schemeClr val="dk2"/>
                </a:solidFill>
              </a:rPr>
              <a:t>: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In our study, we use XGBoost classification to find the optimal separation ration between helpful or not reviews</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25200" y="832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t>We’ve chosen Amazon review data published by UCSD and focusing on 4 key categories for the timeframe of 2010-2018</a:t>
            </a:r>
            <a:endParaRPr sz="2000"/>
          </a:p>
        </p:txBody>
      </p:sp>
      <p:sp>
        <p:nvSpPr>
          <p:cNvPr id="125" name="Google Shape;125;p23"/>
          <p:cNvSpPr txBox="1"/>
          <p:nvPr>
            <p:ph idx="1" type="body"/>
          </p:nvPr>
        </p:nvSpPr>
        <p:spPr>
          <a:xfrm>
            <a:off x="304800" y="1085325"/>
            <a:ext cx="3546900" cy="3861600"/>
          </a:xfrm>
          <a:prstGeom prst="rect">
            <a:avLst/>
          </a:prstGeom>
        </p:spPr>
        <p:txBody>
          <a:bodyPr anchorCtr="0" anchor="t" bIns="91425" lIns="91425" spcFirstLastPara="1" rIns="91425" wrap="square" tIns="91425">
            <a:noAutofit/>
          </a:bodyPr>
          <a:lstStyle/>
          <a:p>
            <a:pPr indent="-317500" lvl="0" marL="457200" rtl="0" algn="l">
              <a:lnSpc>
                <a:spcPct val="85000"/>
              </a:lnSpc>
              <a:spcBef>
                <a:spcPts val="0"/>
              </a:spcBef>
              <a:spcAft>
                <a:spcPts val="0"/>
              </a:spcAft>
              <a:buClr>
                <a:schemeClr val="dk2"/>
              </a:buClr>
              <a:buSzPts val="1400"/>
              <a:buChar char="●"/>
            </a:pPr>
            <a:r>
              <a:rPr lang="en" sz="1400">
                <a:solidFill>
                  <a:schemeClr val="dk2"/>
                </a:solidFill>
              </a:rPr>
              <a:t>The dataset we have chosen is a subset of the "Amazon Review Data" published by Jianmo Ni, UCSD </a:t>
            </a:r>
            <a:endParaRPr sz="1400">
              <a:solidFill>
                <a:schemeClr val="dk2"/>
              </a:solidFill>
            </a:endParaRPr>
          </a:p>
          <a:p>
            <a:pPr indent="0" lvl="0" marL="457200" rtl="0" algn="l">
              <a:lnSpc>
                <a:spcPct val="85000"/>
              </a:lnSpc>
              <a:spcBef>
                <a:spcPts val="1200"/>
              </a:spcBef>
              <a:spcAft>
                <a:spcPts val="0"/>
              </a:spcAft>
              <a:buNone/>
            </a:pPr>
            <a:r>
              <a:t/>
            </a:r>
            <a:endParaRPr sz="1400">
              <a:solidFill>
                <a:schemeClr val="dk2"/>
              </a:solidFill>
            </a:endParaRPr>
          </a:p>
          <a:p>
            <a:pPr indent="-317500" lvl="0" marL="457200" rtl="0" algn="l">
              <a:lnSpc>
                <a:spcPct val="85000"/>
              </a:lnSpc>
              <a:spcBef>
                <a:spcPts val="1200"/>
              </a:spcBef>
              <a:spcAft>
                <a:spcPts val="0"/>
              </a:spcAft>
              <a:buClr>
                <a:schemeClr val="dk2"/>
              </a:buClr>
              <a:buSzPts val="1400"/>
              <a:buChar char="●"/>
            </a:pPr>
            <a:r>
              <a:rPr lang="en" sz="1400">
                <a:solidFill>
                  <a:schemeClr val="dk2"/>
                </a:solidFill>
              </a:rPr>
              <a:t>The dataset contains a total of 233.3 million reviews and different categories, and these reviews are in the range of May 1996 to Oct 2018 </a:t>
            </a:r>
            <a:endParaRPr sz="1400">
              <a:solidFill>
                <a:schemeClr val="dk2"/>
              </a:solidFill>
            </a:endParaRPr>
          </a:p>
          <a:p>
            <a:pPr indent="-317500" lvl="1" marL="914400" rtl="0" algn="l">
              <a:lnSpc>
                <a:spcPct val="85000"/>
              </a:lnSpc>
              <a:spcBef>
                <a:spcPts val="0"/>
              </a:spcBef>
              <a:spcAft>
                <a:spcPts val="0"/>
              </a:spcAft>
              <a:buClr>
                <a:schemeClr val="dk2"/>
              </a:buClr>
              <a:buSzPts val="1400"/>
              <a:buChar char="○"/>
            </a:pPr>
            <a:r>
              <a:rPr lang="en">
                <a:solidFill>
                  <a:schemeClr val="dk2"/>
                </a:solidFill>
              </a:rPr>
              <a:t>We are considering only 2010 to 2018</a:t>
            </a:r>
            <a:endParaRPr>
              <a:solidFill>
                <a:schemeClr val="dk2"/>
              </a:solidFill>
            </a:endParaRPr>
          </a:p>
          <a:p>
            <a:pPr indent="0" lvl="0" marL="457200" rtl="0" algn="l">
              <a:lnSpc>
                <a:spcPct val="85000"/>
              </a:lnSpc>
              <a:spcBef>
                <a:spcPts val="1200"/>
              </a:spcBef>
              <a:spcAft>
                <a:spcPts val="0"/>
              </a:spcAft>
              <a:buNone/>
            </a:pPr>
            <a:r>
              <a:t/>
            </a:r>
            <a:endParaRPr sz="1400">
              <a:solidFill>
                <a:schemeClr val="dk2"/>
              </a:solidFill>
            </a:endParaRPr>
          </a:p>
          <a:p>
            <a:pPr indent="-317500" lvl="0" marL="457200" rtl="0" algn="l">
              <a:lnSpc>
                <a:spcPct val="85000"/>
              </a:lnSpc>
              <a:spcBef>
                <a:spcPts val="1200"/>
              </a:spcBef>
              <a:spcAft>
                <a:spcPts val="0"/>
              </a:spcAft>
              <a:buClr>
                <a:schemeClr val="dk2"/>
              </a:buClr>
              <a:buSzPts val="1400"/>
              <a:buChar char="●"/>
            </a:pPr>
            <a:r>
              <a:rPr lang="en" sz="1400">
                <a:solidFill>
                  <a:schemeClr val="dk2"/>
                </a:solidFill>
              </a:rPr>
              <a:t>There are two sets of data: raw review data, which contains 233.1 million reviews, and a 5-core subset of data in which all the users and items have at least five reviews, which includes 75.26 million reviews </a:t>
            </a:r>
            <a:endParaRPr sz="1400">
              <a:solidFill>
                <a:schemeClr val="dk2"/>
              </a:solidFill>
            </a:endParaRPr>
          </a:p>
        </p:txBody>
      </p:sp>
      <p:graphicFrame>
        <p:nvGraphicFramePr>
          <p:cNvPr id="126" name="Google Shape;126;p23"/>
          <p:cNvGraphicFramePr/>
          <p:nvPr/>
        </p:nvGraphicFramePr>
        <p:xfrm>
          <a:off x="4438675" y="1085325"/>
          <a:ext cx="3000000" cy="3000000"/>
        </p:xfrm>
        <a:graphic>
          <a:graphicData uri="http://schemas.openxmlformats.org/drawingml/2006/table">
            <a:tbl>
              <a:tblPr>
                <a:noFill/>
                <a:tableStyleId>{8050B0A0-6B89-48E1-9DAD-CA63EA6DD270}</a:tableStyleId>
              </a:tblPr>
              <a:tblGrid>
                <a:gridCol w="1016275"/>
                <a:gridCol w="3498325"/>
              </a:tblGrid>
              <a:tr h="238275">
                <a:tc>
                  <a:txBody>
                    <a:bodyPr/>
                    <a:lstStyle/>
                    <a:p>
                      <a:pPr indent="0" lvl="0" marL="0" rtl="0" algn="ctr">
                        <a:lnSpc>
                          <a:spcPct val="115000"/>
                        </a:lnSpc>
                        <a:spcBef>
                          <a:spcPts val="0"/>
                        </a:spcBef>
                        <a:spcAft>
                          <a:spcPts val="0"/>
                        </a:spcAft>
                        <a:buNone/>
                      </a:pPr>
                      <a:r>
                        <a:rPr b="1" lang="en" sz="1200">
                          <a:latin typeface="Source Sans Pro"/>
                          <a:ea typeface="Source Sans Pro"/>
                          <a:cs typeface="Source Sans Pro"/>
                          <a:sym typeface="Source Sans Pro"/>
                        </a:rPr>
                        <a:t>Column Name</a:t>
                      </a:r>
                      <a:endParaRPr b="1"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Source Sans Pro"/>
                          <a:ea typeface="Source Sans Pro"/>
                          <a:cs typeface="Source Sans Pro"/>
                          <a:sym typeface="Source Sans Pro"/>
                        </a:rPr>
                        <a:t>Description</a:t>
                      </a:r>
                      <a:endParaRPr b="1"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75">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reviewerID</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ID of the reviewer</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75">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asin</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ID of the product</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75">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reviewerName</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Name of the reviewer</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75">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vote</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Helpful votes of the review</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75">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style</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A dictionary of the product metadata</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75">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reviewText</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Text of the review</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75">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overall</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Rating of the product</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75">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summary</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Summary of the review or title</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75">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unixReviewTime</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Time of the review (unix time)</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8275">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reviewTime</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Time of the review (raw)</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9050">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image</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Source Sans Pro"/>
                          <a:ea typeface="Source Sans Pro"/>
                          <a:cs typeface="Source Sans Pro"/>
                          <a:sym typeface="Source Sans Pro"/>
                        </a:rPr>
                        <a:t>Images that users post after they have received the product</a:t>
                      </a:r>
                      <a:endParaRPr sz="1200">
                        <a:latin typeface="Source Sans Pro"/>
                        <a:ea typeface="Source Sans Pro"/>
                        <a:cs typeface="Source Sans Pro"/>
                        <a:sym typeface="Source Sans Pr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7" name="Google Shape;127;p23"/>
          <p:cNvSpPr txBox="1"/>
          <p:nvPr/>
        </p:nvSpPr>
        <p:spPr>
          <a:xfrm>
            <a:off x="7416400" y="4695225"/>
            <a:ext cx="166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u="sng">
                <a:solidFill>
                  <a:schemeClr val="hlink"/>
                </a:solidFill>
                <a:latin typeface="Source Sans Pro"/>
                <a:ea typeface="Source Sans Pro"/>
                <a:cs typeface="Source Sans Pro"/>
                <a:sym typeface="Source Sans Pro"/>
                <a:hlinkClick r:id="rId3"/>
              </a:rPr>
              <a:t>Link to </a:t>
            </a:r>
            <a:r>
              <a:rPr i="1" lang="en" sz="1200" u="sng">
                <a:solidFill>
                  <a:schemeClr val="hlink"/>
                </a:solidFill>
                <a:latin typeface="Source Sans Pro"/>
                <a:ea typeface="Source Sans Pro"/>
                <a:cs typeface="Source Sans Pro"/>
                <a:sym typeface="Source Sans Pro"/>
                <a:hlinkClick r:id="rId4"/>
              </a:rPr>
              <a:t>original</a:t>
            </a:r>
            <a:r>
              <a:rPr i="1" lang="en" sz="1200" u="sng">
                <a:solidFill>
                  <a:schemeClr val="hlink"/>
                </a:solidFill>
                <a:latin typeface="Source Sans Pro"/>
                <a:ea typeface="Source Sans Pro"/>
                <a:cs typeface="Source Sans Pro"/>
                <a:sym typeface="Source Sans Pro"/>
                <a:hlinkClick r:id="rId5"/>
              </a:rPr>
              <a:t> dataset</a:t>
            </a:r>
            <a:endParaRPr i="1" sz="1200">
              <a:solidFill>
                <a:schemeClr val="lt2"/>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448275" y="1195425"/>
            <a:ext cx="8221200" cy="130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100"/>
              <a:t>Project Deliverables</a:t>
            </a:r>
            <a:endParaRPr sz="3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1010900"/>
            <a:ext cx="8520600" cy="3794400"/>
          </a:xfrm>
          <a:prstGeom prst="rect">
            <a:avLst/>
          </a:prstGeom>
        </p:spPr>
        <p:txBody>
          <a:bodyPr anchorCtr="0" anchor="t" bIns="91425" lIns="91425" spcFirstLastPara="1" rIns="91425" wrap="square" tIns="91425">
            <a:normAutofit/>
          </a:bodyPr>
          <a:lstStyle/>
          <a:p>
            <a:pPr indent="-319405" lvl="0" marL="457200" rtl="0" algn="l">
              <a:lnSpc>
                <a:spcPct val="95000"/>
              </a:lnSpc>
              <a:spcBef>
                <a:spcPts val="0"/>
              </a:spcBef>
              <a:spcAft>
                <a:spcPts val="0"/>
              </a:spcAft>
              <a:buClr>
                <a:schemeClr val="dk2"/>
              </a:buClr>
              <a:buSzPts val="1430"/>
              <a:buChar char="●"/>
            </a:pPr>
            <a:r>
              <a:rPr b="1" lang="en" sz="1430">
                <a:solidFill>
                  <a:schemeClr val="dk2"/>
                </a:solidFill>
              </a:rPr>
              <a:t>Detailed analysis of reviews</a:t>
            </a:r>
            <a:r>
              <a:rPr lang="en" sz="1430">
                <a:solidFill>
                  <a:schemeClr val="dk2"/>
                </a:solidFill>
              </a:rPr>
              <a:t> in the data collection phase and employ a rule-based approach for labeling the data for binary classification </a:t>
            </a:r>
            <a:endParaRPr sz="1430">
              <a:solidFill>
                <a:schemeClr val="dk2"/>
              </a:solidFill>
            </a:endParaRPr>
          </a:p>
          <a:p>
            <a:pPr indent="-319405" lvl="0" marL="457200" rtl="0" algn="l">
              <a:lnSpc>
                <a:spcPct val="95000"/>
              </a:lnSpc>
              <a:spcBef>
                <a:spcPts val="0"/>
              </a:spcBef>
              <a:spcAft>
                <a:spcPts val="0"/>
              </a:spcAft>
              <a:buClr>
                <a:schemeClr val="dk2"/>
              </a:buClr>
              <a:buSzPts val="1430"/>
              <a:buChar char="●"/>
            </a:pPr>
            <a:r>
              <a:rPr b="1" lang="en" sz="1430">
                <a:solidFill>
                  <a:schemeClr val="dk2"/>
                </a:solidFill>
              </a:rPr>
              <a:t>Agile methodology will be used for project management</a:t>
            </a:r>
            <a:r>
              <a:rPr lang="en" sz="1430">
                <a:solidFill>
                  <a:schemeClr val="dk2"/>
                </a:solidFill>
              </a:rPr>
              <a:t>, with each sprint lasting two weeks, and will accomplish specific deliverables during each sprint</a:t>
            </a:r>
            <a:endParaRPr sz="1430">
              <a:solidFill>
                <a:schemeClr val="dk2"/>
              </a:solidFill>
            </a:endParaRPr>
          </a:p>
          <a:p>
            <a:pPr indent="-319405" lvl="0" marL="457200" rtl="0" algn="l">
              <a:lnSpc>
                <a:spcPct val="95000"/>
              </a:lnSpc>
              <a:spcBef>
                <a:spcPts val="0"/>
              </a:spcBef>
              <a:spcAft>
                <a:spcPts val="0"/>
              </a:spcAft>
              <a:buClr>
                <a:schemeClr val="dk2"/>
              </a:buClr>
              <a:buSzPts val="1430"/>
              <a:buChar char="●"/>
            </a:pPr>
            <a:r>
              <a:rPr lang="en" sz="1430">
                <a:solidFill>
                  <a:schemeClr val="dk2"/>
                </a:solidFill>
              </a:rPr>
              <a:t>The </a:t>
            </a:r>
            <a:r>
              <a:rPr b="1" lang="en" sz="1430">
                <a:solidFill>
                  <a:schemeClr val="dk2"/>
                </a:solidFill>
              </a:rPr>
              <a:t>Python notebook</a:t>
            </a:r>
            <a:r>
              <a:rPr lang="en" sz="1430">
                <a:solidFill>
                  <a:schemeClr val="dk2"/>
                </a:solidFill>
              </a:rPr>
              <a:t> code components will comprise </a:t>
            </a:r>
            <a:r>
              <a:rPr b="1" lang="en" sz="1430">
                <a:solidFill>
                  <a:schemeClr val="dk2"/>
                </a:solidFill>
              </a:rPr>
              <a:t>data extraction, data transformation, data treatment, exploratory data analysis (EDA), data preprocessing and model training</a:t>
            </a:r>
            <a:r>
              <a:rPr lang="en" sz="1430">
                <a:solidFill>
                  <a:schemeClr val="dk2"/>
                </a:solidFill>
              </a:rPr>
              <a:t>, and </a:t>
            </a:r>
            <a:r>
              <a:rPr b="1" lang="en" sz="1430">
                <a:solidFill>
                  <a:schemeClr val="dk2"/>
                </a:solidFill>
              </a:rPr>
              <a:t>evaluation metrics</a:t>
            </a:r>
            <a:r>
              <a:rPr lang="en" sz="1430">
                <a:solidFill>
                  <a:schemeClr val="dk2"/>
                </a:solidFill>
              </a:rPr>
              <a:t> as part of the deliverables</a:t>
            </a:r>
            <a:endParaRPr sz="1430">
              <a:solidFill>
                <a:schemeClr val="dk2"/>
              </a:solidFill>
            </a:endParaRPr>
          </a:p>
          <a:p>
            <a:pPr indent="-319405" lvl="0" marL="457200" rtl="0" algn="l">
              <a:lnSpc>
                <a:spcPct val="95000"/>
              </a:lnSpc>
              <a:spcBef>
                <a:spcPts val="0"/>
              </a:spcBef>
              <a:spcAft>
                <a:spcPts val="0"/>
              </a:spcAft>
              <a:buClr>
                <a:schemeClr val="dk2"/>
              </a:buClr>
              <a:buSzPts val="1430"/>
              <a:buChar char="●"/>
            </a:pPr>
            <a:r>
              <a:rPr lang="en" sz="1430">
                <a:solidFill>
                  <a:schemeClr val="dk2"/>
                </a:solidFill>
              </a:rPr>
              <a:t>We aim to explore in our study the </a:t>
            </a:r>
            <a:r>
              <a:rPr b="1" lang="en" sz="1430">
                <a:solidFill>
                  <a:schemeClr val="dk2"/>
                </a:solidFill>
              </a:rPr>
              <a:t>evaluation metrics, including recall, accuracy, F1 score, precision, and area under the curve (AUC) of the receiver operating characteristics (ROC) curve</a:t>
            </a:r>
            <a:endParaRPr b="1" sz="1430">
              <a:solidFill>
                <a:schemeClr val="dk2"/>
              </a:solidFill>
            </a:endParaRPr>
          </a:p>
          <a:p>
            <a:pPr indent="-319405" lvl="0" marL="457200" rtl="0" algn="l">
              <a:lnSpc>
                <a:spcPct val="95000"/>
              </a:lnSpc>
              <a:spcBef>
                <a:spcPts val="0"/>
              </a:spcBef>
              <a:spcAft>
                <a:spcPts val="0"/>
              </a:spcAft>
              <a:buClr>
                <a:schemeClr val="dk2"/>
              </a:buClr>
              <a:buSzPts val="1430"/>
              <a:buChar char="●"/>
            </a:pPr>
            <a:r>
              <a:rPr b="1" lang="en" sz="1430">
                <a:solidFill>
                  <a:schemeClr val="dk2"/>
                </a:solidFill>
              </a:rPr>
              <a:t>A comprehensive research report on the approach used to predict helpfulness</a:t>
            </a:r>
            <a:r>
              <a:rPr lang="en" sz="1430">
                <a:solidFill>
                  <a:schemeClr val="dk2"/>
                </a:solidFill>
              </a:rPr>
              <a:t> utilizing a combination of multiple independent features will be delivered and we’re </a:t>
            </a:r>
            <a:r>
              <a:rPr b="1" lang="en" sz="1430">
                <a:solidFill>
                  <a:schemeClr val="dk2"/>
                </a:solidFill>
              </a:rPr>
              <a:t>aiming to achieve an accuracy of above 90%</a:t>
            </a:r>
            <a:endParaRPr b="1" sz="1430">
              <a:solidFill>
                <a:schemeClr val="dk2"/>
              </a:solidFill>
            </a:endParaRPr>
          </a:p>
          <a:p>
            <a:pPr indent="-319405" lvl="0" marL="457200" rtl="0" algn="l">
              <a:lnSpc>
                <a:spcPct val="95000"/>
              </a:lnSpc>
              <a:spcBef>
                <a:spcPts val="0"/>
              </a:spcBef>
              <a:spcAft>
                <a:spcPts val="0"/>
              </a:spcAft>
              <a:buClr>
                <a:schemeClr val="dk2"/>
              </a:buClr>
              <a:buSzPts val="1430"/>
              <a:buChar char="●"/>
            </a:pPr>
            <a:r>
              <a:rPr lang="en" sz="1430">
                <a:solidFill>
                  <a:schemeClr val="dk2"/>
                </a:solidFill>
              </a:rPr>
              <a:t>The project also </a:t>
            </a:r>
            <a:r>
              <a:rPr b="1" lang="en" sz="1430">
                <a:solidFill>
                  <a:schemeClr val="dk2"/>
                </a:solidFill>
              </a:rPr>
              <a:t>aims to identify critical keywords that will aid sellers in understanding customer needs</a:t>
            </a:r>
            <a:r>
              <a:rPr lang="en" sz="1430">
                <a:solidFill>
                  <a:schemeClr val="dk2"/>
                </a:solidFill>
              </a:rPr>
              <a:t>, ultimately improving the customer experience on the platform and facilitating sellers to enhance their listings on Amazon</a:t>
            </a:r>
            <a:endParaRPr sz="1430">
              <a:solidFill>
                <a:schemeClr val="dk2"/>
              </a:solidFill>
            </a:endParaRPr>
          </a:p>
        </p:txBody>
      </p:sp>
      <p:sp>
        <p:nvSpPr>
          <p:cNvPr id="138" name="Google Shape;138;p25"/>
          <p:cNvSpPr txBox="1"/>
          <p:nvPr>
            <p:ph type="title"/>
          </p:nvPr>
        </p:nvSpPr>
        <p:spPr>
          <a:xfrm>
            <a:off x="225200" y="832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t>We have multiple deliverables as part of our study and we plan on using Agile methodology for project management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1154499" y="613025"/>
            <a:ext cx="6059149" cy="4495300"/>
          </a:xfrm>
          <a:prstGeom prst="rect">
            <a:avLst/>
          </a:prstGeom>
          <a:noFill/>
          <a:ln>
            <a:noFill/>
          </a:ln>
        </p:spPr>
      </p:pic>
      <p:sp>
        <p:nvSpPr>
          <p:cNvPr id="144" name="Google Shape;144;p26"/>
          <p:cNvSpPr txBox="1"/>
          <p:nvPr>
            <p:ph type="title"/>
          </p:nvPr>
        </p:nvSpPr>
        <p:spPr>
          <a:xfrm>
            <a:off x="225200" y="832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000"/>
              <a:t>Project Deliverables and Timelines</a:t>
            </a:r>
            <a:endParaRPr sz="2000"/>
          </a:p>
          <a:p>
            <a:pPr indent="0" lvl="0" marL="0" rtl="0" algn="l">
              <a:spcBef>
                <a:spcPts val="0"/>
              </a:spcBef>
              <a:spcAft>
                <a:spcPts val="0"/>
              </a:spcAft>
              <a:buClr>
                <a:schemeClr val="dk2"/>
              </a:buClr>
              <a:buSzPts val="1100"/>
              <a:buFont typeface="Arial"/>
              <a:buNone/>
            </a:pPr>
            <a:r>
              <a:t/>
            </a:r>
            <a:endParaRPr sz="2000"/>
          </a:p>
          <a:p>
            <a:pPr indent="0" lvl="0" marL="0" rtl="0" algn="l">
              <a:spcBef>
                <a:spcPts val="0"/>
              </a:spcBef>
              <a:spcAft>
                <a:spcPts val="0"/>
              </a:spcAft>
              <a:buSzPts val="1100"/>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448275" y="1195425"/>
            <a:ext cx="8221200" cy="130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100"/>
              <a:t>Technology and Solution Survey</a:t>
            </a:r>
            <a:endParaRPr sz="3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223775" y="288800"/>
            <a:ext cx="8520600" cy="623400"/>
          </a:xfrm>
          <a:prstGeom prst="rect">
            <a:avLst/>
          </a:prstGeom>
        </p:spPr>
        <p:txBody>
          <a:bodyPr anchorCtr="0" anchor="t" bIns="91425" lIns="91425" spcFirstLastPara="1" rIns="91425" wrap="square" tIns="91425">
            <a:normAutofit/>
          </a:bodyPr>
          <a:lstStyle/>
          <a:p>
            <a:pPr indent="0" lvl="0" marL="914400" rtl="0" algn="l">
              <a:lnSpc>
                <a:spcPct val="115000"/>
              </a:lnSpc>
              <a:spcBef>
                <a:spcPts val="0"/>
              </a:spcBef>
              <a:spcAft>
                <a:spcPts val="1200"/>
              </a:spcAft>
              <a:buClr>
                <a:schemeClr val="dk2"/>
              </a:buClr>
              <a:buSzPts val="1100"/>
              <a:buFont typeface="Arial"/>
              <a:buNone/>
            </a:pPr>
            <a:r>
              <a:rPr lang="en" sz="2000"/>
              <a:t>Published papers and research work evaluated</a:t>
            </a:r>
            <a:endParaRPr sz="2000"/>
          </a:p>
        </p:txBody>
      </p:sp>
      <p:sp>
        <p:nvSpPr>
          <p:cNvPr id="155" name="Google Shape;155;p28"/>
          <p:cNvSpPr txBox="1"/>
          <p:nvPr>
            <p:ph idx="1" type="body"/>
          </p:nvPr>
        </p:nvSpPr>
        <p:spPr>
          <a:xfrm>
            <a:off x="311700" y="912200"/>
            <a:ext cx="8520600" cy="3967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400" u="sng">
                <a:solidFill>
                  <a:srgbClr val="0D0D0D"/>
                </a:solidFill>
              </a:rPr>
              <a:t>Ref</a:t>
            </a:r>
            <a:r>
              <a:rPr b="1" lang="en" sz="1500" u="sng">
                <a:solidFill>
                  <a:srgbClr val="0D0D0D"/>
                </a:solidFill>
              </a:rPr>
              <a:t>erences</a:t>
            </a:r>
            <a:r>
              <a:rPr lang="en" sz="1500"/>
              <a:t>:</a:t>
            </a:r>
            <a:endParaRPr sz="1500"/>
          </a:p>
          <a:p>
            <a:pPr indent="-316706" lvl="0" marL="457200" rtl="0" algn="l">
              <a:lnSpc>
                <a:spcPct val="100000"/>
              </a:lnSpc>
              <a:spcBef>
                <a:spcPts val="1200"/>
              </a:spcBef>
              <a:spcAft>
                <a:spcPts val="0"/>
              </a:spcAft>
              <a:buClr>
                <a:srgbClr val="000000"/>
              </a:buClr>
              <a:buSzPct val="100000"/>
              <a:buChar char="●"/>
            </a:pPr>
            <a:r>
              <a:rPr b="1" lang="en" sz="1500">
                <a:solidFill>
                  <a:srgbClr val="000000"/>
                </a:solidFill>
              </a:rPr>
              <a:t>Aljuhani, Sara &amp; Alghamdi, Norah. (2019). </a:t>
            </a:r>
            <a:r>
              <a:rPr i="1" lang="en" sz="1500">
                <a:solidFill>
                  <a:srgbClr val="000000"/>
                </a:solidFill>
              </a:rPr>
              <a:t>A Comparison of Sentiment Analysis Methods on Amazon Reviews of Mobile Phones. International Journal of Advanced Computer Science and Applications. 10. 10.14569/IJACSA.2019.0100678. </a:t>
            </a:r>
            <a:r>
              <a:rPr lang="en" sz="1500" u="sng">
                <a:solidFill>
                  <a:srgbClr val="0563C1"/>
                </a:solidFill>
                <a:hlinkClick r:id="rId3">
                  <a:extLst>
                    <a:ext uri="{A12FA001-AC4F-418D-AE19-62706E023703}">
                      <ahyp:hlinkClr val="tx"/>
                    </a:ext>
                  </a:extLst>
                </a:hlinkClick>
              </a:rPr>
              <a:t>http://dx.doi.org/10.14569/IJACSA.2019.0100678</a:t>
            </a:r>
            <a:br>
              <a:rPr lang="en" sz="1500">
                <a:solidFill>
                  <a:srgbClr val="000000"/>
                </a:solidFill>
              </a:rPr>
            </a:br>
            <a:endParaRPr sz="1500">
              <a:solidFill>
                <a:srgbClr val="000000"/>
              </a:solidFill>
            </a:endParaRPr>
          </a:p>
          <a:p>
            <a:pPr indent="-316706" lvl="0" marL="457200" marR="139700" rtl="0" algn="l">
              <a:lnSpc>
                <a:spcPct val="100000"/>
              </a:lnSpc>
              <a:spcBef>
                <a:spcPts val="0"/>
              </a:spcBef>
              <a:spcAft>
                <a:spcPts val="0"/>
              </a:spcAft>
              <a:buClr>
                <a:srgbClr val="0D0D0D"/>
              </a:buClr>
              <a:buSzPct val="100000"/>
              <a:buChar char="●"/>
            </a:pPr>
            <a:r>
              <a:rPr b="1" lang="en" sz="1500">
                <a:solidFill>
                  <a:schemeClr val="dk2"/>
                </a:solidFill>
              </a:rPr>
              <a:t>Li, H. (2017)</a:t>
            </a:r>
            <a:r>
              <a:rPr lang="en" sz="1500">
                <a:solidFill>
                  <a:schemeClr val="dk2"/>
                </a:solidFill>
              </a:rPr>
              <a:t>. </a:t>
            </a:r>
            <a:r>
              <a:rPr i="1" lang="en" sz="1500">
                <a:solidFill>
                  <a:schemeClr val="dk2"/>
                </a:solidFill>
              </a:rPr>
              <a:t>Amazon Product Reviews Helpfulness Prediction</a:t>
            </a:r>
            <a:r>
              <a:rPr lang="en" sz="1500">
                <a:solidFill>
                  <a:schemeClr val="dk2"/>
                </a:solidFill>
              </a:rPr>
              <a:t>. </a:t>
            </a:r>
            <a:r>
              <a:rPr lang="en" sz="1500" u="sng">
                <a:solidFill>
                  <a:schemeClr val="hlink"/>
                </a:solidFill>
                <a:hlinkClick r:id="rId4"/>
              </a:rPr>
              <a:t>https://doi.org/10.17615/jxj5-jt77</a:t>
            </a:r>
            <a:br>
              <a:rPr lang="en" sz="1500"/>
            </a:br>
            <a:endParaRPr sz="1500"/>
          </a:p>
          <a:p>
            <a:pPr indent="-316706" lvl="0" marL="457200" rtl="0" algn="l">
              <a:lnSpc>
                <a:spcPct val="100000"/>
              </a:lnSpc>
              <a:spcBef>
                <a:spcPts val="0"/>
              </a:spcBef>
              <a:spcAft>
                <a:spcPts val="0"/>
              </a:spcAft>
              <a:buClr>
                <a:srgbClr val="000000"/>
              </a:buClr>
              <a:buSzPct val="100000"/>
              <a:buChar char="●"/>
            </a:pPr>
            <a:r>
              <a:rPr b="1" lang="en" sz="1500">
                <a:solidFill>
                  <a:srgbClr val="000000"/>
                </a:solidFill>
              </a:rPr>
              <a:t>Maryam Mahdikhani (2023). </a:t>
            </a:r>
            <a:r>
              <a:rPr i="1" lang="en" sz="1500">
                <a:solidFill>
                  <a:srgbClr val="000000"/>
                </a:solidFill>
              </a:rPr>
              <a:t>Exploring commonly used terms from online reviews in the fashion field to predict review helpfulness</a:t>
            </a:r>
            <a:r>
              <a:rPr lang="en" sz="1500">
                <a:solidFill>
                  <a:srgbClr val="000000"/>
                </a:solidFill>
              </a:rPr>
              <a:t>. International Journal of Information Management Data Insights, Volume 3, Issue 1, 2023, 100172. </a:t>
            </a:r>
            <a:r>
              <a:rPr lang="en" sz="1500" u="sng">
                <a:solidFill>
                  <a:srgbClr val="000000"/>
                </a:solidFill>
                <a:hlinkClick r:id="rId5">
                  <a:extLst>
                    <a:ext uri="{A12FA001-AC4F-418D-AE19-62706E023703}">
                      <ahyp:hlinkClr val="tx"/>
                    </a:ext>
                  </a:extLst>
                </a:hlinkClick>
              </a:rPr>
              <a:t>https://doi.org/10.1016/j.jjimei.2023.100172</a:t>
            </a:r>
            <a:br>
              <a:rPr lang="en" sz="1500">
                <a:solidFill>
                  <a:srgbClr val="222222"/>
                </a:solidFill>
                <a:highlight>
                  <a:srgbClr val="FFFFFF"/>
                </a:highlight>
              </a:rPr>
            </a:br>
            <a:endParaRPr sz="1500">
              <a:solidFill>
                <a:srgbClr val="222222"/>
              </a:solidFill>
              <a:highlight>
                <a:srgbClr val="FFFFFF"/>
              </a:highlight>
            </a:endParaRPr>
          </a:p>
          <a:p>
            <a:pPr indent="-316706" lvl="0" marL="457200" rtl="0" algn="l">
              <a:lnSpc>
                <a:spcPct val="100000"/>
              </a:lnSpc>
              <a:spcBef>
                <a:spcPts val="0"/>
              </a:spcBef>
              <a:spcAft>
                <a:spcPts val="0"/>
              </a:spcAft>
              <a:buClr>
                <a:srgbClr val="222222"/>
              </a:buClr>
              <a:buSzPct val="100000"/>
              <a:buChar char="●"/>
            </a:pPr>
            <a:r>
              <a:rPr b="1" lang="en" sz="1500">
                <a:solidFill>
                  <a:srgbClr val="222222"/>
                </a:solidFill>
                <a:highlight>
                  <a:srgbClr val="FFFFFF"/>
                </a:highlight>
              </a:rPr>
              <a:t>Park, Y.-J. (2018)</a:t>
            </a:r>
            <a:r>
              <a:rPr lang="en" sz="1500">
                <a:solidFill>
                  <a:srgbClr val="222222"/>
                </a:solidFill>
                <a:highlight>
                  <a:srgbClr val="FFFFFF"/>
                </a:highlight>
              </a:rPr>
              <a:t> </a:t>
            </a:r>
            <a:r>
              <a:rPr i="1" lang="en" sz="1500">
                <a:solidFill>
                  <a:srgbClr val="222222"/>
                </a:solidFill>
                <a:highlight>
                  <a:srgbClr val="FFFFFF"/>
                </a:highlight>
              </a:rPr>
              <a:t>Predicting the Helpfulness of Online Customer Reviews across Different Product Types</a:t>
            </a:r>
            <a:r>
              <a:rPr lang="en" sz="1500">
                <a:solidFill>
                  <a:srgbClr val="222222"/>
                </a:solidFill>
                <a:highlight>
                  <a:srgbClr val="FFFFFF"/>
                </a:highlight>
              </a:rPr>
              <a:t>. Sustainability 2018, 10, 1735. </a:t>
            </a:r>
            <a:r>
              <a:rPr lang="en" sz="1500" u="sng">
                <a:solidFill>
                  <a:schemeClr val="hlink"/>
                </a:solidFill>
                <a:highlight>
                  <a:srgbClr val="FFFFFF"/>
                </a:highlight>
                <a:hlinkClick r:id="rId6"/>
              </a:rPr>
              <a:t>https://doi.org/10.3390/su10061735</a:t>
            </a:r>
            <a:r>
              <a:rPr lang="en" sz="1500">
                <a:solidFill>
                  <a:srgbClr val="222222"/>
                </a:solidFill>
                <a:highlight>
                  <a:srgbClr val="FFFFFF"/>
                </a:highlight>
              </a:rPr>
              <a:t> </a:t>
            </a:r>
            <a:br>
              <a:rPr lang="en" sz="1500">
                <a:solidFill>
                  <a:srgbClr val="222222"/>
                </a:solidFill>
                <a:highlight>
                  <a:srgbClr val="FFFFFF"/>
                </a:highlight>
              </a:rPr>
            </a:br>
            <a:endParaRPr sz="1500">
              <a:solidFill>
                <a:srgbClr val="222222"/>
              </a:solidFill>
              <a:highlight>
                <a:srgbClr val="FFFFFF"/>
              </a:highlight>
            </a:endParaRPr>
          </a:p>
          <a:p>
            <a:pPr indent="-316706" lvl="0" marL="457200" rtl="0" algn="l">
              <a:lnSpc>
                <a:spcPct val="100000"/>
              </a:lnSpc>
              <a:spcBef>
                <a:spcPts val="0"/>
              </a:spcBef>
              <a:spcAft>
                <a:spcPts val="0"/>
              </a:spcAft>
              <a:buClr>
                <a:srgbClr val="222222"/>
              </a:buClr>
              <a:buSzPct val="100000"/>
              <a:buChar char="●"/>
            </a:pPr>
            <a:r>
              <a:rPr b="1" lang="en" sz="1500">
                <a:solidFill>
                  <a:schemeClr val="dk2"/>
                </a:solidFill>
              </a:rPr>
              <a:t>Nguyen, L. T. K., Chung, H.-H., Tuliao, K. V., &amp; Lin, T. M. Y. (2020).</a:t>
            </a:r>
            <a:r>
              <a:rPr lang="en" sz="1500">
                <a:solidFill>
                  <a:schemeClr val="dk2"/>
                </a:solidFill>
              </a:rPr>
              <a:t> </a:t>
            </a:r>
            <a:r>
              <a:rPr i="1" lang="en" sz="1500">
                <a:solidFill>
                  <a:schemeClr val="dk2"/>
                </a:solidFill>
              </a:rPr>
              <a:t>Using XGBoost and Skip-Gram Model to Predict Online Review Popularity</a:t>
            </a:r>
            <a:r>
              <a:rPr lang="en" sz="1500">
                <a:solidFill>
                  <a:schemeClr val="dk2"/>
                </a:solidFill>
              </a:rPr>
              <a:t>. Sage Open, 10(4). </a:t>
            </a:r>
            <a:r>
              <a:rPr lang="en" sz="1500" u="sng">
                <a:solidFill>
                  <a:srgbClr val="1155CC"/>
                </a:solidFill>
                <a:hlinkClick r:id="rId7">
                  <a:extLst>
                    <a:ext uri="{A12FA001-AC4F-418D-AE19-62706E023703}">
                      <ahyp:hlinkClr val="tx"/>
                    </a:ext>
                  </a:extLst>
                </a:hlinkClick>
              </a:rPr>
              <a:t>https://doi.org/10.1177/2158244020983316</a:t>
            </a:r>
            <a:br>
              <a:rPr lang="en" sz="1500">
                <a:solidFill>
                  <a:schemeClr val="dk2"/>
                </a:solidFill>
              </a:rPr>
            </a:br>
            <a:endParaRPr sz="1500">
              <a:solidFill>
                <a:schemeClr val="dk2"/>
              </a:solidFill>
            </a:endParaRPr>
          </a:p>
          <a:p>
            <a:pPr indent="-316706" lvl="0" marL="457200" rtl="0" algn="l">
              <a:lnSpc>
                <a:spcPct val="100000"/>
              </a:lnSpc>
              <a:spcBef>
                <a:spcPts val="0"/>
              </a:spcBef>
              <a:spcAft>
                <a:spcPts val="0"/>
              </a:spcAft>
              <a:buClr>
                <a:schemeClr val="dk2"/>
              </a:buClr>
              <a:buSzPct val="100000"/>
              <a:buChar char="●"/>
            </a:pPr>
            <a:r>
              <a:rPr b="1" lang="en" sz="1500">
                <a:solidFill>
                  <a:srgbClr val="222222"/>
                </a:solidFill>
                <a:highlight>
                  <a:srgbClr val="FFFFFF"/>
                </a:highlight>
              </a:rPr>
              <a:t>Kim, S. M., Pantel, P., Chklovski, T., &amp; Pennacchiotti, M. (2006, July)</a:t>
            </a:r>
            <a:r>
              <a:rPr lang="en" sz="1500">
                <a:solidFill>
                  <a:srgbClr val="222222"/>
                </a:solidFill>
                <a:highlight>
                  <a:srgbClr val="FFFFFF"/>
                </a:highlight>
              </a:rPr>
              <a:t>. </a:t>
            </a:r>
            <a:r>
              <a:rPr i="1" lang="en" sz="1500">
                <a:solidFill>
                  <a:srgbClr val="222222"/>
                </a:solidFill>
                <a:highlight>
                  <a:srgbClr val="FFFFFF"/>
                </a:highlight>
              </a:rPr>
              <a:t>Automatically assessing review helpfulness.</a:t>
            </a:r>
            <a:r>
              <a:rPr lang="en" sz="1500">
                <a:solidFill>
                  <a:srgbClr val="222222"/>
                </a:solidFill>
                <a:highlight>
                  <a:srgbClr val="FFFFFF"/>
                </a:highlight>
              </a:rPr>
              <a:t> In Proceedings of the 2006 Conference on empirical methods in natural language processing (pp. 423-430). </a:t>
            </a:r>
            <a:r>
              <a:rPr lang="en" sz="1500" u="sng">
                <a:solidFill>
                  <a:srgbClr val="1155CC"/>
                </a:solidFill>
                <a:highlight>
                  <a:srgbClr val="FFFFFF"/>
                </a:highlight>
                <a:hlinkClick r:id="rId8">
                  <a:extLst>
                    <a:ext uri="{A12FA001-AC4F-418D-AE19-62706E023703}">
                      <ahyp:hlinkClr val="tx"/>
                    </a:ext>
                  </a:extLst>
                </a:hlinkClick>
              </a:rPr>
              <a:t>https://aclanthology.org/W06-1650.pdf</a:t>
            </a:r>
            <a:endParaRPr sz="1500">
              <a:solidFill>
                <a:srgbClr val="2222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208825" y="192225"/>
            <a:ext cx="8726400" cy="62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2"/>
              </a:buClr>
              <a:buSzPts val="1100"/>
              <a:buFont typeface="Arial"/>
              <a:buNone/>
            </a:pPr>
            <a:r>
              <a:rPr lang="en" sz="2000"/>
              <a:t>Research by Sara et.al (2019) - </a:t>
            </a:r>
            <a:r>
              <a:rPr b="0" i="1" lang="en" sz="2000">
                <a:solidFill>
                  <a:srgbClr val="0D0D0D"/>
                </a:solidFill>
              </a:rPr>
              <a:t>A Comparison of Sentiment Analysis Methods on Amazon Reviews of Mobile Phones</a:t>
            </a:r>
            <a:endParaRPr sz="2000"/>
          </a:p>
        </p:txBody>
      </p:sp>
      <p:sp>
        <p:nvSpPr>
          <p:cNvPr id="161" name="Google Shape;161;p29"/>
          <p:cNvSpPr txBox="1"/>
          <p:nvPr>
            <p:ph idx="1" type="body"/>
          </p:nvPr>
        </p:nvSpPr>
        <p:spPr>
          <a:xfrm>
            <a:off x="311700" y="1068425"/>
            <a:ext cx="8520600" cy="4075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solidFill>
                  <a:srgbClr val="000000"/>
                </a:solidFill>
              </a:rPr>
              <a:t>S</a:t>
            </a:r>
            <a:r>
              <a:rPr lang="en" sz="5600">
                <a:solidFill>
                  <a:srgbClr val="0D0D0D"/>
                </a:solidFill>
              </a:rPr>
              <a:t>ara et al. (2019) classified mobile phone reviews based on sentiment where reviews categorized as positive, negative, or neutral based on customer sentiment. </a:t>
            </a:r>
            <a:endParaRPr sz="5600">
              <a:solidFill>
                <a:srgbClr val="0D0D0D"/>
              </a:solidFill>
            </a:endParaRPr>
          </a:p>
          <a:p>
            <a:pPr indent="0" lvl="0" marL="0" rtl="0" algn="l">
              <a:spcBef>
                <a:spcPts val="1500"/>
              </a:spcBef>
              <a:spcAft>
                <a:spcPts val="0"/>
              </a:spcAft>
              <a:buNone/>
            </a:pPr>
            <a:r>
              <a:rPr b="1" lang="en" sz="5600">
                <a:solidFill>
                  <a:srgbClr val="0D0D0D"/>
                </a:solidFill>
              </a:rPr>
              <a:t>Preprocessing Techniques:</a:t>
            </a:r>
            <a:r>
              <a:rPr lang="en" sz="5600">
                <a:solidFill>
                  <a:srgbClr val="0D0D0D"/>
                </a:solidFill>
              </a:rPr>
              <a:t> Deduplication | Tokenization | Stop words removal | Stemming &amp; Lemmatization | Lowercasing | Punctuation elimination</a:t>
            </a:r>
            <a:endParaRPr sz="5600">
              <a:solidFill>
                <a:srgbClr val="0D0D0D"/>
              </a:solidFill>
            </a:endParaRPr>
          </a:p>
          <a:p>
            <a:pPr indent="0" lvl="0" marL="0" rtl="0" algn="l">
              <a:spcBef>
                <a:spcPts val="1500"/>
              </a:spcBef>
              <a:spcAft>
                <a:spcPts val="0"/>
              </a:spcAft>
              <a:buNone/>
            </a:pPr>
            <a:r>
              <a:rPr b="1" lang="en" sz="5600">
                <a:solidFill>
                  <a:srgbClr val="0D0D0D"/>
                </a:solidFill>
              </a:rPr>
              <a:t>Feature Extraction:</a:t>
            </a:r>
            <a:r>
              <a:rPr lang="en" sz="5600">
                <a:solidFill>
                  <a:srgbClr val="0D0D0D"/>
                </a:solidFill>
              </a:rPr>
              <a:t>  Bag of Words (BOW), Term Frequency (TF), Utilization of unigrams, bigrams, and trigrams</a:t>
            </a:r>
            <a:endParaRPr sz="5600">
              <a:solidFill>
                <a:srgbClr val="0D0D0D"/>
              </a:solidFill>
            </a:endParaRPr>
          </a:p>
          <a:p>
            <a:pPr indent="0" lvl="0" marL="0" rtl="0" algn="l">
              <a:spcBef>
                <a:spcPts val="0"/>
              </a:spcBef>
              <a:spcAft>
                <a:spcPts val="0"/>
              </a:spcAft>
              <a:buNone/>
            </a:pPr>
            <a:r>
              <a:rPr b="1" lang="en" sz="5600">
                <a:solidFill>
                  <a:srgbClr val="0D0D0D"/>
                </a:solidFill>
                <a:highlight>
                  <a:srgbClr val="FFFFFF"/>
                </a:highlight>
              </a:rPr>
              <a:t>Models</a:t>
            </a:r>
            <a:r>
              <a:rPr lang="en" sz="5600">
                <a:solidFill>
                  <a:srgbClr val="0D0D0D"/>
                </a:solidFill>
                <a:highlight>
                  <a:srgbClr val="FFFFFF"/>
                </a:highlight>
              </a:rPr>
              <a:t>: Logistic Regression, Naive Bayes, Gradient Descent, and Convolutional Neural Networks (CNN). </a:t>
            </a:r>
            <a:endParaRPr sz="5600">
              <a:solidFill>
                <a:srgbClr val="0D0D0D"/>
              </a:solidFill>
              <a:highlight>
                <a:srgbClr val="FFFFFF"/>
              </a:highlight>
            </a:endParaRPr>
          </a:p>
          <a:p>
            <a:pPr indent="0" lvl="0" marL="0" rtl="0" algn="l">
              <a:spcBef>
                <a:spcPts val="0"/>
              </a:spcBef>
              <a:spcAft>
                <a:spcPts val="0"/>
              </a:spcAft>
              <a:buNone/>
            </a:pPr>
            <a:r>
              <a:t/>
            </a:r>
            <a:endParaRPr sz="5600">
              <a:solidFill>
                <a:srgbClr val="0D0D0D"/>
              </a:solidFill>
              <a:highlight>
                <a:srgbClr val="FFFFFF"/>
              </a:highlight>
            </a:endParaRPr>
          </a:p>
          <a:p>
            <a:pPr indent="0" lvl="0" marL="0" rtl="0" algn="l">
              <a:spcBef>
                <a:spcPts val="0"/>
              </a:spcBef>
              <a:spcAft>
                <a:spcPts val="0"/>
              </a:spcAft>
              <a:buClr>
                <a:schemeClr val="dk2"/>
              </a:buClr>
              <a:buSzPts val="275"/>
              <a:buFont typeface="Arial"/>
              <a:buNone/>
            </a:pPr>
            <a:r>
              <a:rPr b="1" lang="en" sz="5600">
                <a:solidFill>
                  <a:srgbClr val="0D0D0D"/>
                </a:solidFill>
              </a:rPr>
              <a:t>Experimental Results:</a:t>
            </a:r>
            <a:endParaRPr b="1" sz="5600">
              <a:solidFill>
                <a:srgbClr val="0D0D0D"/>
              </a:solidFill>
            </a:endParaRPr>
          </a:p>
          <a:p>
            <a:pPr indent="-317500" lvl="0" marL="457200" rtl="0" algn="l">
              <a:spcBef>
                <a:spcPts val="0"/>
              </a:spcBef>
              <a:spcAft>
                <a:spcPts val="0"/>
              </a:spcAft>
              <a:buClr>
                <a:srgbClr val="0D0D0D"/>
              </a:buClr>
              <a:buSzPct val="100000"/>
              <a:buFont typeface="Source Sans Pro"/>
              <a:buChar char="●"/>
            </a:pPr>
            <a:r>
              <a:rPr lang="en" sz="5600">
                <a:solidFill>
                  <a:srgbClr val="0D0D0D"/>
                </a:solidFill>
              </a:rPr>
              <a:t>Increase in n-grams size improves accuracy.</a:t>
            </a:r>
            <a:endParaRPr sz="5600">
              <a:solidFill>
                <a:srgbClr val="0D0D0D"/>
              </a:solidFill>
            </a:endParaRPr>
          </a:p>
          <a:p>
            <a:pPr indent="-317500" lvl="0" marL="457200" rtl="0" algn="l">
              <a:spcBef>
                <a:spcPts val="0"/>
              </a:spcBef>
              <a:spcAft>
                <a:spcPts val="0"/>
              </a:spcAft>
              <a:buClr>
                <a:srgbClr val="0D0D0D"/>
              </a:buClr>
              <a:buSzPct val="100000"/>
              <a:buFont typeface="Source Sans Pro"/>
              <a:buChar char="●"/>
            </a:pPr>
            <a:r>
              <a:rPr b="1" i="1" lang="en" sz="5600">
                <a:solidFill>
                  <a:srgbClr val="0D0D0D"/>
                </a:solidFill>
              </a:rPr>
              <a:t>Naive Bayes</a:t>
            </a:r>
            <a:r>
              <a:rPr lang="en" sz="5600">
                <a:solidFill>
                  <a:srgbClr val="0D0D0D"/>
                </a:solidFill>
              </a:rPr>
              <a:t>: Accuracy from </a:t>
            </a:r>
            <a:r>
              <a:rPr b="1" i="1" lang="en" sz="5600">
                <a:solidFill>
                  <a:srgbClr val="0D0D0D"/>
                </a:solidFill>
              </a:rPr>
              <a:t>83.34% to 88.90% with trigrams using TF-IDF</a:t>
            </a:r>
            <a:r>
              <a:rPr lang="en" sz="5600">
                <a:solidFill>
                  <a:srgbClr val="0D0D0D"/>
                </a:solidFill>
              </a:rPr>
              <a:t>.</a:t>
            </a:r>
            <a:endParaRPr sz="5600">
              <a:solidFill>
                <a:srgbClr val="0D0D0D"/>
              </a:solidFill>
            </a:endParaRPr>
          </a:p>
          <a:p>
            <a:pPr indent="-317500" lvl="0" marL="457200" rtl="0" algn="l">
              <a:spcBef>
                <a:spcPts val="0"/>
              </a:spcBef>
              <a:spcAft>
                <a:spcPts val="0"/>
              </a:spcAft>
              <a:buClr>
                <a:srgbClr val="0D0D0D"/>
              </a:buClr>
              <a:buSzPct val="100000"/>
              <a:buFont typeface="Source Sans Pro"/>
              <a:buChar char="●"/>
            </a:pPr>
            <a:r>
              <a:rPr b="1" i="1" lang="en" sz="5600">
                <a:solidFill>
                  <a:srgbClr val="0D0D0D"/>
                </a:solidFill>
              </a:rPr>
              <a:t>Logistic Regression</a:t>
            </a:r>
            <a:r>
              <a:rPr lang="en" sz="5600">
                <a:solidFill>
                  <a:srgbClr val="0D0D0D"/>
                </a:solidFill>
              </a:rPr>
              <a:t>: Accuracy from </a:t>
            </a:r>
            <a:r>
              <a:rPr b="1" lang="en" sz="5600">
                <a:solidFill>
                  <a:srgbClr val="0D0D0D"/>
                </a:solidFill>
              </a:rPr>
              <a:t>86.63% (unigram) to 88.90% (trigrams) with TF-IDF</a:t>
            </a:r>
            <a:r>
              <a:rPr lang="en" sz="5600">
                <a:solidFill>
                  <a:srgbClr val="0D0D0D"/>
                </a:solidFill>
              </a:rPr>
              <a:t> as compared to </a:t>
            </a:r>
            <a:r>
              <a:rPr b="1" lang="en" sz="5600">
                <a:solidFill>
                  <a:srgbClr val="0D0D0D"/>
                </a:solidFill>
              </a:rPr>
              <a:t>Li, H. (2017) </a:t>
            </a:r>
            <a:r>
              <a:rPr lang="en" sz="5600">
                <a:solidFill>
                  <a:srgbClr val="0D0D0D"/>
                </a:solidFill>
              </a:rPr>
              <a:t>with 79% accuracy with LR using 56% baseline with Naive Bayes.</a:t>
            </a:r>
            <a:endParaRPr sz="5600">
              <a:solidFill>
                <a:srgbClr val="0D0D0D"/>
              </a:solidFill>
            </a:endParaRPr>
          </a:p>
          <a:p>
            <a:pPr indent="-317500" lvl="0" marL="457200" rtl="0" algn="l">
              <a:spcBef>
                <a:spcPts val="0"/>
              </a:spcBef>
              <a:spcAft>
                <a:spcPts val="0"/>
              </a:spcAft>
              <a:buClr>
                <a:srgbClr val="0D0D0D"/>
              </a:buClr>
              <a:buSzPct val="100000"/>
              <a:buFont typeface="Source Sans Pro"/>
              <a:buChar char="●"/>
            </a:pPr>
            <a:r>
              <a:rPr lang="en" sz="5600">
                <a:solidFill>
                  <a:srgbClr val="0D0D0D"/>
                </a:solidFill>
              </a:rPr>
              <a:t>Review length influences sentiment classification accuracy.</a:t>
            </a:r>
            <a:endParaRPr sz="5600">
              <a:solidFill>
                <a:srgbClr val="0D0D0D"/>
              </a:solidFill>
            </a:endParaRPr>
          </a:p>
          <a:p>
            <a:pPr indent="0" lvl="0" marL="0" rtl="0" algn="l">
              <a:lnSpc>
                <a:spcPct val="50000"/>
              </a:lnSpc>
              <a:spcBef>
                <a:spcPts val="1500"/>
              </a:spcBef>
              <a:spcAft>
                <a:spcPts val="0"/>
              </a:spcAft>
              <a:buNone/>
            </a:pPr>
            <a:r>
              <a:rPr b="1" lang="en" sz="5600">
                <a:solidFill>
                  <a:srgbClr val="0D0D0D"/>
                </a:solidFill>
              </a:rPr>
              <a:t>Conclusion</a:t>
            </a:r>
            <a:r>
              <a:rPr lang="en" sz="5600">
                <a:solidFill>
                  <a:srgbClr val="0D0D0D"/>
                </a:solidFill>
              </a:rPr>
              <a:t>:</a:t>
            </a:r>
            <a:endParaRPr sz="5600">
              <a:solidFill>
                <a:srgbClr val="0D0D0D"/>
              </a:solidFill>
            </a:endParaRPr>
          </a:p>
          <a:p>
            <a:pPr indent="-317500" lvl="1" marL="914400" rtl="0" algn="l">
              <a:lnSpc>
                <a:spcPct val="50000"/>
              </a:lnSpc>
              <a:spcBef>
                <a:spcPts val="1500"/>
              </a:spcBef>
              <a:spcAft>
                <a:spcPts val="0"/>
              </a:spcAft>
              <a:buClr>
                <a:srgbClr val="0D0D0D"/>
              </a:buClr>
              <a:buSzPct val="100000"/>
              <a:buFont typeface="Source Sans Pro"/>
              <a:buAutoNum type="alphaLcPeriod"/>
            </a:pPr>
            <a:r>
              <a:rPr lang="en" sz="5600">
                <a:solidFill>
                  <a:srgbClr val="0D0D0D"/>
                </a:solidFill>
              </a:rPr>
              <a:t>Review sentiment classification accuracy improves with larger n-grams.</a:t>
            </a:r>
            <a:endParaRPr sz="5600">
              <a:solidFill>
                <a:srgbClr val="0D0D0D"/>
              </a:solidFill>
            </a:endParaRPr>
          </a:p>
          <a:p>
            <a:pPr indent="-317500" lvl="1" marL="914400" rtl="0" algn="l">
              <a:lnSpc>
                <a:spcPct val="100000"/>
              </a:lnSpc>
              <a:spcBef>
                <a:spcPts val="0"/>
              </a:spcBef>
              <a:spcAft>
                <a:spcPts val="0"/>
              </a:spcAft>
              <a:buClr>
                <a:srgbClr val="0D0D0D"/>
              </a:buClr>
              <a:buSzPct val="100000"/>
              <a:buFont typeface="Source Sans Pro"/>
              <a:buAutoNum type="alphaLcPeriod"/>
            </a:pPr>
            <a:r>
              <a:rPr lang="en" sz="5600">
                <a:solidFill>
                  <a:srgbClr val="0D0D0D"/>
                </a:solidFill>
              </a:rPr>
              <a:t>Length of review is a crucial feature for sentiment classification models.</a:t>
            </a:r>
            <a:endParaRPr sz="5600">
              <a:solidFill>
                <a:srgbClr val="0D0D0D"/>
              </a:solidFill>
            </a:endParaRPr>
          </a:p>
          <a:p>
            <a:pPr indent="0" lvl="0" marL="0" rtl="0" algn="l">
              <a:spcBef>
                <a:spcPts val="150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214225"/>
            <a:ext cx="85206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Research by </a:t>
            </a:r>
            <a:r>
              <a:rPr lang="en" sz="2000"/>
              <a:t>Maryam Mahdikhani (2023) - </a:t>
            </a:r>
            <a:r>
              <a:rPr b="0" i="1" lang="en" sz="2000"/>
              <a:t>Exploring commonly used terms from online reviews in the fashion field to predict review helpfulness</a:t>
            </a:r>
            <a:r>
              <a:rPr b="0" lang="en" sz="2000"/>
              <a:t>.</a:t>
            </a:r>
            <a:endParaRPr sz="2000"/>
          </a:p>
        </p:txBody>
      </p:sp>
      <p:sp>
        <p:nvSpPr>
          <p:cNvPr id="167" name="Google Shape;167;p30"/>
          <p:cNvSpPr txBox="1"/>
          <p:nvPr>
            <p:ph idx="1" type="body"/>
          </p:nvPr>
        </p:nvSpPr>
        <p:spPr>
          <a:xfrm>
            <a:off x="311700" y="1241925"/>
            <a:ext cx="8520600" cy="359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0D0D0D"/>
                </a:solidFill>
              </a:rPr>
              <a:t>Maryam (2022) analyzed 828,700 Amazon fashion reviews.</a:t>
            </a:r>
            <a:endParaRPr sz="1400">
              <a:solidFill>
                <a:srgbClr val="0D0D0D"/>
              </a:solidFill>
            </a:endParaRPr>
          </a:p>
          <a:p>
            <a:pPr indent="0" lvl="0" marL="0" rtl="0" algn="l">
              <a:spcBef>
                <a:spcPts val="0"/>
              </a:spcBef>
              <a:spcAft>
                <a:spcPts val="0"/>
              </a:spcAft>
              <a:buNone/>
            </a:pPr>
            <a:r>
              <a:t/>
            </a:r>
            <a:endParaRPr sz="1400">
              <a:solidFill>
                <a:srgbClr val="0D0D0D"/>
              </a:solidFill>
            </a:endParaRPr>
          </a:p>
          <a:p>
            <a:pPr indent="0" lvl="0" marL="0" rtl="0" algn="l">
              <a:spcBef>
                <a:spcPts val="0"/>
              </a:spcBef>
              <a:spcAft>
                <a:spcPts val="0"/>
              </a:spcAft>
              <a:buNone/>
            </a:pPr>
            <a:r>
              <a:rPr b="1" lang="en" sz="1400">
                <a:solidFill>
                  <a:srgbClr val="0D0D0D"/>
                </a:solidFill>
              </a:rPr>
              <a:t>Feature Extraction</a:t>
            </a:r>
            <a:r>
              <a:rPr lang="en" sz="1400">
                <a:solidFill>
                  <a:srgbClr val="0D0D0D"/>
                </a:solidFill>
              </a:rPr>
              <a:t>: Employed topic modeling (LDA) and lexical features like TF-IDF n-grams.</a:t>
            </a:r>
            <a:endParaRPr sz="1400">
              <a:solidFill>
                <a:srgbClr val="0D0D0D"/>
              </a:solidFill>
            </a:endParaRPr>
          </a:p>
          <a:p>
            <a:pPr indent="0" lvl="0" marL="0" rtl="0" algn="l">
              <a:spcBef>
                <a:spcPts val="0"/>
              </a:spcBef>
              <a:spcAft>
                <a:spcPts val="0"/>
              </a:spcAft>
              <a:buNone/>
            </a:pPr>
            <a:r>
              <a:rPr b="1" lang="en" sz="1400">
                <a:solidFill>
                  <a:srgbClr val="0D0D0D"/>
                </a:solidFill>
              </a:rPr>
              <a:t>Models</a:t>
            </a:r>
            <a:r>
              <a:rPr lang="en" sz="1400">
                <a:solidFill>
                  <a:srgbClr val="0D0D0D"/>
                </a:solidFill>
              </a:rPr>
              <a:t>: Random Forest, SVM, Logistic Regression, and Gradient Boosting evaluated.</a:t>
            </a:r>
            <a:endParaRPr sz="1400">
              <a:solidFill>
                <a:srgbClr val="0D0D0D"/>
              </a:solidFill>
            </a:endParaRPr>
          </a:p>
          <a:p>
            <a:pPr indent="0" lvl="0" marL="0" rtl="0" algn="l">
              <a:spcBef>
                <a:spcPts val="0"/>
              </a:spcBef>
              <a:spcAft>
                <a:spcPts val="0"/>
              </a:spcAft>
              <a:buNone/>
            </a:pPr>
            <a:r>
              <a:t/>
            </a:r>
            <a:endParaRPr sz="1400">
              <a:solidFill>
                <a:srgbClr val="0D0D0D"/>
              </a:solidFill>
            </a:endParaRPr>
          </a:p>
          <a:p>
            <a:pPr indent="0" lvl="0" marL="0" rtl="0" algn="l">
              <a:spcBef>
                <a:spcPts val="0"/>
              </a:spcBef>
              <a:spcAft>
                <a:spcPts val="0"/>
              </a:spcAft>
              <a:buNone/>
            </a:pPr>
            <a:r>
              <a:rPr b="1" lang="en" sz="1400">
                <a:solidFill>
                  <a:srgbClr val="0D0D0D"/>
                </a:solidFill>
              </a:rPr>
              <a:t>Experimental Results:</a:t>
            </a:r>
            <a:endParaRPr b="1" sz="1400">
              <a:solidFill>
                <a:srgbClr val="0D0D0D"/>
              </a:solidFill>
            </a:endParaRPr>
          </a:p>
          <a:p>
            <a:pPr indent="-317500" lvl="0" marL="457200" rtl="0" algn="l">
              <a:spcBef>
                <a:spcPts val="0"/>
              </a:spcBef>
              <a:spcAft>
                <a:spcPts val="0"/>
              </a:spcAft>
              <a:buClr>
                <a:srgbClr val="0D0D0D"/>
              </a:buClr>
              <a:buSzPts val="1400"/>
              <a:buFont typeface="Roboto"/>
              <a:buChar char="●"/>
            </a:pPr>
            <a:r>
              <a:rPr lang="en" sz="1400">
                <a:solidFill>
                  <a:srgbClr val="0D0D0D"/>
                </a:solidFill>
              </a:rPr>
              <a:t>Combined feature </a:t>
            </a:r>
            <a:r>
              <a:rPr b="1" i="1" lang="en" sz="1400">
                <a:solidFill>
                  <a:srgbClr val="0D0D0D"/>
                </a:solidFill>
              </a:rPr>
              <a:t>set of LDA topics and TF-IDF weighted n-grams</a:t>
            </a:r>
            <a:r>
              <a:rPr i="1" lang="en" sz="1400">
                <a:solidFill>
                  <a:srgbClr val="0D0D0D"/>
                </a:solidFill>
              </a:rPr>
              <a:t> </a:t>
            </a:r>
            <a:r>
              <a:rPr lang="en" sz="1400">
                <a:solidFill>
                  <a:srgbClr val="0D0D0D"/>
                </a:solidFill>
              </a:rPr>
              <a:t>used.</a:t>
            </a:r>
            <a:endParaRPr sz="1400">
              <a:solidFill>
                <a:srgbClr val="0D0D0D"/>
              </a:solidFill>
            </a:endParaRPr>
          </a:p>
          <a:p>
            <a:pPr indent="-317500" lvl="0" marL="457200" rtl="0" algn="l">
              <a:spcBef>
                <a:spcPts val="0"/>
              </a:spcBef>
              <a:spcAft>
                <a:spcPts val="0"/>
              </a:spcAft>
              <a:buClr>
                <a:srgbClr val="0D0D0D"/>
              </a:buClr>
              <a:buSzPts val="1400"/>
              <a:buFont typeface="Source Sans Pro"/>
              <a:buChar char="●"/>
            </a:pPr>
            <a:r>
              <a:rPr b="1" lang="en" sz="1400">
                <a:solidFill>
                  <a:srgbClr val="0D0D0D"/>
                </a:solidFill>
              </a:rPr>
              <a:t>Random Forest</a:t>
            </a:r>
            <a:r>
              <a:rPr lang="en" sz="1400">
                <a:solidFill>
                  <a:srgbClr val="0D0D0D"/>
                </a:solidFill>
              </a:rPr>
              <a:t> achieved </a:t>
            </a:r>
            <a:r>
              <a:rPr b="1" i="1" lang="en" sz="1400">
                <a:solidFill>
                  <a:srgbClr val="0D0D0D"/>
                </a:solidFill>
              </a:rPr>
              <a:t>0.81 accuracy (highest)</a:t>
            </a:r>
            <a:r>
              <a:rPr lang="en" sz="1400">
                <a:solidFill>
                  <a:srgbClr val="0D0D0D"/>
                </a:solidFill>
              </a:rPr>
              <a:t> in predicting review helpfulness with a combined feature set of LDA topics and TF-IDF weighted n grams.</a:t>
            </a:r>
            <a:endParaRPr sz="1400">
              <a:solidFill>
                <a:srgbClr val="0D0D0D"/>
              </a:solidFill>
            </a:endParaRPr>
          </a:p>
          <a:p>
            <a:pPr indent="-317500" lvl="0" marL="457200" rtl="0" algn="l">
              <a:spcBef>
                <a:spcPts val="0"/>
              </a:spcBef>
              <a:spcAft>
                <a:spcPts val="0"/>
              </a:spcAft>
              <a:buClr>
                <a:srgbClr val="0D0D0D"/>
              </a:buClr>
              <a:buSzPts val="1400"/>
              <a:buFont typeface="Source Sans Pro"/>
              <a:buChar char="●"/>
            </a:pPr>
            <a:r>
              <a:rPr b="1" lang="en" sz="1400">
                <a:solidFill>
                  <a:srgbClr val="0D0D0D"/>
                </a:solidFill>
              </a:rPr>
              <a:t>Gradient boosting </a:t>
            </a:r>
            <a:r>
              <a:rPr lang="en" sz="1400">
                <a:solidFill>
                  <a:srgbClr val="0D0D0D"/>
                </a:solidFill>
              </a:rPr>
              <a:t>with LDA topics only achieved </a:t>
            </a:r>
            <a:r>
              <a:rPr b="1" i="1" lang="en" sz="1400">
                <a:solidFill>
                  <a:srgbClr val="0D0D0D"/>
                </a:solidFill>
              </a:rPr>
              <a:t>0.7 accuracy</a:t>
            </a:r>
            <a:r>
              <a:rPr lang="en" sz="1400">
                <a:solidFill>
                  <a:srgbClr val="0D0D0D"/>
                </a:solidFill>
              </a:rPr>
              <a:t>.</a:t>
            </a:r>
            <a:endParaRPr sz="1400">
              <a:solidFill>
                <a:srgbClr val="0D0D0D"/>
              </a:solidFill>
            </a:endParaRPr>
          </a:p>
          <a:p>
            <a:pPr indent="-317500" lvl="0" marL="457200" rtl="0" algn="l">
              <a:spcBef>
                <a:spcPts val="0"/>
              </a:spcBef>
              <a:spcAft>
                <a:spcPts val="0"/>
              </a:spcAft>
              <a:buClr>
                <a:srgbClr val="0D0D0D"/>
              </a:buClr>
              <a:buSzPts val="1400"/>
              <a:buFont typeface="Source Sans Pro"/>
              <a:buChar char="●"/>
            </a:pPr>
            <a:r>
              <a:rPr lang="en" sz="1400">
                <a:solidFill>
                  <a:srgbClr val="0D0D0D"/>
                </a:solidFill>
              </a:rPr>
              <a:t>Other models ranged from </a:t>
            </a:r>
            <a:r>
              <a:rPr b="1" i="1" lang="en" sz="1400">
                <a:solidFill>
                  <a:srgbClr val="0D0D0D"/>
                </a:solidFill>
              </a:rPr>
              <a:t>0.56 to 0.65 accuracy</a:t>
            </a:r>
            <a:r>
              <a:rPr lang="en" sz="1400">
                <a:solidFill>
                  <a:srgbClr val="0D0D0D"/>
                </a:solidFill>
              </a:rPr>
              <a:t>.</a:t>
            </a:r>
            <a:endParaRPr sz="1400">
              <a:solidFill>
                <a:srgbClr val="0D0D0D"/>
              </a:solidFill>
            </a:endParaRPr>
          </a:p>
          <a:p>
            <a:pPr indent="0" lvl="0" marL="0" rtl="0" algn="l">
              <a:spcBef>
                <a:spcPts val="0"/>
              </a:spcBef>
              <a:spcAft>
                <a:spcPts val="0"/>
              </a:spcAft>
              <a:buNone/>
            </a:pPr>
            <a:r>
              <a:t/>
            </a:r>
            <a:endParaRPr sz="1400">
              <a:solidFill>
                <a:srgbClr val="0D0D0D"/>
              </a:solidFill>
            </a:endParaRPr>
          </a:p>
          <a:p>
            <a:pPr indent="0" lvl="0" marL="0" rtl="0" algn="l">
              <a:spcBef>
                <a:spcPts val="0"/>
              </a:spcBef>
              <a:spcAft>
                <a:spcPts val="0"/>
              </a:spcAft>
              <a:buNone/>
            </a:pPr>
            <a:r>
              <a:rPr b="1" lang="en" sz="1400">
                <a:solidFill>
                  <a:srgbClr val="0D0D0D"/>
                </a:solidFill>
              </a:rPr>
              <a:t>Conclusion</a:t>
            </a:r>
            <a:r>
              <a:rPr lang="en" sz="1400">
                <a:solidFill>
                  <a:srgbClr val="0D0D0D"/>
                </a:solidFill>
              </a:rPr>
              <a:t>:</a:t>
            </a:r>
            <a:endParaRPr sz="1400">
              <a:solidFill>
                <a:srgbClr val="0D0D0D"/>
              </a:solidFill>
            </a:endParaRPr>
          </a:p>
          <a:p>
            <a:pPr indent="-317500" lvl="0" marL="457200" rtl="0" algn="l">
              <a:spcBef>
                <a:spcPts val="0"/>
              </a:spcBef>
              <a:spcAft>
                <a:spcPts val="0"/>
              </a:spcAft>
              <a:buClr>
                <a:srgbClr val="0D0D0D"/>
              </a:buClr>
              <a:buSzPts val="1400"/>
              <a:buFont typeface="Source Sans Pro"/>
              <a:buChar char="●"/>
            </a:pPr>
            <a:r>
              <a:rPr lang="en" sz="1400">
                <a:solidFill>
                  <a:srgbClr val="0D0D0D"/>
                </a:solidFill>
              </a:rPr>
              <a:t>Combining TF-IDF and topic modeling enhances predictive accuracy.</a:t>
            </a:r>
            <a:endParaRPr sz="1400">
              <a:solidFill>
                <a:srgbClr val="0D0D0D"/>
              </a:solidFill>
            </a:endParaRPr>
          </a:p>
          <a:p>
            <a:pPr indent="-317500" lvl="0" marL="457200" rtl="0" algn="l">
              <a:spcBef>
                <a:spcPts val="0"/>
              </a:spcBef>
              <a:spcAft>
                <a:spcPts val="0"/>
              </a:spcAft>
              <a:buClr>
                <a:srgbClr val="0D0D0D"/>
              </a:buClr>
              <a:buSzPts val="1400"/>
              <a:buFont typeface="Source Sans Pro"/>
              <a:buChar char="●"/>
            </a:pPr>
            <a:r>
              <a:rPr lang="en" sz="1400">
                <a:solidFill>
                  <a:srgbClr val="0D0D0D"/>
                </a:solidFill>
              </a:rPr>
              <a:t>Linguistic analysis enables extraction of crucial attributes for customers.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206475" y="445025"/>
            <a:ext cx="87288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22222"/>
                </a:solidFill>
                <a:highlight>
                  <a:srgbClr val="FFFFFF"/>
                </a:highlight>
              </a:rPr>
              <a:t>Park, Y.-J. (2018) </a:t>
            </a:r>
            <a:r>
              <a:rPr b="0" lang="en" sz="2000">
                <a:solidFill>
                  <a:srgbClr val="222222"/>
                </a:solidFill>
                <a:highlight>
                  <a:srgbClr val="FFFFFF"/>
                </a:highlight>
              </a:rPr>
              <a:t>- </a:t>
            </a:r>
            <a:r>
              <a:rPr b="0" i="1" lang="en" sz="2000">
                <a:solidFill>
                  <a:srgbClr val="222222"/>
                </a:solidFill>
                <a:highlight>
                  <a:srgbClr val="FFFFFF"/>
                </a:highlight>
              </a:rPr>
              <a:t>Predicting the Helpfulness of Online Customer Reviews across Different Product Types</a:t>
            </a:r>
            <a:endParaRPr sz="2000"/>
          </a:p>
        </p:txBody>
      </p:sp>
      <p:sp>
        <p:nvSpPr>
          <p:cNvPr id="173" name="Google Shape;173;p31"/>
          <p:cNvSpPr txBox="1"/>
          <p:nvPr>
            <p:ph idx="1" type="body"/>
          </p:nvPr>
        </p:nvSpPr>
        <p:spPr>
          <a:xfrm>
            <a:off x="206475" y="1152475"/>
            <a:ext cx="8520600" cy="37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Yong-Joon Park et.al - </a:t>
            </a:r>
            <a:r>
              <a:rPr lang="en" sz="1300">
                <a:solidFill>
                  <a:srgbClr val="000000"/>
                </a:solidFill>
                <a:highlight>
                  <a:srgbClr val="FFFFFF"/>
                </a:highlight>
              </a:rPr>
              <a:t>treated review helpfulness prediction as a regression problem. </a:t>
            </a:r>
            <a:r>
              <a:rPr lang="en" sz="1300">
                <a:solidFill>
                  <a:srgbClr val="000000"/>
                </a:solidFill>
              </a:rPr>
              <a:t>Focused on product categories: beauty, cellphone, clothing, grocery, and video.</a:t>
            </a:r>
            <a:endParaRPr sz="1300">
              <a:solidFill>
                <a:srgbClr val="000000"/>
              </a:solidFill>
            </a:endParaRPr>
          </a:p>
          <a:p>
            <a:pPr indent="0" lvl="0" marL="0" rtl="0" algn="l">
              <a:spcBef>
                <a:spcPts val="1200"/>
              </a:spcBef>
              <a:spcAft>
                <a:spcPts val="0"/>
              </a:spcAft>
              <a:buNone/>
            </a:pPr>
            <a:r>
              <a:rPr b="1" lang="en" sz="1300">
                <a:solidFill>
                  <a:srgbClr val="0D0D0D"/>
                </a:solidFill>
                <a:highlight>
                  <a:srgbClr val="FFFFFF"/>
                </a:highlight>
              </a:rPr>
              <a:t>Feature Modelling:</a:t>
            </a:r>
            <a:r>
              <a:rPr lang="en" sz="1300">
                <a:solidFill>
                  <a:srgbClr val="0D0D0D"/>
                </a:solidFill>
                <a:highlight>
                  <a:srgbClr val="FFFFFF"/>
                </a:highlight>
              </a:rPr>
              <a:t> Categorized the features into 3 broad buckets.</a:t>
            </a:r>
            <a:endParaRPr sz="1300">
              <a:solidFill>
                <a:srgbClr val="0D0D0D"/>
              </a:solidFill>
              <a:highlight>
                <a:srgbClr val="FFFFFF"/>
              </a:highlight>
            </a:endParaRPr>
          </a:p>
          <a:p>
            <a:pPr indent="-311150" lvl="0" marL="457200" rtl="0" algn="l">
              <a:spcBef>
                <a:spcPts val="1200"/>
              </a:spcBef>
              <a:spcAft>
                <a:spcPts val="0"/>
              </a:spcAft>
              <a:buClr>
                <a:srgbClr val="0D0D0D"/>
              </a:buClr>
              <a:buSzPts val="1300"/>
              <a:buFont typeface="Roboto"/>
              <a:buChar char="●"/>
            </a:pPr>
            <a:r>
              <a:rPr b="1" i="1" lang="en" sz="1300">
                <a:solidFill>
                  <a:srgbClr val="0D0D0D"/>
                </a:solidFill>
                <a:highlight>
                  <a:srgbClr val="FFFFFF"/>
                </a:highlight>
              </a:rPr>
              <a:t>Psychological</a:t>
            </a:r>
            <a:r>
              <a:rPr lang="en" sz="1300">
                <a:solidFill>
                  <a:srgbClr val="0D0D0D"/>
                </a:solidFill>
                <a:highlight>
                  <a:srgbClr val="FFFFFF"/>
                </a:highlight>
              </a:rPr>
              <a:t>: Analytic, Clout, Authentic, Cognitive processing, Perception, Positive Emotion, Negative Emotion</a:t>
            </a:r>
            <a:endParaRPr sz="1300">
              <a:solidFill>
                <a:srgbClr val="0D0D0D"/>
              </a:solidFill>
              <a:highlight>
                <a:srgbClr val="FFFFFF"/>
              </a:highlight>
            </a:endParaRPr>
          </a:p>
          <a:p>
            <a:pPr indent="-311150" lvl="0" marL="457200" rtl="0" algn="l">
              <a:spcBef>
                <a:spcPts val="0"/>
              </a:spcBef>
              <a:spcAft>
                <a:spcPts val="0"/>
              </a:spcAft>
              <a:buClr>
                <a:srgbClr val="0D0D0D"/>
              </a:buClr>
              <a:buSzPts val="1300"/>
              <a:buFont typeface="Roboto"/>
              <a:buChar char="●"/>
            </a:pPr>
            <a:r>
              <a:rPr b="1" i="1" lang="en" sz="1300">
                <a:solidFill>
                  <a:srgbClr val="0D0D0D"/>
                </a:solidFill>
                <a:highlight>
                  <a:srgbClr val="FFFFFF"/>
                </a:highlight>
              </a:rPr>
              <a:t>Linguistic</a:t>
            </a:r>
            <a:r>
              <a:rPr lang="en" sz="1300">
                <a:solidFill>
                  <a:srgbClr val="0D0D0D"/>
                </a:solidFill>
                <a:highlight>
                  <a:srgbClr val="FFFFFF"/>
                </a:highlight>
              </a:rPr>
              <a:t>: Word count, Words per sentence, Comparison words</a:t>
            </a:r>
            <a:endParaRPr sz="1300">
              <a:solidFill>
                <a:srgbClr val="0D0D0D"/>
              </a:solidFill>
              <a:highlight>
                <a:srgbClr val="FFFFFF"/>
              </a:highlight>
            </a:endParaRPr>
          </a:p>
          <a:p>
            <a:pPr indent="-311150" lvl="0" marL="457200" rtl="0" algn="l">
              <a:spcBef>
                <a:spcPts val="0"/>
              </a:spcBef>
              <a:spcAft>
                <a:spcPts val="0"/>
              </a:spcAft>
              <a:buClr>
                <a:srgbClr val="0D0D0D"/>
              </a:buClr>
              <a:buSzPts val="1300"/>
              <a:buFont typeface="Roboto"/>
              <a:buChar char="●"/>
            </a:pPr>
            <a:r>
              <a:rPr b="1" i="1" lang="en" sz="1300">
                <a:solidFill>
                  <a:srgbClr val="0D0D0D"/>
                </a:solidFill>
                <a:highlight>
                  <a:srgbClr val="FFFFFF"/>
                </a:highlight>
              </a:rPr>
              <a:t>Metadata</a:t>
            </a:r>
            <a:r>
              <a:rPr lang="en" sz="1300">
                <a:solidFill>
                  <a:srgbClr val="0D0D0D"/>
                </a:solidFill>
                <a:highlight>
                  <a:srgbClr val="FFFFFF"/>
                </a:highlight>
              </a:rPr>
              <a:t>: Customer ratings from 1-5</a:t>
            </a:r>
            <a:endParaRPr sz="1300">
              <a:solidFill>
                <a:srgbClr val="0D0D0D"/>
              </a:solidFill>
              <a:highlight>
                <a:srgbClr val="FFFFFF"/>
              </a:highlight>
            </a:endParaRPr>
          </a:p>
          <a:p>
            <a:pPr indent="0" lvl="0" marL="0" rtl="0" algn="l">
              <a:spcBef>
                <a:spcPts val="1200"/>
              </a:spcBef>
              <a:spcAft>
                <a:spcPts val="0"/>
              </a:spcAft>
              <a:buNone/>
            </a:pPr>
            <a:r>
              <a:rPr b="1" lang="en" sz="1300">
                <a:solidFill>
                  <a:srgbClr val="0D0D0D"/>
                </a:solidFill>
                <a:highlight>
                  <a:srgbClr val="FFFFFF"/>
                </a:highlight>
              </a:rPr>
              <a:t>Models</a:t>
            </a:r>
            <a:r>
              <a:rPr lang="en" sz="1300">
                <a:solidFill>
                  <a:srgbClr val="0D0D0D"/>
                </a:solidFill>
                <a:highlight>
                  <a:srgbClr val="FFFFFF"/>
                </a:highlight>
              </a:rPr>
              <a:t>: Support Vector Regression (SVR), M5P, Random Forest, and Linear Regression</a:t>
            </a:r>
            <a:endParaRPr sz="1300">
              <a:solidFill>
                <a:srgbClr val="0D0D0D"/>
              </a:solidFill>
              <a:highlight>
                <a:srgbClr val="FFFFFF"/>
              </a:highlight>
            </a:endParaRPr>
          </a:p>
          <a:p>
            <a:pPr indent="0" lvl="0" marL="0" rtl="0" algn="l">
              <a:spcBef>
                <a:spcPts val="1200"/>
              </a:spcBef>
              <a:spcAft>
                <a:spcPts val="0"/>
              </a:spcAft>
              <a:buNone/>
            </a:pPr>
            <a:r>
              <a:rPr b="1" lang="en" sz="1300">
                <a:solidFill>
                  <a:srgbClr val="0D0D0D"/>
                </a:solidFill>
                <a:highlight>
                  <a:srgbClr val="FFFFFF"/>
                </a:highlight>
              </a:rPr>
              <a:t>Experimental Results</a:t>
            </a:r>
            <a:r>
              <a:rPr lang="en" sz="1300">
                <a:solidFill>
                  <a:srgbClr val="0D0D0D"/>
                </a:solidFill>
                <a:highlight>
                  <a:srgbClr val="FFFFFF"/>
                </a:highlight>
              </a:rPr>
              <a:t>: Criteria that was used for evaluation of performance between different models was mean absolute error. SVR demonstrated superior performance, </a:t>
            </a:r>
            <a:r>
              <a:rPr b="1" i="1" lang="en" sz="1300">
                <a:solidFill>
                  <a:srgbClr val="0D0D0D"/>
                </a:solidFill>
                <a:highlight>
                  <a:srgbClr val="FFFFFF"/>
                </a:highlight>
              </a:rPr>
              <a:t>with an error rate of 11.7203 as compared to (M5P: 12.0229, LR: 12.1396, RandF: 12.1729)</a:t>
            </a:r>
            <a:r>
              <a:rPr b="1" lang="en" sz="1300">
                <a:solidFill>
                  <a:srgbClr val="0D0D0D"/>
                </a:solidFill>
                <a:highlight>
                  <a:srgbClr val="FFFFFF"/>
                </a:highlight>
              </a:rPr>
              <a:t> </a:t>
            </a:r>
            <a:r>
              <a:rPr lang="en" sz="1300">
                <a:solidFill>
                  <a:srgbClr val="0D0D0D"/>
                </a:solidFill>
                <a:highlight>
                  <a:srgbClr val="FFFFFF"/>
                </a:highlight>
              </a:rPr>
              <a:t>for beauty products. </a:t>
            </a:r>
            <a:endParaRPr sz="1300">
              <a:solidFill>
                <a:srgbClr val="0D0D0D"/>
              </a:solidFill>
              <a:highlight>
                <a:srgbClr val="FFFFFF"/>
              </a:highlight>
            </a:endParaRPr>
          </a:p>
          <a:p>
            <a:pPr indent="0" lvl="0" marL="0" rtl="0" algn="l">
              <a:spcBef>
                <a:spcPts val="1200"/>
              </a:spcBef>
              <a:spcAft>
                <a:spcPts val="1200"/>
              </a:spcAft>
              <a:buNone/>
            </a:pPr>
            <a:r>
              <a:rPr b="1" lang="en" sz="1300">
                <a:solidFill>
                  <a:srgbClr val="0D0D0D"/>
                </a:solidFill>
                <a:highlight>
                  <a:srgbClr val="FFFFFF"/>
                </a:highlight>
              </a:rPr>
              <a:t>Outcome</a:t>
            </a:r>
            <a:r>
              <a:rPr lang="en" sz="1300">
                <a:solidFill>
                  <a:srgbClr val="0D0D0D"/>
                </a:solidFill>
                <a:highlight>
                  <a:srgbClr val="FFFFFF"/>
                </a:highlight>
              </a:rPr>
              <a:t>: This study emphasized the importance of feature modeling and data pre-processing to enhance predictive accuracy, especially for specific product categories. Also, sentiment and </a:t>
            </a:r>
            <a:r>
              <a:rPr lang="en" sz="1300">
                <a:solidFill>
                  <a:srgbClr val="0D0D0D"/>
                </a:solidFill>
                <a:highlight>
                  <a:srgbClr val="FFFFFF"/>
                </a:highlight>
              </a:rPr>
              <a:t>comparative</a:t>
            </a:r>
            <a:r>
              <a:rPr lang="en" sz="1300">
                <a:solidFill>
                  <a:srgbClr val="0D0D0D"/>
                </a:solidFill>
                <a:highlight>
                  <a:srgbClr val="FFFFFF"/>
                </a:highlight>
              </a:rPr>
              <a:t> expressions impact review helpfulness only for some categories.</a:t>
            </a:r>
            <a:endParaRPr sz="1300">
              <a:solidFill>
                <a:srgbClr val="0D0D0D"/>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48275" y="1195425"/>
            <a:ext cx="8221200" cy="130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Project Background and Execute</a:t>
            </a:r>
            <a:r>
              <a:rPr lang="en" sz="2500"/>
              <a:t> </a:t>
            </a:r>
            <a:r>
              <a:rPr lang="en" sz="3000"/>
              <a:t>Summary</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2032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Nguyen, L. T. K., Chung, H.-H., Tuliao, K. V., &amp; Lin, T. M. Y. (2020) - </a:t>
            </a:r>
            <a:r>
              <a:rPr b="0" i="1" lang="en" sz="2000"/>
              <a:t>Using XGBoost and Skip-Gram Model to Predict Online Review Popularity</a:t>
            </a:r>
            <a:endParaRPr sz="2000"/>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400">
                <a:solidFill>
                  <a:srgbClr val="0D0D0D"/>
                </a:solidFill>
              </a:rPr>
              <a:t>Nguyen et al. (2020): Explored online review popularity's influence on customer decisions using XGBoost and skip-gram models. </a:t>
            </a:r>
            <a:endParaRPr sz="1400">
              <a:solidFill>
                <a:srgbClr val="0D0D0D"/>
              </a:solidFill>
            </a:endParaRPr>
          </a:p>
          <a:p>
            <a:pPr indent="0" lvl="0" marL="0" rtl="0" algn="l">
              <a:spcBef>
                <a:spcPts val="1500"/>
              </a:spcBef>
              <a:spcAft>
                <a:spcPts val="0"/>
              </a:spcAft>
              <a:buNone/>
            </a:pPr>
            <a:r>
              <a:rPr b="1" lang="en" sz="1400">
                <a:solidFill>
                  <a:srgbClr val="0D0D0D"/>
                </a:solidFill>
              </a:rPr>
              <a:t>Features Extraction:</a:t>
            </a:r>
            <a:r>
              <a:rPr lang="en" sz="1400">
                <a:solidFill>
                  <a:srgbClr val="0D0D0D"/>
                </a:solidFill>
              </a:rPr>
              <a:t> Textual (sentiment, relevance) and Non-textual (reviewer demographics, product details). </a:t>
            </a:r>
            <a:endParaRPr sz="1400">
              <a:solidFill>
                <a:srgbClr val="0D0D0D"/>
              </a:solidFill>
            </a:endParaRPr>
          </a:p>
          <a:p>
            <a:pPr indent="0" lvl="0" marL="0" rtl="0" algn="l">
              <a:spcBef>
                <a:spcPts val="1500"/>
              </a:spcBef>
              <a:spcAft>
                <a:spcPts val="0"/>
              </a:spcAft>
              <a:buNone/>
            </a:pPr>
            <a:r>
              <a:rPr b="1" lang="en" sz="1400">
                <a:solidFill>
                  <a:srgbClr val="0D0D0D"/>
                </a:solidFill>
              </a:rPr>
              <a:t>Models</a:t>
            </a:r>
            <a:r>
              <a:rPr lang="en" sz="1400">
                <a:solidFill>
                  <a:srgbClr val="0D0D0D"/>
                </a:solidFill>
              </a:rPr>
              <a:t>: </a:t>
            </a:r>
            <a:r>
              <a:rPr lang="en" sz="1400">
                <a:solidFill>
                  <a:schemeClr val="dk2"/>
                </a:solidFill>
              </a:rPr>
              <a:t>XGBoost and Ridge Regression</a:t>
            </a:r>
            <a:endParaRPr sz="1400">
              <a:solidFill>
                <a:srgbClr val="0D0D0D"/>
              </a:solidFill>
            </a:endParaRPr>
          </a:p>
          <a:p>
            <a:pPr indent="0" lvl="0" marL="0" rtl="0" algn="l">
              <a:spcBef>
                <a:spcPts val="1500"/>
              </a:spcBef>
              <a:spcAft>
                <a:spcPts val="0"/>
              </a:spcAft>
              <a:buNone/>
            </a:pPr>
            <a:r>
              <a:rPr b="1" lang="en" sz="1400">
                <a:solidFill>
                  <a:srgbClr val="0D0D0D"/>
                </a:solidFill>
              </a:rPr>
              <a:t>Experimental Results:</a:t>
            </a:r>
            <a:r>
              <a:rPr lang="en" sz="1400">
                <a:solidFill>
                  <a:srgbClr val="0D0D0D"/>
                </a:solidFill>
              </a:rPr>
              <a:t> Evaluation criteria used was </a:t>
            </a:r>
            <a:r>
              <a:rPr lang="en" sz="1400">
                <a:solidFill>
                  <a:schemeClr val="dk2"/>
                </a:solidFill>
              </a:rPr>
              <a:t>root mean squared logarithmic error (RMSLE). </a:t>
            </a:r>
            <a:r>
              <a:rPr lang="en" sz="1400">
                <a:solidFill>
                  <a:srgbClr val="0D0D0D"/>
                </a:solidFill>
              </a:rPr>
              <a:t>XGBoost outperformed Ridge Regression, achieving an </a:t>
            </a:r>
            <a:r>
              <a:rPr b="1" i="1" lang="en" sz="1400">
                <a:solidFill>
                  <a:srgbClr val="0D0D0D"/>
                </a:solidFill>
              </a:rPr>
              <a:t>RMSLE of 1.168 vs. 1.471</a:t>
            </a:r>
            <a:r>
              <a:rPr lang="en" sz="1400">
                <a:solidFill>
                  <a:srgbClr val="0D0D0D"/>
                </a:solidFill>
              </a:rPr>
              <a:t>.</a:t>
            </a:r>
            <a:endParaRPr sz="1400">
              <a:solidFill>
                <a:srgbClr val="0D0D0D"/>
              </a:solidFill>
            </a:endParaRPr>
          </a:p>
          <a:p>
            <a:pPr indent="0" lvl="0" marL="0" rtl="0" algn="l">
              <a:spcBef>
                <a:spcPts val="1500"/>
              </a:spcBef>
              <a:spcAft>
                <a:spcPts val="0"/>
              </a:spcAft>
              <a:buNone/>
            </a:pPr>
            <a:r>
              <a:rPr b="1" lang="en" sz="1400">
                <a:solidFill>
                  <a:srgbClr val="0D0D0D"/>
                </a:solidFill>
              </a:rPr>
              <a:t>Conclusion</a:t>
            </a:r>
            <a:r>
              <a:rPr lang="en" sz="1400">
                <a:solidFill>
                  <a:srgbClr val="0D0D0D"/>
                </a:solidFill>
              </a:rPr>
              <a:t>: </a:t>
            </a:r>
            <a:r>
              <a:rPr lang="en" sz="1400">
                <a:solidFill>
                  <a:schemeClr val="dk2"/>
                </a:solidFill>
              </a:rPr>
              <a:t>The value of non-linear feature combinations and ensemble tree methods for popularity prediction for textual reviews was demonstrated effectively by the accuracy rating for XGBoost. This study shows that </a:t>
            </a:r>
            <a:r>
              <a:rPr b="1" i="1" lang="en" sz="1400">
                <a:solidFill>
                  <a:schemeClr val="dk2"/>
                </a:solidFill>
              </a:rPr>
              <a:t>Skip-gram and XGBoost approach provides a framework with high degree of accuracy</a:t>
            </a:r>
            <a:r>
              <a:rPr lang="en" sz="1400">
                <a:solidFill>
                  <a:schemeClr val="dk2"/>
                </a:solidFill>
              </a:rPr>
              <a:t> for using text based data for predicting review helpfulness</a:t>
            </a:r>
            <a:endParaRPr sz="1400">
              <a:solidFill>
                <a:schemeClr val="dk2"/>
              </a:solidFill>
            </a:endParaRPr>
          </a:p>
          <a:p>
            <a:pPr indent="0" lvl="0" marL="0" rtl="0" algn="l">
              <a:spcBef>
                <a:spcPts val="1500"/>
              </a:spcBef>
              <a:spcAft>
                <a:spcPts val="1500"/>
              </a:spcAft>
              <a:buNone/>
            </a:pPr>
            <a:r>
              <a:t/>
            </a:r>
            <a:endParaRPr sz="1400">
              <a:solidFill>
                <a:srgbClr val="0D0D0D"/>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313125"/>
            <a:ext cx="8520600" cy="7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22222"/>
                </a:solidFill>
                <a:highlight>
                  <a:srgbClr val="FFFFFF"/>
                </a:highlight>
              </a:rPr>
              <a:t>Kim, S. M., Pantel, P., Chklovski, T., &amp; Pennacchiotti, M. (2006, July)</a:t>
            </a:r>
            <a:r>
              <a:rPr b="0" lang="en" sz="2000">
                <a:solidFill>
                  <a:srgbClr val="222222"/>
                </a:solidFill>
                <a:highlight>
                  <a:srgbClr val="FFFFFF"/>
                </a:highlight>
              </a:rPr>
              <a:t> - </a:t>
            </a:r>
            <a:r>
              <a:rPr b="0" i="1" lang="en" sz="2000">
                <a:solidFill>
                  <a:srgbClr val="222222"/>
                </a:solidFill>
                <a:highlight>
                  <a:srgbClr val="FFFFFF"/>
                </a:highlight>
              </a:rPr>
              <a:t>Automatically assessing review helpfulness</a:t>
            </a:r>
            <a:endParaRPr sz="2000"/>
          </a:p>
        </p:txBody>
      </p:sp>
      <p:sp>
        <p:nvSpPr>
          <p:cNvPr id="185" name="Google Shape;185;p33"/>
          <p:cNvSpPr txBox="1"/>
          <p:nvPr>
            <p:ph idx="1" type="body"/>
          </p:nvPr>
        </p:nvSpPr>
        <p:spPr>
          <a:xfrm>
            <a:off x="311700" y="1152475"/>
            <a:ext cx="8520600" cy="3815100"/>
          </a:xfrm>
          <a:prstGeom prst="rect">
            <a:avLst/>
          </a:prstGeom>
        </p:spPr>
        <p:txBody>
          <a:bodyPr anchorCtr="0" anchor="t" bIns="91425" lIns="91425" spcFirstLastPara="1" rIns="91425" wrap="square" tIns="91425">
            <a:normAutofit fontScale="85000"/>
          </a:bodyPr>
          <a:lstStyle/>
          <a:p>
            <a:pPr indent="0" lvl="0" marL="0" rtl="0" algn="l">
              <a:spcBef>
                <a:spcPts val="1500"/>
              </a:spcBef>
              <a:spcAft>
                <a:spcPts val="0"/>
              </a:spcAft>
              <a:buNone/>
            </a:pPr>
            <a:r>
              <a:rPr lang="en" sz="1400">
                <a:solidFill>
                  <a:schemeClr val="dk2"/>
                </a:solidFill>
              </a:rPr>
              <a:t>Soo Min Kim et al. </a:t>
            </a:r>
            <a:r>
              <a:rPr lang="en" sz="1400">
                <a:solidFill>
                  <a:srgbClr val="0D0D0D"/>
                </a:solidFill>
              </a:rPr>
              <a:t>Investigated the helpfulness of Amazon reviews for MP3 players and digital cameras using SVM.</a:t>
            </a:r>
            <a:endParaRPr sz="1400">
              <a:solidFill>
                <a:srgbClr val="0D0D0D"/>
              </a:solidFill>
            </a:endParaRPr>
          </a:p>
          <a:p>
            <a:pPr indent="0" lvl="0" marL="0" rtl="0" algn="l">
              <a:spcBef>
                <a:spcPts val="1500"/>
              </a:spcBef>
              <a:spcAft>
                <a:spcPts val="0"/>
              </a:spcAft>
              <a:buNone/>
            </a:pPr>
            <a:r>
              <a:rPr b="1" lang="en" sz="1400">
                <a:solidFill>
                  <a:srgbClr val="0D0D0D"/>
                </a:solidFill>
              </a:rPr>
              <a:t>Features Extraction &amp; Modelling:</a:t>
            </a:r>
            <a:r>
              <a:rPr lang="en" sz="1400">
                <a:solidFill>
                  <a:srgbClr val="0D0D0D"/>
                </a:solidFill>
              </a:rPr>
              <a:t> </a:t>
            </a:r>
            <a:r>
              <a:rPr lang="en" sz="1400">
                <a:solidFill>
                  <a:srgbClr val="0D0D0D"/>
                </a:solidFill>
                <a:latin typeface="Roboto"/>
                <a:ea typeface="Roboto"/>
                <a:cs typeface="Roboto"/>
                <a:sym typeface="Roboto"/>
              </a:rPr>
              <a:t>Features encompassed </a:t>
            </a:r>
            <a:r>
              <a:rPr lang="en" sz="1400">
                <a:solidFill>
                  <a:schemeClr val="dk2"/>
                </a:solidFill>
              </a:rPr>
              <a:t>star rating, structural attributes like review length, sentence count, average length, syntactic patterns and formatting</a:t>
            </a:r>
            <a:r>
              <a:rPr lang="en" sz="1400">
                <a:solidFill>
                  <a:srgbClr val="0D0D0D"/>
                </a:solidFill>
                <a:latin typeface="Roboto"/>
                <a:ea typeface="Roboto"/>
                <a:cs typeface="Roboto"/>
                <a:sym typeface="Roboto"/>
              </a:rPr>
              <a:t>.</a:t>
            </a:r>
            <a:endParaRPr sz="1400">
              <a:solidFill>
                <a:srgbClr val="0D0D0D"/>
              </a:solidFill>
              <a:latin typeface="Roboto"/>
              <a:ea typeface="Roboto"/>
              <a:cs typeface="Roboto"/>
              <a:sym typeface="Roboto"/>
            </a:endParaRPr>
          </a:p>
          <a:p>
            <a:pPr indent="-304165" lvl="0" marL="457200" rtl="0" algn="l">
              <a:lnSpc>
                <a:spcPct val="100000"/>
              </a:lnSpc>
              <a:spcBef>
                <a:spcPts val="1500"/>
              </a:spcBef>
              <a:spcAft>
                <a:spcPts val="0"/>
              </a:spcAft>
              <a:buClr>
                <a:srgbClr val="0D0D0D"/>
              </a:buClr>
              <a:buSzPct val="100000"/>
              <a:buChar char="●"/>
            </a:pPr>
            <a:r>
              <a:rPr lang="en" sz="1400">
                <a:solidFill>
                  <a:schemeClr val="dk2"/>
                </a:solidFill>
              </a:rPr>
              <a:t>Using TF-IDF, lexical n-gram features were prepared like unigrams and bigrams</a:t>
            </a:r>
            <a:br>
              <a:rPr lang="en" sz="1400">
                <a:solidFill>
                  <a:schemeClr val="dk2"/>
                </a:solidFill>
              </a:rPr>
            </a:br>
            <a:endParaRPr sz="1400">
              <a:solidFill>
                <a:schemeClr val="dk2"/>
              </a:solidFill>
            </a:endParaRPr>
          </a:p>
          <a:p>
            <a:pPr indent="-304165" lvl="0" marL="457200" rtl="0" algn="l">
              <a:lnSpc>
                <a:spcPct val="100000"/>
              </a:lnSpc>
              <a:spcBef>
                <a:spcPts val="0"/>
              </a:spcBef>
              <a:spcAft>
                <a:spcPts val="0"/>
              </a:spcAft>
              <a:buClr>
                <a:schemeClr val="dk2"/>
              </a:buClr>
              <a:buSzPct val="100000"/>
              <a:buChar char="●"/>
            </a:pPr>
            <a:r>
              <a:rPr lang="en" sz="1400">
                <a:solidFill>
                  <a:schemeClr val="dk2"/>
                </a:solidFill>
              </a:rPr>
              <a:t>Natural language processing techniques like sentence breaking, part-of-speech tagging, parser tokenization and syntactic parsing were used to extract these diverse features</a:t>
            </a:r>
            <a:endParaRPr sz="1400">
              <a:solidFill>
                <a:schemeClr val="dk2"/>
              </a:solidFill>
            </a:endParaRPr>
          </a:p>
          <a:p>
            <a:pPr indent="0" lvl="0" marL="0" rtl="0" algn="l">
              <a:spcBef>
                <a:spcPts val="1500"/>
              </a:spcBef>
              <a:spcAft>
                <a:spcPts val="0"/>
              </a:spcAft>
              <a:buClr>
                <a:schemeClr val="dk2"/>
              </a:buClr>
              <a:buSzPct val="78571"/>
              <a:buFont typeface="Arial"/>
              <a:buNone/>
            </a:pPr>
            <a:r>
              <a:rPr b="1" lang="en" sz="1400">
                <a:solidFill>
                  <a:srgbClr val="0D0D0D"/>
                </a:solidFill>
              </a:rPr>
              <a:t>Models</a:t>
            </a:r>
            <a:r>
              <a:rPr lang="en" sz="1400">
                <a:solidFill>
                  <a:srgbClr val="0D0D0D"/>
                </a:solidFill>
              </a:rPr>
              <a:t>: </a:t>
            </a:r>
            <a:r>
              <a:rPr lang="en" sz="1400">
                <a:solidFill>
                  <a:schemeClr val="dk2"/>
                </a:solidFill>
              </a:rPr>
              <a:t>The study primarily evaluated the SVM (Support Vector Regression) model with a variety of feature extraction techniques.</a:t>
            </a:r>
            <a:endParaRPr sz="1400">
              <a:solidFill>
                <a:srgbClr val="0D0D0D"/>
              </a:solidFill>
            </a:endParaRPr>
          </a:p>
          <a:p>
            <a:pPr indent="0" lvl="0" marL="0" rtl="0" algn="l">
              <a:spcBef>
                <a:spcPts val="1500"/>
              </a:spcBef>
              <a:spcAft>
                <a:spcPts val="0"/>
              </a:spcAft>
              <a:buClr>
                <a:schemeClr val="dk2"/>
              </a:buClr>
              <a:buSzPct val="78571"/>
              <a:buFont typeface="Arial"/>
              <a:buNone/>
            </a:pPr>
            <a:r>
              <a:rPr b="1" lang="en" sz="1400">
                <a:solidFill>
                  <a:srgbClr val="0D0D0D"/>
                </a:solidFill>
              </a:rPr>
              <a:t>Experimental Results:</a:t>
            </a:r>
            <a:r>
              <a:rPr lang="en" sz="1400">
                <a:solidFill>
                  <a:srgbClr val="0D0D0D"/>
                </a:solidFill>
              </a:rPr>
              <a:t> </a:t>
            </a:r>
            <a:r>
              <a:rPr lang="en" sz="1500">
                <a:solidFill>
                  <a:schemeClr val="dk2"/>
                </a:solidFill>
              </a:rPr>
              <a:t>The study was able to derive promising results with rank correlations of 0.66. Extensive parameter tuning was performed and was measured using Spearman correlation coefficient with scores 0.656 +/- 0.033 for the MP3 players dataset and 0.595 +/- 0.028 for the digital cameras.</a:t>
            </a:r>
            <a:endParaRPr sz="1500">
              <a:solidFill>
                <a:srgbClr val="0D0D0D"/>
              </a:solidFill>
            </a:endParaRPr>
          </a:p>
          <a:p>
            <a:pPr indent="0" lvl="0" marL="0" rtl="0" algn="l">
              <a:spcBef>
                <a:spcPts val="1500"/>
              </a:spcBef>
              <a:spcAft>
                <a:spcPts val="1500"/>
              </a:spcAft>
              <a:buClr>
                <a:schemeClr val="dk2"/>
              </a:buClr>
              <a:buSzPct val="78571"/>
              <a:buFont typeface="Arial"/>
              <a:buNone/>
            </a:pPr>
            <a:r>
              <a:rPr b="1" lang="en" sz="1400">
                <a:solidFill>
                  <a:srgbClr val="0D0D0D"/>
                </a:solidFill>
              </a:rPr>
              <a:t>Conclusion</a:t>
            </a:r>
            <a:r>
              <a:rPr lang="en" sz="1400">
                <a:solidFill>
                  <a:srgbClr val="0D0D0D"/>
                </a:solidFill>
              </a:rPr>
              <a:t>: </a:t>
            </a:r>
            <a:r>
              <a:rPr lang="en" sz="1500">
                <a:solidFill>
                  <a:schemeClr val="dk2"/>
                </a:solidFill>
              </a:rPr>
              <a:t>They experimented with different kernels within the SVM framework and identified that Radial Basis Function (RBF) had the best performance. With effective feature modeling, SVM can help achieve a high degree of accuracy..</a:t>
            </a:r>
            <a:endParaRPr sz="15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                        </a:t>
            </a:r>
            <a:r>
              <a:rPr lang="en" sz="2200"/>
              <a:t>Inference from Technology Survey</a:t>
            </a:r>
            <a:endParaRPr sz="2200"/>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23850" lvl="0" marL="457200" rtl="0" algn="l">
              <a:spcBef>
                <a:spcPts val="1500"/>
              </a:spcBef>
              <a:spcAft>
                <a:spcPts val="0"/>
              </a:spcAft>
              <a:buClr>
                <a:srgbClr val="0D0D0D"/>
              </a:buClr>
              <a:buSzPct val="100000"/>
              <a:buFont typeface="Source Sans Pro"/>
              <a:buChar char="●"/>
            </a:pPr>
            <a:r>
              <a:rPr lang="en" sz="6000">
                <a:solidFill>
                  <a:srgbClr val="0D0D0D"/>
                </a:solidFill>
              </a:rPr>
              <a:t>Review data exhibits significant variations influenced by factors such as product category, sentiment, and textual length.</a:t>
            </a:r>
            <a:endParaRPr sz="6000">
              <a:solidFill>
                <a:srgbClr val="0D0D0D"/>
              </a:solidFill>
            </a:endParaRPr>
          </a:p>
          <a:p>
            <a:pPr indent="-323850" lvl="0" marL="457200" rtl="0" algn="l">
              <a:spcBef>
                <a:spcPts val="0"/>
              </a:spcBef>
              <a:spcAft>
                <a:spcPts val="0"/>
              </a:spcAft>
              <a:buClr>
                <a:srgbClr val="0D0D0D"/>
              </a:buClr>
              <a:buSzPct val="100000"/>
              <a:buFont typeface="Source Sans Pro"/>
              <a:buChar char="●"/>
            </a:pPr>
            <a:r>
              <a:rPr lang="en" sz="6000">
                <a:solidFill>
                  <a:srgbClr val="0D0D0D"/>
                </a:solidFill>
              </a:rPr>
              <a:t>Understanding the product categories is crucial for tailored data cleansing and pre-processing techniques.</a:t>
            </a:r>
            <a:endParaRPr sz="6000">
              <a:solidFill>
                <a:srgbClr val="0D0D0D"/>
              </a:solidFill>
            </a:endParaRPr>
          </a:p>
          <a:p>
            <a:pPr indent="-323850" lvl="0" marL="457200" rtl="0" algn="l">
              <a:spcBef>
                <a:spcPts val="0"/>
              </a:spcBef>
              <a:spcAft>
                <a:spcPts val="0"/>
              </a:spcAft>
              <a:buClr>
                <a:srgbClr val="0D0D0D"/>
              </a:buClr>
              <a:buSzPct val="100000"/>
              <a:buFont typeface="Source Sans Pro"/>
              <a:buChar char="●"/>
            </a:pPr>
            <a:r>
              <a:rPr lang="en" sz="6000">
                <a:solidFill>
                  <a:srgbClr val="0D0D0D"/>
                </a:solidFill>
              </a:rPr>
              <a:t>Data cleaning and preprocessing steps will include deduplication, null identification, removal of emojis, URLs, and non-ASCII characters, and conversion to lowercase.</a:t>
            </a:r>
            <a:endParaRPr sz="6000">
              <a:solidFill>
                <a:srgbClr val="0D0D0D"/>
              </a:solidFill>
            </a:endParaRPr>
          </a:p>
          <a:p>
            <a:pPr indent="-323850" lvl="0" marL="457200" rtl="0" algn="l">
              <a:spcBef>
                <a:spcPts val="0"/>
              </a:spcBef>
              <a:spcAft>
                <a:spcPts val="0"/>
              </a:spcAft>
              <a:buClr>
                <a:srgbClr val="0D0D0D"/>
              </a:buClr>
              <a:buSzPct val="100000"/>
              <a:buFont typeface="Source Sans Pro"/>
              <a:buChar char="●"/>
            </a:pPr>
            <a:r>
              <a:rPr lang="en" sz="6000">
                <a:solidFill>
                  <a:srgbClr val="0D0D0D"/>
                </a:solidFill>
              </a:rPr>
              <a:t>Natural language processing techniques like stemming, lemmatization, Bag of Words (BOW), and TF-IDF can be employed effectively for feature extraction.</a:t>
            </a:r>
            <a:endParaRPr sz="6000">
              <a:solidFill>
                <a:srgbClr val="0D0D0D"/>
              </a:solidFill>
            </a:endParaRPr>
          </a:p>
          <a:p>
            <a:pPr indent="-323850" lvl="0" marL="457200" rtl="0" algn="l">
              <a:spcBef>
                <a:spcPts val="0"/>
              </a:spcBef>
              <a:spcAft>
                <a:spcPts val="0"/>
              </a:spcAft>
              <a:buClr>
                <a:srgbClr val="0D0D0D"/>
              </a:buClr>
              <a:buSzPct val="100000"/>
              <a:buFont typeface="Source Sans Pro"/>
              <a:buChar char="●"/>
            </a:pPr>
            <a:r>
              <a:rPr lang="en" sz="6000">
                <a:solidFill>
                  <a:srgbClr val="0D0D0D"/>
                </a:solidFill>
              </a:rPr>
              <a:t>Long tail consolidation will be achieved using Principal Component Analysis (PCA).</a:t>
            </a:r>
            <a:endParaRPr sz="6000">
              <a:solidFill>
                <a:srgbClr val="0D0D0D"/>
              </a:solidFill>
            </a:endParaRPr>
          </a:p>
          <a:p>
            <a:pPr indent="-323850" lvl="0" marL="457200" rtl="0" algn="l">
              <a:spcBef>
                <a:spcPts val="0"/>
              </a:spcBef>
              <a:spcAft>
                <a:spcPts val="0"/>
              </a:spcAft>
              <a:buClr>
                <a:srgbClr val="0D0D0D"/>
              </a:buClr>
              <a:buSzPct val="100000"/>
              <a:buFont typeface="Source Sans Pro"/>
              <a:buChar char="●"/>
            </a:pPr>
            <a:r>
              <a:rPr lang="en" sz="6000">
                <a:solidFill>
                  <a:srgbClr val="0D0D0D"/>
                </a:solidFill>
              </a:rPr>
              <a:t>Evaluation will encompass multiple algorithms including Logistic Regression, SVM, Random Forest, and XGBoost to predict review helpfulness.</a:t>
            </a:r>
            <a:endParaRPr sz="6000">
              <a:solidFill>
                <a:srgbClr val="0D0D0D"/>
              </a:solidFill>
            </a:endParaRPr>
          </a:p>
          <a:p>
            <a:pPr indent="-323850" lvl="0" marL="457200" rtl="0" algn="l">
              <a:spcBef>
                <a:spcPts val="0"/>
              </a:spcBef>
              <a:spcAft>
                <a:spcPts val="0"/>
              </a:spcAft>
              <a:buClr>
                <a:srgbClr val="0D0D0D"/>
              </a:buClr>
              <a:buSzPct val="100000"/>
              <a:buFont typeface="Source Sans Pro"/>
              <a:buChar char="●"/>
            </a:pPr>
            <a:r>
              <a:rPr lang="en" sz="6000">
                <a:solidFill>
                  <a:srgbClr val="0D0D0D"/>
                </a:solidFill>
              </a:rPr>
              <a:t>Comparative analysis will be conducted to assess each model's performance with similar feature sets.</a:t>
            </a:r>
            <a:endParaRPr sz="6000">
              <a:solidFill>
                <a:srgbClr val="0D0D0D"/>
              </a:solidFill>
            </a:endParaRPr>
          </a:p>
          <a:p>
            <a:pPr indent="-323850" lvl="0" marL="457200" rtl="0" algn="l">
              <a:spcBef>
                <a:spcPts val="0"/>
              </a:spcBef>
              <a:spcAft>
                <a:spcPts val="0"/>
              </a:spcAft>
              <a:buClr>
                <a:srgbClr val="0D0D0D"/>
              </a:buClr>
              <a:buSzPct val="100000"/>
              <a:buFont typeface="Source Sans Pro"/>
              <a:buChar char="●"/>
            </a:pPr>
            <a:r>
              <a:rPr lang="en" sz="6000">
                <a:solidFill>
                  <a:srgbClr val="0D0D0D"/>
                </a:solidFill>
              </a:rPr>
              <a:t>Performance evaluation will be conducted across multiple review categories to understand model behavior variations.</a:t>
            </a:r>
            <a:endParaRPr sz="6000">
              <a:solidFill>
                <a:srgbClr val="0D0D0D"/>
              </a:solidFill>
            </a:endParaRPr>
          </a:p>
          <a:p>
            <a:pPr indent="0" lvl="0" marL="0" rtl="0" algn="l">
              <a:spcBef>
                <a:spcPts val="15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448275" y="1195425"/>
            <a:ext cx="8221200" cy="130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100"/>
              <a:t>Literature Survey of Existing Research</a:t>
            </a:r>
            <a:r>
              <a:rPr lang="en" sz="3100"/>
              <a:t> </a:t>
            </a:r>
            <a:r>
              <a:rPr lang="en" sz="1200">
                <a:latin typeface="Times New Roman"/>
                <a:ea typeface="Times New Roman"/>
                <a:cs typeface="Times New Roman"/>
                <a:sym typeface="Times New Roman"/>
              </a:rPr>
              <a:t> </a:t>
            </a:r>
            <a:endParaRPr sz="3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Research by Tomas Pranckevicius et al. (2018). </a:t>
            </a:r>
            <a:r>
              <a:rPr b="0" i="1" lang="en" sz="1800"/>
              <a:t>Exploring Machine Learning Classifiers for Sentiment Analysis of Online Product Reviews: A Comparative Study</a:t>
            </a:r>
            <a:endParaRPr b="0" i="1" sz="2000"/>
          </a:p>
          <a:p>
            <a:pPr indent="0" lvl="0" marL="0" rtl="0" algn="l">
              <a:spcBef>
                <a:spcPts val="0"/>
              </a:spcBef>
              <a:spcAft>
                <a:spcPts val="0"/>
              </a:spcAft>
              <a:buNone/>
            </a:pPr>
            <a:r>
              <a:t/>
            </a:r>
            <a:endParaRPr b="0" i="1" sz="2000"/>
          </a:p>
        </p:txBody>
      </p:sp>
      <p:sp>
        <p:nvSpPr>
          <p:cNvPr id="202" name="Google Shape;202;p36"/>
          <p:cNvSpPr txBox="1"/>
          <p:nvPr>
            <p:ph idx="1" type="body"/>
          </p:nvPr>
        </p:nvSpPr>
        <p:spPr>
          <a:xfrm>
            <a:off x="183600" y="1182425"/>
            <a:ext cx="8520600" cy="3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000">
                <a:solidFill>
                  <a:schemeClr val="dk2"/>
                </a:solidFill>
              </a:rPr>
              <a:t>Summary:</a:t>
            </a:r>
            <a:r>
              <a:rPr lang="en" sz="1000">
                <a:solidFill>
                  <a:schemeClr val="dk2"/>
                </a:solidFill>
              </a:rPr>
              <a:t>  The study by Tomas Pranckevicius et al. (2018) compares machine learning algorithms like Naive Bayes, Random Forest, Decision Tree, SVM, and Logistic Regression for sentiment analysis of online product reviews. It finds Logistic Regression to be the most effective classifier, highlighting the importance of selecting suitable algorithms for optimizing sentiment analysis outcomes in textual content. </a:t>
            </a:r>
            <a:endParaRPr sz="1000">
              <a:solidFill>
                <a:schemeClr val="dk2"/>
              </a:solidFill>
            </a:endParaRPr>
          </a:p>
          <a:p>
            <a:pPr indent="0" lvl="0" marL="0" rtl="0" algn="l">
              <a:spcBef>
                <a:spcPts val="1200"/>
              </a:spcBef>
              <a:spcAft>
                <a:spcPts val="0"/>
              </a:spcAft>
              <a:buClr>
                <a:schemeClr val="dk2"/>
              </a:buClr>
              <a:buSzPts val="1100"/>
              <a:buFont typeface="Arial"/>
              <a:buNone/>
            </a:pPr>
            <a:r>
              <a:rPr b="1" lang="en" sz="1000">
                <a:solidFill>
                  <a:schemeClr val="dk2"/>
                </a:solidFill>
              </a:rPr>
              <a:t>Feature Classification:</a:t>
            </a:r>
            <a:r>
              <a:rPr lang="en" sz="1000">
                <a:solidFill>
                  <a:schemeClr val="dk2"/>
                </a:solidFill>
              </a:rPr>
              <a:t> It stresses on the role of sentiment analysis in interpreting customer feedback across industries and is focused on sentiment classification using machine learning techniques like Naive Bayes, Random Forest, Decision Tree, Support Vector Machines (SVM), and Logistic Regression.  This paper is focused on executing large-scale data classification tasks with the MLlib library in Apache Spark and also delves into the difficulties of classification based on sentiment. It seeks to determine the most efficient classifier among the above mentioned methods. Using a dataset of 20,000 chosen online reviews, the study highlights the feature extraction from textual content to train the classifiers.  Logistic Regression achieves the highest accuracy ranging from 32.43% to 58.50%, while Decision Tree has the lowest accuracy. Although Naive Bayes is little better when compared to Random Forest and Support Vector Machine in average classification accuracy, the difference is not very significant. </a:t>
            </a:r>
            <a:endParaRPr sz="1000">
              <a:solidFill>
                <a:schemeClr val="dk2"/>
              </a:solidFill>
            </a:endParaRPr>
          </a:p>
          <a:p>
            <a:pPr indent="0" lvl="0" marL="0" rtl="0" algn="l">
              <a:spcBef>
                <a:spcPts val="1200"/>
              </a:spcBef>
              <a:spcAft>
                <a:spcPts val="1200"/>
              </a:spcAft>
              <a:buClr>
                <a:schemeClr val="dk2"/>
              </a:buClr>
              <a:buSzPts val="1100"/>
              <a:buFont typeface="Arial"/>
              <a:buNone/>
            </a:pPr>
            <a:r>
              <a:rPr b="1" lang="en" sz="1000">
                <a:solidFill>
                  <a:schemeClr val="dk2"/>
                </a:solidFill>
              </a:rPr>
              <a:t>Justification and Contribution:</a:t>
            </a:r>
            <a:r>
              <a:rPr lang="en" sz="1000">
                <a:solidFill>
                  <a:schemeClr val="dk2"/>
                </a:solidFill>
              </a:rPr>
              <a:t> The justification of this paper it addresses the critical need for advanced sentiment analysis to interpret customer feedback across global platforms and industries effectively. The contribution demonstrates  Logistic Regression superior effectiveness in sentiment classification, providing guidance on selecting optimal classifiers for sentiment analysis tasks.</a:t>
            </a:r>
            <a:endParaRPr b="1" sz="1000">
              <a:solidFill>
                <a:srgbClr val="0D0D0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Research by Kaushik et al. (2018).</a:t>
            </a:r>
            <a:r>
              <a:rPr lang="en" sz="2000">
                <a:solidFill>
                  <a:srgbClr val="222222"/>
                </a:solidFill>
                <a:highlight>
                  <a:srgbClr val="FFFFFF"/>
                </a:highlight>
              </a:rPr>
              <a:t> </a:t>
            </a:r>
            <a:r>
              <a:rPr b="0" i="1" lang="en" sz="2000"/>
              <a:t>Exploring reviews and review sequences on e-commerce platform: A study of helpful reviews on Amazon.in</a:t>
            </a:r>
            <a:endParaRPr b="0" i="1" sz="2000"/>
          </a:p>
          <a:p>
            <a:pPr indent="0" lvl="0" marL="0" rtl="0" algn="l">
              <a:spcBef>
                <a:spcPts val="0"/>
              </a:spcBef>
              <a:spcAft>
                <a:spcPts val="0"/>
              </a:spcAft>
              <a:buNone/>
            </a:pPr>
            <a:r>
              <a:t/>
            </a:r>
            <a:endParaRPr b="0" i="1" sz="2000"/>
          </a:p>
        </p:txBody>
      </p:sp>
      <p:sp>
        <p:nvSpPr>
          <p:cNvPr id="208" name="Google Shape;208;p37"/>
          <p:cNvSpPr txBox="1"/>
          <p:nvPr>
            <p:ph idx="1" type="body"/>
          </p:nvPr>
        </p:nvSpPr>
        <p:spPr>
          <a:xfrm>
            <a:off x="183600" y="1182425"/>
            <a:ext cx="8520600" cy="381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D0D0D"/>
                </a:solidFill>
              </a:rPr>
              <a:t>Summary</a:t>
            </a:r>
            <a:r>
              <a:rPr lang="en" sz="1000">
                <a:solidFill>
                  <a:srgbClr val="0D0D0D"/>
                </a:solidFill>
              </a:rPr>
              <a:t>: </a:t>
            </a:r>
            <a:r>
              <a:rPr lang="en" sz="1000">
                <a:solidFill>
                  <a:schemeClr val="dk2"/>
                </a:solidFill>
              </a:rPr>
              <a:t>Kaushik et al. (2018) studied how review statistics and content, and the sequence in which reviews were presented. These factors played a significant role in molding consumer perceptions and their decision-making, highlighting the complexity of online e-commerce transaction behavior. </a:t>
            </a:r>
            <a:r>
              <a:rPr lang="en" sz="1000">
                <a:solidFill>
                  <a:schemeClr val="dk2"/>
                </a:solidFill>
              </a:rPr>
              <a:t>The data for the testing was collected from Amazon for 57 smartphones over nine months.</a:t>
            </a:r>
            <a:endParaRPr sz="1000">
              <a:solidFill>
                <a:schemeClr val="dk2"/>
              </a:solidFill>
            </a:endParaRPr>
          </a:p>
          <a:p>
            <a:pPr indent="0" lvl="0" marL="0" rtl="0" algn="l">
              <a:spcBef>
                <a:spcPts val="1200"/>
              </a:spcBef>
              <a:spcAft>
                <a:spcPts val="0"/>
              </a:spcAft>
              <a:buNone/>
            </a:pPr>
            <a:r>
              <a:rPr b="1" lang="en" sz="1000">
                <a:solidFill>
                  <a:srgbClr val="0D0D0D"/>
                </a:solidFill>
              </a:rPr>
              <a:t>Feature Classification:</a:t>
            </a:r>
            <a:r>
              <a:rPr lang="en" sz="1000">
                <a:solidFill>
                  <a:schemeClr val="dk2"/>
                </a:solidFill>
              </a:rPr>
              <a:t>The model included eight input variables, five control variables, and one dependent variable. Model 1 checks how sales are impacted by control variables. Model 2 helps test hypotheses 1 to 7. </a:t>
            </a:r>
            <a:endParaRPr sz="1000">
              <a:solidFill>
                <a:schemeClr val="dk2"/>
              </a:solidFill>
            </a:endParaRPr>
          </a:p>
          <a:p>
            <a:pPr indent="0" lvl="0" marL="0" rtl="0" algn="l">
              <a:spcBef>
                <a:spcPts val="1200"/>
              </a:spcBef>
              <a:spcAft>
                <a:spcPts val="0"/>
              </a:spcAft>
              <a:buNone/>
            </a:pPr>
            <a:r>
              <a:rPr lang="en" sz="1000">
                <a:solidFill>
                  <a:schemeClr val="dk2"/>
                </a:solidFill>
              </a:rPr>
              <a:t>Dependent Variable was Sale. Control Variables were Sale Price, Savings, Product Age, Average Rating and Number of reviews. Independent Variables were Percentage of verified reviews, Helpfulness count of helpful reviews, Balance of helpful reviews, Sequence of negative review, Number of helpful reviews, Average informativeness, and Sequence of Informativeness. </a:t>
            </a:r>
            <a:endParaRPr sz="1000">
              <a:solidFill>
                <a:schemeClr val="dk2"/>
              </a:solidFill>
            </a:endParaRPr>
          </a:p>
          <a:p>
            <a:pPr indent="0" lvl="0" marL="0" rtl="0" algn="l">
              <a:spcBef>
                <a:spcPts val="1200"/>
              </a:spcBef>
              <a:spcAft>
                <a:spcPts val="0"/>
              </a:spcAft>
              <a:buNone/>
            </a:pPr>
            <a:r>
              <a:rPr lang="en" sz="1000">
                <a:solidFill>
                  <a:schemeClr val="dk2"/>
                </a:solidFill>
              </a:rPr>
              <a:t>The author introduced seven hypotheses on product sales for testing the effect of persuasiveness, informativeness, and sequence of review. Hypothesis 1 - Number of helpful reviews that influence positively. Hypothesis 2 - Average informativeness of helpful reviews. Hypothesis 3 - Products with higher average informativeness reviews will likely have lower sales than products with lower average informativeness. Hypothesis 4- Percentage of verified reviews. Hypothesis 5 - Helpfulness Count. Hypothesis 6 - Balance of helpful reviews. Hypothesis 7- Sales are likely to be lower for products with more negative reviews, and the hypotheses proposed using a linear regression model were tested. The hypotheses proved to be supported.</a:t>
            </a:r>
            <a:endParaRPr sz="1000">
              <a:solidFill>
                <a:schemeClr val="dk2"/>
              </a:solidFill>
            </a:endParaRPr>
          </a:p>
          <a:p>
            <a:pPr indent="0" lvl="0" marL="0" rtl="0" algn="l">
              <a:spcBef>
                <a:spcPts val="1200"/>
              </a:spcBef>
              <a:spcAft>
                <a:spcPts val="0"/>
              </a:spcAft>
              <a:buNone/>
            </a:pPr>
            <a:r>
              <a:rPr b="1" lang="en" sz="1000">
                <a:solidFill>
                  <a:srgbClr val="0D0D0D"/>
                </a:solidFill>
              </a:rPr>
              <a:t>Justification and Contributions:</a:t>
            </a:r>
            <a:r>
              <a:rPr lang="en" sz="1000">
                <a:solidFill>
                  <a:schemeClr val="dk2"/>
                </a:solidFill>
              </a:rPr>
              <a:t>The existing study on consumer behavior and sales primarily focuses on summary statistics of reviews, such as ratings, without considering the impact of the sequence of reviews. The proposed framework outlines Message Persuasiveness, Informativeness, and Valence of reviews' helpfulness and variables contributing to online product sales. To avoid cognitive overload, this research suggests reordering less information-dense reviews at the beginning and reorganizing reviews to emphasize positive feedback and mitigate negative reviews.</a:t>
            </a:r>
            <a:endParaRPr b="1" sz="1000">
              <a:solidFill>
                <a:schemeClr val="dk2"/>
              </a:solidFill>
              <a:latin typeface="Times New Roman"/>
              <a:ea typeface="Times New Roman"/>
              <a:cs typeface="Times New Roman"/>
              <a:sym typeface="Times New Roman"/>
            </a:endParaRPr>
          </a:p>
          <a:p>
            <a:pPr indent="0" lvl="0" marL="0" rtl="0" algn="l">
              <a:spcBef>
                <a:spcPts val="1200"/>
              </a:spcBef>
              <a:spcAft>
                <a:spcPts val="0"/>
              </a:spcAft>
              <a:buClr>
                <a:schemeClr val="dk2"/>
              </a:buClr>
              <a:buSzPts val="1100"/>
              <a:buFont typeface="Arial"/>
              <a:buNone/>
            </a:pPr>
            <a:r>
              <a:t/>
            </a:r>
            <a:endParaRPr sz="1000">
              <a:solidFill>
                <a:schemeClr val="dk2"/>
              </a:solidFill>
            </a:endParaRPr>
          </a:p>
          <a:p>
            <a:pPr indent="0" lvl="0" marL="0" rtl="0" algn="l">
              <a:spcBef>
                <a:spcPts val="1200"/>
              </a:spcBef>
              <a:spcAft>
                <a:spcPts val="0"/>
              </a:spcAft>
              <a:buNone/>
            </a:pPr>
            <a:r>
              <a:t/>
            </a:r>
            <a:endParaRPr sz="1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D0D0D"/>
              </a:solidFill>
            </a:endParaRPr>
          </a:p>
          <a:p>
            <a:pPr indent="0" lvl="0" marL="0" rtl="0" algn="l">
              <a:spcBef>
                <a:spcPts val="1200"/>
              </a:spcBef>
              <a:spcAft>
                <a:spcPts val="1200"/>
              </a:spcAft>
              <a:buNone/>
            </a:pPr>
            <a:r>
              <a:t/>
            </a:r>
            <a:endParaRPr sz="1000">
              <a:solidFill>
                <a:srgbClr val="0D0D0D"/>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105825"/>
            <a:ext cx="8520600" cy="7833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1000"/>
              </a:spcAft>
              <a:buClr>
                <a:schemeClr val="dk2"/>
              </a:buClr>
              <a:buSzPts val="1100"/>
              <a:buFont typeface="Arial"/>
              <a:buNone/>
            </a:pPr>
            <a:r>
              <a:rPr lang="en" sz="1800"/>
              <a:t>Research by Pumrapee Poomka et al. (2021)</a:t>
            </a:r>
            <a:r>
              <a:rPr b="0" lang="en" sz="1800"/>
              <a:t>. </a:t>
            </a:r>
            <a:r>
              <a:rPr b="0" i="1" lang="en" sz="1800"/>
              <a:t>Machine Learning Versus Deep Learning Performances on the Sentiment Analysis of Product Reviews</a:t>
            </a:r>
            <a:endParaRPr i="1" sz="1800"/>
          </a:p>
        </p:txBody>
      </p:sp>
      <p:sp>
        <p:nvSpPr>
          <p:cNvPr id="214" name="Google Shape;214;p38"/>
          <p:cNvSpPr txBox="1"/>
          <p:nvPr>
            <p:ph idx="1" type="body"/>
          </p:nvPr>
        </p:nvSpPr>
        <p:spPr>
          <a:xfrm>
            <a:off x="311700" y="994825"/>
            <a:ext cx="8520600" cy="357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000">
                <a:solidFill>
                  <a:schemeClr val="dk2"/>
                </a:solidFill>
              </a:rPr>
              <a:t>Summary: </a:t>
            </a:r>
            <a:r>
              <a:rPr lang="en" sz="1000">
                <a:solidFill>
                  <a:schemeClr val="dk2"/>
                </a:solidFill>
                <a:highlight>
                  <a:srgbClr val="FFFFFF"/>
                </a:highlight>
              </a:rPr>
              <a:t>The study by Pumrapee Poomka et al. (2021) evaluates the performance of machine learning and deep learning methods in analyzing sentiments of Amazon.com book reviews, demonstrating the superior accuracy of Bag of Words (BoW) combined with neural networks. It contrasts various techniques, ultimately highlighting the effectiveness of combining appropriate data preprocessing and model development to enhance sentiment analysis in product reviews.</a:t>
            </a:r>
            <a:endParaRPr sz="1000">
              <a:solidFill>
                <a:schemeClr val="dk2"/>
              </a:solidFill>
              <a:highlight>
                <a:srgbClr val="FFFFFF"/>
              </a:highlight>
            </a:endParaRPr>
          </a:p>
          <a:p>
            <a:pPr indent="0" lvl="0" marL="0" rtl="0" algn="l">
              <a:spcBef>
                <a:spcPts val="1200"/>
              </a:spcBef>
              <a:spcAft>
                <a:spcPts val="0"/>
              </a:spcAft>
              <a:buNone/>
            </a:pPr>
            <a:r>
              <a:rPr b="1" lang="en" sz="1000">
                <a:solidFill>
                  <a:schemeClr val="dk2"/>
                </a:solidFill>
              </a:rPr>
              <a:t>Feature Classification: </a:t>
            </a:r>
            <a:r>
              <a:rPr lang="en" sz="1000">
                <a:solidFill>
                  <a:schemeClr val="dk2"/>
                </a:solidFill>
              </a:rPr>
              <a:t>The dataset comprises 2000 records, that are split evenly between 1000 positive and 1000 negative reviews, with a training set of 70% and a testing set of 30%. Machine learning techniques include Logistic Regression, Naive Bayes, Support Vector Machines (SVM), and Neural Networks with Bag of Words (BoW) preprocessing, and deep learning approaches like word embedding followed by Long Short-Term Memory (LSTM) and Gated Recurrent Unit (GRU) models. The BoW with the combination of neural networks achieved the highest accuracy at 82%, with a training time of one-minute. The next best was BoW with logistic regression, reaching a 76% accuracy in under a second of training time. Word embedding with deep learning algorithms stands third, showing 74% accuracy and a two-minute training time. </a:t>
            </a:r>
            <a:endParaRPr sz="1000">
              <a:solidFill>
                <a:schemeClr val="dk2"/>
              </a:solidFill>
            </a:endParaRPr>
          </a:p>
          <a:p>
            <a:pPr indent="0" lvl="0" marL="0" rtl="0" algn="l">
              <a:spcBef>
                <a:spcPts val="1200"/>
              </a:spcBef>
              <a:spcAft>
                <a:spcPts val="0"/>
              </a:spcAft>
              <a:buNone/>
            </a:pPr>
            <a:r>
              <a:rPr b="1" lang="en" sz="1000">
                <a:solidFill>
                  <a:schemeClr val="dk2"/>
                </a:solidFill>
              </a:rPr>
              <a:t>Justification and Contribution:</a:t>
            </a:r>
            <a:r>
              <a:rPr lang="en" sz="1000">
                <a:solidFill>
                  <a:schemeClr val="dk2"/>
                </a:solidFill>
              </a:rPr>
              <a:t> </a:t>
            </a:r>
            <a:r>
              <a:rPr lang="en" sz="1000">
                <a:solidFill>
                  <a:schemeClr val="dk2"/>
                </a:solidFill>
                <a:highlight>
                  <a:srgbClr val="FFFFFF"/>
                </a:highlight>
              </a:rPr>
              <a:t>The paper addresses the need to discern and evaluate the sentiments expressed in online product reviews accurately, crucial for understanding consumer behavior and improving product offerings. The paper contributes by demonstrating the effectiveness of combining Bag of Words preprocessing with neural networks in sentiment analysis, offering insights into the optimal methodologies for processing and analyzing textual data in product reviews.</a:t>
            </a:r>
            <a:endParaRPr sz="1000">
              <a:solidFill>
                <a:schemeClr val="dk2"/>
              </a:solidFill>
              <a:highlight>
                <a:srgbClr val="FFFFFF"/>
              </a:highlight>
            </a:endParaRPr>
          </a:p>
          <a:p>
            <a:pPr indent="0" lvl="0" marL="0" rtl="0" algn="l">
              <a:spcBef>
                <a:spcPts val="1200"/>
              </a:spcBef>
              <a:spcAft>
                <a:spcPts val="1200"/>
              </a:spcAft>
              <a:buNone/>
            </a:pPr>
            <a:r>
              <a:rPr lang="en"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7374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2000"/>
              <a:t>Research by Rathor et al. (2018). </a:t>
            </a:r>
            <a:r>
              <a:rPr b="0" i="1" lang="en" sz="2000"/>
              <a:t>Comparative Study of Machine Learning Approaches for Amazon Reviews</a:t>
            </a:r>
            <a:endParaRPr b="0" i="1" sz="2000"/>
          </a:p>
          <a:p>
            <a:pPr indent="0" lvl="0" marL="0" marR="0" rtl="0" algn="l">
              <a:lnSpc>
                <a:spcPct val="115000"/>
              </a:lnSpc>
              <a:spcBef>
                <a:spcPts val="0"/>
              </a:spcBef>
              <a:spcAft>
                <a:spcPts val="1200"/>
              </a:spcAft>
              <a:buNone/>
            </a:pPr>
            <a:r>
              <a:t/>
            </a:r>
            <a:endParaRPr sz="1000">
              <a:solidFill>
                <a:srgbClr val="0D0D0D"/>
              </a:solidFill>
            </a:endParaRPr>
          </a:p>
        </p:txBody>
      </p:sp>
      <p:sp>
        <p:nvSpPr>
          <p:cNvPr id="220" name="Google Shape;220;p39"/>
          <p:cNvSpPr txBox="1"/>
          <p:nvPr>
            <p:ph idx="1" type="body"/>
          </p:nvPr>
        </p:nvSpPr>
        <p:spPr>
          <a:xfrm>
            <a:off x="242725" y="1369600"/>
            <a:ext cx="8520600" cy="3455400"/>
          </a:xfrm>
          <a:prstGeom prst="rect">
            <a:avLst/>
          </a:prstGeom>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100">
                <a:solidFill>
                  <a:srgbClr val="0D0D0D"/>
                </a:solidFill>
              </a:rPr>
              <a:t>Summary: </a:t>
            </a:r>
            <a:r>
              <a:rPr lang="en" sz="1100">
                <a:solidFill>
                  <a:srgbClr val="0D0D0D"/>
                </a:solidFill>
              </a:rPr>
              <a:t>Online reviews influence e-commerce customer behavior, and the review system is currently unstructured and unorganized. This research focused on using natural language processing analysis to classify and analyze online reviews into positive, neutral, and negative using Sentiment Analysis. </a:t>
            </a:r>
            <a:endParaRPr sz="1100">
              <a:solidFill>
                <a:srgbClr val="0D0D0D"/>
              </a:solidFill>
            </a:endParaRPr>
          </a:p>
          <a:p>
            <a:pPr indent="0" lvl="0" marL="0" marR="0" rtl="0" algn="l">
              <a:lnSpc>
                <a:spcPct val="115000"/>
              </a:lnSpc>
              <a:spcBef>
                <a:spcPts val="1200"/>
              </a:spcBef>
              <a:spcAft>
                <a:spcPts val="0"/>
              </a:spcAft>
              <a:buNone/>
            </a:pPr>
            <a:r>
              <a:rPr b="1" lang="en" sz="1100">
                <a:solidFill>
                  <a:srgbClr val="0D0D0D"/>
                </a:solidFill>
              </a:rPr>
              <a:t>Feature Classification:  </a:t>
            </a:r>
            <a:r>
              <a:rPr lang="en" sz="1100">
                <a:solidFill>
                  <a:srgbClr val="0D0D0D"/>
                </a:solidFill>
              </a:rPr>
              <a:t>The dataset was extracted using the Amazon API. A total of 21,000 reviews were used in training, of which both positive and negative reviews were 9,500 each and 2,500 reviews were neutral. To test the model, 3,000 randomly selected reviews were considered. This analysis of sentiments process was conducted in five steps- Product Reviews,Sentiment Identification,Feature Selection, Sentiment Classification and Sentiment Polarity. This was classified using Sentiment analysis classification, that  had three levels - Document level, Sentence level, and Aspect level. Different machine learning classifiers were used to classify Amazon's reviews, such as Support Vector Machines (SVM), Naive Bayes (NB), and Maximum Entropy (ME).Unigrams and weighted unigrams were used to train the classifiers. </a:t>
            </a:r>
            <a:endParaRPr sz="1100">
              <a:solidFill>
                <a:srgbClr val="0D0D0D"/>
              </a:solidFill>
            </a:endParaRPr>
          </a:p>
          <a:p>
            <a:pPr indent="0" lvl="0" marL="0" marR="0" rtl="0" algn="l">
              <a:lnSpc>
                <a:spcPct val="115000"/>
              </a:lnSpc>
              <a:spcBef>
                <a:spcPts val="1200"/>
              </a:spcBef>
              <a:spcAft>
                <a:spcPts val="0"/>
              </a:spcAft>
              <a:buNone/>
            </a:pPr>
            <a:r>
              <a:rPr b="1" lang="en" sz="1100">
                <a:solidFill>
                  <a:srgbClr val="0D0D0D"/>
                </a:solidFill>
              </a:rPr>
              <a:t>Justification and Contributions:</a:t>
            </a:r>
            <a:r>
              <a:rPr lang="en" sz="1100">
                <a:solidFill>
                  <a:srgbClr val="0D0D0D"/>
                </a:solidFill>
              </a:rPr>
              <a:t> </a:t>
            </a:r>
            <a:r>
              <a:rPr lang="en" sz="1100">
                <a:solidFill>
                  <a:srgbClr val="0D0D0D"/>
                </a:solidFill>
              </a:rPr>
              <a:t>It was found that the classifiers performed average and comparable for the three techniques for unigrams. However, with the weighted unigrams, the SVM method yielded the highest accuracy (81.2%) (p. 1557). It was concluded that product reviews are essential for both buyers and sellers. Textual product reviews are unorganized, and they need to be classified appropriately into positive, negative, and neutral. User reviews need to be more effective for accurate predictions.</a:t>
            </a:r>
            <a:endParaRPr sz="1100">
              <a:solidFill>
                <a:srgbClr val="0D0D0D"/>
              </a:solidFill>
            </a:endParaRPr>
          </a:p>
          <a:p>
            <a:pPr indent="0" lvl="0" marL="0" marR="0" rtl="0" algn="l">
              <a:lnSpc>
                <a:spcPct val="115000"/>
              </a:lnSpc>
              <a:spcBef>
                <a:spcPts val="1200"/>
              </a:spcBef>
              <a:spcAft>
                <a:spcPts val="0"/>
              </a:spcAft>
              <a:buNone/>
            </a:pPr>
            <a:r>
              <a:t/>
            </a:r>
            <a:endParaRPr b="1" sz="1000">
              <a:solidFill>
                <a:srgbClr val="0D0D0D"/>
              </a:solidFill>
            </a:endParaRPr>
          </a:p>
          <a:p>
            <a:pPr indent="0" lvl="0" marL="0" marR="0" rtl="0" algn="l">
              <a:lnSpc>
                <a:spcPct val="115000"/>
              </a:lnSpc>
              <a:spcBef>
                <a:spcPts val="1200"/>
              </a:spcBef>
              <a:spcAft>
                <a:spcPts val="0"/>
              </a:spcAft>
              <a:buNone/>
            </a:pPr>
            <a:r>
              <a:t/>
            </a:r>
            <a:endParaRPr b="1" sz="1000">
              <a:solidFill>
                <a:srgbClr val="0D0D0D"/>
              </a:solidFill>
            </a:endParaRPr>
          </a:p>
          <a:p>
            <a:pPr indent="0" lvl="0" marL="0" marR="0" rtl="0" algn="l">
              <a:lnSpc>
                <a:spcPct val="115000"/>
              </a:lnSpc>
              <a:spcBef>
                <a:spcPts val="1200"/>
              </a:spcBef>
              <a:spcAft>
                <a:spcPts val="0"/>
              </a:spcAft>
              <a:buNone/>
            </a:pPr>
            <a:r>
              <a:t/>
            </a:r>
            <a:endParaRPr b="1" sz="1000">
              <a:solidFill>
                <a:srgbClr val="0D0D0D"/>
              </a:solidFill>
            </a:endParaRPr>
          </a:p>
          <a:p>
            <a:pPr indent="0" lvl="0" marL="0" marR="0" rtl="0" algn="l">
              <a:lnSpc>
                <a:spcPct val="115000"/>
              </a:lnSpc>
              <a:spcBef>
                <a:spcPts val="1200"/>
              </a:spcBef>
              <a:spcAft>
                <a:spcPts val="0"/>
              </a:spcAft>
              <a:buNone/>
            </a:pPr>
            <a:r>
              <a:t/>
            </a:r>
            <a:endParaRPr b="1" sz="1000">
              <a:solidFill>
                <a:srgbClr val="0D0D0D"/>
              </a:solidFill>
            </a:endParaRPr>
          </a:p>
          <a:p>
            <a:pPr indent="0" lvl="0" marL="0" marR="0" rtl="0" algn="l">
              <a:lnSpc>
                <a:spcPct val="115000"/>
              </a:lnSpc>
              <a:spcBef>
                <a:spcPts val="1200"/>
              </a:spcBef>
              <a:spcAft>
                <a:spcPts val="0"/>
              </a:spcAft>
              <a:buNone/>
            </a:pPr>
            <a:r>
              <a:t/>
            </a:r>
            <a:endParaRPr b="1" sz="1000">
              <a:solidFill>
                <a:srgbClr val="0D0D0D"/>
              </a:solidFill>
            </a:endParaRPr>
          </a:p>
          <a:p>
            <a:pPr indent="0" lvl="0" marL="0" marR="0" rtl="0" algn="l">
              <a:lnSpc>
                <a:spcPct val="115000"/>
              </a:lnSpc>
              <a:spcBef>
                <a:spcPts val="1200"/>
              </a:spcBef>
              <a:spcAft>
                <a:spcPts val="0"/>
              </a:spcAft>
              <a:buNone/>
            </a:pPr>
            <a:r>
              <a:t/>
            </a:r>
            <a:endParaRPr b="1" sz="1000">
              <a:solidFill>
                <a:srgbClr val="0D0D0D"/>
              </a:solidFill>
            </a:endParaRPr>
          </a:p>
          <a:p>
            <a:pPr indent="0" lvl="0" marL="0" marR="0" rtl="0" algn="l">
              <a:lnSpc>
                <a:spcPct val="115000"/>
              </a:lnSpc>
              <a:spcBef>
                <a:spcPts val="1200"/>
              </a:spcBef>
              <a:spcAft>
                <a:spcPts val="1200"/>
              </a:spcAft>
              <a:buNone/>
            </a:pPr>
            <a:r>
              <a:t/>
            </a:r>
            <a:endParaRPr b="1" sz="1000">
              <a:solidFill>
                <a:srgbClr val="0D0D0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95250"/>
            <a:ext cx="8520600" cy="994800"/>
          </a:xfrm>
          <a:prstGeom prst="rect">
            <a:avLst/>
          </a:prstGeom>
        </p:spPr>
        <p:txBody>
          <a:bodyPr anchorCtr="0" anchor="t" bIns="91425" lIns="91425" spcFirstLastPara="1" rIns="91425" wrap="square" tIns="91425">
            <a:noAutofit/>
          </a:bodyPr>
          <a:lstStyle/>
          <a:p>
            <a:pPr indent="0" lvl="0" marL="0" rtl="0" algn="l">
              <a:spcBef>
                <a:spcPts val="1000"/>
              </a:spcBef>
              <a:spcAft>
                <a:spcPts val="1000"/>
              </a:spcAft>
              <a:buClr>
                <a:schemeClr val="dk2"/>
              </a:buClr>
              <a:buSzPts val="1100"/>
              <a:buFont typeface="Arial"/>
              <a:buNone/>
            </a:pPr>
            <a:r>
              <a:rPr lang="en" sz="1800"/>
              <a:t>Research by Yen-Liang Chen et al. (2021)</a:t>
            </a:r>
            <a:r>
              <a:rPr b="0" lang="en" sz="1800"/>
              <a:t>. </a:t>
            </a:r>
            <a:r>
              <a:rPr b="0" i="1" lang="en" sz="1800"/>
              <a:t>Predicting eWOM's Influence on Purchase Intention Based on Helpfulness, Credibility, Information Quality, and Professionalism.</a:t>
            </a:r>
            <a:endParaRPr i="1" sz="1800"/>
          </a:p>
        </p:txBody>
      </p:sp>
      <p:sp>
        <p:nvSpPr>
          <p:cNvPr id="226" name="Google Shape;226;p40"/>
          <p:cNvSpPr txBox="1"/>
          <p:nvPr>
            <p:ph idx="1" type="body"/>
          </p:nvPr>
        </p:nvSpPr>
        <p:spPr>
          <a:xfrm>
            <a:off x="311700" y="1217075"/>
            <a:ext cx="8520600" cy="33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Summary: </a:t>
            </a:r>
            <a:r>
              <a:rPr lang="en" sz="1000">
                <a:solidFill>
                  <a:srgbClr val="0D0D0D"/>
                </a:solidFill>
                <a:highlight>
                  <a:srgbClr val="FFFFFF"/>
                </a:highlight>
              </a:rPr>
              <a:t>The study by Yen-Liang Chen et al. (2021) investigates the role of electronic word-of-mouth (eWOM) attributes such as professionalism, helpfulness, credibility, and information quality on consumer purchase intentions, employing machine learning models like SVM, which showed the highest accuracy. It elucidates eWOM's complex impact on consumer behavior and provides insights for businesses and consumers on leveraging online reviews effectively.</a:t>
            </a:r>
            <a:endParaRPr sz="1000">
              <a:solidFill>
                <a:schemeClr val="dk2"/>
              </a:solidFill>
            </a:endParaRPr>
          </a:p>
          <a:p>
            <a:pPr indent="0" lvl="0" marL="0" rtl="0" algn="l">
              <a:spcBef>
                <a:spcPts val="1200"/>
              </a:spcBef>
              <a:spcAft>
                <a:spcPts val="0"/>
              </a:spcAft>
              <a:buNone/>
            </a:pPr>
            <a:r>
              <a:rPr b="1" lang="en" sz="1000">
                <a:solidFill>
                  <a:schemeClr val="dk2"/>
                </a:solidFill>
              </a:rPr>
              <a:t>Feature Classification:</a:t>
            </a:r>
            <a:r>
              <a:rPr lang="en" sz="1000">
                <a:solidFill>
                  <a:schemeClr val="dk2"/>
                </a:solidFill>
              </a:rPr>
              <a:t> </a:t>
            </a:r>
            <a:r>
              <a:rPr lang="en" sz="1000">
                <a:solidFill>
                  <a:schemeClr val="dk2"/>
                </a:solidFill>
              </a:rPr>
              <a:t>Using an ensemble technique and feature filtering algorithms, the study aims at accurately predicting eWOM's impact on </a:t>
            </a:r>
            <a:r>
              <a:rPr lang="en" sz="1000">
                <a:solidFill>
                  <a:schemeClr val="dk2"/>
                </a:solidFill>
              </a:rPr>
              <a:t>consumers</a:t>
            </a:r>
            <a:r>
              <a:rPr lang="en" sz="1000">
                <a:solidFill>
                  <a:schemeClr val="dk2"/>
                </a:solidFill>
              </a:rPr>
              <a:t> intention to purchase with various machine learning models. The Support Vector Machines show the highest accuracy at 72.17%, among other machine learning models which include Random Forest, Logistic Regression, RepTree, and Multilayer Perceptron. This study helps both consumers and businesses in understanding online reviews better by showing how complex the effect of electronic word of mouth (eWOM) is on what people buy and how effective it is to include different factors in a model that predicts behavior. </a:t>
            </a:r>
            <a:endParaRPr sz="1000">
              <a:solidFill>
                <a:schemeClr val="dk2"/>
              </a:solidFill>
            </a:endParaRPr>
          </a:p>
          <a:p>
            <a:pPr indent="0" lvl="0" marL="0" rtl="0" algn="l">
              <a:spcBef>
                <a:spcPts val="1200"/>
              </a:spcBef>
              <a:spcAft>
                <a:spcPts val="0"/>
              </a:spcAft>
              <a:buNone/>
            </a:pPr>
            <a:r>
              <a:rPr b="1" lang="en" sz="1000">
                <a:solidFill>
                  <a:schemeClr val="dk2"/>
                </a:solidFill>
              </a:rPr>
              <a:t>Justification and Contribution:</a:t>
            </a:r>
            <a:r>
              <a:rPr lang="en" sz="1000">
                <a:solidFill>
                  <a:schemeClr val="dk2"/>
                </a:solidFill>
              </a:rPr>
              <a:t> </a:t>
            </a:r>
            <a:r>
              <a:rPr lang="en" sz="1000">
                <a:solidFill>
                  <a:srgbClr val="0D0D0D"/>
                </a:solidFill>
                <a:highlight>
                  <a:srgbClr val="FFFFFF"/>
                </a:highlight>
              </a:rPr>
              <a:t>The justification of the paper is it tackles the crucial task of understanding how electronic word-of-mouth influences consumer purchase decisions in the digital age, a vital aspect for both consumers making informed choices and businesses seeking to enhance their marketing strategies. The contribution of this paper offers a novel analytical framework that employs machine learning techniques, mainly SVM, to accurately predict the impact of various eWOM characteristics on consumer buying intentions, providing actionable insights for optimizing online review systems and eWOM marketing strategies.</a:t>
            </a:r>
            <a:endParaRPr sz="1000">
              <a:solidFill>
                <a:srgbClr val="0D0D0D"/>
              </a:solidFill>
              <a:highlight>
                <a:srgbClr val="FFFFFF"/>
              </a:highlight>
            </a:endParaRPr>
          </a:p>
          <a:p>
            <a:pPr indent="0" lvl="0" marL="0" rtl="0" algn="l">
              <a:spcBef>
                <a:spcPts val="1200"/>
              </a:spcBef>
              <a:spcAft>
                <a:spcPts val="0"/>
              </a:spcAft>
              <a:buNone/>
            </a:pPr>
            <a:r>
              <a:t/>
            </a:r>
            <a:endParaRPr sz="1000">
              <a:solidFill>
                <a:schemeClr val="dk2"/>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00">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a:t>
            </a:r>
            <a:r>
              <a:rPr lang="en" sz="2000"/>
              <a:t>omparison Between Literature Survey Existing Research </a:t>
            </a:r>
            <a:endParaRPr sz="2000"/>
          </a:p>
        </p:txBody>
      </p:sp>
      <p:sp>
        <p:nvSpPr>
          <p:cNvPr id="232" name="Google Shape;232;p41"/>
          <p:cNvSpPr txBox="1"/>
          <p:nvPr>
            <p:ph idx="1" type="body"/>
          </p:nvPr>
        </p:nvSpPr>
        <p:spPr>
          <a:xfrm>
            <a:off x="168825" y="11435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solidFill>
                  <a:schemeClr val="dk2"/>
                </a:solidFill>
              </a:rPr>
              <a:t>Kaushik et al. (2018) explained how review sequence influences the consumers perceptions and purchase decisions and proposed seven hypotheses that impact the review characteristics on sales of products. Whereas, Rathor et al. (2018) used sentiment analysis, where machine learning classifiers worked the best for the classification of reviews into positive, neutral, and negative sentiment analysis.</a:t>
            </a:r>
            <a:endParaRPr sz="1200">
              <a:solidFill>
                <a:schemeClr val="dk2"/>
              </a:solidFill>
            </a:endParaRPr>
          </a:p>
          <a:p>
            <a:pPr indent="0" lvl="0" marL="0" rtl="0" algn="l">
              <a:lnSpc>
                <a:spcPct val="100000"/>
              </a:lnSpc>
              <a:spcBef>
                <a:spcPts val="0"/>
              </a:spcBef>
              <a:spcAft>
                <a:spcPts val="0"/>
              </a:spcAft>
              <a:buNone/>
            </a:pPr>
            <a:r>
              <a:rPr lang="en" sz="1200">
                <a:solidFill>
                  <a:schemeClr val="dk2"/>
                </a:solidFill>
              </a:rPr>
              <a:t>The study by Tomas Pranckevicius et al. (2018)  finds Logistic Regression to be the most effective classifier, highlighting the importance of selecting suitable algorithms for optimizing sentiment analysis outcomes in textual content. Whereas, the study by Pumrapee Poomka et al. (2021) compares the efficacy of machine learning and deep learning techniques in sentiment analysis of Amazon.com book reviews, having BoW with the combination of neural networks achieved the highest accuracy at 82%, followed by BoW with logistic regression, reaching a 76% accuracy, and then word embedding with deep learning algorithms showing 74% accuracy.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25200" y="832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00"/>
              <a:t>In ecommerce marketplaces such as Amazon, 98% of consumers say reviews are their essential resource for making purchase decisions</a:t>
            </a:r>
            <a:endParaRPr sz="2000"/>
          </a:p>
        </p:txBody>
      </p:sp>
      <p:sp>
        <p:nvSpPr>
          <p:cNvPr id="71" name="Google Shape;71;p15"/>
          <p:cNvSpPr txBox="1"/>
          <p:nvPr>
            <p:ph idx="1" type="body"/>
          </p:nvPr>
        </p:nvSpPr>
        <p:spPr>
          <a:xfrm>
            <a:off x="311700" y="1152475"/>
            <a:ext cx="8520600" cy="388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Char char="●"/>
            </a:pPr>
            <a:r>
              <a:rPr lang="en" sz="1400">
                <a:solidFill>
                  <a:schemeClr val="dk2"/>
                </a:solidFill>
              </a:rPr>
              <a:t>Amazon is the US e-commerce leader and accounts for ~38% market share (</a:t>
            </a:r>
            <a:r>
              <a:rPr lang="en" sz="1400" u="sng">
                <a:solidFill>
                  <a:schemeClr val="hlink"/>
                </a:solidFill>
                <a:hlinkClick r:id="rId3"/>
              </a:rPr>
              <a:t>source</a:t>
            </a:r>
            <a:r>
              <a:rPr lang="en" sz="1400">
                <a:solidFill>
                  <a:schemeClr val="dk2"/>
                </a:solidFill>
              </a:rPr>
              <a:t>)</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Amazon reported its annual Net sales as $574.8 billion in 2023, a 12% increase compared with $514.0 billion in 2022 (</a:t>
            </a:r>
            <a:r>
              <a:rPr lang="en" sz="1400" u="sng">
                <a:solidFill>
                  <a:schemeClr val="hlink"/>
                </a:solidFill>
                <a:hlinkClick r:id="rId4"/>
              </a:rPr>
              <a:t>source</a:t>
            </a:r>
            <a:r>
              <a:rPr lang="en" sz="1400">
                <a:solidFill>
                  <a:schemeClr val="dk2"/>
                </a:solidFill>
              </a:rPr>
              <a:t>)</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Recent research suggests that 77% of shoppers specifically seek out websites with ratings and reviews (</a:t>
            </a:r>
            <a:r>
              <a:rPr lang="en" sz="1400" u="sng">
                <a:solidFill>
                  <a:schemeClr val="hlink"/>
                </a:solidFill>
                <a:hlinkClick r:id="rId5"/>
              </a:rPr>
              <a:t>source</a:t>
            </a:r>
            <a:r>
              <a:rPr lang="en" sz="1400">
                <a:solidFill>
                  <a:schemeClr val="dk2"/>
                </a:solidFill>
              </a:rPr>
              <a:t>)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The same study mentioned that 98% of surveyed consumers say reviews are their essential resource for making purchase decisions, a claim attested by Amazon in its official blog (</a:t>
            </a:r>
            <a:r>
              <a:rPr lang="en" sz="1400" u="sng">
                <a:solidFill>
                  <a:schemeClr val="hlink"/>
                </a:solidFill>
                <a:hlinkClick r:id="rId6"/>
              </a:rPr>
              <a:t>link</a:t>
            </a:r>
            <a:r>
              <a:rPr lang="en" sz="1400">
                <a:solidFill>
                  <a:schemeClr val="dk2"/>
                </a:solidFill>
              </a:rPr>
              <a:t>)</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Therefore</a:t>
            </a:r>
            <a:r>
              <a:rPr lang="en" sz="1400">
                <a:solidFill>
                  <a:schemeClr val="dk2"/>
                </a:solidFill>
              </a:rPr>
              <a:t>, reviews are critical drivers of informed buying decisions and understand the underlying aspects of what makes reviews helpful is critical for customer experience</a:t>
            </a:r>
            <a:endParaRPr sz="14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448275" y="1195425"/>
            <a:ext cx="8221200" cy="130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100"/>
              <a:t>References</a:t>
            </a:r>
            <a:endParaRPr sz="3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References for Literature Survey of Existing Research</a:t>
            </a:r>
            <a:endParaRPr sz="2500"/>
          </a:p>
        </p:txBody>
      </p:sp>
      <p:sp>
        <p:nvSpPr>
          <p:cNvPr id="243" name="Google Shape;243;p43"/>
          <p:cNvSpPr txBox="1"/>
          <p:nvPr>
            <p:ph idx="1" type="body"/>
          </p:nvPr>
        </p:nvSpPr>
        <p:spPr>
          <a:xfrm>
            <a:off x="311700" y="1152475"/>
            <a:ext cx="8520600" cy="3764400"/>
          </a:xfrm>
          <a:prstGeom prst="rect">
            <a:avLst/>
          </a:prstGeom>
        </p:spPr>
        <p:txBody>
          <a:bodyPr anchorCtr="0" anchor="t" bIns="91425" lIns="91425" spcFirstLastPara="1" rIns="91425" wrap="square" tIns="91425">
            <a:normAutofit fontScale="85000"/>
          </a:bodyPr>
          <a:lstStyle/>
          <a:p>
            <a:pPr indent="-293370" lvl="0" marL="457200" rtl="0" algn="l">
              <a:lnSpc>
                <a:spcPct val="200000"/>
              </a:lnSpc>
              <a:spcBef>
                <a:spcPts val="0"/>
              </a:spcBef>
              <a:spcAft>
                <a:spcPts val="0"/>
              </a:spcAft>
              <a:buClr>
                <a:schemeClr val="dk2"/>
              </a:buClr>
              <a:buSzPct val="100000"/>
              <a:buChar char="●"/>
            </a:pPr>
            <a:r>
              <a:rPr lang="en" sz="1200">
                <a:solidFill>
                  <a:schemeClr val="dk2"/>
                </a:solidFill>
              </a:rPr>
              <a:t>Abhilasha Singh Rathor, Amit Agarwal, Preeti Dimri (2018). Comparative Study of Machine Learning Approaches for Amazon Reviews, Procedia Computer Science. </a:t>
            </a:r>
            <a:r>
              <a:rPr i="1" lang="en" sz="1200">
                <a:solidFill>
                  <a:schemeClr val="dk2"/>
                </a:solidFill>
              </a:rPr>
              <a:t>Volume 132, 2018, Pages 1552-1561, ISSN 1877-0509</a:t>
            </a:r>
            <a:r>
              <a:rPr lang="en" sz="1200">
                <a:solidFill>
                  <a:schemeClr val="dk2"/>
                </a:solidFill>
              </a:rPr>
              <a:t>.  </a:t>
            </a:r>
            <a:r>
              <a:rPr lang="en" sz="1200" u="sng">
                <a:solidFill>
                  <a:schemeClr val="accent5"/>
                </a:solidFill>
                <a:hlinkClick r:id="rId3">
                  <a:extLst>
                    <a:ext uri="{A12FA001-AC4F-418D-AE19-62706E023703}">
                      <ahyp:hlinkClr val="tx"/>
                    </a:ext>
                  </a:extLst>
                </a:hlinkClick>
              </a:rPr>
              <a:t>https://doi.org/10.1016/j.procs.2018.05.119</a:t>
            </a:r>
            <a:endParaRPr sz="1200">
              <a:solidFill>
                <a:schemeClr val="dk2"/>
              </a:solidFill>
            </a:endParaRPr>
          </a:p>
          <a:p>
            <a:pPr indent="-293370" lvl="0" marL="457200" rtl="0" algn="l">
              <a:lnSpc>
                <a:spcPct val="200000"/>
              </a:lnSpc>
              <a:spcBef>
                <a:spcPts val="0"/>
              </a:spcBef>
              <a:spcAft>
                <a:spcPts val="0"/>
              </a:spcAft>
              <a:buClr>
                <a:schemeClr val="dk2"/>
              </a:buClr>
              <a:buSzPct val="100000"/>
              <a:buChar char="●"/>
            </a:pPr>
            <a:r>
              <a:rPr lang="en" sz="1200">
                <a:solidFill>
                  <a:schemeClr val="dk2"/>
                </a:solidFill>
              </a:rPr>
              <a:t>Kapil Kaushik, Rajhans Mishra, Nripendra P. Rana, Yogesh K. Dwivedi (2018). Exploring reviews and review sequences on e-commerce platform: A study of helpful reviews on Amazon.in. </a:t>
            </a:r>
            <a:r>
              <a:rPr i="1" lang="en" sz="1200">
                <a:solidFill>
                  <a:schemeClr val="dk2"/>
                </a:solidFill>
              </a:rPr>
              <a:t>Journal of Retailing and Consumer Services, Volume 45, 2018, Pages 21-32, ISSN 0969-6989. </a:t>
            </a:r>
            <a:r>
              <a:rPr lang="en" sz="1200" u="sng">
                <a:solidFill>
                  <a:schemeClr val="accent5"/>
                </a:solidFill>
                <a:hlinkClick r:id="rId4">
                  <a:extLst>
                    <a:ext uri="{A12FA001-AC4F-418D-AE19-62706E023703}">
                      <ahyp:hlinkClr val="tx"/>
                    </a:ext>
                  </a:extLst>
                </a:hlinkClick>
              </a:rPr>
              <a:t>https://doi.org/10.1016/j.jretconser.2018.08.002</a:t>
            </a:r>
            <a:endParaRPr sz="1200">
              <a:solidFill>
                <a:schemeClr val="dk2"/>
              </a:solidFill>
            </a:endParaRPr>
          </a:p>
          <a:p>
            <a:pPr indent="-293370" lvl="0" marL="457200" rtl="0" algn="l">
              <a:lnSpc>
                <a:spcPct val="200000"/>
              </a:lnSpc>
              <a:spcBef>
                <a:spcPts val="0"/>
              </a:spcBef>
              <a:spcAft>
                <a:spcPts val="0"/>
              </a:spcAft>
              <a:buClr>
                <a:schemeClr val="dk2"/>
              </a:buClr>
              <a:buSzPct val="100000"/>
              <a:buFont typeface="Times New Roman"/>
              <a:buChar char="●"/>
            </a:pPr>
            <a:r>
              <a:rPr lang="en" sz="1200">
                <a:solidFill>
                  <a:schemeClr val="dk2"/>
                </a:solidFill>
              </a:rPr>
              <a:t>Chatterjee, I.; Zhou, M., Abusorrah, A., Sedraoui, K., Alabdulwahab (2021). </a:t>
            </a:r>
            <a:r>
              <a:rPr i="1" lang="en" sz="1200">
                <a:solidFill>
                  <a:schemeClr val="dk2"/>
                </a:solidFill>
              </a:rPr>
              <a:t>A Statistics-Based Outlier Detection and Correction Method for Amazon Customer Reviews.</a:t>
            </a:r>
            <a:r>
              <a:rPr lang="en" sz="1200">
                <a:solidFill>
                  <a:schemeClr val="dk2"/>
                </a:solidFill>
              </a:rPr>
              <a:t> </a:t>
            </a:r>
            <a:r>
              <a:rPr i="1" lang="en" sz="1200">
                <a:solidFill>
                  <a:schemeClr val="dk2"/>
                </a:solidFill>
              </a:rPr>
              <a:t>Entropy 2021, 23, 1645</a:t>
            </a:r>
            <a:r>
              <a:rPr lang="en" sz="1200">
                <a:solidFill>
                  <a:schemeClr val="dk2"/>
                </a:solidFill>
              </a:rPr>
              <a:t>. </a:t>
            </a:r>
            <a:r>
              <a:rPr lang="en" sz="900">
                <a:solidFill>
                  <a:srgbClr val="222222"/>
                </a:solidFill>
                <a:highlight>
                  <a:srgbClr val="FFFFFF"/>
                </a:highlight>
              </a:rPr>
              <a:t> </a:t>
            </a:r>
            <a:r>
              <a:rPr lang="en" sz="1200" u="sng">
                <a:solidFill>
                  <a:schemeClr val="hlink"/>
                </a:solidFill>
                <a:hlinkClick r:id="rId5"/>
              </a:rPr>
              <a:t>https://doi.org/10.3390/e23121645</a:t>
            </a:r>
            <a:endParaRPr sz="1200">
              <a:solidFill>
                <a:schemeClr val="dk2"/>
              </a:solidFill>
            </a:endParaRPr>
          </a:p>
          <a:p>
            <a:pPr indent="-293370" lvl="0" marL="457200" rtl="0" algn="l">
              <a:lnSpc>
                <a:spcPct val="200000"/>
              </a:lnSpc>
              <a:spcBef>
                <a:spcPts val="0"/>
              </a:spcBef>
              <a:spcAft>
                <a:spcPts val="0"/>
              </a:spcAft>
              <a:buClr>
                <a:schemeClr val="dk2"/>
              </a:buClr>
              <a:buSzPct val="100000"/>
              <a:buChar char="●"/>
            </a:pPr>
            <a:r>
              <a:rPr lang="en" sz="1200">
                <a:solidFill>
                  <a:schemeClr val="dk2"/>
                </a:solidFill>
              </a:rPr>
              <a:t>MSI Malik, &amp; Ayyaz Hussain (2018). An analysis of review content and reviewer variables that contribute to review helpfulness. </a:t>
            </a:r>
            <a:r>
              <a:rPr i="1" lang="en" sz="1200">
                <a:solidFill>
                  <a:schemeClr val="dk2"/>
                </a:solidFill>
              </a:rPr>
              <a:t>Information Processing &amp; Management, Volume 54, Issue 1, 2018, Pages 88-104, ISSN 0306-4573. </a:t>
            </a:r>
            <a:r>
              <a:rPr lang="en" sz="1200" u="sng">
                <a:solidFill>
                  <a:schemeClr val="hlink"/>
                </a:solidFill>
                <a:hlinkClick r:id="rId6"/>
              </a:rPr>
              <a:t>https://doi.org/10.1016/j.ipm.2017.09.004</a:t>
            </a:r>
            <a:endParaRPr sz="1200">
              <a:solidFill>
                <a:schemeClr val="dk2"/>
              </a:solidFill>
              <a:highlight>
                <a:srgbClr val="FFFBF7"/>
              </a:highlight>
            </a:endParaRPr>
          </a:p>
          <a:p>
            <a:pPr indent="-293370" lvl="0" marL="457200" rtl="0" algn="l">
              <a:lnSpc>
                <a:spcPct val="200000"/>
              </a:lnSpc>
              <a:spcBef>
                <a:spcPts val="0"/>
              </a:spcBef>
              <a:spcAft>
                <a:spcPts val="0"/>
              </a:spcAft>
              <a:buClr>
                <a:schemeClr val="dk2"/>
              </a:buClr>
              <a:buSzPct val="100000"/>
              <a:buChar char="●"/>
            </a:pPr>
            <a:r>
              <a:rPr lang="en" sz="1200">
                <a:solidFill>
                  <a:schemeClr val="dk2"/>
                </a:solidFill>
              </a:rPr>
              <a:t>Robert Ireland, &amp; Ang Liu (2018). Application of data analytics for product design: Sentiment analysis of online product reviews. </a:t>
            </a:r>
            <a:r>
              <a:rPr i="1" lang="en" sz="1200">
                <a:solidFill>
                  <a:schemeClr val="dk2"/>
                </a:solidFill>
              </a:rPr>
              <a:t>CIRP Journal of Manufacturing Science and Technology, Volume 23, 2018, Pages 128-144, ISSN 1755-5817.</a:t>
            </a:r>
            <a:r>
              <a:rPr lang="en" sz="1200">
                <a:solidFill>
                  <a:schemeClr val="dk2"/>
                </a:solidFill>
              </a:rPr>
              <a:t> </a:t>
            </a:r>
            <a:r>
              <a:rPr lang="en" sz="1200" u="sng">
                <a:solidFill>
                  <a:schemeClr val="accent5"/>
                </a:solidFill>
                <a:hlinkClick r:id="rId7">
                  <a:extLst>
                    <a:ext uri="{A12FA001-AC4F-418D-AE19-62706E023703}">
                      <ahyp:hlinkClr val="tx"/>
                    </a:ext>
                  </a:extLst>
                </a:hlinkClick>
              </a:rPr>
              <a:t>https://doi.org/10.1016/j.cirpj.2018.06.003</a:t>
            </a:r>
            <a:endParaRPr sz="1200">
              <a:solidFill>
                <a:schemeClr val="dk2"/>
              </a:solidFill>
              <a:highlight>
                <a:srgbClr val="FFFBF7"/>
              </a:highlight>
            </a:endParaRPr>
          </a:p>
          <a:p>
            <a:pPr indent="0" lvl="0" marL="0" rtl="0" algn="l">
              <a:lnSpc>
                <a:spcPct val="200000"/>
              </a:lnSpc>
              <a:spcBef>
                <a:spcPts val="0"/>
              </a:spcBef>
              <a:spcAft>
                <a:spcPts val="0"/>
              </a:spcAft>
              <a:buNone/>
            </a:pPr>
            <a:r>
              <a:t/>
            </a:r>
            <a:endParaRPr sz="12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idx="1" type="body"/>
          </p:nvPr>
        </p:nvSpPr>
        <p:spPr>
          <a:xfrm>
            <a:off x="311700" y="151800"/>
            <a:ext cx="8520600" cy="4417200"/>
          </a:xfrm>
          <a:prstGeom prst="rect">
            <a:avLst/>
          </a:prstGeom>
        </p:spPr>
        <p:txBody>
          <a:bodyPr anchorCtr="0" anchor="t" bIns="91425" lIns="91425" spcFirstLastPara="1" rIns="91425" wrap="square" tIns="91425">
            <a:noAutofit/>
          </a:bodyPr>
          <a:lstStyle/>
          <a:p>
            <a:pPr indent="-292100" lvl="0" marL="457200" marR="0" rtl="0" algn="l">
              <a:lnSpc>
                <a:spcPct val="200000"/>
              </a:lnSpc>
              <a:spcBef>
                <a:spcPts val="0"/>
              </a:spcBef>
              <a:spcAft>
                <a:spcPts val="0"/>
              </a:spcAft>
              <a:buClr>
                <a:schemeClr val="dk2"/>
              </a:buClr>
              <a:buSzPts val="1000"/>
              <a:buChar char="●"/>
            </a:pPr>
            <a:r>
              <a:rPr lang="en" sz="1000">
                <a:solidFill>
                  <a:schemeClr val="dk2"/>
                </a:solidFill>
              </a:rPr>
              <a:t>Li, H. (2017). Amazon Product Reviews Helpfulness Prediction. </a:t>
            </a:r>
            <a:r>
              <a:rPr lang="en" sz="1000" u="sng">
                <a:solidFill>
                  <a:schemeClr val="hlink"/>
                </a:solidFill>
                <a:hlinkClick r:id="rId3"/>
              </a:rPr>
              <a:t>https://doi.org/10.17615/jxj5-jt77</a:t>
            </a:r>
            <a:endParaRPr sz="1000">
              <a:solidFill>
                <a:schemeClr val="dk2"/>
              </a:solidFill>
            </a:endParaRPr>
          </a:p>
          <a:p>
            <a:pPr indent="-292100" lvl="0" marL="457200" marR="0" rtl="0" algn="l">
              <a:lnSpc>
                <a:spcPct val="200000"/>
              </a:lnSpc>
              <a:spcBef>
                <a:spcPts val="0"/>
              </a:spcBef>
              <a:spcAft>
                <a:spcPts val="0"/>
              </a:spcAft>
              <a:buClr>
                <a:schemeClr val="dk2"/>
              </a:buClr>
              <a:buSzPts val="1000"/>
              <a:buFont typeface="Times New Roman"/>
              <a:buChar char="●"/>
            </a:pPr>
            <a:r>
              <a:rPr lang="en" sz="1000">
                <a:solidFill>
                  <a:schemeClr val="dk2"/>
                </a:solidFill>
              </a:rPr>
              <a:t>Sara Ashour Aljuhani and Norah Saleh Alghamdi. A Comparison of Sentiment Analysis Methods on Amazon Reviews of Mobile Phones. </a:t>
            </a:r>
            <a:r>
              <a:rPr i="1" lang="en" sz="1000">
                <a:solidFill>
                  <a:schemeClr val="dk2"/>
                </a:solidFill>
              </a:rPr>
              <a:t>International Journal of Advanced Computer Science and Applications(IJACSA), 10(6), 2019.</a:t>
            </a:r>
            <a:r>
              <a:rPr i="1" lang="en" sz="1000">
                <a:solidFill>
                  <a:srgbClr val="737373"/>
                </a:solidFill>
                <a:highlight>
                  <a:srgbClr val="FFFFFF"/>
                </a:highlight>
              </a:rPr>
              <a:t> </a:t>
            </a:r>
            <a:r>
              <a:rPr lang="en" sz="1000" u="sng">
                <a:solidFill>
                  <a:schemeClr val="hlink"/>
                </a:solidFill>
                <a:hlinkClick r:id="rId4"/>
              </a:rPr>
              <a:t>http://dx.doi.org/10.14569/IJACSA.2019.0100678</a:t>
            </a:r>
            <a:endParaRPr sz="1000">
              <a:solidFill>
                <a:schemeClr val="dk2"/>
              </a:solidFill>
            </a:endParaRPr>
          </a:p>
          <a:p>
            <a:pPr indent="-292100" lvl="0" marL="457200" marR="0" rtl="0" algn="l">
              <a:lnSpc>
                <a:spcPct val="200000"/>
              </a:lnSpc>
              <a:spcBef>
                <a:spcPts val="0"/>
              </a:spcBef>
              <a:spcAft>
                <a:spcPts val="0"/>
              </a:spcAft>
              <a:buClr>
                <a:schemeClr val="dk2"/>
              </a:buClr>
              <a:buSzPts val="1000"/>
              <a:buFont typeface="Times New Roman"/>
              <a:buChar char="●"/>
            </a:pPr>
            <a:r>
              <a:rPr lang="en" sz="1000">
                <a:solidFill>
                  <a:schemeClr val="dk2"/>
                </a:solidFill>
              </a:rPr>
              <a:t>Mahdikhani, M. (2023). Exploring commonly used terms from online reviews in the fashion field to predict review helpfulness. </a:t>
            </a:r>
            <a:r>
              <a:rPr i="1" lang="en" sz="1000">
                <a:solidFill>
                  <a:schemeClr val="dk2"/>
                </a:solidFill>
              </a:rPr>
              <a:t>International Journal of Information Management Data Insights, 3(1), 100172.</a:t>
            </a:r>
            <a:r>
              <a:rPr lang="en" sz="1000">
                <a:solidFill>
                  <a:schemeClr val="dk2"/>
                </a:solidFill>
              </a:rPr>
              <a:t> </a:t>
            </a:r>
            <a:r>
              <a:rPr lang="en" sz="1000" u="sng">
                <a:solidFill>
                  <a:schemeClr val="hlink"/>
                </a:solidFill>
                <a:hlinkClick r:id="rId5"/>
              </a:rPr>
              <a:t>https://doi.org/10.1016/j.jjimei.2023.100172</a:t>
            </a:r>
            <a:endParaRPr sz="1000">
              <a:solidFill>
                <a:schemeClr val="dk2"/>
              </a:solidFill>
            </a:endParaRPr>
          </a:p>
          <a:p>
            <a:pPr indent="-292100" lvl="0" marL="457200" marR="0" rtl="0" algn="l">
              <a:lnSpc>
                <a:spcPct val="200000"/>
              </a:lnSpc>
              <a:spcBef>
                <a:spcPts val="0"/>
              </a:spcBef>
              <a:spcAft>
                <a:spcPts val="0"/>
              </a:spcAft>
              <a:buClr>
                <a:schemeClr val="dk2"/>
              </a:buClr>
              <a:buSzPts val="1000"/>
              <a:buChar char="●"/>
            </a:pPr>
            <a:r>
              <a:rPr lang="en" sz="1000">
                <a:solidFill>
                  <a:schemeClr val="dk2"/>
                </a:solidFill>
              </a:rPr>
              <a:t>Park, Y. J. (2018). Predicting the helpfulness of online customer reviews across different product types. </a:t>
            </a:r>
            <a:r>
              <a:rPr i="1" lang="en" sz="1000">
                <a:solidFill>
                  <a:schemeClr val="dk2"/>
                </a:solidFill>
              </a:rPr>
              <a:t>Sustainability, 10(6), 1735.</a:t>
            </a:r>
            <a:r>
              <a:rPr lang="en" sz="1000">
                <a:solidFill>
                  <a:schemeClr val="dk2"/>
                </a:solidFill>
              </a:rPr>
              <a:t> </a:t>
            </a:r>
            <a:r>
              <a:rPr lang="en" sz="1000" u="sng">
                <a:solidFill>
                  <a:schemeClr val="hlink"/>
                </a:solidFill>
                <a:hlinkClick r:id="rId6"/>
              </a:rPr>
              <a:t>https://www.mdpi.com/2071-1050/10/6/1735</a:t>
            </a:r>
            <a:endParaRPr sz="1000">
              <a:solidFill>
                <a:schemeClr val="dk2"/>
              </a:solidFill>
            </a:endParaRPr>
          </a:p>
          <a:p>
            <a:pPr indent="-292100" lvl="0" marL="457200" marR="0" rtl="0" algn="l">
              <a:lnSpc>
                <a:spcPct val="200000"/>
              </a:lnSpc>
              <a:spcBef>
                <a:spcPts val="0"/>
              </a:spcBef>
              <a:spcAft>
                <a:spcPts val="0"/>
              </a:spcAft>
              <a:buClr>
                <a:schemeClr val="dk2"/>
              </a:buClr>
              <a:buSzPts val="1000"/>
              <a:buChar char="●"/>
            </a:pPr>
            <a:r>
              <a:rPr lang="en" sz="1000">
                <a:solidFill>
                  <a:schemeClr val="dk2"/>
                </a:solidFill>
              </a:rPr>
              <a:t>Nguyen, L. T. K., Chung, H.-H., Tuliao, K. V., &amp; Lin, T. M. Y. (2020). Using XGBoost and Skip-Gram Model to Predict Online Review Popularity. </a:t>
            </a:r>
            <a:r>
              <a:rPr i="1" lang="en" sz="1000">
                <a:solidFill>
                  <a:schemeClr val="dk2"/>
                </a:solidFill>
              </a:rPr>
              <a:t>Sage Open, 10(4)</a:t>
            </a:r>
            <a:r>
              <a:rPr lang="en" sz="1000">
                <a:solidFill>
                  <a:schemeClr val="dk2"/>
                </a:solidFill>
              </a:rPr>
              <a:t>.  </a:t>
            </a:r>
            <a:r>
              <a:rPr lang="en" sz="1000" u="sng">
                <a:solidFill>
                  <a:schemeClr val="hlink"/>
                </a:solidFill>
                <a:hlinkClick r:id="rId7"/>
              </a:rPr>
              <a:t>https://doi.org/10.1177/2158244020983316</a:t>
            </a:r>
            <a:endParaRPr sz="1000">
              <a:solidFill>
                <a:schemeClr val="dk2"/>
              </a:solidFill>
            </a:endParaRPr>
          </a:p>
          <a:p>
            <a:pPr indent="-292100" lvl="0" marL="457200" marR="0" rtl="0" algn="l">
              <a:lnSpc>
                <a:spcPct val="200000"/>
              </a:lnSpc>
              <a:spcBef>
                <a:spcPts val="0"/>
              </a:spcBef>
              <a:spcAft>
                <a:spcPts val="0"/>
              </a:spcAft>
              <a:buClr>
                <a:schemeClr val="dk2"/>
              </a:buClr>
              <a:buSzPts val="1000"/>
              <a:buChar char="●"/>
            </a:pPr>
            <a:r>
              <a:rPr lang="en" sz="1000">
                <a:solidFill>
                  <a:schemeClr val="dk2"/>
                </a:solidFill>
              </a:rPr>
              <a:t>Kim, S. M., Pantel, P., Chklovski, T., &amp; Pennacchiotti, M. (2006, July). Automatically assessing review helpfulness. </a:t>
            </a:r>
            <a:r>
              <a:rPr i="1" lang="en" sz="1000">
                <a:solidFill>
                  <a:schemeClr val="dk2"/>
                </a:solidFill>
              </a:rPr>
              <a:t>In Proceedings of the 2006 Conference on empirical methods in natural language processing (pp. 423-430)</a:t>
            </a:r>
            <a:r>
              <a:rPr lang="en" sz="1000">
                <a:solidFill>
                  <a:schemeClr val="dk2"/>
                </a:solidFill>
              </a:rPr>
              <a:t>. </a:t>
            </a:r>
            <a:r>
              <a:rPr lang="en" sz="1000" u="sng">
                <a:solidFill>
                  <a:schemeClr val="hlink"/>
                </a:solidFill>
                <a:hlinkClick r:id="rId8"/>
              </a:rPr>
              <a:t> https://aclanthology.org/W06-1650.pdf</a:t>
            </a:r>
            <a:endParaRPr sz="1000">
              <a:solidFill>
                <a:schemeClr val="dk2"/>
              </a:solidFill>
            </a:endParaRPr>
          </a:p>
          <a:p>
            <a:pPr indent="-292100" lvl="0" marL="457200" marR="0" rtl="0" algn="l">
              <a:lnSpc>
                <a:spcPct val="200000"/>
              </a:lnSpc>
              <a:spcBef>
                <a:spcPts val="0"/>
              </a:spcBef>
              <a:spcAft>
                <a:spcPts val="0"/>
              </a:spcAft>
              <a:buClr>
                <a:schemeClr val="dk2"/>
              </a:buClr>
              <a:buSzPts val="1000"/>
              <a:buChar char="●"/>
            </a:pPr>
            <a:r>
              <a:rPr lang="en" sz="1000">
                <a:solidFill>
                  <a:schemeClr val="dk2"/>
                </a:solidFill>
              </a:rPr>
              <a:t>Tomas Pranckevicius, &amp; Virginijus Marcinkevicius (2017). Exploring Machine Learning Classifiers for Sentiment Analysis of Online Product Reviews: A Comparative Study. </a:t>
            </a:r>
            <a:r>
              <a:rPr i="1" lang="en" sz="1000">
                <a:solidFill>
                  <a:schemeClr val="dk2"/>
                </a:solidFill>
              </a:rPr>
              <a:t>Baltic J. Modern Computing, Vol. 5 (2017), No. 2, 221-232.</a:t>
            </a:r>
            <a:r>
              <a:rPr lang="en" sz="1000">
                <a:solidFill>
                  <a:schemeClr val="dk2"/>
                </a:solidFill>
              </a:rPr>
              <a:t> </a:t>
            </a:r>
            <a:r>
              <a:rPr lang="en" sz="1000" u="sng">
                <a:solidFill>
                  <a:schemeClr val="hlink"/>
                </a:solidFill>
                <a:hlinkClick r:id="rId9"/>
              </a:rPr>
              <a:t>http://dx.doi.org/10.22364/bjmc.2017.5.2.05</a:t>
            </a:r>
            <a:endParaRPr sz="1000">
              <a:solidFill>
                <a:schemeClr val="dk2"/>
              </a:solidFill>
            </a:endParaRPr>
          </a:p>
          <a:p>
            <a:pPr indent="0" lvl="0" marL="457200" marR="0" rtl="0" algn="l">
              <a:lnSpc>
                <a:spcPct val="200000"/>
              </a:lnSpc>
              <a:spcBef>
                <a:spcPts val="0"/>
              </a:spcBef>
              <a:spcAft>
                <a:spcPts val="0"/>
              </a:spcAft>
              <a:buNone/>
            </a:pPr>
            <a:r>
              <a:t/>
            </a:r>
            <a:endParaRPr sz="1000">
              <a:solidFill>
                <a:schemeClr val="dk2"/>
              </a:solidFill>
            </a:endParaRPr>
          </a:p>
          <a:p>
            <a:pPr indent="0" lvl="0" marL="0" marR="0" rtl="0" algn="l">
              <a:lnSpc>
                <a:spcPct val="200000"/>
              </a:lnSpc>
              <a:spcBef>
                <a:spcPts val="0"/>
              </a:spcBef>
              <a:spcAft>
                <a:spcPts val="0"/>
              </a:spcAft>
              <a:buNone/>
            </a:pPr>
            <a:r>
              <a:t/>
            </a:r>
            <a:endParaRPr sz="1000">
              <a:solidFill>
                <a:schemeClr val="dk2"/>
              </a:solidFill>
            </a:endParaRPr>
          </a:p>
          <a:p>
            <a:pPr indent="0" lvl="0" marL="0" rtl="0" algn="l">
              <a:spcBef>
                <a:spcPts val="0"/>
              </a:spcBef>
              <a:spcAft>
                <a:spcPts val="1200"/>
              </a:spcAft>
              <a:buNone/>
            </a:pPr>
            <a:r>
              <a:t/>
            </a:r>
            <a:endParaRPr sz="10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idx="1" type="body"/>
          </p:nvPr>
        </p:nvSpPr>
        <p:spPr>
          <a:xfrm>
            <a:off x="137575" y="105825"/>
            <a:ext cx="8879400" cy="4752000"/>
          </a:xfrm>
          <a:prstGeom prst="rect">
            <a:avLst/>
          </a:prstGeom>
        </p:spPr>
        <p:txBody>
          <a:bodyPr anchorCtr="0" anchor="t" bIns="91425" lIns="91425" spcFirstLastPara="1" rIns="91425" wrap="square" tIns="91425">
            <a:noAutofit/>
          </a:bodyPr>
          <a:lstStyle/>
          <a:p>
            <a:pPr indent="-292100" lvl="0" marL="457200" rtl="0" algn="l">
              <a:lnSpc>
                <a:spcPct val="200000"/>
              </a:lnSpc>
              <a:spcBef>
                <a:spcPts val="0"/>
              </a:spcBef>
              <a:spcAft>
                <a:spcPts val="0"/>
              </a:spcAft>
              <a:buClr>
                <a:schemeClr val="dk2"/>
              </a:buClr>
              <a:buSzPts val="1000"/>
              <a:buChar char="●"/>
            </a:pPr>
            <a:r>
              <a:rPr lang="en" sz="1000">
                <a:solidFill>
                  <a:srgbClr val="222222"/>
                </a:solidFill>
                <a:highlight>
                  <a:srgbClr val="FFFFFF"/>
                </a:highlight>
              </a:rPr>
              <a:t>Subhashini, L.D.C.S., Li, Y., Zhang, J. </a:t>
            </a:r>
            <a:r>
              <a:rPr i="1" lang="en" sz="1000">
                <a:solidFill>
                  <a:srgbClr val="222222"/>
                </a:solidFill>
                <a:highlight>
                  <a:srgbClr val="FFFFFF"/>
                </a:highlight>
              </a:rPr>
              <a:t>et al. </a:t>
            </a:r>
            <a:r>
              <a:rPr lang="en" sz="1000">
                <a:solidFill>
                  <a:srgbClr val="222222"/>
                </a:solidFill>
                <a:highlight>
                  <a:srgbClr val="FFFFFF"/>
                </a:highlight>
              </a:rPr>
              <a:t>(2021). Mining and classifying customer reviews: a survey. </a:t>
            </a:r>
            <a:r>
              <a:rPr i="1" lang="en" sz="1000">
                <a:solidFill>
                  <a:srgbClr val="222222"/>
                </a:solidFill>
                <a:highlight>
                  <a:srgbClr val="FFFFFF"/>
                </a:highlight>
              </a:rPr>
              <a:t>Artif Intell Rev</a:t>
            </a:r>
            <a:r>
              <a:rPr lang="en" sz="1000">
                <a:solidFill>
                  <a:srgbClr val="222222"/>
                </a:solidFill>
                <a:highlight>
                  <a:srgbClr val="FFFFFF"/>
                </a:highlight>
              </a:rPr>
              <a:t> 54, 6343–6389. </a:t>
            </a:r>
            <a:r>
              <a:rPr lang="en" sz="1000" u="sng">
                <a:solidFill>
                  <a:schemeClr val="hlink"/>
                </a:solidFill>
                <a:highlight>
                  <a:srgbClr val="FFFFFF"/>
                </a:highlight>
                <a:hlinkClick r:id="rId3"/>
              </a:rPr>
              <a:t>https://doi.org/10.1007/s10462-021-09955-5</a:t>
            </a:r>
            <a:endParaRPr sz="1000">
              <a:solidFill>
                <a:schemeClr val="dk2"/>
              </a:solidFill>
            </a:endParaRPr>
          </a:p>
          <a:p>
            <a:pPr indent="-292100" lvl="0" marL="457200" rtl="0" algn="l">
              <a:lnSpc>
                <a:spcPct val="200000"/>
              </a:lnSpc>
              <a:spcBef>
                <a:spcPts val="1000"/>
              </a:spcBef>
              <a:spcAft>
                <a:spcPts val="0"/>
              </a:spcAft>
              <a:buClr>
                <a:schemeClr val="dk2"/>
              </a:buClr>
              <a:buSzPts val="1000"/>
              <a:buChar char="●"/>
            </a:pPr>
            <a:r>
              <a:rPr lang="en" sz="1000">
                <a:solidFill>
                  <a:schemeClr val="dk2"/>
                </a:solidFill>
              </a:rPr>
              <a:t>Pumrapee Poomka , Nittaya Kerdprasop, &amp; Kittisak Kerdprasop (2021). Machine Learning Versus Deep Learning Performances on the Sentiment Analysis of Product Reviews. </a:t>
            </a:r>
            <a:r>
              <a:rPr i="1" lang="en" sz="1000">
                <a:solidFill>
                  <a:schemeClr val="dk2"/>
                </a:solidFill>
              </a:rPr>
              <a:t>International Journal of Machine Learning and Computing, Vol. 11, No. 2, March 2021. </a:t>
            </a:r>
            <a:r>
              <a:rPr lang="en" sz="1000" u="sng">
                <a:solidFill>
                  <a:schemeClr val="hlink"/>
                </a:solidFill>
                <a:hlinkClick r:id="rId4"/>
              </a:rPr>
              <a:t>https://www.ijmlc.org/vol11/1021-DY026.pdf</a:t>
            </a:r>
            <a:endParaRPr sz="1000">
              <a:solidFill>
                <a:schemeClr val="dk2"/>
              </a:solidFill>
            </a:endParaRPr>
          </a:p>
          <a:p>
            <a:pPr indent="-292100" lvl="0" marL="457200" rtl="0" algn="l">
              <a:lnSpc>
                <a:spcPct val="200000"/>
              </a:lnSpc>
              <a:spcBef>
                <a:spcPts val="1000"/>
              </a:spcBef>
              <a:spcAft>
                <a:spcPts val="0"/>
              </a:spcAft>
              <a:buClr>
                <a:schemeClr val="dk2"/>
              </a:buClr>
              <a:buSzPts val="1000"/>
              <a:buChar char="●"/>
            </a:pPr>
            <a:r>
              <a:rPr lang="en" sz="1000">
                <a:solidFill>
                  <a:schemeClr val="dk2"/>
                </a:solidFill>
              </a:rPr>
              <a:t>Thomas L. Ngo-Ye, &amp; Atish P. Sinha (2012). Analyzing Online Review Helpfulness Using a Regressional ReliefF-Enhanced Text Mining Method. </a:t>
            </a:r>
            <a:r>
              <a:rPr i="1" lang="en" sz="1000">
                <a:solidFill>
                  <a:schemeClr val="dk2"/>
                </a:solidFill>
                <a:highlight>
                  <a:srgbClr val="FFFFFF"/>
                </a:highlight>
              </a:rPr>
              <a:t>ACM Transactions on Management Information Systems, Volume 3, Issue 2, Article No.: 10pp 1–20</a:t>
            </a:r>
            <a:r>
              <a:rPr i="1" lang="en" sz="1000">
                <a:solidFill>
                  <a:srgbClr val="6B6B6B"/>
                </a:solidFill>
                <a:highlight>
                  <a:srgbClr val="FFFFFF"/>
                </a:highlight>
              </a:rPr>
              <a:t>.</a:t>
            </a:r>
            <a:r>
              <a:rPr lang="en" sz="1000">
                <a:solidFill>
                  <a:srgbClr val="6B6B6B"/>
                </a:solidFill>
                <a:highlight>
                  <a:srgbClr val="FFFFFF"/>
                </a:highlight>
              </a:rPr>
              <a:t> </a:t>
            </a:r>
            <a:r>
              <a:rPr lang="en" sz="1000" u="sng">
                <a:solidFill>
                  <a:schemeClr val="hlink"/>
                </a:solidFill>
                <a:highlight>
                  <a:srgbClr val="FFFFFF"/>
                </a:highlight>
                <a:hlinkClick r:id="rId5"/>
              </a:rPr>
              <a:t>https://dl.acm.org/doi/10.1145/2229156.2229158</a:t>
            </a:r>
            <a:endParaRPr sz="1000">
              <a:solidFill>
                <a:srgbClr val="6B6B6B"/>
              </a:solidFill>
              <a:highlight>
                <a:srgbClr val="FFFFFF"/>
              </a:highlight>
            </a:endParaRPr>
          </a:p>
          <a:p>
            <a:pPr indent="-292100" lvl="0" marL="457200" rtl="0" algn="l">
              <a:lnSpc>
                <a:spcPct val="200000"/>
              </a:lnSpc>
              <a:spcBef>
                <a:spcPts val="1000"/>
              </a:spcBef>
              <a:spcAft>
                <a:spcPts val="0"/>
              </a:spcAft>
              <a:buClr>
                <a:schemeClr val="dk2"/>
              </a:buClr>
              <a:buSzPts val="1000"/>
              <a:buChar char="●"/>
            </a:pPr>
            <a:r>
              <a:rPr lang="en" sz="1000">
                <a:solidFill>
                  <a:schemeClr val="dk2"/>
                </a:solidFill>
              </a:rPr>
              <a:t>Sobia Wassana , Xi Chenb , Tian Shenc, Muhammad Waqard , NZ Jhanjhie (2021). </a:t>
            </a:r>
            <a:r>
              <a:rPr lang="en" sz="1000">
                <a:solidFill>
                  <a:schemeClr val="dk2"/>
                </a:solidFill>
              </a:rPr>
              <a:t>Amazon Product Sentiment Analysis using Machine Learning Techniques. </a:t>
            </a:r>
            <a:r>
              <a:rPr i="1" lang="en" sz="1000">
                <a:solidFill>
                  <a:schemeClr val="dk2"/>
                </a:solidFill>
              </a:rPr>
              <a:t>Revista Argentina de Clínica Psicológica 2021, Vol. XXX, </a:t>
            </a:r>
            <a:r>
              <a:rPr i="1" lang="en" sz="1000">
                <a:solidFill>
                  <a:schemeClr val="dk2"/>
                </a:solidFill>
              </a:rPr>
              <a:t>N°1,</a:t>
            </a:r>
            <a:r>
              <a:rPr i="1" lang="en" sz="1000">
                <a:solidFill>
                  <a:schemeClr val="dk2"/>
                </a:solidFill>
              </a:rPr>
              <a:t> 695-703</a:t>
            </a:r>
            <a:r>
              <a:rPr lang="en" sz="1000">
                <a:solidFill>
                  <a:schemeClr val="dk2"/>
                </a:solidFill>
              </a:rPr>
              <a:t>. </a:t>
            </a:r>
            <a:r>
              <a:rPr lang="en" sz="1000" u="sng">
                <a:solidFill>
                  <a:schemeClr val="hlink"/>
                </a:solidFill>
                <a:hlinkClick r:id="rId6"/>
              </a:rPr>
              <a:t>https://doi.org/10.24205/03276716.2020.2065</a:t>
            </a:r>
            <a:endParaRPr sz="1000">
              <a:solidFill>
                <a:schemeClr val="dk2"/>
              </a:solidFill>
            </a:endParaRPr>
          </a:p>
          <a:p>
            <a:pPr indent="-292100" lvl="0" marL="457200" rtl="0" algn="l">
              <a:lnSpc>
                <a:spcPct val="200000"/>
              </a:lnSpc>
              <a:spcBef>
                <a:spcPts val="1000"/>
              </a:spcBef>
              <a:spcAft>
                <a:spcPts val="0"/>
              </a:spcAft>
              <a:buClr>
                <a:schemeClr val="dk2"/>
              </a:buClr>
              <a:buSzPts val="1000"/>
              <a:buChar char="●"/>
            </a:pPr>
            <a:r>
              <a:rPr lang="en" sz="1000">
                <a:solidFill>
                  <a:schemeClr val="dk2"/>
                </a:solidFill>
              </a:rPr>
              <a:t>Yen-Liang Chen 1,Chia-Ling Chang 2, ORCI and An-Qiao Sung (2021). </a:t>
            </a:r>
            <a:r>
              <a:rPr lang="en" sz="1000">
                <a:solidFill>
                  <a:schemeClr val="dk2"/>
                </a:solidFill>
              </a:rPr>
              <a:t>Predicting eWOM's Influence on Purchase Intention Based on Helpfulness, Credibility, Information Quality, and Professionalism. </a:t>
            </a:r>
            <a:r>
              <a:rPr i="1" lang="en" sz="1000">
                <a:solidFill>
                  <a:schemeClr val="dk2"/>
                </a:solidFill>
              </a:rPr>
              <a:t>Sustainability 2021, 13(13), 7486</a:t>
            </a:r>
            <a:r>
              <a:rPr lang="en" sz="1000">
                <a:solidFill>
                  <a:schemeClr val="dk2"/>
                </a:solidFill>
              </a:rPr>
              <a:t>. </a:t>
            </a:r>
            <a:r>
              <a:rPr lang="en" sz="1000" u="sng">
                <a:solidFill>
                  <a:schemeClr val="hlink"/>
                </a:solidFill>
                <a:hlinkClick r:id="rId7"/>
              </a:rPr>
              <a:t>https://doi.org/10.3390/su13137486</a:t>
            </a:r>
            <a:endParaRPr sz="1000">
              <a:solidFill>
                <a:schemeClr val="dk2"/>
              </a:solidFill>
            </a:endParaRPr>
          </a:p>
          <a:p>
            <a:pPr indent="-292100" lvl="0" marL="457200" rtl="0" algn="l">
              <a:lnSpc>
                <a:spcPct val="200000"/>
              </a:lnSpc>
              <a:spcBef>
                <a:spcPts val="1000"/>
              </a:spcBef>
              <a:spcAft>
                <a:spcPts val="0"/>
              </a:spcAft>
              <a:buClr>
                <a:schemeClr val="dk2"/>
              </a:buClr>
              <a:buSzPts val="1000"/>
              <a:buChar char="●"/>
            </a:pPr>
            <a:r>
              <a:rPr lang="en" sz="1000">
                <a:solidFill>
                  <a:schemeClr val="dk2"/>
                </a:solidFill>
              </a:rPr>
              <a:t>Miao Fan et al. (2019). Product-Aware Helpfulness Prediction of Online Reviews. </a:t>
            </a:r>
            <a:r>
              <a:rPr i="1" lang="en" sz="1000">
                <a:solidFill>
                  <a:schemeClr val="dk2"/>
                </a:solidFill>
                <a:highlight>
                  <a:srgbClr val="FFFFFF"/>
                </a:highlight>
                <a:uFill>
                  <a:noFill/>
                </a:uFill>
                <a:hlinkClick r:id="rId8">
                  <a:extLst>
                    <a:ext uri="{A12FA001-AC4F-418D-AE19-62706E023703}">
                      <ahyp:hlinkClr val="tx"/>
                    </a:ext>
                  </a:extLst>
                </a:hlinkClick>
              </a:rPr>
              <a:t>WWW '19: The World Wide Web Conference</a:t>
            </a:r>
            <a:r>
              <a:rPr i="1" lang="en" sz="1000">
                <a:solidFill>
                  <a:schemeClr val="dk2"/>
                </a:solidFill>
                <a:highlight>
                  <a:srgbClr val="FFFFFF"/>
                </a:highlight>
              </a:rPr>
              <a:t>, May 2019, Pages 2715–2721. </a:t>
            </a:r>
            <a:r>
              <a:rPr lang="en" sz="1000" u="sng">
                <a:solidFill>
                  <a:schemeClr val="hlink"/>
                </a:solidFill>
                <a:highlight>
                  <a:srgbClr val="FFFFFF"/>
                </a:highlight>
                <a:hlinkClick r:id="rId9"/>
              </a:rPr>
              <a:t>https://doi.org/10.1145/3308558.3313523</a:t>
            </a:r>
            <a:endParaRPr sz="1000">
              <a:solidFill>
                <a:schemeClr val="dk2"/>
              </a:solidFill>
            </a:endParaRPr>
          </a:p>
          <a:p>
            <a:pPr indent="-292100" lvl="0" marL="457200" rtl="0" algn="l">
              <a:lnSpc>
                <a:spcPct val="200000"/>
              </a:lnSpc>
              <a:spcBef>
                <a:spcPts val="1000"/>
              </a:spcBef>
              <a:spcAft>
                <a:spcPts val="0"/>
              </a:spcAft>
              <a:buClr>
                <a:schemeClr val="dk2"/>
              </a:buClr>
              <a:buSzPts val="1000"/>
              <a:buChar char="●"/>
            </a:pPr>
            <a:r>
              <a:rPr lang="en" sz="1000">
                <a:solidFill>
                  <a:schemeClr val="dk2"/>
                </a:solidFill>
                <a:highlight>
                  <a:srgbClr val="FFFFFF"/>
                </a:highlight>
              </a:rPr>
              <a:t>Hudgins, Triston, Joseph, Shijo, Yip, Dougla,  and Besanson, Gaston (2023). Identifying Features and Predicting Consumer Helpfulness of Product Reviews.  </a:t>
            </a:r>
            <a:r>
              <a:rPr i="1" lang="en" sz="1000">
                <a:solidFill>
                  <a:schemeClr val="dk2"/>
                </a:solidFill>
                <a:highlight>
                  <a:srgbClr val="FFFFFF"/>
                </a:highlight>
              </a:rPr>
              <a:t>SMU Data Science Review</a:t>
            </a:r>
            <a:r>
              <a:rPr lang="en" sz="1000">
                <a:solidFill>
                  <a:schemeClr val="dk2"/>
                </a:solidFill>
                <a:highlight>
                  <a:srgbClr val="FFFFFF"/>
                </a:highlight>
              </a:rPr>
              <a:t>: Vol. 7: No. 1, Article 11. </a:t>
            </a:r>
            <a:r>
              <a:rPr lang="en" sz="1000" u="sng">
                <a:solidFill>
                  <a:schemeClr val="hlink"/>
                </a:solidFill>
                <a:highlight>
                  <a:srgbClr val="FFFFFF"/>
                </a:highlight>
                <a:hlinkClick r:id="rId10"/>
              </a:rPr>
              <a:t>https://scholar.smu.edu/datasciencereview/vol7/iss1/11</a:t>
            </a:r>
            <a:endParaRPr sz="1000">
              <a:solidFill>
                <a:schemeClr val="dk2"/>
              </a:solidFill>
              <a:highlight>
                <a:srgbClr val="FFFFFF"/>
              </a:highlight>
            </a:endParaRPr>
          </a:p>
          <a:p>
            <a:pPr indent="0" lvl="0" marL="457200" rtl="0" algn="l">
              <a:lnSpc>
                <a:spcPct val="200000"/>
              </a:lnSpc>
              <a:spcBef>
                <a:spcPts val="1000"/>
              </a:spcBef>
              <a:spcAft>
                <a:spcPts val="0"/>
              </a:spcAft>
              <a:buNone/>
            </a:pPr>
            <a:r>
              <a:t/>
            </a:r>
            <a:endParaRPr sz="900">
              <a:solidFill>
                <a:schemeClr val="dk2"/>
              </a:solidFill>
              <a:highlight>
                <a:srgbClr val="FFFFFF"/>
              </a:highlight>
            </a:endParaRPr>
          </a:p>
          <a:p>
            <a:pPr indent="0" lvl="0" marL="457200" rtl="0" algn="l">
              <a:lnSpc>
                <a:spcPct val="200000"/>
              </a:lnSpc>
              <a:spcBef>
                <a:spcPts val="1000"/>
              </a:spcBef>
              <a:spcAft>
                <a:spcPts val="1000"/>
              </a:spcAft>
              <a:buNone/>
            </a:pPr>
            <a:r>
              <a:t/>
            </a:r>
            <a:endParaRPr sz="900">
              <a:solidFill>
                <a:schemeClr val="dk2"/>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448275" y="1195425"/>
            <a:ext cx="8221200" cy="130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100"/>
              <a:t>Thank You</a:t>
            </a:r>
            <a:endParaRPr sz="3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25200" y="832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t>We are focusing on ‘objective’ categories and consciously avoiding categories for which reviews can have a spectrum of opinions </a:t>
            </a:r>
            <a:endParaRPr sz="2000"/>
          </a:p>
        </p:txBody>
      </p:sp>
      <p:sp>
        <p:nvSpPr>
          <p:cNvPr id="77" name="Google Shape;77;p16"/>
          <p:cNvSpPr txBox="1"/>
          <p:nvPr>
            <p:ph idx="1" type="body"/>
          </p:nvPr>
        </p:nvSpPr>
        <p:spPr>
          <a:xfrm>
            <a:off x="311700" y="1101050"/>
            <a:ext cx="8520600" cy="3940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Char char="●"/>
            </a:pPr>
            <a:r>
              <a:rPr lang="en" sz="1400">
                <a:solidFill>
                  <a:schemeClr val="dk2"/>
                </a:solidFill>
              </a:rPr>
              <a:t>Our research uses a unique approach to identify the product categories that will be studied as part of our project</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We focussed on product categories for which the reviews can be considered ‘objective’</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To elaborate, we're consciously avoiding categories for which reviews can have a spectrum of opinions and a lot of subjectivity, like books, fashion, beauty products, etc., </a:t>
            </a:r>
            <a:endParaRPr sz="1400">
              <a:solidFill>
                <a:schemeClr val="dk2"/>
              </a:solidFill>
            </a:endParaRPr>
          </a:p>
          <a:p>
            <a:pPr indent="-317500" lvl="0" marL="457200" rtl="0" algn="l">
              <a:spcBef>
                <a:spcPts val="0"/>
              </a:spcBef>
              <a:spcAft>
                <a:spcPts val="0"/>
              </a:spcAft>
              <a:buClr>
                <a:schemeClr val="dk2"/>
              </a:buClr>
              <a:buSzPts val="1400"/>
              <a:buChar char="●"/>
            </a:pPr>
            <a:r>
              <a:rPr lang="en" sz="1400">
                <a:solidFill>
                  <a:schemeClr val="dk2"/>
                </a:solidFill>
              </a:rPr>
              <a:t>The decision to segment categories based on the subjectivity of their reviews was arrived at through </a:t>
            </a:r>
            <a:r>
              <a:rPr lang="en" sz="1350">
                <a:solidFill>
                  <a:schemeClr val="dk2"/>
                </a:solidFill>
                <a:latin typeface="Arial"/>
                <a:ea typeface="Arial"/>
                <a:cs typeface="Arial"/>
                <a:sym typeface="Arial"/>
              </a:rPr>
              <a:t>heuristic </a:t>
            </a:r>
            <a:r>
              <a:rPr lang="en" sz="1400">
                <a:solidFill>
                  <a:schemeClr val="dk2"/>
                </a:solidFill>
              </a:rPr>
              <a:t>methods</a:t>
            </a:r>
            <a:endParaRPr sz="14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25200" y="832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t>We aim to infer insights from predicting helpfulness of product reviews on Amazon which can help customers and sellers</a:t>
            </a:r>
            <a:endParaRPr sz="2000"/>
          </a:p>
        </p:txBody>
      </p:sp>
      <p:sp>
        <p:nvSpPr>
          <p:cNvPr id="83" name="Google Shape;83;p17"/>
          <p:cNvSpPr txBox="1"/>
          <p:nvPr>
            <p:ph idx="1" type="body"/>
          </p:nvPr>
        </p:nvSpPr>
        <p:spPr>
          <a:xfrm>
            <a:off x="311700" y="2249100"/>
            <a:ext cx="8520600" cy="27924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Clr>
                <a:schemeClr val="dk2"/>
              </a:buClr>
              <a:buSzPts val="1400"/>
              <a:buChar char="●"/>
            </a:pPr>
            <a:r>
              <a:rPr lang="en" sz="1400">
                <a:solidFill>
                  <a:schemeClr val="dk2"/>
                </a:solidFill>
              </a:rPr>
              <a:t>We hypothesize that helpful reviews (by verified buyers and voted by customers) are crucial in influencing buying decisions </a:t>
            </a:r>
            <a:endParaRPr sz="1400">
              <a:solidFill>
                <a:schemeClr val="dk2"/>
              </a:solidFill>
            </a:endParaRPr>
          </a:p>
          <a:p>
            <a:pPr indent="-317500" lvl="0" marL="457200" rtl="0" algn="l">
              <a:lnSpc>
                <a:spcPct val="105000"/>
              </a:lnSpc>
              <a:spcBef>
                <a:spcPts val="0"/>
              </a:spcBef>
              <a:spcAft>
                <a:spcPts val="0"/>
              </a:spcAft>
              <a:buClr>
                <a:schemeClr val="dk2"/>
              </a:buClr>
              <a:buSzPts val="1400"/>
              <a:buChar char="●"/>
            </a:pPr>
            <a:r>
              <a:rPr lang="en" sz="1400">
                <a:solidFill>
                  <a:schemeClr val="dk2"/>
                </a:solidFill>
              </a:rPr>
              <a:t>Enabling customers to write more helpful reviews and these can improve their engagement and experience on the platform </a:t>
            </a:r>
            <a:endParaRPr sz="1400">
              <a:solidFill>
                <a:schemeClr val="dk2"/>
              </a:solidFill>
            </a:endParaRPr>
          </a:p>
          <a:p>
            <a:pPr indent="-317500" lvl="0" marL="457200" rtl="0" algn="l">
              <a:lnSpc>
                <a:spcPct val="105000"/>
              </a:lnSpc>
              <a:spcBef>
                <a:spcPts val="0"/>
              </a:spcBef>
              <a:spcAft>
                <a:spcPts val="0"/>
              </a:spcAft>
              <a:buClr>
                <a:schemeClr val="dk2"/>
              </a:buClr>
              <a:buSzPts val="1400"/>
              <a:buChar char="●"/>
            </a:pPr>
            <a:r>
              <a:rPr lang="en" sz="1400">
                <a:solidFill>
                  <a:schemeClr val="dk2"/>
                </a:solidFill>
              </a:rPr>
              <a:t>Customers can benefit by being prompted with appropriate keywords that result in writing helpful reviews </a:t>
            </a:r>
            <a:endParaRPr sz="1400">
              <a:solidFill>
                <a:schemeClr val="dk2"/>
              </a:solidFill>
            </a:endParaRPr>
          </a:p>
          <a:p>
            <a:pPr indent="-317500" lvl="0" marL="457200" rtl="0" algn="l">
              <a:lnSpc>
                <a:spcPct val="105000"/>
              </a:lnSpc>
              <a:spcBef>
                <a:spcPts val="0"/>
              </a:spcBef>
              <a:spcAft>
                <a:spcPts val="0"/>
              </a:spcAft>
              <a:buClr>
                <a:schemeClr val="dk2"/>
              </a:buClr>
              <a:buSzPts val="1400"/>
              <a:buChar char="●"/>
            </a:pPr>
            <a:r>
              <a:rPr lang="en" sz="1400">
                <a:solidFill>
                  <a:schemeClr val="dk2"/>
                </a:solidFill>
              </a:rPr>
              <a:t>These insights can also help sellers enhance their product listings, aiding the platform and sellers in redefining their marketing strategies and customer satisfaction</a:t>
            </a:r>
            <a:endParaRPr sz="1400">
              <a:solidFill>
                <a:schemeClr val="dk2"/>
              </a:solidFill>
            </a:endParaRPr>
          </a:p>
        </p:txBody>
      </p:sp>
      <p:pic>
        <p:nvPicPr>
          <p:cNvPr id="84" name="Google Shape;84;p17"/>
          <p:cNvPicPr preferRelativeResize="0"/>
          <p:nvPr/>
        </p:nvPicPr>
        <p:blipFill>
          <a:blip r:embed="rId3">
            <a:alphaModFix/>
          </a:blip>
          <a:stretch>
            <a:fillRect/>
          </a:stretch>
        </p:blipFill>
        <p:spPr>
          <a:xfrm>
            <a:off x="2290350" y="943775"/>
            <a:ext cx="810050" cy="810050"/>
          </a:xfrm>
          <a:prstGeom prst="rect">
            <a:avLst/>
          </a:prstGeom>
          <a:noFill/>
          <a:ln>
            <a:noFill/>
          </a:ln>
        </p:spPr>
      </p:pic>
      <p:pic>
        <p:nvPicPr>
          <p:cNvPr id="85" name="Google Shape;85;p17"/>
          <p:cNvPicPr preferRelativeResize="0"/>
          <p:nvPr/>
        </p:nvPicPr>
        <p:blipFill>
          <a:blip r:embed="rId4">
            <a:alphaModFix/>
          </a:blip>
          <a:stretch>
            <a:fillRect/>
          </a:stretch>
        </p:blipFill>
        <p:spPr>
          <a:xfrm>
            <a:off x="3630325" y="987775"/>
            <a:ext cx="722051" cy="722051"/>
          </a:xfrm>
          <a:prstGeom prst="rect">
            <a:avLst/>
          </a:prstGeom>
          <a:noFill/>
          <a:ln>
            <a:noFill/>
          </a:ln>
        </p:spPr>
      </p:pic>
      <p:sp>
        <p:nvSpPr>
          <p:cNvPr id="86" name="Google Shape;86;p17"/>
          <p:cNvSpPr txBox="1"/>
          <p:nvPr/>
        </p:nvSpPr>
        <p:spPr>
          <a:xfrm>
            <a:off x="3184463" y="1064100"/>
            <a:ext cx="361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2"/>
                </a:solidFill>
                <a:latin typeface="Source Sans Pro"/>
                <a:ea typeface="Source Sans Pro"/>
                <a:cs typeface="Source Sans Pro"/>
                <a:sym typeface="Source Sans Pro"/>
              </a:rPr>
              <a:t>+</a:t>
            </a:r>
            <a:endParaRPr b="1" sz="2500">
              <a:solidFill>
                <a:schemeClr val="lt2"/>
              </a:solidFill>
              <a:latin typeface="Source Sans Pro"/>
              <a:ea typeface="Source Sans Pro"/>
              <a:cs typeface="Source Sans Pro"/>
              <a:sym typeface="Source Sans Pro"/>
            </a:endParaRPr>
          </a:p>
        </p:txBody>
      </p:sp>
      <p:sp>
        <p:nvSpPr>
          <p:cNvPr id="87" name="Google Shape;87;p17"/>
          <p:cNvSpPr txBox="1"/>
          <p:nvPr/>
        </p:nvSpPr>
        <p:spPr>
          <a:xfrm>
            <a:off x="4579488" y="1027750"/>
            <a:ext cx="361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lt2"/>
                </a:solidFill>
                <a:latin typeface="Source Sans Pro"/>
                <a:ea typeface="Source Sans Pro"/>
                <a:cs typeface="Source Sans Pro"/>
                <a:sym typeface="Source Sans Pro"/>
              </a:rPr>
              <a:t>=</a:t>
            </a:r>
            <a:endParaRPr b="1" sz="2500">
              <a:solidFill>
                <a:schemeClr val="lt2"/>
              </a:solidFill>
              <a:latin typeface="Source Sans Pro"/>
              <a:ea typeface="Source Sans Pro"/>
              <a:cs typeface="Source Sans Pro"/>
              <a:sym typeface="Source Sans Pro"/>
            </a:endParaRPr>
          </a:p>
        </p:txBody>
      </p:sp>
      <p:sp>
        <p:nvSpPr>
          <p:cNvPr id="88" name="Google Shape;88;p17"/>
          <p:cNvSpPr txBox="1"/>
          <p:nvPr/>
        </p:nvSpPr>
        <p:spPr>
          <a:xfrm>
            <a:off x="5168416" y="1064100"/>
            <a:ext cx="2278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6AA84F"/>
                </a:solidFill>
                <a:latin typeface="Source Sans Pro"/>
                <a:ea typeface="Source Sans Pro"/>
                <a:cs typeface="Source Sans Pro"/>
                <a:sym typeface="Source Sans Pro"/>
              </a:rPr>
              <a:t>Helpful review</a:t>
            </a:r>
            <a:endParaRPr b="1" sz="2500">
              <a:solidFill>
                <a:srgbClr val="6AA84F"/>
              </a:solidFill>
              <a:latin typeface="Source Sans Pro"/>
              <a:ea typeface="Source Sans Pro"/>
              <a:cs typeface="Source Sans Pro"/>
              <a:sym typeface="Source Sans Pro"/>
            </a:endParaRPr>
          </a:p>
        </p:txBody>
      </p:sp>
      <p:sp>
        <p:nvSpPr>
          <p:cNvPr id="89" name="Google Shape;89;p17"/>
          <p:cNvSpPr txBox="1"/>
          <p:nvPr/>
        </p:nvSpPr>
        <p:spPr>
          <a:xfrm>
            <a:off x="2040021" y="1741200"/>
            <a:ext cx="131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latin typeface="Source Sans Pro"/>
                <a:ea typeface="Source Sans Pro"/>
                <a:cs typeface="Source Sans Pro"/>
                <a:sym typeface="Source Sans Pro"/>
              </a:rPr>
              <a:t>Verified buyer</a:t>
            </a:r>
            <a:endParaRPr>
              <a:solidFill>
                <a:schemeClr val="lt2"/>
              </a:solidFill>
              <a:latin typeface="Source Sans Pro"/>
              <a:ea typeface="Source Sans Pro"/>
              <a:cs typeface="Source Sans Pro"/>
              <a:sym typeface="Source Sans Pro"/>
            </a:endParaRPr>
          </a:p>
        </p:txBody>
      </p:sp>
      <p:sp>
        <p:nvSpPr>
          <p:cNvPr id="90" name="Google Shape;90;p17"/>
          <p:cNvSpPr txBox="1"/>
          <p:nvPr/>
        </p:nvSpPr>
        <p:spPr>
          <a:xfrm>
            <a:off x="3233001" y="1633500"/>
            <a:ext cx="1760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latin typeface="Source Sans Pro"/>
                <a:ea typeface="Source Sans Pro"/>
                <a:cs typeface="Source Sans Pro"/>
                <a:sym typeface="Source Sans Pro"/>
              </a:rPr>
              <a:t>Meaningful volume of </a:t>
            </a:r>
            <a:r>
              <a:rPr lang="en">
                <a:solidFill>
                  <a:schemeClr val="lt2"/>
                </a:solidFill>
                <a:latin typeface="Source Sans Pro"/>
                <a:ea typeface="Source Sans Pro"/>
                <a:cs typeface="Source Sans Pro"/>
                <a:sym typeface="Source Sans Pro"/>
              </a:rPr>
              <a:t>helpful</a:t>
            </a:r>
            <a:r>
              <a:rPr lang="en">
                <a:solidFill>
                  <a:schemeClr val="lt2"/>
                </a:solidFill>
                <a:latin typeface="Source Sans Pro"/>
                <a:ea typeface="Source Sans Pro"/>
                <a:cs typeface="Source Sans Pro"/>
                <a:sym typeface="Source Sans Pro"/>
              </a:rPr>
              <a:t> votes</a:t>
            </a:r>
            <a:endParaRPr>
              <a:solidFill>
                <a:schemeClr val="lt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25200" y="832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t>This </a:t>
            </a:r>
            <a:r>
              <a:rPr lang="en" sz="2000"/>
              <a:t>study</a:t>
            </a:r>
            <a:r>
              <a:rPr lang="en" sz="2000"/>
              <a:t> can benefit all stakeholders in an ecommerce marketplace -  </a:t>
            </a:r>
            <a:r>
              <a:rPr lang="en" sz="2000"/>
              <a:t>benefit</a:t>
            </a:r>
            <a:r>
              <a:rPr lang="en" sz="2000"/>
              <a:t> buyers, sellers and the platform (i.e. Amazon) </a:t>
            </a:r>
            <a:endParaRPr sz="2000"/>
          </a:p>
        </p:txBody>
      </p:sp>
      <p:sp>
        <p:nvSpPr>
          <p:cNvPr id="96" name="Google Shape;96;p18"/>
          <p:cNvSpPr txBox="1"/>
          <p:nvPr>
            <p:ph idx="1" type="body"/>
          </p:nvPr>
        </p:nvSpPr>
        <p:spPr>
          <a:xfrm>
            <a:off x="453250" y="967050"/>
            <a:ext cx="8402400" cy="3916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Char char="●"/>
            </a:pPr>
            <a:r>
              <a:rPr lang="en">
                <a:solidFill>
                  <a:schemeClr val="dk2"/>
                </a:solidFill>
              </a:rPr>
              <a:t>This study can inspire customers to </a:t>
            </a:r>
            <a:r>
              <a:rPr b="1" lang="en">
                <a:solidFill>
                  <a:schemeClr val="dk2"/>
                </a:solidFill>
              </a:rPr>
              <a:t>write more helpful reviews</a:t>
            </a:r>
            <a:r>
              <a:rPr lang="en">
                <a:solidFill>
                  <a:schemeClr val="dk2"/>
                </a:solidFill>
              </a:rPr>
              <a:t>, thereby </a:t>
            </a:r>
            <a:r>
              <a:rPr b="1" lang="en">
                <a:solidFill>
                  <a:schemeClr val="dk2"/>
                </a:solidFill>
              </a:rPr>
              <a:t>enriching content</a:t>
            </a:r>
            <a:r>
              <a:rPr lang="en">
                <a:solidFill>
                  <a:schemeClr val="dk2"/>
                </a:solidFill>
              </a:rPr>
              <a:t> and </a:t>
            </a:r>
            <a:r>
              <a:rPr b="1" lang="en">
                <a:solidFill>
                  <a:schemeClr val="dk2"/>
                </a:solidFill>
              </a:rPr>
              <a:t>enhancing the overall shopping experience</a:t>
            </a:r>
            <a:endParaRPr b="1">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For sellers, these insights can help </a:t>
            </a:r>
            <a:r>
              <a:rPr b="1" lang="en">
                <a:solidFill>
                  <a:schemeClr val="dk2"/>
                </a:solidFill>
              </a:rPr>
              <a:t>augment listing content to suit customer needs</a:t>
            </a:r>
            <a:r>
              <a:rPr lang="en">
                <a:solidFill>
                  <a:schemeClr val="dk2"/>
                </a:solidFill>
              </a:rPr>
              <a:t>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Applications of this </a:t>
            </a:r>
            <a:r>
              <a:rPr lang="en">
                <a:solidFill>
                  <a:schemeClr val="dk2"/>
                </a:solidFill>
              </a:rPr>
              <a:t>study</a:t>
            </a:r>
            <a:r>
              <a:rPr lang="en">
                <a:solidFill>
                  <a:schemeClr val="dk2"/>
                </a:solidFill>
              </a:rPr>
              <a:t> are: </a:t>
            </a:r>
            <a:endParaRPr>
              <a:solidFill>
                <a:schemeClr val="dk2"/>
              </a:solidFill>
            </a:endParaRPr>
          </a:p>
          <a:p>
            <a:pPr indent="-317500" lvl="1" marL="914400" rtl="0" algn="l">
              <a:spcBef>
                <a:spcPts val="0"/>
              </a:spcBef>
              <a:spcAft>
                <a:spcPts val="0"/>
              </a:spcAft>
              <a:buClr>
                <a:schemeClr val="dk2"/>
              </a:buClr>
              <a:buSzPts val="1400"/>
              <a:buChar char="○"/>
            </a:pPr>
            <a:r>
              <a:rPr b="1" lang="en">
                <a:solidFill>
                  <a:schemeClr val="dk2"/>
                </a:solidFill>
              </a:rPr>
              <a:t>Automated feedback prompting system</a:t>
            </a:r>
            <a:r>
              <a:rPr lang="en">
                <a:solidFill>
                  <a:schemeClr val="dk2"/>
                </a:solidFill>
              </a:rPr>
              <a:t> i.e. customers can be prompted on the platform or post-purchase communication via email to provide helpful feedback based on identified signals</a:t>
            </a:r>
            <a:endParaRPr>
              <a:solidFill>
                <a:schemeClr val="dk2"/>
              </a:solidFill>
            </a:endParaRPr>
          </a:p>
          <a:p>
            <a:pPr indent="-317500" lvl="1" marL="914400" rtl="0" algn="l">
              <a:spcBef>
                <a:spcPts val="0"/>
              </a:spcBef>
              <a:spcAft>
                <a:spcPts val="0"/>
              </a:spcAft>
              <a:buClr>
                <a:schemeClr val="dk2"/>
              </a:buClr>
              <a:buSzPts val="1400"/>
              <a:buChar char="○"/>
            </a:pPr>
            <a:r>
              <a:rPr b="1" lang="en">
                <a:solidFill>
                  <a:schemeClr val="dk2"/>
                </a:solidFill>
              </a:rPr>
              <a:t>Sellers can address customers’ concerns more proactively</a:t>
            </a:r>
            <a:r>
              <a:rPr lang="en">
                <a:solidFill>
                  <a:schemeClr val="dk2"/>
                </a:solidFill>
              </a:rPr>
              <a:t>, thereby improving their ratings, which in turn can lead to enhanced product discoverability and, therefore, sales</a:t>
            </a:r>
            <a:endParaRPr>
              <a:solidFill>
                <a:schemeClr val="dk2"/>
              </a:solidFill>
            </a:endParaRPr>
          </a:p>
          <a:p>
            <a:pPr indent="-317500" lvl="1" marL="914400" rtl="0" algn="l">
              <a:spcBef>
                <a:spcPts val="0"/>
              </a:spcBef>
              <a:spcAft>
                <a:spcPts val="0"/>
              </a:spcAft>
              <a:buClr>
                <a:schemeClr val="dk2"/>
              </a:buClr>
              <a:buSzPts val="1400"/>
              <a:buChar char="○"/>
            </a:pPr>
            <a:r>
              <a:rPr lang="en">
                <a:solidFill>
                  <a:srgbClr val="0E101A"/>
                </a:solidFill>
              </a:rPr>
              <a:t>Another significant benefit of this study is the </a:t>
            </a:r>
            <a:r>
              <a:rPr b="1" lang="en">
                <a:solidFill>
                  <a:srgbClr val="0E101A"/>
                </a:solidFill>
              </a:rPr>
              <a:t>ability for sellers to improve their buy-box presence</a:t>
            </a:r>
            <a:r>
              <a:rPr lang="en">
                <a:solidFill>
                  <a:srgbClr val="0E101A"/>
                </a:solidFill>
              </a:rPr>
              <a:t>, the key to which is speculated to be influenced by ratings and reviews (</a:t>
            </a:r>
            <a:r>
              <a:rPr lang="en" u="sng">
                <a:solidFill>
                  <a:srgbClr val="1155CC"/>
                </a:solidFill>
                <a:hlinkClick r:id="rId3">
                  <a:extLst>
                    <a:ext uri="{A12FA001-AC4F-418D-AE19-62706E023703}">
                      <ahyp:hlinkClr val="tx"/>
                    </a:ext>
                  </a:extLst>
                </a:hlinkClick>
              </a:rPr>
              <a:t>link</a:t>
            </a:r>
            <a:r>
              <a:rPr lang="en">
                <a:solidFill>
                  <a:srgbClr val="0E101A"/>
                </a:solidFill>
              </a:rPr>
              <a:t>)</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From a platform application point of view, </a:t>
            </a:r>
            <a:r>
              <a:rPr b="1" lang="en">
                <a:solidFill>
                  <a:schemeClr val="dk2"/>
                </a:solidFill>
              </a:rPr>
              <a:t>Amazon can play a vital role in providing a web-based solution or monthly report published for the sellers to manage feedback</a:t>
            </a:r>
            <a:r>
              <a:rPr lang="en">
                <a:solidFill>
                  <a:schemeClr val="dk2"/>
                </a:solidFill>
              </a:rPr>
              <a:t> provided by the customers, allowing them to access the insights captured and optimize their listing and product strategies</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820175" y="989775"/>
            <a:ext cx="7503649" cy="3993449"/>
          </a:xfrm>
          <a:prstGeom prst="rect">
            <a:avLst/>
          </a:prstGeom>
          <a:noFill/>
          <a:ln>
            <a:noFill/>
          </a:ln>
        </p:spPr>
      </p:pic>
      <p:sp>
        <p:nvSpPr>
          <p:cNvPr id="102" name="Google Shape;102;p19"/>
          <p:cNvSpPr txBox="1"/>
          <p:nvPr>
            <p:ph type="title"/>
          </p:nvPr>
        </p:nvSpPr>
        <p:spPr>
          <a:xfrm>
            <a:off x="225200" y="832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t>Our proposed working model includes multiple processing tasks to convert raw text into numeric representation, required for modeling</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448275" y="1195425"/>
            <a:ext cx="8221200" cy="1304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100"/>
              <a:t>Project Requirements</a:t>
            </a:r>
            <a:endParaRPr sz="3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225200" y="8325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 sz="2000"/>
              <a:t>We select only objective categories and predict helpfulness using features that are </a:t>
            </a:r>
            <a:r>
              <a:rPr lang="en" sz="2000"/>
              <a:t>generated</a:t>
            </a:r>
            <a:r>
              <a:rPr lang="en" sz="2000"/>
              <a:t> by TF-IDF of the review text</a:t>
            </a:r>
            <a:endParaRPr sz="2000"/>
          </a:p>
        </p:txBody>
      </p:sp>
      <p:sp>
        <p:nvSpPr>
          <p:cNvPr id="113" name="Google Shape;113;p21"/>
          <p:cNvSpPr txBox="1"/>
          <p:nvPr>
            <p:ph idx="1" type="body"/>
          </p:nvPr>
        </p:nvSpPr>
        <p:spPr>
          <a:xfrm>
            <a:off x="453250" y="967050"/>
            <a:ext cx="8520600" cy="39405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Clr>
                <a:schemeClr val="dk2"/>
              </a:buClr>
              <a:buSzPts val="1400"/>
              <a:buChar char="●"/>
            </a:pPr>
            <a:r>
              <a:rPr lang="en" sz="1400">
                <a:solidFill>
                  <a:schemeClr val="dk2"/>
                </a:solidFill>
              </a:rPr>
              <a:t>Objective categories such as </a:t>
            </a:r>
            <a:r>
              <a:rPr b="1" lang="en" sz="1400">
                <a:solidFill>
                  <a:schemeClr val="dk2"/>
                </a:solidFill>
              </a:rPr>
              <a:t>Appliances, Automotive, Cell Phones and Accessories, and Tools and Home Improvement</a:t>
            </a:r>
            <a:r>
              <a:rPr lang="en" sz="1400">
                <a:solidFill>
                  <a:schemeClr val="dk2"/>
                </a:solidFill>
              </a:rPr>
              <a:t> have been chosen</a:t>
            </a:r>
            <a:endParaRPr sz="1400">
              <a:solidFill>
                <a:schemeClr val="dk2"/>
              </a:solidFill>
            </a:endParaRPr>
          </a:p>
          <a:p>
            <a:pPr indent="-317500" lvl="0" marL="457200" rtl="0" algn="l">
              <a:lnSpc>
                <a:spcPct val="105000"/>
              </a:lnSpc>
              <a:spcBef>
                <a:spcPts val="0"/>
              </a:spcBef>
              <a:spcAft>
                <a:spcPts val="0"/>
              </a:spcAft>
              <a:buClr>
                <a:schemeClr val="dk2"/>
              </a:buClr>
              <a:buSzPts val="1400"/>
              <a:buChar char="●"/>
            </a:pPr>
            <a:r>
              <a:rPr lang="en" sz="1400">
                <a:solidFill>
                  <a:schemeClr val="dk2"/>
                </a:solidFill>
              </a:rPr>
              <a:t>We will label our target variable i.e., helpfulness, by merging two features from the review data: they are ‘votes’ and ‘verified’ - votes refer to the volume of helpful votes assembled by the review</a:t>
            </a:r>
            <a:endParaRPr sz="1400">
              <a:solidFill>
                <a:schemeClr val="dk2"/>
              </a:solidFill>
            </a:endParaRPr>
          </a:p>
          <a:p>
            <a:pPr indent="-317500" lvl="0" marL="457200" rtl="0" algn="l">
              <a:lnSpc>
                <a:spcPct val="105000"/>
              </a:lnSpc>
              <a:spcBef>
                <a:spcPts val="0"/>
              </a:spcBef>
              <a:spcAft>
                <a:spcPts val="0"/>
              </a:spcAft>
              <a:buClr>
                <a:schemeClr val="dk2"/>
              </a:buClr>
              <a:buSzPts val="1400"/>
              <a:buChar char="●"/>
            </a:pPr>
            <a:r>
              <a:rPr b="1" lang="en" sz="1400">
                <a:solidFill>
                  <a:schemeClr val="dk2"/>
                </a:solidFill>
              </a:rPr>
              <a:t>Our project utilizes TF-IDF</a:t>
            </a:r>
            <a:r>
              <a:rPr lang="en" sz="1400">
                <a:solidFill>
                  <a:schemeClr val="dk2"/>
                </a:solidFill>
              </a:rPr>
              <a:t>, which stands for Term Frequency-Inverse Document Frequency as the primary method for feature extraction from raw review text</a:t>
            </a:r>
            <a:endParaRPr sz="1400">
              <a:solidFill>
                <a:schemeClr val="dk2"/>
              </a:solidFill>
            </a:endParaRPr>
          </a:p>
          <a:p>
            <a:pPr indent="-317500" lvl="1" marL="914400" rtl="0" algn="l">
              <a:lnSpc>
                <a:spcPct val="105000"/>
              </a:lnSpc>
              <a:spcBef>
                <a:spcPts val="0"/>
              </a:spcBef>
              <a:spcAft>
                <a:spcPts val="0"/>
              </a:spcAft>
              <a:buClr>
                <a:schemeClr val="dk2"/>
              </a:buClr>
              <a:buSzPts val="1400"/>
              <a:buChar char="○"/>
            </a:pPr>
            <a:r>
              <a:rPr lang="en">
                <a:solidFill>
                  <a:schemeClr val="dk2"/>
                </a:solidFill>
              </a:rPr>
              <a:t>It calculates how vital a word or term is in a large text corpus</a:t>
            </a:r>
            <a:endParaRPr>
              <a:solidFill>
                <a:schemeClr val="dk2"/>
              </a:solidFill>
            </a:endParaRPr>
          </a:p>
          <a:p>
            <a:pPr indent="-317500" lvl="0" marL="457200" rtl="0" algn="l">
              <a:lnSpc>
                <a:spcPct val="105000"/>
              </a:lnSpc>
              <a:spcBef>
                <a:spcPts val="0"/>
              </a:spcBef>
              <a:spcAft>
                <a:spcPts val="0"/>
              </a:spcAft>
              <a:buClr>
                <a:schemeClr val="dk2"/>
              </a:buClr>
              <a:buSzPts val="1400"/>
              <a:buChar char="●"/>
            </a:pPr>
            <a:r>
              <a:rPr lang="en" sz="1400">
                <a:solidFill>
                  <a:schemeClr val="dk2"/>
                </a:solidFill>
              </a:rPr>
              <a:t>Our project will integrate the classification machine learning models listed in the </a:t>
            </a:r>
            <a:r>
              <a:rPr lang="en" sz="1400">
                <a:solidFill>
                  <a:schemeClr val="dk2"/>
                </a:solidFill>
              </a:rPr>
              <a:t>next</a:t>
            </a:r>
            <a:r>
              <a:rPr lang="en" sz="1400">
                <a:solidFill>
                  <a:schemeClr val="dk2"/>
                </a:solidFill>
              </a:rPr>
              <a:t> slide </a:t>
            </a:r>
            <a:endParaRPr sz="1400">
              <a:solidFill>
                <a:schemeClr val="dk2"/>
              </a:solidFill>
            </a:endParaRPr>
          </a:p>
          <a:p>
            <a:pPr indent="-317500" lvl="0" marL="457200" rtl="0" algn="l">
              <a:lnSpc>
                <a:spcPct val="105000"/>
              </a:lnSpc>
              <a:spcBef>
                <a:spcPts val="0"/>
              </a:spcBef>
              <a:spcAft>
                <a:spcPts val="0"/>
              </a:spcAft>
              <a:buClr>
                <a:schemeClr val="dk2"/>
              </a:buClr>
              <a:buSzPts val="1400"/>
              <a:buChar char="●"/>
            </a:pPr>
            <a:r>
              <a:rPr lang="en" sz="1400">
                <a:solidFill>
                  <a:schemeClr val="dk2"/>
                </a:solidFill>
              </a:rPr>
              <a:t>Performance will be evaluated using metrics such as accuracy, precision, recall, receiver operating characteristic curve (ROC)-area under the curve (AUC), and F1 Scores</a:t>
            </a:r>
            <a:endParaRPr sz="14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