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3" autoAdjust="0"/>
  </p:normalViewPr>
  <p:slideViewPr>
    <p:cSldViewPr snapToGrid="0">
      <p:cViewPr>
        <p:scale>
          <a:sx n="88" d="100"/>
          <a:sy n="88" d="100"/>
        </p:scale>
        <p:origin x="-230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jcobb@uoregon.edu)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mellor@uoregon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507671"/>
            <a:ext cx="7401198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 smtClean="0">
                <a:solidFill>
                  <a:srgbClr val="005334"/>
                </a:solidFill>
                <a:latin typeface="Melior"/>
                <a:cs typeface="Melior"/>
              </a:rPr>
              <a:t>Collective Bargaining Agreement </a:t>
            </a:r>
          </a:p>
          <a:p>
            <a:pPr algn="ctr"/>
            <a:endParaRPr lang="en-US" sz="3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algn="ctr"/>
            <a:r>
              <a:rPr lang="en-US" sz="2800" dirty="0" smtClean="0">
                <a:solidFill>
                  <a:srgbClr val="005334"/>
                </a:solidFill>
                <a:latin typeface="Melior"/>
                <a:cs typeface="Melior"/>
              </a:rPr>
              <a:t> Centrally Funded Retroactive Pay</a:t>
            </a:r>
            <a:endParaRPr lang="en-US" sz="2800" dirty="0">
              <a:solidFill>
                <a:srgbClr val="005334"/>
              </a:solidFill>
              <a:latin typeface="Melior"/>
              <a:cs typeface="Melio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5295" y="4604657"/>
            <a:ext cx="62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at DGA Meeting on Tuesday, March 11,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507671"/>
            <a:ext cx="653855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Who is </a:t>
            </a:r>
            <a:r>
              <a:rPr lang="en-US" sz="1600" b="1" dirty="0">
                <a:solidFill>
                  <a:srgbClr val="005334"/>
                </a:solidFill>
                <a:latin typeface="Melior"/>
                <a:cs typeface="Melior"/>
              </a:rPr>
              <a:t>eligible </a:t>
            </a:r>
            <a:endParaRPr lang="en-US" sz="1600" b="1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Payroll provides SPS a list of employees who are identified as eligible per the Collective Bargaining Agreement.</a:t>
            </a:r>
          </a:p>
          <a:p>
            <a:pPr>
              <a:lnSpc>
                <a:spcPts val="3600"/>
              </a:lnSpc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This includes staff who had labor distribution on externally sponsored awards that are closed or closing between January 1, 2013  and June 30, 2014.</a:t>
            </a:r>
          </a:p>
          <a:p>
            <a:pPr>
              <a:lnSpc>
                <a:spcPts val="3600"/>
              </a:lnSpc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SPS verifies eligible staff list against grants.</a:t>
            </a: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078" y="461303"/>
            <a:ext cx="23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5334"/>
                </a:solidFill>
                <a:latin typeface="Melior" panose="02000603020000020003" pitchFamily="2" charset="0"/>
              </a:rPr>
              <a:t>CBA – Retroactive Pay</a:t>
            </a:r>
            <a:endParaRPr lang="en-US" sz="1400" dirty="0">
              <a:solidFill>
                <a:srgbClr val="005334"/>
              </a:solidFill>
              <a:latin typeface="Melior" panose="02000603020000020003" pitchFamily="2" charset="0"/>
              <a:cs typeface="Akzidenz Grotesk BE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</p:spTree>
    <p:extLst>
      <p:ext uri="{BB962C8B-B14F-4D97-AF65-F5344CB8AC3E}">
        <p14:creationId xmlns:p14="http://schemas.microsoft.com/office/powerpoint/2010/main" val="3481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352403"/>
            <a:ext cx="7401198" cy="4478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 dirty="0" smtClean="0">
                <a:solidFill>
                  <a:srgbClr val="005334"/>
                </a:solidFill>
                <a:latin typeface="Melior"/>
                <a:cs typeface="Melior"/>
              </a:rPr>
              <a:t>What was </a:t>
            </a:r>
            <a:r>
              <a:rPr lang="en-US" sz="1400" b="1" dirty="0">
                <a:solidFill>
                  <a:srgbClr val="005334"/>
                </a:solidFill>
                <a:latin typeface="Melior"/>
                <a:cs typeface="Melior"/>
              </a:rPr>
              <a:t>eligible </a:t>
            </a:r>
            <a:endParaRPr lang="en-US" sz="1400" b="1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The value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of the $350 one-time payment posted to the closed or closing grants</a:t>
            </a: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. </a:t>
            </a:r>
            <a:endParaRPr lang="en-US" sz="14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Salary and OPE* charged form 1/1/13 through 6/30/13 to closed or closing grants multiplied the 1.5% raise. </a:t>
            </a:r>
            <a:endParaRPr lang="en-US" sz="14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Salary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and </a:t>
            </a: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OPE* charged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form 7/1/13 through </a:t>
            </a: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2/28/14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to closed or closing grants multiplied the 1.5% raise and the merit value.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Salary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and </a:t>
            </a: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OPE*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encumbrance from </a:t>
            </a: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3/1/14 </a:t>
            </a:r>
            <a:r>
              <a:rPr lang="en-US" sz="1400" dirty="0">
                <a:solidFill>
                  <a:srgbClr val="005334"/>
                </a:solidFill>
                <a:latin typeface="Melior"/>
                <a:cs typeface="Melior"/>
              </a:rPr>
              <a:t>through 6/30/14 multiplied the 1.5% raise and the merit value. </a:t>
            </a:r>
            <a:endParaRPr lang="en-US" sz="14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3600"/>
              </a:lnSpc>
            </a:pPr>
            <a:endParaRPr lang="en-US" sz="14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3600"/>
              </a:lnSpc>
            </a:pPr>
            <a:r>
              <a:rPr lang="en-US" sz="1400" dirty="0" smtClean="0">
                <a:solidFill>
                  <a:srgbClr val="005334"/>
                </a:solidFill>
                <a:latin typeface="Melior"/>
                <a:cs typeface="Melior"/>
              </a:rPr>
              <a:t>*</a:t>
            </a:r>
            <a:r>
              <a:rPr lang="en-US" sz="1400" dirty="0"/>
              <a:t> </a:t>
            </a:r>
            <a:r>
              <a:rPr lang="en-US" sz="1200" i="1" dirty="0">
                <a:solidFill>
                  <a:srgbClr val="005334"/>
                </a:solidFill>
                <a:latin typeface="Melior"/>
                <a:cs typeface="Melior"/>
              </a:rPr>
              <a:t>Health/Life account codes are excluded for the OPE. 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4078" y="461303"/>
            <a:ext cx="23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5334"/>
                </a:solidFill>
                <a:latin typeface="Melior" panose="02000603020000020003" pitchFamily="2" charset="0"/>
              </a:rPr>
              <a:t>CBA – Retroactive Pay</a:t>
            </a:r>
            <a:endParaRPr lang="en-US" sz="1400" dirty="0">
              <a:solidFill>
                <a:srgbClr val="005334"/>
              </a:solidFill>
              <a:latin typeface="Melior" panose="02000603020000020003" pitchFamily="2" charset="0"/>
              <a:cs typeface="Akzidenz Grotesk BE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</p:spTree>
    <p:extLst>
      <p:ext uri="{BB962C8B-B14F-4D97-AF65-F5344CB8AC3E}">
        <p14:creationId xmlns:p14="http://schemas.microsoft.com/office/powerpoint/2010/main" val="1976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352403"/>
            <a:ext cx="7401198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Timeline:		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by Wednesday 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March 12,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2014</a:t>
            </a:r>
          </a:p>
          <a:p>
            <a:pPr>
              <a:lnSpc>
                <a:spcPts val="1800"/>
              </a:lnSpc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General e-mail to the Budget Managers and DGA community recapping information presented today.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5334"/>
              </a:solidFill>
              <a:latin typeface="Melior"/>
              <a:cs typeface="Melio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078" y="461303"/>
            <a:ext cx="23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5334"/>
                </a:solidFill>
                <a:latin typeface="Melior" panose="02000603020000020003" pitchFamily="2" charset="0"/>
              </a:rPr>
              <a:t>CBA – Retroactive Pay</a:t>
            </a:r>
            <a:endParaRPr lang="en-US" sz="1400" dirty="0">
              <a:solidFill>
                <a:srgbClr val="005334"/>
              </a:solidFill>
              <a:latin typeface="Melior" panose="02000603020000020003" pitchFamily="2" charset="0"/>
              <a:cs typeface="Akzidenz Grotesk BE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58213"/>
              </p:ext>
            </p:extLst>
          </p:nvPr>
        </p:nvGraphicFramePr>
        <p:xfrm>
          <a:off x="6454078" y="3408423"/>
          <a:ext cx="2222501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681"/>
                <a:gridCol w="281259"/>
                <a:gridCol w="281259"/>
                <a:gridCol w="281259"/>
                <a:gridCol w="344681"/>
                <a:gridCol w="344681"/>
                <a:gridCol w="344681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March  (9)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FY14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42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SUN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MON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TUE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WED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THU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FRI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SAT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4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352403"/>
            <a:ext cx="7401198" cy="381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Timeline:		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by</a:t>
            </a: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Friday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March 14,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2014, 5:00 pm</a:t>
            </a: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Each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unit will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receive an e-mail with the total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amount to be reimbursed and a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list of closed or closing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funds and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eligible people.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The e-mail will be sent to the unit’s budget managers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and the respective DGA will be copied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			by Friday, March 21, 2014, 5:00 pm</a:t>
            </a: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005334"/>
                </a:solidFill>
                <a:latin typeface="Melior"/>
                <a:cs typeface="Melior"/>
              </a:rPr>
              <a:t>Review the list for any discrepancies and submit your appeal to Sandy </a:t>
            </a:r>
            <a:r>
              <a:rPr lang="en-US" sz="1600" i="1" dirty="0" err="1" smtClean="0">
                <a:solidFill>
                  <a:srgbClr val="005334"/>
                </a:solidFill>
                <a:latin typeface="Melior"/>
                <a:cs typeface="Melior"/>
              </a:rPr>
              <a:t>Cobbs</a:t>
            </a:r>
            <a:r>
              <a:rPr lang="en-US" sz="1600" i="1" dirty="0" smtClean="0">
                <a:solidFill>
                  <a:srgbClr val="005334"/>
                </a:solidFill>
                <a:latin typeface="Melior"/>
                <a:cs typeface="Melior"/>
              </a:rPr>
              <a:t> via e-mail (</a:t>
            </a:r>
            <a:r>
              <a:rPr lang="en-US" sz="1600" i="1" dirty="0" smtClean="0">
                <a:solidFill>
                  <a:srgbClr val="005334"/>
                </a:solidFill>
                <a:latin typeface="Melior"/>
                <a:cs typeface="Melior"/>
                <a:hlinkClick r:id="rId3"/>
              </a:rPr>
              <a:t>sjcobb@uoregon.edu)</a:t>
            </a:r>
            <a:r>
              <a:rPr lang="en-US" sz="1600" i="1" dirty="0">
                <a:solidFill>
                  <a:srgbClr val="005334"/>
                </a:solidFill>
                <a:latin typeface="Melior"/>
                <a:cs typeface="Melior"/>
              </a:rPr>
              <a:t> </a:t>
            </a:r>
            <a:r>
              <a:rPr lang="en-US" sz="1600" i="1" dirty="0" smtClean="0">
                <a:solidFill>
                  <a:srgbClr val="005334"/>
                </a:solidFill>
                <a:latin typeface="Melior"/>
                <a:cs typeface="Melior"/>
              </a:rPr>
              <a:t>by close of day Friday, March 21... this </a:t>
            </a:r>
            <a:r>
              <a:rPr lang="en-US" sz="1600" i="1" dirty="0">
                <a:solidFill>
                  <a:srgbClr val="005334"/>
                </a:solidFill>
                <a:latin typeface="Melior"/>
                <a:cs typeface="Melior"/>
              </a:rPr>
              <a:t>is your </a:t>
            </a:r>
            <a:r>
              <a:rPr lang="en-US" sz="1600" i="1" dirty="0" smtClean="0">
                <a:solidFill>
                  <a:srgbClr val="005334"/>
                </a:solidFill>
                <a:latin typeface="Melior"/>
                <a:cs typeface="Melior"/>
              </a:rPr>
              <a:t>only opportunity </a:t>
            </a:r>
            <a:r>
              <a:rPr lang="en-US" sz="1600" i="1" dirty="0">
                <a:solidFill>
                  <a:srgbClr val="005334"/>
                </a:solidFill>
                <a:latin typeface="Melior"/>
                <a:cs typeface="Melior"/>
              </a:rPr>
              <a:t>to submit an appeal for grants and people they feel were overlooked</a:t>
            </a:r>
            <a:r>
              <a:rPr lang="en-US" sz="1600" i="1" dirty="0" smtClean="0">
                <a:solidFill>
                  <a:srgbClr val="005334"/>
                </a:solidFill>
                <a:latin typeface="Melior"/>
                <a:cs typeface="Melior"/>
              </a:rPr>
              <a:t>. </a:t>
            </a:r>
            <a:endParaRPr lang="en-US" sz="1600" i="1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078" y="461303"/>
            <a:ext cx="23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5334"/>
                </a:solidFill>
                <a:latin typeface="Melior" panose="02000603020000020003" pitchFamily="2" charset="0"/>
              </a:rPr>
              <a:t>CBA – Retroactive Pay</a:t>
            </a:r>
            <a:endParaRPr lang="en-US" sz="1400" dirty="0">
              <a:solidFill>
                <a:srgbClr val="005334"/>
              </a:solidFill>
              <a:latin typeface="Melior" panose="02000603020000020003" pitchFamily="2" charset="0"/>
              <a:cs typeface="Akzidenz Grotesk BE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73714"/>
              </p:ext>
            </p:extLst>
          </p:nvPr>
        </p:nvGraphicFramePr>
        <p:xfrm>
          <a:off x="6454078" y="4444491"/>
          <a:ext cx="2222501" cy="1964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681"/>
                <a:gridCol w="281259"/>
                <a:gridCol w="281259"/>
                <a:gridCol w="281259"/>
                <a:gridCol w="344681"/>
                <a:gridCol w="344681"/>
                <a:gridCol w="344681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March  (9)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FY14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42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SUN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MON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TUE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WED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THU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FRI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SAT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352403"/>
            <a:ext cx="7401198" cy="298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Timeline:		</a:t>
            </a:r>
            <a:r>
              <a:rPr lang="en-US" sz="1600" smtClean="0">
                <a:solidFill>
                  <a:srgbClr val="005334"/>
                </a:solidFill>
                <a:latin typeface="Melior"/>
                <a:cs typeface="Melior"/>
              </a:rPr>
              <a:t>by</a:t>
            </a:r>
            <a:r>
              <a:rPr lang="en-US" sz="1600" b="1" smtClean="0">
                <a:solidFill>
                  <a:srgbClr val="005334"/>
                </a:solidFill>
                <a:latin typeface="Melior"/>
                <a:cs typeface="Melior"/>
              </a:rPr>
              <a:t> </a:t>
            </a:r>
            <a:r>
              <a:rPr lang="en-US" sz="1600" smtClean="0">
                <a:solidFill>
                  <a:srgbClr val="005334"/>
                </a:solidFill>
                <a:latin typeface="Melior"/>
                <a:cs typeface="Melior"/>
              </a:rPr>
              <a:t>Monday,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March 24, 2014, 5:00 pm</a:t>
            </a: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Units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have until today to email Stuart Mellow (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  <a:hlinkClick r:id="rId3"/>
              </a:rPr>
              <a:t>smellor@uoregon.edu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) with the general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fund index or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FOAPAL to be credited</a:t>
            </a:r>
          </a:p>
          <a:p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Stuart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will forward the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above index or FOAPAL for the centrally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funded retroactive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pay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to Budget and Resource Planning.</a:t>
            </a:r>
          </a:p>
          <a:p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078" y="461303"/>
            <a:ext cx="23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5334"/>
                </a:solidFill>
                <a:latin typeface="Melior" panose="02000603020000020003" pitchFamily="2" charset="0"/>
              </a:rPr>
              <a:t>CBA – Retroactive Pay</a:t>
            </a:r>
            <a:endParaRPr lang="en-US" sz="1400" dirty="0">
              <a:solidFill>
                <a:srgbClr val="005334"/>
              </a:solidFill>
              <a:latin typeface="Melior" panose="02000603020000020003" pitchFamily="2" charset="0"/>
              <a:cs typeface="Akzidenz Grotesk BE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23848"/>
              </p:ext>
            </p:extLst>
          </p:nvPr>
        </p:nvGraphicFramePr>
        <p:xfrm>
          <a:off x="6454078" y="3874249"/>
          <a:ext cx="2222501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681"/>
                <a:gridCol w="281259"/>
                <a:gridCol w="281259"/>
                <a:gridCol w="281259"/>
                <a:gridCol w="344681"/>
                <a:gridCol w="344681"/>
                <a:gridCol w="344681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March  (9)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FY14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42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SUN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MON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TUE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WED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THU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FRI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SAT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O_Signature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" y="434548"/>
            <a:ext cx="2239804" cy="3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040" y="1352403"/>
            <a:ext cx="7401198" cy="2739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smtClean="0">
                <a:solidFill>
                  <a:srgbClr val="005334"/>
                </a:solidFill>
                <a:latin typeface="Melior"/>
                <a:cs typeface="Melior"/>
              </a:rPr>
              <a:t>Timeline:</a:t>
            </a: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		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by</a:t>
            </a:r>
            <a:r>
              <a:rPr lang="en-US" sz="1600" b="1" dirty="0" smtClean="0">
                <a:solidFill>
                  <a:srgbClr val="005334"/>
                </a:solidFill>
                <a:latin typeface="Melior"/>
                <a:cs typeface="Melior"/>
              </a:rPr>
              <a:t>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April 30, 2014</a:t>
            </a:r>
          </a:p>
          <a:p>
            <a:pPr>
              <a:lnSpc>
                <a:spcPts val="1800"/>
              </a:lnSpc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>
              <a:lnSpc>
                <a:spcPts val="1800"/>
              </a:lnSpc>
            </a:pPr>
            <a:endParaRPr lang="en-US" sz="1600" b="1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Budget and Resource Planning will transfer the approved budget.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I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f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the extra payroll charges are keeping the grant from closing, the unit needs to move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charges to </a:t>
            </a:r>
            <a:r>
              <a:rPr lang="en-US" sz="1600" dirty="0">
                <a:solidFill>
                  <a:srgbClr val="005334"/>
                </a:solidFill>
                <a:latin typeface="Melior"/>
                <a:cs typeface="Melior"/>
              </a:rPr>
              <a:t>an appropriate department </a:t>
            </a:r>
            <a:r>
              <a:rPr lang="en-US" sz="1600" dirty="0" smtClean="0">
                <a:solidFill>
                  <a:srgbClr val="005334"/>
                </a:solidFill>
                <a:latin typeface="Melior"/>
                <a:cs typeface="Melior"/>
              </a:rPr>
              <a:t>index.</a:t>
            </a: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5334"/>
              </a:solidFill>
              <a:latin typeface="Melior"/>
              <a:cs typeface="Meli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5334"/>
              </a:solidFill>
              <a:latin typeface="Melior"/>
              <a:cs typeface="Melio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078" y="461303"/>
            <a:ext cx="23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5334"/>
                </a:solidFill>
                <a:latin typeface="Melior" panose="02000603020000020003" pitchFamily="2" charset="0"/>
              </a:rPr>
              <a:t>CBA – Retroactive Pay</a:t>
            </a:r>
            <a:endParaRPr lang="en-US" sz="1400" dirty="0">
              <a:solidFill>
                <a:srgbClr val="005334"/>
              </a:solidFill>
              <a:latin typeface="Melior" panose="02000603020000020003" pitchFamily="2" charset="0"/>
              <a:cs typeface="Akzidenz Grotesk BE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19" y="6408546"/>
            <a:ext cx="39047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Melior"/>
                <a:cs typeface="Melior"/>
              </a:rPr>
              <a:t>More info: Post Award SPA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69924"/>
              </p:ext>
            </p:extLst>
          </p:nvPr>
        </p:nvGraphicFramePr>
        <p:xfrm>
          <a:off x="6333347" y="4033479"/>
          <a:ext cx="2222501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681"/>
                <a:gridCol w="281259"/>
                <a:gridCol w="281259"/>
                <a:gridCol w="281259"/>
                <a:gridCol w="344681"/>
                <a:gridCol w="344681"/>
                <a:gridCol w="344681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April  (10)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FY14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42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SUN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MON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TUE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WED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THU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FRI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SAT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413</Words>
  <Application>Microsoft Office PowerPoint</Application>
  <PresentationFormat>On-screen Show (4:3)</PresentationFormat>
  <Paragraphs>271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Oregon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 Miller</dc:creator>
  <cp:lastModifiedBy>Analinda Camacho</cp:lastModifiedBy>
  <cp:revision>18</cp:revision>
  <dcterms:created xsi:type="dcterms:W3CDTF">2010-02-05T19:11:01Z</dcterms:created>
  <dcterms:modified xsi:type="dcterms:W3CDTF">2014-03-13T00:43:43Z</dcterms:modified>
</cp:coreProperties>
</file>