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8" r:id="rId2"/>
  </p:sldMasterIdLst>
  <p:sldIdLst>
    <p:sldId id="260" r:id="rId3"/>
    <p:sldId id="259" r:id="rId4"/>
  </p:sldIdLst>
  <p:sldSz cx="7772400" cy="100584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66" d="100"/>
          <a:sy n="66" d="100"/>
        </p:scale>
        <p:origin x="21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1054" y="3688082"/>
            <a:ext cx="5610383" cy="3318745"/>
          </a:xfrm>
        </p:spPr>
        <p:txBody>
          <a:bodyPr anchor="b">
            <a:normAutofit/>
          </a:bodyPr>
          <a:lstStyle>
            <a:lvl1pPr>
              <a:defRPr sz="4590"/>
            </a:lvl1pPr>
          </a:lstStyle>
          <a:p>
            <a:r>
              <a:rPr lang="en-US" smtClean="0"/>
              <a:t>Click to edit Master title style</a:t>
            </a:r>
            <a:endParaRPr lang="en-US" dirty="0"/>
          </a:p>
        </p:txBody>
      </p:sp>
      <p:sp>
        <p:nvSpPr>
          <p:cNvPr id="3" name="Subtitle 2"/>
          <p:cNvSpPr>
            <a:spLocks noGrp="1"/>
          </p:cNvSpPr>
          <p:nvPr>
            <p:ph type="subTitle" idx="1"/>
          </p:nvPr>
        </p:nvSpPr>
        <p:spPr>
          <a:xfrm>
            <a:off x="1651054" y="7006825"/>
            <a:ext cx="5610383" cy="1651882"/>
          </a:xfrm>
        </p:spPr>
        <p:txBody>
          <a:bodyPr anchor="t"/>
          <a:lstStyle>
            <a:lvl1pPr marL="0" indent="0" algn="l">
              <a:buNone/>
              <a:defRPr>
                <a:solidFill>
                  <a:schemeClr val="tx1">
                    <a:lumMod val="65000"/>
                    <a:lumOff val="35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26961" y="6337699"/>
            <a:ext cx="1186152" cy="1146612"/>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59834" y="6643327"/>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59348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894080"/>
            <a:ext cx="5603187" cy="4571659"/>
          </a:xfrm>
        </p:spPr>
        <p:txBody>
          <a:bodyPr anchor="ctr">
            <a:normAutofit/>
          </a:bodyPr>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651053" y="6385934"/>
            <a:ext cx="5603187" cy="2281934"/>
          </a:xfrm>
        </p:spPr>
        <p:txBody>
          <a:bodyPr anchor="ctr">
            <a:normAutofit/>
          </a:bodyPr>
          <a:lstStyle>
            <a:lvl1pPr marL="0" indent="0" algn="l">
              <a:buNone/>
              <a:defRPr sz="153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402106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905" y="894080"/>
            <a:ext cx="5193149" cy="4246880"/>
          </a:xfrm>
        </p:spPr>
        <p:txBody>
          <a:bodyPr anchor="ctr">
            <a:normAutofit/>
          </a:bodyPr>
          <a:lstStyle>
            <a:lvl1pPr algn="l">
              <a:defRPr sz="408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053576" y="5140960"/>
            <a:ext cx="4805805"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Edit Master text styles</a:t>
            </a:r>
          </a:p>
        </p:txBody>
      </p:sp>
      <p:sp>
        <p:nvSpPr>
          <p:cNvPr id="3" name="Text Placeholder 2"/>
          <p:cNvSpPr>
            <a:spLocks noGrp="1"/>
          </p:cNvSpPr>
          <p:nvPr>
            <p:ph type="body" idx="1"/>
          </p:nvPr>
        </p:nvSpPr>
        <p:spPr>
          <a:xfrm>
            <a:off x="1651053" y="6385934"/>
            <a:ext cx="5603187" cy="2281934"/>
          </a:xfrm>
        </p:spPr>
        <p:txBody>
          <a:bodyPr anchor="ctr">
            <a:normAutofit/>
          </a:bodyPr>
          <a:lstStyle>
            <a:lvl1pPr marL="0" indent="0" algn="l">
              <a:buNone/>
              <a:defRPr sz="153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fld id="{3C58AFBF-C921-4ED1-AAA9-4BA374662B1C}" type="slidenum">
              <a:rPr lang="en-US" smtClean="0"/>
              <a:t>‹#›</a:t>
            </a:fld>
            <a:endParaRPr lang="en-US"/>
          </a:p>
        </p:txBody>
      </p:sp>
      <p:sp>
        <p:nvSpPr>
          <p:cNvPr id="14" name="TextBox 13"/>
          <p:cNvSpPr txBox="1"/>
          <p:nvPr/>
        </p:nvSpPr>
        <p:spPr>
          <a:xfrm>
            <a:off x="1537069" y="950408"/>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
        <p:nvSpPr>
          <p:cNvPr id="15" name="TextBox 14"/>
          <p:cNvSpPr txBox="1"/>
          <p:nvPr/>
        </p:nvSpPr>
        <p:spPr>
          <a:xfrm>
            <a:off x="6944104" y="42611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982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51053" y="3576322"/>
            <a:ext cx="5603187" cy="3996439"/>
          </a:xfrm>
        </p:spPr>
        <p:txBody>
          <a:bodyPr anchor="b">
            <a:normAutofit/>
          </a:bodyPr>
          <a:lstStyle>
            <a:lvl1pPr algn="l">
              <a:defRPr sz="408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53" y="7599680"/>
            <a:ext cx="5603187"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652074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859905" y="894080"/>
            <a:ext cx="5193149" cy="4246880"/>
          </a:xfrm>
        </p:spPr>
        <p:txBody>
          <a:bodyPr anchor="ctr">
            <a:normAutofit/>
          </a:bodyPr>
          <a:lstStyle>
            <a:lvl1pPr algn="l">
              <a:defRPr sz="408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651053" y="6370320"/>
            <a:ext cx="5685048" cy="122936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651053" y="7599680"/>
            <a:ext cx="5685048"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fld id="{3C58AFBF-C921-4ED1-AAA9-4BA374662B1C}" type="slidenum">
              <a:rPr lang="en-US" smtClean="0"/>
              <a:t>‹#›</a:t>
            </a:fld>
            <a:endParaRPr lang="en-US"/>
          </a:p>
        </p:txBody>
      </p:sp>
      <p:sp>
        <p:nvSpPr>
          <p:cNvPr id="11" name="TextBox 10"/>
          <p:cNvSpPr txBox="1"/>
          <p:nvPr/>
        </p:nvSpPr>
        <p:spPr>
          <a:xfrm>
            <a:off x="1537069" y="950408"/>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
        <p:nvSpPr>
          <p:cNvPr id="12" name="TextBox 11"/>
          <p:cNvSpPr txBox="1"/>
          <p:nvPr/>
        </p:nvSpPr>
        <p:spPr>
          <a:xfrm>
            <a:off x="6944104" y="42611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0538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651054" y="920197"/>
            <a:ext cx="5603186" cy="4224029"/>
          </a:xfrm>
        </p:spPr>
        <p:txBody>
          <a:bodyPr anchor="ctr">
            <a:normAutofit/>
          </a:bodyPr>
          <a:lstStyle>
            <a:lvl1pPr algn="l">
              <a:defRPr sz="408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651053" y="6370320"/>
            <a:ext cx="5603187" cy="122936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651053" y="7599680"/>
            <a:ext cx="5603187"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993564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499574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46755" y="920196"/>
            <a:ext cx="1407712" cy="774959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51054" y="920196"/>
            <a:ext cx="4008896" cy="774959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267853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7772400" cy="100584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633644" y="2657400"/>
            <a:ext cx="4512536" cy="2222782"/>
          </a:xfrm>
        </p:spPr>
        <p:txBody>
          <a:bodyPr anchor="b">
            <a:noAutofit/>
          </a:bodyPr>
          <a:lstStyle>
            <a:lvl1pPr algn="ctr">
              <a:defRPr sz="408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633644" y="5277547"/>
            <a:ext cx="4512536" cy="2020555"/>
          </a:xfrm>
        </p:spPr>
        <p:txBody>
          <a:bodyPr anchor="t">
            <a:normAutofit/>
          </a:bodyPr>
          <a:lstStyle>
            <a:lvl1pPr marL="0" indent="0" algn="ctr">
              <a:buNone/>
              <a:defRPr sz="1700">
                <a:solidFill>
                  <a:schemeClr val="tx1"/>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155604" y="7413416"/>
            <a:ext cx="572285" cy="40978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a:xfrm>
            <a:off x="1633644" y="7413416"/>
            <a:ext cx="3455131" cy="4097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a:xfrm>
            <a:off x="5794720" y="7413416"/>
            <a:ext cx="351461" cy="40978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1716851" y="5091283"/>
            <a:ext cx="43461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409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86697" y="3453516"/>
            <a:ext cx="560620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356406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6695" y="2407406"/>
            <a:ext cx="5606204" cy="2673021"/>
          </a:xfrm>
        </p:spPr>
        <p:txBody>
          <a:bodyPr anchor="b">
            <a:normAutofit/>
          </a:bodyPr>
          <a:lstStyle>
            <a:lvl1pPr algn="ctr">
              <a:defRPr sz="3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86695" y="5477794"/>
            <a:ext cx="5606204" cy="1598689"/>
          </a:xfrm>
        </p:spPr>
        <p:txBody>
          <a:bodyPr anchor="t">
            <a:normAutofit/>
          </a:bodyPr>
          <a:lstStyle>
            <a:lvl1pPr marL="0" indent="0" algn="ctr">
              <a:buNone/>
              <a:defRPr sz="204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31" name="Straight Connector 30"/>
          <p:cNvCxnSpPr/>
          <p:nvPr/>
        </p:nvCxnSpPr>
        <p:spPr>
          <a:xfrm>
            <a:off x="1086697" y="5279108"/>
            <a:ext cx="560620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10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3421" y="915361"/>
            <a:ext cx="5600819" cy="187863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651053" y="3129280"/>
            <a:ext cx="5603187" cy="55405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090010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86695" y="3455848"/>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00336" y="1342495"/>
            <a:ext cx="5778924" cy="19123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0336" y="3647847"/>
            <a:ext cx="2836926" cy="50560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48379" y="3647847"/>
            <a:ext cx="2836926" cy="50560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593227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0338"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Edit Master text styles</a:t>
            </a:r>
          </a:p>
        </p:txBody>
      </p:sp>
      <p:sp>
        <p:nvSpPr>
          <p:cNvPr id="4" name="Content Placeholder 3"/>
          <p:cNvSpPr>
            <a:spLocks noGrp="1"/>
          </p:cNvSpPr>
          <p:nvPr>
            <p:ph sz="half" idx="2"/>
          </p:nvPr>
        </p:nvSpPr>
        <p:spPr>
          <a:xfrm>
            <a:off x="1000338" y="4756784"/>
            <a:ext cx="2836926" cy="396971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45557"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Edit Master text styles</a:t>
            </a:r>
          </a:p>
        </p:txBody>
      </p:sp>
      <p:sp>
        <p:nvSpPr>
          <p:cNvPr id="6" name="Content Placeholder 5"/>
          <p:cNvSpPr>
            <a:spLocks noGrp="1"/>
          </p:cNvSpPr>
          <p:nvPr>
            <p:ph sz="quarter" idx="4"/>
          </p:nvPr>
        </p:nvSpPr>
        <p:spPr>
          <a:xfrm>
            <a:off x="3945557" y="4756784"/>
            <a:ext cx="2836926" cy="396971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41" name="Straight Connector 40"/>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907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0336" y="1342495"/>
            <a:ext cx="5778925" cy="191233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17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494287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5" y="2036517"/>
            <a:ext cx="2156278" cy="2011680"/>
          </a:xfrm>
        </p:spPr>
        <p:txBody>
          <a:bodyPr anchor="b">
            <a:normAutofit/>
          </a:bodyPr>
          <a:lstStyle>
            <a:lvl1pPr algn="ctr">
              <a:defRPr sz="2040" b="0"/>
            </a:lvl1pPr>
          </a:lstStyle>
          <a:p>
            <a:r>
              <a:rPr lang="en-US" smtClean="0"/>
              <a:t>Click to edit Master title style</a:t>
            </a:r>
            <a:endParaRPr lang="en-US" dirty="0"/>
          </a:p>
        </p:txBody>
      </p:sp>
      <p:sp>
        <p:nvSpPr>
          <p:cNvPr id="3" name="Content Placeholder 2"/>
          <p:cNvSpPr>
            <a:spLocks noGrp="1"/>
          </p:cNvSpPr>
          <p:nvPr>
            <p:ph idx="1"/>
          </p:nvPr>
        </p:nvSpPr>
        <p:spPr>
          <a:xfrm>
            <a:off x="3502053" y="1440461"/>
            <a:ext cx="3277208" cy="7177478"/>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0335" y="4445562"/>
            <a:ext cx="2156278" cy="3576326"/>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6" name="Straight Connector 15"/>
          <p:cNvCxnSpPr/>
          <p:nvPr/>
        </p:nvCxnSpPr>
        <p:spPr>
          <a:xfrm>
            <a:off x="1086696" y="4271715"/>
            <a:ext cx="19835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63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5" y="2762954"/>
            <a:ext cx="3087372" cy="2011680"/>
          </a:xfrm>
        </p:spPr>
        <p:txBody>
          <a:bodyPr anchor="b">
            <a:normAutofit/>
          </a:bodyPr>
          <a:lstStyle>
            <a:lvl1pPr algn="ctr">
              <a:defRPr sz="204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4405610" y="1514968"/>
            <a:ext cx="2490044" cy="702846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1000336" y="4774634"/>
            <a:ext cx="3087371" cy="2682240"/>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486160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6" y="7062609"/>
            <a:ext cx="5778924" cy="831216"/>
          </a:xfrm>
        </p:spPr>
        <p:txBody>
          <a:bodyPr anchor="b">
            <a:normAutofit/>
          </a:bodyPr>
          <a:lstStyle>
            <a:lvl1pPr algn="ctr">
              <a:defRPr sz="20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72321" y="1514969"/>
            <a:ext cx="6027760" cy="4929861"/>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1000336" y="7893824"/>
            <a:ext cx="5778924" cy="724111"/>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256356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6" y="1330080"/>
            <a:ext cx="5778924" cy="4543528"/>
          </a:xfrm>
        </p:spPr>
        <p:txBody>
          <a:bodyPr anchor="ctr">
            <a:normAutofit/>
          </a:bodyPr>
          <a:lstStyle>
            <a:lvl1pPr algn="ctr">
              <a:defRPr sz="27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00335" y="6270977"/>
            <a:ext cx="5778926" cy="2346963"/>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1086696" y="6072292"/>
            <a:ext cx="561546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590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4183" y="1440460"/>
            <a:ext cx="5440213" cy="3476980"/>
          </a:xfrm>
        </p:spPr>
        <p:txBody>
          <a:bodyPr anchor="ctr">
            <a:normAutofit/>
          </a:bodyPr>
          <a:lstStyle>
            <a:lvl1pPr algn="ctr">
              <a:defRPr sz="272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360170" y="4917439"/>
            <a:ext cx="5008878" cy="956168"/>
          </a:xfrm>
        </p:spPr>
        <p:txBody>
          <a:bodyPr anchor="ctr">
            <a:normAutofit/>
          </a:bodyPr>
          <a:lstStyle>
            <a:lvl1pPr marL="0" indent="0" algn="r">
              <a:buFontTx/>
              <a:buNone/>
              <a:defRPr sz="1530"/>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Edit Master text styles</a:t>
            </a:r>
          </a:p>
        </p:txBody>
      </p:sp>
      <p:sp>
        <p:nvSpPr>
          <p:cNvPr id="3" name="Text Placeholder 2"/>
          <p:cNvSpPr>
            <a:spLocks noGrp="1"/>
          </p:cNvSpPr>
          <p:nvPr>
            <p:ph type="body" idx="1"/>
          </p:nvPr>
        </p:nvSpPr>
        <p:spPr>
          <a:xfrm>
            <a:off x="1000334" y="6370321"/>
            <a:ext cx="5778927" cy="2247618"/>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14" name="TextBox 13"/>
          <p:cNvSpPr txBox="1"/>
          <p:nvPr/>
        </p:nvSpPr>
        <p:spPr>
          <a:xfrm>
            <a:off x="722474" y="1327865"/>
            <a:ext cx="388721" cy="857671"/>
          </a:xfrm>
          <a:prstGeom prst="rect">
            <a:avLst/>
          </a:prstGeom>
        </p:spPr>
        <p:txBody>
          <a:bodyPr vert="horz" lIns="77724" tIns="38862" rIns="77724" bIns="38862" rtlCol="0" anchor="ctr">
            <a:noAutofit/>
          </a:bodyPr>
          <a:lstStyle/>
          <a:p>
            <a:pPr lvl="0"/>
            <a:r>
              <a:rPr lang="en-US" sz="6120" dirty="0">
                <a:solidFill>
                  <a:schemeClr val="tx1"/>
                </a:solidFill>
                <a:effectLst/>
              </a:rPr>
              <a:t>“</a:t>
            </a:r>
          </a:p>
        </p:txBody>
      </p:sp>
      <p:sp>
        <p:nvSpPr>
          <p:cNvPr id="15" name="TextBox 14"/>
          <p:cNvSpPr txBox="1"/>
          <p:nvPr/>
        </p:nvSpPr>
        <p:spPr>
          <a:xfrm>
            <a:off x="6488478" y="4147543"/>
            <a:ext cx="388721" cy="857671"/>
          </a:xfrm>
          <a:prstGeom prst="rect">
            <a:avLst/>
          </a:prstGeom>
        </p:spPr>
        <p:txBody>
          <a:bodyPr vert="horz" lIns="77724" tIns="38862" rIns="77724" bIns="38862" rtlCol="0" anchor="ctr">
            <a:noAutofit/>
          </a:bodyPr>
          <a:lstStyle/>
          <a:p>
            <a:pPr lvl="0" algn="r"/>
            <a:r>
              <a:rPr lang="en-US" sz="6120" dirty="0">
                <a:solidFill>
                  <a:schemeClr val="tx1"/>
                </a:solidFill>
                <a:effectLst/>
              </a:rPr>
              <a:t>”</a:t>
            </a:r>
          </a:p>
        </p:txBody>
      </p:sp>
      <p:cxnSp>
        <p:nvCxnSpPr>
          <p:cNvPr id="19" name="Straight Connector 18"/>
          <p:cNvCxnSpPr/>
          <p:nvPr/>
        </p:nvCxnSpPr>
        <p:spPr>
          <a:xfrm>
            <a:off x="1086696" y="6072292"/>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667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00339" y="4852585"/>
            <a:ext cx="5778919" cy="2154240"/>
          </a:xfrm>
        </p:spPr>
        <p:txBody>
          <a:bodyPr anchor="b">
            <a:normAutofit/>
          </a:bodyPr>
          <a:lstStyle>
            <a:lvl1pPr algn="l">
              <a:defRPr sz="27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00338" y="7006825"/>
            <a:ext cx="5778921" cy="1261920"/>
          </a:xfrm>
        </p:spPr>
        <p:txBody>
          <a:bodyPr anchor="t">
            <a:normAutofit/>
          </a:bodyPr>
          <a:lstStyle>
            <a:lvl1pPr marL="0" indent="0" algn="l">
              <a:buNone/>
              <a:defRPr sz="153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48399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1053" y="3042691"/>
            <a:ext cx="5603187" cy="2154240"/>
          </a:xfrm>
        </p:spPr>
        <p:txBody>
          <a:bodyPr anchor="b"/>
          <a:lstStyle>
            <a:lvl1pPr algn="l">
              <a:defRPr sz="3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651053" y="5252720"/>
            <a:ext cx="5603187" cy="1261920"/>
          </a:xfrm>
        </p:spPr>
        <p:txBody>
          <a:bodyPr anchor="t"/>
          <a:lstStyle>
            <a:lvl1pPr marL="0" indent="0" algn="l">
              <a:buNone/>
              <a:defRPr sz="170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2E215B-9FF0-4725-90AE-6C7BB4591680}"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855455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98004" y="1440460"/>
            <a:ext cx="5376393" cy="3290713"/>
          </a:xfrm>
        </p:spPr>
        <p:txBody>
          <a:bodyPr anchor="ctr">
            <a:normAutofit/>
          </a:bodyPr>
          <a:lstStyle>
            <a:lvl1pPr algn="ctr">
              <a:defRPr sz="272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000338" y="5337658"/>
            <a:ext cx="5778921" cy="1300886"/>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000335" y="6643511"/>
            <a:ext cx="5778926" cy="1974427"/>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12" name="TextBox 11"/>
          <p:cNvSpPr txBox="1"/>
          <p:nvPr/>
        </p:nvSpPr>
        <p:spPr>
          <a:xfrm>
            <a:off x="746352" y="1315446"/>
            <a:ext cx="388721" cy="857671"/>
          </a:xfrm>
          <a:prstGeom prst="rect">
            <a:avLst/>
          </a:prstGeom>
        </p:spPr>
        <p:txBody>
          <a:bodyPr vert="horz" lIns="77724" tIns="38862" rIns="77724" bIns="38862" rtlCol="0" anchor="ctr">
            <a:noAutofit/>
          </a:bodyPr>
          <a:lstStyle/>
          <a:p>
            <a:pPr lvl="0"/>
            <a:r>
              <a:rPr lang="en-US" sz="6800" dirty="0">
                <a:solidFill>
                  <a:schemeClr val="tx1"/>
                </a:solidFill>
                <a:effectLst/>
              </a:rPr>
              <a:t>“</a:t>
            </a:r>
          </a:p>
        </p:txBody>
      </p:sp>
      <p:sp>
        <p:nvSpPr>
          <p:cNvPr id="13" name="TextBox 12"/>
          <p:cNvSpPr txBox="1"/>
          <p:nvPr/>
        </p:nvSpPr>
        <p:spPr>
          <a:xfrm>
            <a:off x="6502327" y="3824668"/>
            <a:ext cx="388721" cy="857671"/>
          </a:xfrm>
          <a:prstGeom prst="rect">
            <a:avLst/>
          </a:prstGeom>
        </p:spPr>
        <p:txBody>
          <a:bodyPr vert="horz" lIns="77724" tIns="38862" rIns="77724" bIns="38862" rtlCol="0" anchor="ctr">
            <a:noAutofit/>
          </a:bodyPr>
          <a:lstStyle/>
          <a:p>
            <a:pPr lvl="0" algn="r"/>
            <a:r>
              <a:rPr lang="en-US" sz="6800" dirty="0">
                <a:solidFill>
                  <a:schemeClr val="tx1"/>
                </a:solidFill>
                <a:effectLst/>
              </a:rPr>
              <a:t>”</a:t>
            </a:r>
          </a:p>
        </p:txBody>
      </p:sp>
      <p:cxnSp>
        <p:nvCxnSpPr>
          <p:cNvPr id="26" name="Straight Connector 25"/>
          <p:cNvCxnSpPr/>
          <p:nvPr/>
        </p:nvCxnSpPr>
        <p:spPr>
          <a:xfrm>
            <a:off x="1086696" y="5029200"/>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3750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00335" y="1440460"/>
            <a:ext cx="5778924" cy="3365218"/>
          </a:xfrm>
        </p:spPr>
        <p:txBody>
          <a:bodyPr vert="horz" lIns="91440" tIns="45720" rIns="91440" bIns="45720" rtlCol="0" anchor="ctr">
            <a:normAutofit/>
          </a:bodyPr>
          <a:lstStyle>
            <a:lvl1pPr>
              <a:defRPr lang="en-US" sz="2720" b="0" dirty="0"/>
            </a:lvl1pPr>
          </a:lstStyle>
          <a:p>
            <a:pPr marL="0" lvl="0"/>
            <a:r>
              <a:rPr lang="en-US" smtClean="0"/>
              <a:t>Click to edit Master title style</a:t>
            </a:r>
            <a:endParaRPr lang="en-US" dirty="0"/>
          </a:p>
        </p:txBody>
      </p:sp>
      <p:sp>
        <p:nvSpPr>
          <p:cNvPr id="17" name="Text Placeholder 2"/>
          <p:cNvSpPr>
            <a:spLocks noGrp="1"/>
          </p:cNvSpPr>
          <p:nvPr>
            <p:ph type="body" idx="13"/>
          </p:nvPr>
        </p:nvSpPr>
        <p:spPr>
          <a:xfrm>
            <a:off x="1000338" y="5230368"/>
            <a:ext cx="5778921" cy="1327709"/>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000336" y="6556587"/>
            <a:ext cx="5778924" cy="2061352"/>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1086699" y="5029200"/>
            <a:ext cx="56154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3085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0335" y="3652199"/>
            <a:ext cx="5778926" cy="496574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1086696" y="3453516"/>
            <a:ext cx="561546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186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3167" y="1330081"/>
            <a:ext cx="1376091" cy="728785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0337" y="1330081"/>
            <a:ext cx="4178183" cy="728785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2E215B-9FF0-4725-90AE-6C7BB4591680}" type="datetimeFigureOut">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10/4/2017</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58AFBF-C921-4ED1-AAA9-4BA374662B1C}" type="slidenum">
              <a:rPr kumimoji="0" lang="en-US" sz="85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5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5308685" y="1330081"/>
            <a:ext cx="0" cy="7287856"/>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67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1054" y="3133836"/>
            <a:ext cx="2717901" cy="552551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36711" y="3133836"/>
            <a:ext cx="2717529" cy="552551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434544" y="1155416"/>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381877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25549" y="3265718"/>
            <a:ext cx="2443407"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Edit Master text styles</a:t>
            </a:r>
          </a:p>
        </p:txBody>
      </p:sp>
      <p:sp>
        <p:nvSpPr>
          <p:cNvPr id="4" name="Content Placeholder 3"/>
          <p:cNvSpPr>
            <a:spLocks noGrp="1"/>
          </p:cNvSpPr>
          <p:nvPr>
            <p:ph sz="half" idx="2"/>
          </p:nvPr>
        </p:nvSpPr>
        <p:spPr>
          <a:xfrm>
            <a:off x="1651053" y="4110903"/>
            <a:ext cx="2717902" cy="45550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7731" y="3260984"/>
            <a:ext cx="2442253"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Edit Master text styles</a:t>
            </a:r>
          </a:p>
        </p:txBody>
      </p:sp>
      <p:sp>
        <p:nvSpPr>
          <p:cNvPr id="6" name="Content Placeholder 5"/>
          <p:cNvSpPr>
            <a:spLocks noGrp="1"/>
          </p:cNvSpPr>
          <p:nvPr>
            <p:ph sz="quarter" idx="4"/>
          </p:nvPr>
        </p:nvSpPr>
        <p:spPr>
          <a:xfrm>
            <a:off x="4533658" y="4106169"/>
            <a:ext cx="2716328" cy="45550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2E215B-9FF0-4725-90AE-6C7BB4591680}"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434544" y="1155416"/>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78518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3420" y="915361"/>
            <a:ext cx="5600820" cy="187863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2E215B-9FF0-4725-90AE-6C7BB4591680}"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354526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E215B-9FF0-4725-90AE-6C7BB4591680}"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69275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654263"/>
            <a:ext cx="2235146" cy="1431924"/>
          </a:xfrm>
        </p:spPr>
        <p:txBody>
          <a:bodyPr anchor="b"/>
          <a:lstStyle>
            <a:lvl1pPr algn="l">
              <a:defRPr sz="1700" b="0"/>
            </a:lvl1pPr>
          </a:lstStyle>
          <a:p>
            <a:r>
              <a:rPr lang="en-US" smtClean="0"/>
              <a:t>Click to edit Master title style</a:t>
            </a:r>
            <a:endParaRPr lang="en-US" dirty="0"/>
          </a:p>
        </p:txBody>
      </p:sp>
      <p:sp>
        <p:nvSpPr>
          <p:cNvPr id="3" name="Content Placeholder 2"/>
          <p:cNvSpPr>
            <a:spLocks noGrp="1"/>
          </p:cNvSpPr>
          <p:nvPr>
            <p:ph idx="1"/>
          </p:nvPr>
        </p:nvSpPr>
        <p:spPr>
          <a:xfrm>
            <a:off x="4031970" y="654264"/>
            <a:ext cx="3222270" cy="7941946"/>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51053" y="2344632"/>
            <a:ext cx="2235146" cy="6251573"/>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180108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7040880"/>
            <a:ext cx="5603187" cy="831216"/>
          </a:xfrm>
        </p:spPr>
        <p:txBody>
          <a:bodyPr anchor="b">
            <a:normAutofit/>
          </a:bodyPr>
          <a:lstStyle>
            <a:lvl1pPr algn="l">
              <a:defRPr sz="20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51053" y="931282"/>
            <a:ext cx="5603187" cy="565395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1651053" y="7872096"/>
            <a:ext cx="5603187" cy="72411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fld id="{EF2E215B-9FF0-4725-90AE-6C7BB4591680}"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fld id="{3C58AFBF-C921-4ED1-AAA9-4BA374662B1C}" type="slidenum">
              <a:rPr lang="en-US" smtClean="0"/>
              <a:t>‹#›</a:t>
            </a:fld>
            <a:endParaRPr lang="en-US"/>
          </a:p>
        </p:txBody>
      </p:sp>
    </p:spTree>
    <p:extLst>
      <p:ext uri="{BB962C8B-B14F-4D97-AF65-F5344CB8AC3E}">
        <p14:creationId xmlns:p14="http://schemas.microsoft.com/office/powerpoint/2010/main" val="266290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35280"/>
            <a:ext cx="1684020" cy="973665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7358" y="418"/>
            <a:ext cx="1659431" cy="10051020"/>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55448" cy="1005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53420" y="915361"/>
            <a:ext cx="5600820" cy="187863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51053" y="3129280"/>
            <a:ext cx="5603187" cy="569976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6540" y="8998132"/>
            <a:ext cx="651423" cy="542917"/>
          </a:xfrm>
          <a:prstGeom prst="rect">
            <a:avLst/>
          </a:prstGeom>
        </p:spPr>
        <p:txBody>
          <a:bodyPr vert="horz" lIns="91440" tIns="45720" rIns="91440" bIns="45720" rtlCol="0" anchor="ctr"/>
          <a:lstStyle>
            <a:lvl1pPr algn="r">
              <a:defRPr sz="765">
                <a:solidFill>
                  <a:schemeClr val="tx1">
                    <a:tint val="75000"/>
                  </a:schemeClr>
                </a:solidFill>
              </a:defRPr>
            </a:lvl1pPr>
          </a:lstStyle>
          <a:p>
            <a:fld id="{EF2E215B-9FF0-4725-90AE-6C7BB4591680}" type="datetimeFigureOut">
              <a:rPr lang="en-US" smtClean="0"/>
              <a:t>10/4/2017</a:t>
            </a:fld>
            <a:endParaRPr lang="en-US"/>
          </a:p>
        </p:txBody>
      </p:sp>
      <p:sp>
        <p:nvSpPr>
          <p:cNvPr id="5" name="Footer Placeholder 4"/>
          <p:cNvSpPr>
            <a:spLocks noGrp="1"/>
          </p:cNvSpPr>
          <p:nvPr>
            <p:ph type="ftr" sz="quarter" idx="3"/>
          </p:nvPr>
        </p:nvSpPr>
        <p:spPr>
          <a:xfrm>
            <a:off x="1651053" y="8999187"/>
            <a:ext cx="4859015"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434544" y="1155416"/>
            <a:ext cx="497231" cy="535517"/>
          </a:xfrm>
          <a:prstGeom prst="rect">
            <a:avLst/>
          </a:prstGeom>
        </p:spPr>
        <p:txBody>
          <a:bodyPr vert="horz" lIns="91440" tIns="45720" rIns="91440" bIns="45720" rtlCol="0" anchor="ctr"/>
          <a:lstStyle>
            <a:lvl1pPr algn="r">
              <a:defRPr sz="1700">
                <a:solidFill>
                  <a:srgbClr val="FEFFFF"/>
                </a:solidFill>
              </a:defRPr>
            </a:lvl1pPr>
          </a:lstStyle>
          <a:p>
            <a:fld id="{3C58AFBF-C921-4ED1-AAA9-4BA374662B1C}" type="slidenum">
              <a:rPr lang="en-US" smtClean="0"/>
              <a:t>‹#›</a:t>
            </a:fld>
            <a:endParaRPr lang="en-US"/>
          </a:p>
        </p:txBody>
      </p:sp>
    </p:spTree>
    <p:extLst>
      <p:ext uri="{BB962C8B-B14F-4D97-AF65-F5344CB8AC3E}">
        <p14:creationId xmlns:p14="http://schemas.microsoft.com/office/powerpoint/2010/main" val="15671690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388620" rtl="0" eaLnBrk="1" latinLnBrk="0" hangingPunct="1">
        <a:spcBef>
          <a:spcPct val="0"/>
        </a:spcBef>
        <a:buNone/>
        <a:defRPr sz="306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1"/>
            <a:ext cx="7772400" cy="100584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000336" y="1342495"/>
            <a:ext cx="5778924" cy="1912338"/>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0335" y="3652199"/>
            <a:ext cx="5778926" cy="5052662"/>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170" y="8742115"/>
            <a:ext cx="976041"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EF2E215B-9FF0-4725-90AE-6C7BB4591680}" type="datetimeFigureOut">
              <a:rPr lang="en-US" smtClean="0"/>
              <a:t>10/4/2017</a:t>
            </a:fld>
            <a:endParaRPr lang="en-US"/>
          </a:p>
        </p:txBody>
      </p:sp>
      <p:sp>
        <p:nvSpPr>
          <p:cNvPr id="5" name="Footer Placeholder 4"/>
          <p:cNvSpPr>
            <a:spLocks noGrp="1"/>
          </p:cNvSpPr>
          <p:nvPr>
            <p:ph type="ftr" sz="quarter" idx="3"/>
          </p:nvPr>
        </p:nvSpPr>
        <p:spPr>
          <a:xfrm>
            <a:off x="1000336" y="8742115"/>
            <a:ext cx="4338967" cy="409787"/>
          </a:xfrm>
          <a:prstGeom prst="rect">
            <a:avLst/>
          </a:prstGeom>
        </p:spPr>
        <p:txBody>
          <a:bodyPr vert="horz" lIns="91440" tIns="45720" rIns="91440" bIns="45720" rtlCol="0" anchor="ctr"/>
          <a:lstStyle>
            <a:lvl1pPr algn="l">
              <a:defRPr sz="8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6443077" y="8742115"/>
            <a:ext cx="336184"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3C58AFBF-C921-4ED1-AAA9-4BA374662B1C}" type="slidenum">
              <a:rPr lang="en-US" smtClean="0"/>
              <a:t>‹#›</a:t>
            </a:fld>
            <a:endParaRPr lang="en-US"/>
          </a:p>
        </p:txBody>
      </p:sp>
    </p:spTree>
    <p:extLst>
      <p:ext uri="{BB962C8B-B14F-4D97-AF65-F5344CB8AC3E}">
        <p14:creationId xmlns:p14="http://schemas.microsoft.com/office/powerpoint/2010/main" val="107880899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388620" rtl="0" eaLnBrk="1" latinLnBrk="0" hangingPunct="1">
        <a:spcBef>
          <a:spcPct val="0"/>
        </a:spcBef>
        <a:buNone/>
        <a:defRPr sz="3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2888" indent="-242888" algn="l" defTabSz="388620" rtl="0" eaLnBrk="1" latinLnBrk="0" hangingPunct="1">
        <a:spcBef>
          <a:spcPct val="20000"/>
        </a:spcBef>
        <a:spcAft>
          <a:spcPts val="510"/>
        </a:spcAft>
        <a:buClr>
          <a:schemeClr val="accent1"/>
        </a:buClr>
        <a:buSzPct val="115000"/>
        <a:buFont typeface="Arial"/>
        <a:buChar char="•"/>
        <a:defRPr sz="2040" kern="1200" cap="none">
          <a:solidFill>
            <a:schemeClr val="tx1">
              <a:lumMod val="85000"/>
              <a:lumOff val="15000"/>
            </a:schemeClr>
          </a:solidFill>
          <a:effectLst/>
          <a:latin typeface="+mn-lt"/>
          <a:ea typeface="+mn-ea"/>
          <a:cs typeface="+mn-cs"/>
        </a:defRPr>
      </a:lvl1pPr>
      <a:lvl2pPr marL="631508" indent="-242888" algn="l" defTabSz="388620" rtl="0" eaLnBrk="1" latinLnBrk="0" hangingPunct="1">
        <a:spcBef>
          <a:spcPct val="20000"/>
        </a:spcBef>
        <a:spcAft>
          <a:spcPts val="510"/>
        </a:spcAft>
        <a:buClr>
          <a:schemeClr val="accent1"/>
        </a:buClr>
        <a:buSzPct val="115000"/>
        <a:buFont typeface="Arial"/>
        <a:buChar char="•"/>
        <a:defRPr sz="1700" kern="1200" cap="none">
          <a:solidFill>
            <a:schemeClr val="tx1">
              <a:lumMod val="85000"/>
              <a:lumOff val="15000"/>
            </a:schemeClr>
          </a:solidFill>
          <a:effectLst/>
          <a:latin typeface="+mn-lt"/>
          <a:ea typeface="+mn-ea"/>
          <a:cs typeface="+mn-cs"/>
        </a:defRPr>
      </a:lvl2pPr>
      <a:lvl3pPr marL="1020128" indent="-242888" algn="l" defTabSz="388620" rtl="0" eaLnBrk="1" latinLnBrk="0" hangingPunct="1">
        <a:spcBef>
          <a:spcPct val="20000"/>
        </a:spcBef>
        <a:spcAft>
          <a:spcPts val="510"/>
        </a:spcAft>
        <a:buClr>
          <a:schemeClr val="accent1"/>
        </a:buClr>
        <a:buSzPct val="115000"/>
        <a:buFont typeface="Arial"/>
        <a:buChar char="•"/>
        <a:defRPr sz="1530" kern="1200" cap="none">
          <a:solidFill>
            <a:schemeClr val="tx1">
              <a:lumMod val="85000"/>
              <a:lumOff val="15000"/>
            </a:schemeClr>
          </a:solidFill>
          <a:effectLst/>
          <a:latin typeface="+mn-lt"/>
          <a:ea typeface="+mn-ea"/>
          <a:cs typeface="+mn-cs"/>
        </a:defRPr>
      </a:lvl3pPr>
      <a:lvl4pPr marL="1311593" indent="-145733" algn="l" defTabSz="388620" rtl="0" eaLnBrk="1" latinLnBrk="0" hangingPunct="1">
        <a:spcBef>
          <a:spcPct val="20000"/>
        </a:spcBef>
        <a:spcAft>
          <a:spcPts val="510"/>
        </a:spcAft>
        <a:buClr>
          <a:schemeClr val="accent1"/>
        </a:buClr>
        <a:buSzPct val="115000"/>
        <a:buFont typeface="Arial"/>
        <a:buChar char="•"/>
        <a:defRPr sz="1360" kern="1200" cap="none">
          <a:solidFill>
            <a:schemeClr val="tx1">
              <a:lumMod val="85000"/>
              <a:lumOff val="15000"/>
            </a:schemeClr>
          </a:solidFill>
          <a:effectLst/>
          <a:latin typeface="+mn-lt"/>
          <a:ea typeface="+mn-ea"/>
          <a:cs typeface="+mn-cs"/>
        </a:defRPr>
      </a:lvl4pPr>
      <a:lvl5pPr marL="1700213" indent="-145733"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5pPr>
      <a:lvl6pPr marL="213741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6pPr>
      <a:lvl7pPr marL="252603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7pPr>
      <a:lvl8pPr marL="291465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8pPr>
      <a:lvl9pPr marL="330327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37755" y="9328439"/>
            <a:ext cx="2134644" cy="52322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Garamond" panose="02020404030301010803"/>
                <a:ea typeface="+mn-ea"/>
                <a:cs typeface="+mn-cs"/>
              </a:rPr>
              <a:t>uoucedd.org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rPr>
              <a:t>Please join us!</a:t>
            </a:r>
            <a:endParaRPr kumimoji="0" lang="en-US" sz="1400" b="1" i="1" u="none" strike="noStrike" kern="14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mn-cs"/>
            </a:endParaRPr>
          </a:p>
        </p:txBody>
      </p:sp>
      <p:sp>
        <p:nvSpPr>
          <p:cNvPr id="9" name="Rectangle 8"/>
          <p:cNvSpPr/>
          <p:nvPr/>
        </p:nvSpPr>
        <p:spPr>
          <a:xfrm>
            <a:off x="1760758" y="320901"/>
            <a:ext cx="4944318"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4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mn-cs"/>
              </a:rPr>
              <a:t>University Center for Excellence in </a:t>
            </a:r>
            <a:endParaRPr kumimoji="0" lang="en-US" sz="2000" b="1" i="1"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rPr>
              <a:t>Developmental </a:t>
            </a:r>
            <a:r>
              <a:rPr kumimoji="0" lang="en-US" sz="2000" b="1" i="1" u="none" strike="noStrike" kern="14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mn-cs"/>
              </a:rPr>
              <a:t>Disabilities </a:t>
            </a:r>
            <a:r>
              <a:rPr kumimoji="0" lang="en-US" sz="2000" b="1" i="1"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rPr>
              <a:t>presents: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1"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400" cap="none" spc="0" normalizeH="0" baseline="0" noProof="0" dirty="0" smtClean="0">
                <a:ln>
                  <a:noFill/>
                </a:ln>
                <a:solidFill>
                  <a:schemeClr val="bg1"/>
                </a:solidFill>
                <a:effectLst/>
                <a:uLnTx/>
                <a:uFillTx/>
                <a:latin typeface="Arial" panose="020B0604020202020204" pitchFamily="34" charset="0"/>
                <a:ea typeface="Times New Roman" panose="02020603050405020304" pitchFamily="18" charset="0"/>
                <a:cs typeface="+mn-cs"/>
              </a:rPr>
              <a:t>Leslie J. Cohen, JD.</a:t>
            </a:r>
            <a:endParaRPr kumimoji="0" lang="en-US" sz="3200" b="0" i="0" u="none" strike="noStrike" kern="1400" cap="none" spc="0" normalizeH="0" baseline="0" noProof="0" dirty="0">
              <a:ln>
                <a:noFill/>
              </a:ln>
              <a:solidFill>
                <a:schemeClr val="bg1"/>
              </a:solidFill>
              <a:effectLst/>
              <a:uLnTx/>
              <a:uFillTx/>
              <a:latin typeface="Arial" panose="020B0604020202020204" pitchFamily="34" charset="0"/>
              <a:ea typeface="Times New Roman" panose="02020603050405020304" pitchFamily="18" charset="0"/>
              <a:cs typeface="+mn-cs"/>
            </a:endParaRPr>
          </a:p>
        </p:txBody>
      </p:sp>
      <p:sp>
        <p:nvSpPr>
          <p:cNvPr id="11" name="TextBox 10"/>
          <p:cNvSpPr txBox="1"/>
          <p:nvPr/>
        </p:nvSpPr>
        <p:spPr>
          <a:xfrm>
            <a:off x="425327" y="8033570"/>
            <a:ext cx="570312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Garamond" panose="02020404030301010803"/>
                <a:ea typeface="+mn-ea"/>
                <a:cs typeface="+mn-cs"/>
              </a:rPr>
              <a:t>Leslie Cohen is </a:t>
            </a:r>
            <a:r>
              <a:rPr kumimoji="0" lang="en-US" sz="1600" b="1" i="0" u="none" strike="noStrike" kern="1200" cap="none" spc="0" normalizeH="0" baseline="0" noProof="0" dirty="0">
                <a:ln>
                  <a:noFill/>
                </a:ln>
                <a:solidFill>
                  <a:schemeClr val="bg1"/>
                </a:solidFill>
                <a:effectLst/>
                <a:uLnTx/>
                <a:uFillTx/>
                <a:latin typeface="Garamond" panose="02020404030301010803"/>
                <a:ea typeface="+mn-ea"/>
                <a:cs typeface="+mn-cs"/>
              </a:rPr>
              <a:t>the Director of the Sonoran University Center for Excellence </a:t>
            </a:r>
            <a:r>
              <a:rPr kumimoji="0" lang="en-US" sz="1600" b="1" i="0" u="none" strike="noStrike" kern="1200" cap="none" spc="0" normalizeH="0" baseline="0" noProof="0" dirty="0" smtClean="0">
                <a:ln>
                  <a:noFill/>
                </a:ln>
                <a:solidFill>
                  <a:schemeClr val="bg1"/>
                </a:solidFill>
                <a:effectLst/>
                <a:uLnTx/>
                <a:uFillTx/>
                <a:latin typeface="Garamond" panose="02020404030301010803"/>
                <a:ea typeface="+mn-ea"/>
                <a:cs typeface="+mn-cs"/>
              </a:rPr>
              <a:t>in </a:t>
            </a:r>
            <a:r>
              <a:rPr kumimoji="0" lang="en-US" sz="1600" b="1" i="0" u="none" strike="noStrike" kern="1200" cap="none" spc="0" normalizeH="0" baseline="0" noProof="0" dirty="0">
                <a:ln>
                  <a:noFill/>
                </a:ln>
                <a:solidFill>
                  <a:schemeClr val="bg1"/>
                </a:solidFill>
                <a:effectLst/>
                <a:uLnTx/>
                <a:uFillTx/>
                <a:latin typeface="Garamond" panose="02020404030301010803"/>
                <a:ea typeface="+mn-ea"/>
                <a:cs typeface="+mn-cs"/>
              </a:rPr>
              <a:t>Disabilities at the University of Arizona College of Medicine. </a:t>
            </a:r>
            <a:r>
              <a:rPr kumimoji="0" lang="en-US" sz="1600" b="1" i="0" u="none" strike="noStrike" kern="1200" cap="none" spc="0" normalizeH="0" baseline="0" noProof="0" dirty="0" smtClean="0">
                <a:ln>
                  <a:noFill/>
                </a:ln>
                <a:solidFill>
                  <a:schemeClr val="bg1"/>
                </a:solidFill>
                <a:effectLst/>
                <a:uLnTx/>
                <a:uFillTx/>
                <a:latin typeface="Garamond" panose="02020404030301010803"/>
                <a:ea typeface="+mn-ea"/>
                <a:cs typeface="+mn-cs"/>
              </a:rPr>
              <a:t>She is </a:t>
            </a:r>
            <a:r>
              <a:rPr kumimoji="0" lang="en-US" sz="1600" b="1" i="0" u="none" strike="noStrike" kern="1200" cap="none" spc="0" normalizeH="0" baseline="0" noProof="0" dirty="0">
                <a:ln>
                  <a:noFill/>
                </a:ln>
                <a:solidFill>
                  <a:schemeClr val="bg1"/>
                </a:solidFill>
                <a:effectLst/>
                <a:uLnTx/>
                <a:uFillTx/>
                <a:latin typeface="Garamond" panose="02020404030301010803"/>
                <a:ea typeface="+mn-ea"/>
                <a:cs typeface="+mn-cs"/>
              </a:rPr>
              <a:t>currently working with Special Olympics International and the Association of </a:t>
            </a:r>
            <a:r>
              <a:rPr kumimoji="0" lang="en-US" sz="1600" b="1" i="0" u="none" strike="noStrike" kern="1200" cap="none" spc="0" normalizeH="0" baseline="0" noProof="0" dirty="0" smtClean="0">
                <a:ln>
                  <a:noFill/>
                </a:ln>
                <a:solidFill>
                  <a:schemeClr val="bg1"/>
                </a:solidFill>
                <a:effectLst/>
                <a:uLnTx/>
                <a:uFillTx/>
                <a:latin typeface="Garamond" panose="02020404030301010803"/>
                <a:ea typeface="+mn-ea"/>
                <a:cs typeface="+mn-cs"/>
              </a:rPr>
              <a:t>University </a:t>
            </a:r>
            <a:r>
              <a:rPr kumimoji="0" lang="en-US" sz="1600" b="1" i="0" u="none" strike="noStrike" kern="1200" cap="none" spc="0" normalizeH="0" baseline="0" noProof="0" dirty="0">
                <a:ln>
                  <a:noFill/>
                </a:ln>
                <a:solidFill>
                  <a:schemeClr val="bg1"/>
                </a:solidFill>
                <a:effectLst/>
                <a:uLnTx/>
                <a:uFillTx/>
                <a:latin typeface="Garamond" panose="02020404030301010803"/>
                <a:ea typeface="+mn-ea"/>
                <a:cs typeface="+mn-cs"/>
              </a:rPr>
              <a:t>Centers on Disabilities on a CDC funded project addressing inclusive health for people with intellectual disabilities.</a:t>
            </a:r>
          </a:p>
        </p:txBody>
      </p:sp>
      <p:sp>
        <p:nvSpPr>
          <p:cNvPr id="5" name="TextBox 4"/>
          <p:cNvSpPr txBox="1"/>
          <p:nvPr/>
        </p:nvSpPr>
        <p:spPr>
          <a:xfrm>
            <a:off x="-3323811" y="8596493"/>
            <a:ext cx="309637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aramond" panose="02020404030301010803"/>
                <a:ea typeface="+mn-ea"/>
                <a:cs typeface="+mn-cs"/>
              </a:rPr>
              <a:t>Questions: Patty Hamel 541-346-3591Email: phamel@uoregon.edu</a:t>
            </a:r>
            <a:endParaRPr kumimoji="0" lang="en-US" sz="14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4" name="TextBox 3"/>
          <p:cNvSpPr txBox="1"/>
          <p:nvPr/>
        </p:nvSpPr>
        <p:spPr>
          <a:xfrm>
            <a:off x="1160060" y="1845793"/>
            <a:ext cx="5879567" cy="618357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14" name="TextBox 13"/>
          <p:cNvSpPr txBox="1"/>
          <p:nvPr/>
        </p:nvSpPr>
        <p:spPr>
          <a:xfrm>
            <a:off x="1726906" y="1857768"/>
            <a:ext cx="49106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chemeClr val="accent5"/>
                </a:solidFill>
                <a:effectLst/>
                <a:uLnTx/>
                <a:uFillTx/>
                <a:latin typeface="Garamond" panose="02020404030301010803"/>
                <a:ea typeface="+mn-ea"/>
                <a:cs typeface="+mn-cs"/>
              </a:rPr>
              <a:t>Thursday, October 19, 2017</a:t>
            </a:r>
            <a:endParaRPr kumimoji="0" lang="en-US" sz="3200" b="1" i="0" u="none" strike="noStrike" kern="1200" cap="none" spc="0" normalizeH="0" baseline="0" noProof="0" dirty="0">
              <a:ln>
                <a:noFill/>
              </a:ln>
              <a:solidFill>
                <a:schemeClr val="accent5"/>
              </a:solidFill>
              <a:effectLst/>
              <a:uLnTx/>
              <a:uFillTx/>
              <a:latin typeface="Garamond" panose="02020404030301010803"/>
              <a:ea typeface="+mn-ea"/>
              <a:cs typeface="+mn-cs"/>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621" y="271931"/>
            <a:ext cx="1497137" cy="2244610"/>
          </a:xfrm>
          <a:prstGeom prst="rect">
            <a:avLst/>
          </a:prstGeom>
        </p:spPr>
      </p:pic>
      <p:sp>
        <p:nvSpPr>
          <p:cNvPr id="16" name="TextBox 15"/>
          <p:cNvSpPr txBox="1"/>
          <p:nvPr/>
        </p:nvSpPr>
        <p:spPr>
          <a:xfrm>
            <a:off x="1002082" y="2590538"/>
            <a:ext cx="6037545"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A23C33">
                    <a:lumMod val="50000"/>
                  </a:srgbClr>
                </a:solidFill>
                <a:effectLst/>
                <a:uLnTx/>
                <a:uFillTx/>
                <a:latin typeface="Garamond" panose="02020404030301010803"/>
                <a:ea typeface="+mn-ea"/>
                <a:cs typeface="+mn-cs"/>
              </a:rPr>
              <a:t>Healthy Weight </a:t>
            </a:r>
            <a:r>
              <a:rPr kumimoji="0" lang="en-US" sz="2500" b="1" i="0" u="none" strike="noStrike" kern="1200" cap="none" spc="0" normalizeH="0" baseline="0" noProof="0" dirty="0" smtClean="0">
                <a:ln>
                  <a:noFill/>
                </a:ln>
                <a:solidFill>
                  <a:srgbClr val="A23C33">
                    <a:lumMod val="50000"/>
                  </a:srgbClr>
                </a:solidFill>
                <a:effectLst/>
                <a:uLnTx/>
                <a:uFillTx/>
                <a:latin typeface="Garamond" panose="02020404030301010803"/>
                <a:ea typeface="+mn-ea"/>
                <a:cs typeface="+mn-cs"/>
              </a:rPr>
              <a:t>&amp; Individuals with Developmental and Intellectual Disabilities (IDD</a:t>
            </a:r>
            <a:r>
              <a:rPr kumimoji="0" lang="en-US" sz="2500" b="1" i="0" u="none" strike="noStrike" kern="1200" cap="none" spc="0" normalizeH="0" baseline="0" noProof="0" dirty="0">
                <a:ln>
                  <a:noFill/>
                </a:ln>
                <a:solidFill>
                  <a:srgbClr val="A23C33">
                    <a:lumMod val="50000"/>
                  </a:srgbClr>
                </a:solidFill>
                <a:effectLst/>
                <a:uLnTx/>
                <a:uFillTx/>
                <a:latin typeface="Garamond" panose="02020404030301010803"/>
                <a:ea typeface="+mn-ea"/>
                <a:cs typeface="+mn-cs"/>
              </a:rPr>
              <a:t>): </a:t>
            </a:r>
            <a:r>
              <a:rPr kumimoji="0" lang="en-US" sz="2500" b="1" i="0" u="none" strike="noStrike" kern="1200" cap="none" spc="0" normalizeH="0" baseline="0" noProof="0" dirty="0" smtClean="0">
                <a:ln>
                  <a:noFill/>
                </a:ln>
                <a:solidFill>
                  <a:srgbClr val="A23C33">
                    <a:lumMod val="50000"/>
                  </a:srgbClr>
                </a:solidFill>
                <a:effectLst/>
                <a:uLnTx/>
                <a:uFillTx/>
                <a:latin typeface="Garamond" panose="02020404030301010803"/>
                <a:ea typeface="+mn-ea"/>
                <a:cs typeface="+mn-cs"/>
              </a:rPr>
              <a:t>Challenges and Opportunities</a:t>
            </a:r>
            <a:endParaRPr kumimoji="0" lang="en-US" sz="2500" b="1" i="0" u="none" strike="noStrike" kern="1200" cap="none" spc="0" normalizeH="0" baseline="0" noProof="0" dirty="0">
              <a:ln>
                <a:noFill/>
              </a:ln>
              <a:solidFill>
                <a:srgbClr val="A23C33">
                  <a:lumMod val="50000"/>
                </a:srgbClr>
              </a:solidFill>
              <a:effectLst/>
              <a:uLnTx/>
              <a:uFillTx/>
              <a:latin typeface="Garamond" panose="02020404030301010803"/>
              <a:ea typeface="+mn-ea"/>
              <a:cs typeface="+mn-cs"/>
            </a:endParaRPr>
          </a:p>
        </p:txBody>
      </p:sp>
      <p:sp>
        <p:nvSpPr>
          <p:cNvPr id="17" name="TextBox 16"/>
          <p:cNvSpPr txBox="1"/>
          <p:nvPr/>
        </p:nvSpPr>
        <p:spPr>
          <a:xfrm>
            <a:off x="1845928" y="3996644"/>
            <a:ext cx="4349852" cy="1138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smtClean="0">
                <a:ln>
                  <a:noFill/>
                </a:ln>
                <a:solidFill>
                  <a:schemeClr val="accent5"/>
                </a:solidFill>
                <a:effectLst/>
                <a:uLnTx/>
                <a:uFillTx/>
                <a:latin typeface="Garamond" panose="02020404030301010803"/>
                <a:ea typeface="+mn-ea"/>
                <a:cs typeface="+mn-cs"/>
              </a:rPr>
              <a:t>12:00pm-1:30pm </a:t>
            </a:r>
            <a:r>
              <a:rPr kumimoji="0" lang="en-US" sz="2500" b="1" i="0" u="none" strike="noStrike" kern="1200" cap="none" spc="0" normalizeH="0" baseline="0" noProof="0" dirty="0">
                <a:ln>
                  <a:noFill/>
                </a:ln>
                <a:solidFill>
                  <a:schemeClr val="accent5"/>
                </a:solidFill>
                <a:effectLst/>
                <a:uLnTx/>
                <a:uFillTx/>
                <a:latin typeface="Garamond" panose="02020404030301010803"/>
                <a:ea typeface="+mn-ea"/>
                <a:cs typeface="+mn-cs"/>
              </a:rPr>
              <a:t/>
            </a:r>
            <a:br>
              <a:rPr kumimoji="0" lang="en-US" sz="2500" b="1" i="0" u="none" strike="noStrike" kern="1200" cap="none" spc="0" normalizeH="0" baseline="0" noProof="0" dirty="0">
                <a:ln>
                  <a:noFill/>
                </a:ln>
                <a:solidFill>
                  <a:schemeClr val="accent5"/>
                </a:solidFill>
                <a:effectLst/>
                <a:uLnTx/>
                <a:uFillTx/>
                <a:latin typeface="Garamond" panose="02020404030301010803"/>
                <a:ea typeface="+mn-ea"/>
                <a:cs typeface="+mn-cs"/>
              </a:rPr>
            </a:br>
            <a:r>
              <a:rPr kumimoji="0" lang="en-US" sz="2500" b="1" i="0" u="none" strike="noStrike" kern="1200" cap="none" spc="0" normalizeH="0" baseline="0" noProof="0" dirty="0">
                <a:ln>
                  <a:noFill/>
                </a:ln>
                <a:solidFill>
                  <a:schemeClr val="accent5"/>
                </a:solidFill>
                <a:effectLst/>
                <a:uLnTx/>
                <a:uFillTx/>
                <a:latin typeface="Garamond" panose="02020404030301010803"/>
                <a:ea typeface="+mn-ea"/>
                <a:cs typeface="+mn-cs"/>
              </a:rPr>
              <a:t>Room 145 CSB, UO </a:t>
            </a:r>
            <a:r>
              <a:rPr kumimoji="0" lang="en-US" sz="2500" b="1" i="0" u="none" strike="noStrike" kern="1200" cap="none" spc="0" normalizeH="0" baseline="0" noProof="0" dirty="0" smtClean="0">
                <a:ln>
                  <a:noFill/>
                </a:ln>
                <a:solidFill>
                  <a:schemeClr val="accent5"/>
                </a:solidFill>
                <a:effectLst/>
                <a:uLnTx/>
                <a:uFillTx/>
                <a:latin typeface="Garamond" panose="02020404030301010803"/>
                <a:ea typeface="+mn-ea"/>
                <a:cs typeface="+mn-cs"/>
              </a:rPr>
              <a:t>Campus </a:t>
            </a:r>
            <a:r>
              <a:rPr kumimoji="0" lang="en-US" sz="1800" b="1" i="0" u="none" strike="noStrike" kern="1200" cap="none" spc="0" normalizeH="0" baseline="0" noProof="0" dirty="0" smtClean="0">
                <a:ln>
                  <a:noFill/>
                </a:ln>
                <a:solidFill>
                  <a:schemeClr val="accent5"/>
                </a:solidFill>
                <a:effectLst/>
                <a:uLnTx/>
                <a:uFillTx/>
                <a:latin typeface="Garamond" panose="02020404030301010803"/>
                <a:ea typeface="+mn-ea"/>
                <a:cs typeface="+mn-cs"/>
              </a:rPr>
              <a:t>(light refreshments provided)</a:t>
            </a:r>
            <a:endParaRPr kumimoji="0" lang="en-US" sz="1800" b="0" i="0" u="none" strike="noStrike" kern="1200" cap="none" spc="0" normalizeH="0" baseline="0" noProof="0" dirty="0">
              <a:ln>
                <a:noFill/>
              </a:ln>
              <a:solidFill>
                <a:schemeClr val="accent5"/>
              </a:solidFill>
              <a:effectLst/>
              <a:uLnTx/>
              <a:uFillTx/>
              <a:latin typeface="Garamond" panose="02020404030301010803"/>
              <a:ea typeface="+mn-ea"/>
              <a:cs typeface="+mn-cs"/>
            </a:endParaRPr>
          </a:p>
        </p:txBody>
      </p:sp>
      <p:sp>
        <p:nvSpPr>
          <p:cNvPr id="18" name="TextBox 17"/>
          <p:cNvSpPr txBox="1"/>
          <p:nvPr/>
        </p:nvSpPr>
        <p:spPr>
          <a:xfrm>
            <a:off x="1458844" y="5305754"/>
            <a:ext cx="512402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rPr>
              <a:t>People with intellectual and developmental disabilities are twice as likely to be </a:t>
            </a:r>
            <a:r>
              <a:rPr kumimoji="0" lang="en-US" sz="1800" b="0" i="0" u="none" strike="noStrike" kern="1200" cap="none" spc="0" normalizeH="0" baseline="0" noProof="0" dirty="0" smtClean="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rPr>
              <a:t>obese </a:t>
            </a:r>
            <a:r>
              <a:rPr kumimoji="0" lang="en-US" sz="1800" b="0" i="0" u="none" strike="noStrike" kern="1200" cap="none" spc="0" normalizeH="0" baseline="0" noProof="0" dirty="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rPr>
              <a:t>or overweight than the typical population. </a:t>
            </a:r>
            <a:r>
              <a:rPr kumimoji="0" lang="en-US" sz="1800" b="0" i="0" u="none" strike="noStrike" kern="1200" cap="none" spc="0" normalizeH="0" baseline="0" noProof="0" dirty="0" smtClean="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rPr>
              <a:t>They </a:t>
            </a:r>
            <a:r>
              <a:rPr kumimoji="0" lang="en-US" sz="1800" b="0" i="0" u="none" strike="noStrike" kern="1200" cap="none" spc="0" normalizeH="0" baseline="0" noProof="0" dirty="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rPr>
              <a:t>have higher rates of heart disease, diabetes, and earlier mortality.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A23C33">
                  <a:lumMod val="50000"/>
                </a:srgbClr>
              </a:solidFill>
              <a:effectLst/>
              <a:uLnTx/>
              <a:uFillTx/>
              <a:latin typeface="Garamond" panose="02020404030301010803"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23C33">
                    <a:lumMod val="50000"/>
                  </a:srgbClr>
                </a:solidFill>
                <a:effectLst/>
                <a:uLnTx/>
                <a:uFillTx/>
                <a:latin typeface="Garamond" panose="02020404030301010803"/>
                <a:ea typeface="+mn-ea"/>
                <a:cs typeface="+mn-cs"/>
              </a:rPr>
              <a:t>This talk will explore these health disparities, describe  barriers to healthy weight for people with IDD and address </a:t>
            </a:r>
            <a:r>
              <a:rPr kumimoji="0" lang="en-US" sz="1800" b="0" i="0" u="none" strike="noStrike" kern="1200" cap="none" spc="0" normalizeH="0" baseline="0" noProof="0" dirty="0" smtClean="0">
                <a:ln>
                  <a:noFill/>
                </a:ln>
                <a:solidFill>
                  <a:srgbClr val="A23C33">
                    <a:lumMod val="50000"/>
                  </a:srgbClr>
                </a:solidFill>
                <a:effectLst/>
                <a:uLnTx/>
                <a:uFillTx/>
                <a:latin typeface="Garamond" panose="02020404030301010803"/>
                <a:ea typeface="+mn-ea"/>
                <a:cs typeface="+mn-cs"/>
              </a:rPr>
              <a:t>promising </a:t>
            </a:r>
            <a:r>
              <a:rPr kumimoji="0" lang="en-US" sz="1800" b="0" i="0" u="none" strike="noStrike" kern="1200" cap="none" spc="0" normalizeH="0" baseline="0" noProof="0" dirty="0">
                <a:ln>
                  <a:noFill/>
                </a:ln>
                <a:solidFill>
                  <a:srgbClr val="A23C33">
                    <a:lumMod val="50000"/>
                  </a:srgbClr>
                </a:solidFill>
                <a:effectLst/>
                <a:uLnTx/>
                <a:uFillTx/>
                <a:latin typeface="Garamond" panose="02020404030301010803"/>
                <a:ea typeface="+mn-ea"/>
                <a:cs typeface="+mn-cs"/>
              </a:rPr>
              <a:t>research and community practices in achieving healthy weight for people with IDD.</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5709" y="7857126"/>
            <a:ext cx="1478735" cy="1478735"/>
          </a:xfrm>
          <a:prstGeom prst="rect">
            <a:avLst/>
          </a:prstGeom>
        </p:spPr>
      </p:pic>
      <p:sp>
        <p:nvSpPr>
          <p:cNvPr id="13" name="TextBox 12"/>
          <p:cNvSpPr txBox="1"/>
          <p:nvPr/>
        </p:nvSpPr>
        <p:spPr>
          <a:xfrm>
            <a:off x="920789" y="9603230"/>
            <a:ext cx="6624256" cy="292388"/>
          </a:xfrm>
          <a:prstGeom prst="rect">
            <a:avLst/>
          </a:prstGeom>
          <a:noFill/>
        </p:spPr>
        <p:txBody>
          <a:bodyPr wrap="square" rtlCol="0">
            <a:spAutoFit/>
          </a:bodyPr>
          <a:lstStyle/>
          <a:p>
            <a:r>
              <a:rPr lang="en-US" sz="1300" dirty="0" smtClean="0">
                <a:solidFill>
                  <a:schemeClr val="bg1"/>
                </a:solidFill>
              </a:rPr>
              <a:t>Questions: Patty Hamel 541-346-3591  Email: phamel@uoregon.edu</a:t>
            </a:r>
            <a:endParaRPr lang="en-US" sz="1300" dirty="0">
              <a:solidFill>
                <a:schemeClr val="bg1"/>
              </a:solidFill>
            </a:endParaRPr>
          </a:p>
        </p:txBody>
      </p:sp>
    </p:spTree>
    <p:extLst>
      <p:ext uri="{BB962C8B-B14F-4D97-AF65-F5344CB8AC3E}">
        <p14:creationId xmlns:p14="http://schemas.microsoft.com/office/powerpoint/2010/main" val="346660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6071" y="2341215"/>
            <a:ext cx="7046329" cy="4453675"/>
          </a:xfrm>
        </p:spPr>
        <p:txBody>
          <a:bodyPr>
            <a:normAutofit/>
          </a:bodyPr>
          <a:lstStyle/>
          <a:p>
            <a:pPr algn="ctr"/>
            <a:r>
              <a:rPr lang="en-US" sz="2200" b="1" dirty="0" smtClean="0">
                <a:solidFill>
                  <a:schemeClr val="accent2">
                    <a:lumMod val="75000"/>
                  </a:schemeClr>
                </a:solidFill>
                <a:latin typeface="Trebuchet MS" panose="020B0603020202020204" pitchFamily="34" charset="0"/>
                <a:cs typeface="Arial" panose="020B0604020202020204" pitchFamily="34" charset="0"/>
              </a:rPr>
              <a:t>Healthy </a:t>
            </a:r>
            <a:r>
              <a:rPr lang="en-US" sz="2200" b="1" dirty="0">
                <a:solidFill>
                  <a:schemeClr val="accent2">
                    <a:lumMod val="75000"/>
                  </a:schemeClr>
                </a:solidFill>
                <a:latin typeface="Trebuchet MS" panose="020B0603020202020204" pitchFamily="34" charset="0"/>
                <a:cs typeface="Arial" panose="020B0604020202020204" pitchFamily="34" charset="0"/>
              </a:rPr>
              <a:t>Weight and Individuals with</a:t>
            </a:r>
            <a:br>
              <a:rPr lang="en-US" sz="2200" b="1" dirty="0">
                <a:solidFill>
                  <a:schemeClr val="accent2">
                    <a:lumMod val="75000"/>
                  </a:schemeClr>
                </a:solidFill>
                <a:latin typeface="Trebuchet MS" panose="020B0603020202020204" pitchFamily="34" charset="0"/>
                <a:cs typeface="Arial" panose="020B0604020202020204" pitchFamily="34" charset="0"/>
              </a:rPr>
            </a:br>
            <a:r>
              <a:rPr lang="en-US" sz="2200" b="1" dirty="0">
                <a:solidFill>
                  <a:schemeClr val="accent2">
                    <a:lumMod val="75000"/>
                  </a:schemeClr>
                </a:solidFill>
                <a:latin typeface="Trebuchet MS" panose="020B0603020202020204" pitchFamily="34" charset="0"/>
                <a:cs typeface="Arial" panose="020B0604020202020204" pitchFamily="34" charset="0"/>
              </a:rPr>
              <a:t>Developmental and Intellectual </a:t>
            </a:r>
            <a:r>
              <a:rPr lang="en-US" sz="2200" b="1" dirty="0" smtClean="0">
                <a:solidFill>
                  <a:schemeClr val="accent2">
                    <a:lumMod val="75000"/>
                  </a:schemeClr>
                </a:solidFill>
                <a:latin typeface="Trebuchet MS" panose="020B0603020202020204" pitchFamily="34" charset="0"/>
                <a:cs typeface="Arial" panose="020B0604020202020204" pitchFamily="34" charset="0"/>
              </a:rPr>
              <a:t>Disabilities (IDD):</a:t>
            </a:r>
            <a:br>
              <a:rPr lang="en-US" sz="2200" b="1" dirty="0" smtClean="0">
                <a:solidFill>
                  <a:schemeClr val="accent2">
                    <a:lumMod val="75000"/>
                  </a:schemeClr>
                </a:solidFill>
                <a:latin typeface="Trebuchet MS" panose="020B0603020202020204" pitchFamily="34" charset="0"/>
                <a:cs typeface="Arial" panose="020B0604020202020204" pitchFamily="34" charset="0"/>
              </a:rPr>
            </a:br>
            <a:r>
              <a:rPr lang="en-US" sz="2200" b="1" dirty="0" smtClean="0">
                <a:solidFill>
                  <a:schemeClr val="accent2">
                    <a:lumMod val="75000"/>
                  </a:schemeClr>
                </a:solidFill>
                <a:latin typeface="Trebuchet MS" panose="020B0603020202020204" pitchFamily="34" charset="0"/>
                <a:cs typeface="Arial" panose="020B0604020202020204" pitchFamily="34" charset="0"/>
              </a:rPr>
              <a:t>Disabilities (IDD):</a:t>
            </a:r>
            <a:r>
              <a:rPr lang="en-US" sz="2200" b="1" dirty="0">
                <a:solidFill>
                  <a:schemeClr val="accent2">
                    <a:lumMod val="75000"/>
                  </a:schemeClr>
                </a:solidFill>
                <a:latin typeface="Trebuchet MS" panose="020B0603020202020204" pitchFamily="34" charset="0"/>
                <a:cs typeface="Arial" panose="020B0604020202020204" pitchFamily="34" charset="0"/>
              </a:rPr>
              <a:t> </a:t>
            </a:r>
            <a:r>
              <a:rPr lang="en-US" sz="2200" b="1" dirty="0" smtClean="0">
                <a:solidFill>
                  <a:schemeClr val="accent2">
                    <a:lumMod val="75000"/>
                  </a:schemeClr>
                </a:solidFill>
                <a:latin typeface="Trebuchet MS" panose="020B0603020202020204" pitchFamily="34" charset="0"/>
                <a:cs typeface="Arial" panose="020B0604020202020204" pitchFamily="34" charset="0"/>
              </a:rPr>
              <a:t>Challenges and Opportunities </a:t>
            </a:r>
            <a:r>
              <a:rPr lang="en-US" sz="2800" b="1" i="1" dirty="0">
                <a:solidFill>
                  <a:schemeClr val="accent2">
                    <a:lumMod val="75000"/>
                  </a:schemeClr>
                </a:solidFill>
                <a:latin typeface="Garamond" panose="02020404030301010803" pitchFamily="18" charset="0"/>
                <a:cs typeface="Arial" panose="020B0604020202020204" pitchFamily="34" charset="0"/>
              </a:rPr>
              <a:t/>
            </a:r>
            <a:br>
              <a:rPr lang="en-US" sz="2800" b="1" i="1" dirty="0">
                <a:solidFill>
                  <a:schemeClr val="accent2">
                    <a:lumMod val="75000"/>
                  </a:schemeClr>
                </a:solidFill>
                <a:latin typeface="Garamond" panose="02020404030301010803" pitchFamily="18" charset="0"/>
                <a:cs typeface="Arial" panose="020B0604020202020204" pitchFamily="34" charset="0"/>
              </a:rPr>
            </a:br>
            <a:r>
              <a:rPr lang="en-US" sz="1800" dirty="0" smtClean="0">
                <a:latin typeface="Garamond" panose="02020404030301010803" pitchFamily="18" charset="0"/>
              </a:rPr>
              <a:t/>
            </a:r>
            <a:br>
              <a:rPr lang="en-US" sz="1800" dirty="0" smtClean="0">
                <a:latin typeface="Garamond" panose="02020404030301010803" pitchFamily="18" charset="0"/>
              </a:rPr>
            </a:br>
            <a:r>
              <a:rPr lang="en-US" sz="2700" b="1" dirty="0" smtClean="0">
                <a:solidFill>
                  <a:schemeClr val="accent2">
                    <a:lumMod val="50000"/>
                  </a:schemeClr>
                </a:solidFill>
                <a:latin typeface="Trebuchet MS" panose="020B0603020202020204" pitchFamily="34" charset="0"/>
              </a:rPr>
              <a:t>12:00-1:30pm </a:t>
            </a:r>
            <a:br>
              <a:rPr lang="en-US" sz="2700" b="1" dirty="0" smtClean="0">
                <a:solidFill>
                  <a:schemeClr val="accent2">
                    <a:lumMod val="50000"/>
                  </a:schemeClr>
                </a:solidFill>
                <a:latin typeface="Trebuchet MS" panose="020B0603020202020204" pitchFamily="34" charset="0"/>
              </a:rPr>
            </a:br>
            <a:r>
              <a:rPr lang="en-US" sz="2700" b="1" dirty="0" smtClean="0">
                <a:solidFill>
                  <a:schemeClr val="accent2">
                    <a:lumMod val="50000"/>
                  </a:schemeClr>
                </a:solidFill>
                <a:latin typeface="Trebuchet MS" panose="020B0603020202020204" pitchFamily="34" charset="0"/>
              </a:rPr>
              <a:t>Room 145 CSB, UO Campus</a:t>
            </a:r>
            <a:r>
              <a:rPr lang="en-US" sz="2200" dirty="0" smtClean="0">
                <a:solidFill>
                  <a:schemeClr val="accent2">
                    <a:lumMod val="50000"/>
                  </a:schemeClr>
                </a:solidFill>
                <a:latin typeface="Trebuchet MS" panose="020B0603020202020204" pitchFamily="34" charset="0"/>
              </a:rPr>
              <a:t/>
            </a:r>
            <a:br>
              <a:rPr lang="en-US" sz="2200" dirty="0" smtClean="0">
                <a:solidFill>
                  <a:schemeClr val="accent2">
                    <a:lumMod val="50000"/>
                  </a:schemeClr>
                </a:solidFill>
                <a:latin typeface="Trebuchet MS" panose="020B0603020202020204" pitchFamily="34" charset="0"/>
              </a:rPr>
            </a:br>
            <a:r>
              <a:rPr lang="en-US" sz="1800" b="1" i="1" dirty="0" smtClean="0">
                <a:solidFill>
                  <a:schemeClr val="accent2">
                    <a:lumMod val="50000"/>
                  </a:schemeClr>
                </a:solidFill>
                <a:latin typeface="Trebuchet MS" panose="020B0603020202020204" pitchFamily="34" charset="0"/>
              </a:rPr>
              <a:t>(light refreshments provided)</a:t>
            </a:r>
            <a:r>
              <a:rPr lang="en-US" sz="1800" b="1" i="1" dirty="0" smtClean="0">
                <a:solidFill>
                  <a:schemeClr val="tx1"/>
                </a:solidFill>
              </a:rPr>
              <a:t/>
            </a:r>
            <a:br>
              <a:rPr lang="en-US" sz="1800" b="1" i="1" dirty="0" smtClean="0">
                <a:solidFill>
                  <a:schemeClr val="tx1"/>
                </a:solidFill>
              </a:rPr>
            </a:br>
            <a:r>
              <a:rPr lang="en-US" sz="1800" dirty="0" smtClean="0">
                <a:solidFill>
                  <a:schemeClr val="tx1"/>
                </a:solidFill>
              </a:rPr>
              <a:t/>
            </a:r>
            <a:br>
              <a:rPr lang="en-US" sz="1800" dirty="0" smtClean="0">
                <a:solidFill>
                  <a:schemeClr val="tx1"/>
                </a:solidFill>
              </a:rPr>
            </a:br>
            <a:r>
              <a:rPr lang="en-US" sz="1800" i="1" dirty="0" smtClean="0"/>
              <a:t/>
            </a:r>
            <a:br>
              <a:rPr lang="en-US" sz="1800" i="1"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a:p>
        </p:txBody>
      </p:sp>
      <p:sp>
        <p:nvSpPr>
          <p:cNvPr id="8" name="TextBox 7"/>
          <p:cNvSpPr txBox="1"/>
          <p:nvPr/>
        </p:nvSpPr>
        <p:spPr>
          <a:xfrm>
            <a:off x="6342669" y="9068512"/>
            <a:ext cx="1235032" cy="646331"/>
          </a:xfrm>
          <a:prstGeom prst="rect">
            <a:avLst/>
          </a:prstGeom>
          <a:noFill/>
          <a:ln>
            <a:noFill/>
          </a:ln>
        </p:spPr>
        <p:txBody>
          <a:bodyPr wrap="square" rtlCol="0">
            <a:spAutoFit/>
          </a:bodyPr>
          <a:lstStyle/>
          <a:p>
            <a:pPr algn="ctr"/>
            <a:r>
              <a:rPr lang="en-US" sz="1200" b="1" dirty="0" smtClean="0"/>
              <a:t>uoucedd.org</a:t>
            </a:r>
          </a:p>
          <a:p>
            <a:pPr algn="ctr"/>
            <a:r>
              <a:rPr lang="en-US" sz="1200" b="1" i="1" kern="1400" dirty="0" smtClean="0">
                <a:latin typeface="Arial" panose="020B0604020202020204" pitchFamily="34" charset="0"/>
                <a:ea typeface="Times New Roman" panose="02020603050405020304" pitchFamily="18" charset="0"/>
              </a:rPr>
              <a:t>Please join us!</a:t>
            </a:r>
            <a:endParaRPr lang="en-US" sz="1200" b="1" i="1" kern="1400" dirty="0">
              <a:latin typeface="Arial" panose="020B0604020202020204" pitchFamily="34" charset="0"/>
              <a:ea typeface="Times New Roman" panose="02020603050405020304" pitchFamily="18" charset="0"/>
            </a:endParaRPr>
          </a:p>
        </p:txBody>
      </p:sp>
      <p:sp>
        <p:nvSpPr>
          <p:cNvPr id="9" name="Rectangle 8"/>
          <p:cNvSpPr/>
          <p:nvPr/>
        </p:nvSpPr>
        <p:spPr>
          <a:xfrm>
            <a:off x="2151406" y="172698"/>
            <a:ext cx="4944318" cy="1877437"/>
          </a:xfrm>
          <a:prstGeom prst="rect">
            <a:avLst/>
          </a:prstGeom>
        </p:spPr>
        <p:txBody>
          <a:bodyPr wrap="square">
            <a:spAutoFit/>
          </a:bodyPr>
          <a:lstStyle/>
          <a:p>
            <a:pPr algn="ctr"/>
            <a:r>
              <a:rPr lang="en-US" sz="2000" b="1" i="1" kern="1400" dirty="0">
                <a:solidFill>
                  <a:schemeClr val="accent2">
                    <a:lumMod val="75000"/>
                  </a:schemeClr>
                </a:solidFill>
                <a:latin typeface="Trebuchet MS" panose="020B0603020202020204" pitchFamily="34" charset="0"/>
                <a:ea typeface="Times New Roman" panose="02020603050405020304" pitchFamily="18" charset="0"/>
              </a:rPr>
              <a:t>University Center for Excellence in </a:t>
            </a:r>
            <a:endParaRPr lang="en-US" sz="2000" b="1" i="1" kern="1400" dirty="0" smtClean="0">
              <a:solidFill>
                <a:schemeClr val="accent2">
                  <a:lumMod val="75000"/>
                </a:schemeClr>
              </a:solidFill>
              <a:latin typeface="Trebuchet MS" panose="020B0603020202020204" pitchFamily="34" charset="0"/>
              <a:ea typeface="Times New Roman" panose="02020603050405020304" pitchFamily="18" charset="0"/>
            </a:endParaRPr>
          </a:p>
          <a:p>
            <a:pPr algn="ctr"/>
            <a:r>
              <a:rPr lang="en-US" sz="2000" b="1" i="1" kern="1400" dirty="0" smtClean="0">
                <a:solidFill>
                  <a:schemeClr val="accent2">
                    <a:lumMod val="75000"/>
                  </a:schemeClr>
                </a:solidFill>
                <a:latin typeface="Trebuchet MS" panose="020B0603020202020204" pitchFamily="34" charset="0"/>
                <a:ea typeface="Times New Roman" panose="02020603050405020304" pitchFamily="18" charset="0"/>
              </a:rPr>
              <a:t>Developmental </a:t>
            </a:r>
            <a:r>
              <a:rPr lang="en-US" sz="2000" b="1" i="1" kern="1400" dirty="0">
                <a:solidFill>
                  <a:schemeClr val="accent2">
                    <a:lumMod val="75000"/>
                  </a:schemeClr>
                </a:solidFill>
                <a:latin typeface="Trebuchet MS" panose="020B0603020202020204" pitchFamily="34" charset="0"/>
                <a:ea typeface="Times New Roman" panose="02020603050405020304" pitchFamily="18" charset="0"/>
              </a:rPr>
              <a:t>Disabilities </a:t>
            </a:r>
            <a:r>
              <a:rPr lang="en-US" sz="2000" b="1" i="1" kern="1400" dirty="0" smtClean="0">
                <a:solidFill>
                  <a:schemeClr val="accent2">
                    <a:lumMod val="75000"/>
                  </a:schemeClr>
                </a:solidFill>
                <a:latin typeface="Trebuchet MS" panose="020B0603020202020204" pitchFamily="34" charset="0"/>
                <a:ea typeface="Times New Roman" panose="02020603050405020304" pitchFamily="18" charset="0"/>
              </a:rPr>
              <a:t>presents: </a:t>
            </a:r>
            <a:br>
              <a:rPr lang="en-US" sz="2000" b="1" i="1" kern="1400" dirty="0" smtClean="0">
                <a:solidFill>
                  <a:schemeClr val="accent2">
                    <a:lumMod val="75000"/>
                  </a:schemeClr>
                </a:solidFill>
                <a:latin typeface="Trebuchet MS" panose="020B0603020202020204" pitchFamily="34" charset="0"/>
                <a:ea typeface="Times New Roman" panose="02020603050405020304" pitchFamily="18" charset="0"/>
              </a:rPr>
            </a:br>
            <a:endParaRPr lang="en-US" sz="2000" b="1" i="1" kern="1400" dirty="0" smtClean="0">
              <a:solidFill>
                <a:schemeClr val="accent2">
                  <a:lumMod val="75000"/>
                </a:schemeClr>
              </a:solidFill>
              <a:latin typeface="Trebuchet MS" panose="020B0603020202020204" pitchFamily="34" charset="0"/>
              <a:ea typeface="Times New Roman" panose="02020603050405020304" pitchFamily="18" charset="0"/>
            </a:endParaRPr>
          </a:p>
          <a:p>
            <a:pPr algn="ctr"/>
            <a:r>
              <a:rPr lang="en-US" sz="3200" b="1" i="1" kern="1400" dirty="0" smtClean="0">
                <a:solidFill>
                  <a:schemeClr val="accent2">
                    <a:lumMod val="50000"/>
                  </a:schemeClr>
                </a:solidFill>
                <a:latin typeface="Trebuchet MS" panose="020B0603020202020204" pitchFamily="34" charset="0"/>
                <a:ea typeface="Times New Roman" panose="02020603050405020304" pitchFamily="18" charset="0"/>
              </a:rPr>
              <a:t>Leslie J. Cohen, JD</a:t>
            </a:r>
          </a:p>
          <a:p>
            <a:pPr algn="ctr"/>
            <a:endParaRPr lang="en-US" sz="2000" b="1" i="1" kern="1400" dirty="0" smtClean="0">
              <a:solidFill>
                <a:schemeClr val="accent2">
                  <a:lumMod val="75000"/>
                </a:schemeClr>
              </a:solidFill>
              <a:latin typeface="Arial" panose="020B0604020202020204" pitchFamily="34" charset="0"/>
              <a:ea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4999" y="7378359"/>
            <a:ext cx="1634848" cy="1688589"/>
          </a:xfrm>
          <a:prstGeom prst="rect">
            <a:avLst/>
          </a:prstGeom>
        </p:spPr>
      </p:pic>
      <p:sp>
        <p:nvSpPr>
          <p:cNvPr id="11" name="TextBox 10"/>
          <p:cNvSpPr txBox="1"/>
          <p:nvPr/>
        </p:nvSpPr>
        <p:spPr>
          <a:xfrm>
            <a:off x="1214249" y="7452686"/>
            <a:ext cx="4205890" cy="1938992"/>
          </a:xfrm>
          <a:prstGeom prst="rect">
            <a:avLst/>
          </a:prstGeom>
          <a:noFill/>
        </p:spPr>
        <p:txBody>
          <a:bodyPr wrap="square" rtlCol="0">
            <a:spAutoFit/>
          </a:bodyPr>
          <a:lstStyle/>
          <a:p>
            <a:pPr lvl="0"/>
            <a:r>
              <a:rPr lang="en-US" sz="1500" dirty="0">
                <a:solidFill>
                  <a:schemeClr val="accent2">
                    <a:lumMod val="75000"/>
                  </a:schemeClr>
                </a:solidFill>
                <a:latin typeface="Trebuchet MS" panose="020B0603020202020204" pitchFamily="34" charset="0"/>
              </a:rPr>
              <a:t>Leslie is the Director of the Sonoran University Center for Excellence in Disabilities at the University of Arizona College of Medicine. She is currently working with Special Olympics International and the Association of University Centers on Disabilities on a CDC funded project addressing inclusive health for people with intellectual disabilities.</a:t>
            </a:r>
          </a:p>
        </p:txBody>
      </p:sp>
      <p:sp>
        <p:nvSpPr>
          <p:cNvPr id="3" name="TextBox 2"/>
          <p:cNvSpPr txBox="1"/>
          <p:nvPr/>
        </p:nvSpPr>
        <p:spPr>
          <a:xfrm>
            <a:off x="1596283" y="1843973"/>
            <a:ext cx="5686816" cy="892552"/>
          </a:xfrm>
          <a:prstGeom prst="rect">
            <a:avLst/>
          </a:prstGeom>
          <a:noFill/>
        </p:spPr>
        <p:txBody>
          <a:bodyPr wrap="square" rtlCol="0">
            <a:spAutoFit/>
          </a:bodyPr>
          <a:lstStyle/>
          <a:p>
            <a:pPr algn="ctr"/>
            <a:r>
              <a:rPr lang="en-US" sz="2800" b="1" dirty="0" smtClean="0">
                <a:solidFill>
                  <a:schemeClr val="accent2">
                    <a:lumMod val="50000"/>
                  </a:schemeClr>
                </a:solidFill>
                <a:latin typeface="Trebuchet MS" panose="020B0603020202020204" pitchFamily="34" charset="0"/>
              </a:rPr>
              <a:t>Thursday, October 19, 2017</a:t>
            </a:r>
            <a:r>
              <a:rPr lang="en-US" sz="2400" dirty="0" smtClean="0">
                <a:solidFill>
                  <a:schemeClr val="accent2">
                    <a:lumMod val="75000"/>
                  </a:schemeClr>
                </a:solidFill>
                <a:latin typeface="Trebuchet MS" panose="020B0603020202020204" pitchFamily="34" charset="0"/>
              </a:rPr>
              <a:t/>
            </a:r>
            <a:br>
              <a:rPr lang="en-US" sz="2400" dirty="0" smtClean="0">
                <a:solidFill>
                  <a:schemeClr val="accent2">
                    <a:lumMod val="75000"/>
                  </a:schemeClr>
                </a:solidFill>
                <a:latin typeface="Trebuchet MS" panose="020B0603020202020204" pitchFamily="34" charset="0"/>
              </a:rPr>
            </a:br>
            <a:endParaRPr lang="en-US" sz="2400" dirty="0">
              <a:solidFill>
                <a:schemeClr val="accent2">
                  <a:lumMod val="75000"/>
                </a:schemeClr>
              </a:solidFill>
              <a:latin typeface="Garamond" panose="02020404030301010803" pitchFamily="18" charset="0"/>
            </a:endParaRPr>
          </a:p>
        </p:txBody>
      </p:sp>
      <p:sp>
        <p:nvSpPr>
          <p:cNvPr id="5" name="TextBox 4"/>
          <p:cNvSpPr txBox="1"/>
          <p:nvPr/>
        </p:nvSpPr>
        <p:spPr>
          <a:xfrm>
            <a:off x="1029545" y="9651981"/>
            <a:ext cx="6624256" cy="292388"/>
          </a:xfrm>
          <a:prstGeom prst="rect">
            <a:avLst/>
          </a:prstGeom>
          <a:noFill/>
        </p:spPr>
        <p:txBody>
          <a:bodyPr wrap="square" rtlCol="0">
            <a:spAutoFit/>
          </a:bodyPr>
          <a:lstStyle/>
          <a:p>
            <a:r>
              <a:rPr lang="en-US" sz="1300" dirty="0" smtClean="0">
                <a:solidFill>
                  <a:schemeClr val="accent2">
                    <a:lumMod val="50000"/>
                  </a:schemeClr>
                </a:solidFill>
              </a:rPr>
              <a:t>Questions: Patty Hamel 541-346-3591  Email: phamel@uoregon.edu</a:t>
            </a:r>
            <a:endParaRPr lang="en-US" sz="1300" dirty="0">
              <a:solidFill>
                <a:schemeClr val="accent2">
                  <a:lumMod val="50000"/>
                </a:schemeClr>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804" y="156173"/>
            <a:ext cx="1522227" cy="2282227"/>
          </a:xfrm>
          <a:prstGeom prst="rect">
            <a:avLst/>
          </a:prstGeom>
        </p:spPr>
      </p:pic>
      <p:sp>
        <p:nvSpPr>
          <p:cNvPr id="6" name="TextBox 5"/>
          <p:cNvSpPr txBox="1"/>
          <p:nvPr/>
        </p:nvSpPr>
        <p:spPr>
          <a:xfrm>
            <a:off x="1214249" y="5484224"/>
            <a:ext cx="6450884" cy="1708160"/>
          </a:xfrm>
          <a:prstGeom prst="rect">
            <a:avLst/>
          </a:prstGeom>
          <a:noFill/>
        </p:spPr>
        <p:txBody>
          <a:bodyPr wrap="square" rtlCol="0">
            <a:spAutoFit/>
          </a:bodyPr>
          <a:lstStyle/>
          <a:p>
            <a:r>
              <a:rPr lang="en-US" sz="1500" dirty="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rPr>
              <a:t>People with intellectual and developmental disabilities are twice as likely to be </a:t>
            </a:r>
            <a:r>
              <a:rPr lang="en-US" sz="1500" dirty="0" smtClean="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rPr>
              <a:t>obese </a:t>
            </a:r>
            <a:r>
              <a:rPr lang="en-US" sz="1500" dirty="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rPr>
              <a:t>or overweight than the typical population. </a:t>
            </a:r>
            <a:r>
              <a:rPr lang="en-US" sz="1500" dirty="0" smtClean="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rPr>
              <a:t>They </a:t>
            </a:r>
            <a:r>
              <a:rPr lang="en-US" sz="1500" dirty="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rPr>
              <a:t>have higher rates of heart disease, diabetes, and earlier mortality.</a:t>
            </a:r>
          </a:p>
          <a:p>
            <a:endParaRPr lang="en-US" sz="1500" dirty="0">
              <a:solidFill>
                <a:schemeClr val="accent2">
                  <a:lumMod val="75000"/>
                </a:schemeClr>
              </a:solidFill>
              <a:latin typeface="Trebuchet MS" panose="020B0603020202020204" pitchFamily="34" charset="0"/>
              <a:ea typeface="Calibri" panose="020F0502020204030204" pitchFamily="34" charset="0"/>
              <a:cs typeface="Times New Roman" panose="02020603050405020304" pitchFamily="18" charset="0"/>
            </a:endParaRPr>
          </a:p>
          <a:p>
            <a:r>
              <a:rPr lang="en-US" sz="1500" dirty="0">
                <a:solidFill>
                  <a:schemeClr val="accent2">
                    <a:lumMod val="75000"/>
                  </a:schemeClr>
                </a:solidFill>
                <a:latin typeface="Trebuchet MS" panose="020B0603020202020204" pitchFamily="34" charset="0"/>
              </a:rPr>
              <a:t>This talk will explore these health disparities, describe </a:t>
            </a:r>
            <a:r>
              <a:rPr lang="en-US" sz="1500" dirty="0" smtClean="0">
                <a:solidFill>
                  <a:schemeClr val="accent2">
                    <a:lumMod val="75000"/>
                  </a:schemeClr>
                </a:solidFill>
                <a:latin typeface="Trebuchet MS" panose="020B0603020202020204" pitchFamily="34" charset="0"/>
              </a:rPr>
              <a:t>barriers </a:t>
            </a:r>
            <a:r>
              <a:rPr lang="en-US" sz="1500" dirty="0">
                <a:solidFill>
                  <a:schemeClr val="accent2">
                    <a:lumMod val="75000"/>
                  </a:schemeClr>
                </a:solidFill>
                <a:latin typeface="Trebuchet MS" panose="020B0603020202020204" pitchFamily="34" charset="0"/>
              </a:rPr>
              <a:t>to healthy weight for people with IDD and address promising research </a:t>
            </a:r>
            <a:r>
              <a:rPr lang="en-US" sz="1500" dirty="0" smtClean="0">
                <a:solidFill>
                  <a:schemeClr val="accent2">
                    <a:lumMod val="75000"/>
                  </a:schemeClr>
                </a:solidFill>
                <a:latin typeface="Trebuchet MS" panose="020B0603020202020204" pitchFamily="34" charset="0"/>
              </a:rPr>
              <a:t>and </a:t>
            </a:r>
            <a:r>
              <a:rPr lang="en-US" sz="1500" dirty="0">
                <a:solidFill>
                  <a:schemeClr val="accent2">
                    <a:lumMod val="75000"/>
                  </a:schemeClr>
                </a:solidFill>
                <a:latin typeface="Trebuchet MS" panose="020B0603020202020204" pitchFamily="34" charset="0"/>
              </a:rPr>
              <a:t>community practices </a:t>
            </a:r>
            <a:r>
              <a:rPr lang="en-US" sz="1500" dirty="0" smtClean="0">
                <a:solidFill>
                  <a:schemeClr val="accent2">
                    <a:lumMod val="75000"/>
                  </a:schemeClr>
                </a:solidFill>
                <a:latin typeface="Trebuchet MS" panose="020B0603020202020204" pitchFamily="34" charset="0"/>
              </a:rPr>
              <a:t>for</a:t>
            </a:r>
            <a:r>
              <a:rPr lang="en-US" sz="1500" dirty="0" smtClean="0">
                <a:solidFill>
                  <a:schemeClr val="accent2">
                    <a:lumMod val="75000"/>
                  </a:schemeClr>
                </a:solidFill>
                <a:latin typeface="Trebuchet MS" panose="020B0603020202020204" pitchFamily="34" charset="0"/>
              </a:rPr>
              <a:t> </a:t>
            </a:r>
            <a:r>
              <a:rPr lang="en-US" sz="1500" dirty="0">
                <a:solidFill>
                  <a:schemeClr val="accent2">
                    <a:lumMod val="75000"/>
                  </a:schemeClr>
                </a:solidFill>
                <a:latin typeface="Trebuchet MS" panose="020B0603020202020204" pitchFamily="34" charset="0"/>
              </a:rPr>
              <a:t>achieving healthy weight for people with IDD.</a:t>
            </a:r>
          </a:p>
        </p:txBody>
      </p:sp>
    </p:spTree>
    <p:extLst>
      <p:ext uri="{BB962C8B-B14F-4D97-AF65-F5344CB8AC3E}">
        <p14:creationId xmlns:p14="http://schemas.microsoft.com/office/powerpoint/2010/main" val="147027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Wisp</Template>
  <TotalTime>342</TotalTime>
  <Words>330</Words>
  <Application>Microsoft Office PowerPoint</Application>
  <PresentationFormat>Custom</PresentationFormat>
  <Paragraphs>27</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Century Gothic</vt:lpstr>
      <vt:lpstr>Garamond</vt:lpstr>
      <vt:lpstr>Times New Roman</vt:lpstr>
      <vt:lpstr>Trebuchet MS</vt:lpstr>
      <vt:lpstr>Wingdings 3</vt:lpstr>
      <vt:lpstr>Wisp</vt:lpstr>
      <vt:lpstr>Organic</vt:lpstr>
      <vt:lpstr>PowerPoint Presentation</vt:lpstr>
      <vt:lpstr>Healthy Weight and Individuals with Developmental and Intellectual Disabilities (IDD): Disabilities (IDD): Challenges and Opportunities   12:00-1:30pm  Room 145 CSB, UO Campus (light refreshments provided)      </vt:lpstr>
    </vt:vector>
  </TitlesOfParts>
  <Company>University of Oregon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Patty Hamel</dc:creator>
  <cp:lastModifiedBy>Chris Murray</cp:lastModifiedBy>
  <cp:revision>39</cp:revision>
  <cp:lastPrinted>2017-10-03T22:14:47Z</cp:lastPrinted>
  <dcterms:created xsi:type="dcterms:W3CDTF">2016-04-01T20:00:25Z</dcterms:created>
  <dcterms:modified xsi:type="dcterms:W3CDTF">2017-10-04T18:41:35Z</dcterms:modified>
</cp:coreProperties>
</file>