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3" r:id="rId2"/>
    <p:sldId id="261" r:id="rId3"/>
    <p:sldId id="273" r:id="rId4"/>
    <p:sldId id="265" r:id="rId5"/>
    <p:sldId id="264" r:id="rId6"/>
    <p:sldId id="266" r:id="rId7"/>
    <p:sldId id="267" r:id="rId8"/>
    <p:sldId id="256" r:id="rId9"/>
    <p:sldId id="258" r:id="rId10"/>
    <p:sldId id="259" r:id="rId11"/>
    <p:sldId id="260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8" autoAdjust="0"/>
  </p:normalViewPr>
  <p:slideViewPr>
    <p:cSldViewPr>
      <p:cViewPr varScale="1">
        <p:scale>
          <a:sx n="169" d="100"/>
          <a:sy n="169" d="100"/>
        </p:scale>
        <p:origin x="-104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raleigh:Desktop:Alumni%20Survey:FY09DegreesCompar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ltrane\Documents\Percent%20Growth%2006-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ltrane\Documents\Percent%20Growth%2006-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ltrane\AppData\Local\Temp\CAS%20UG%20SCH%20by%20Instructor%20Typ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ltrane\AppData\Local\Temp\CAS%20UG%20SCH%20by%20Instructor%20Typ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/>
              <a:t>UO Degrees By Academic </a:t>
            </a:r>
            <a:r>
              <a:rPr lang="en-US" sz="2800" dirty="0" smtClean="0"/>
              <a:t>Unit </a:t>
            </a:r>
            <a:r>
              <a:rPr lang="en-US" sz="1800" dirty="0" smtClean="0"/>
              <a:t>(2009)</a:t>
            </a:r>
            <a:endParaRPr lang="en-US" sz="2800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Sheet1!$O$16</c:f>
              <c:strCache>
                <c:ptCount val="1"/>
                <c:pt idx="0">
                  <c:v>Undergraduate</c:v>
                </c:pt>
              </c:strCache>
            </c:strRef>
          </c:tx>
          <c:invertIfNegative val="0"/>
          <c:cat>
            <c:strRef>
              <c:f>Sheet1!$P$15:$V$15</c:f>
              <c:strCache>
                <c:ptCount val="7"/>
                <c:pt idx="0">
                  <c:v>CAS</c:v>
                </c:pt>
                <c:pt idx="1">
                  <c:v>LCB</c:v>
                </c:pt>
                <c:pt idx="2">
                  <c:v>AAA</c:v>
                </c:pt>
                <c:pt idx="3">
                  <c:v>ED</c:v>
                </c:pt>
                <c:pt idx="4">
                  <c:v>SOJC</c:v>
                </c:pt>
                <c:pt idx="5">
                  <c:v>Law</c:v>
                </c:pt>
                <c:pt idx="6">
                  <c:v>MUSD</c:v>
                </c:pt>
              </c:strCache>
            </c:strRef>
          </c:cat>
          <c:val>
            <c:numRef>
              <c:f>Sheet1!$P$16:$V$16</c:f>
              <c:numCache>
                <c:formatCode>General</c:formatCode>
                <c:ptCount val="7"/>
                <c:pt idx="0">
                  <c:v>2524.0</c:v>
                </c:pt>
                <c:pt idx="1">
                  <c:v>462.0</c:v>
                </c:pt>
                <c:pt idx="2">
                  <c:v>319.0</c:v>
                </c:pt>
                <c:pt idx="3">
                  <c:v>164.0</c:v>
                </c:pt>
                <c:pt idx="4">
                  <c:v>312.0</c:v>
                </c:pt>
                <c:pt idx="6">
                  <c:v>47.0</c:v>
                </c:pt>
              </c:numCache>
            </c:numRef>
          </c:val>
        </c:ser>
        <c:ser>
          <c:idx val="1"/>
          <c:order val="1"/>
          <c:tx>
            <c:strRef>
              <c:f>Sheet1!$O$17</c:f>
              <c:strCache>
                <c:ptCount val="1"/>
                <c:pt idx="0">
                  <c:v>Masters</c:v>
                </c:pt>
              </c:strCache>
            </c:strRef>
          </c:tx>
          <c:invertIfNegative val="0"/>
          <c:cat>
            <c:strRef>
              <c:f>Sheet1!$P$15:$V$15</c:f>
              <c:strCache>
                <c:ptCount val="7"/>
                <c:pt idx="0">
                  <c:v>CAS</c:v>
                </c:pt>
                <c:pt idx="1">
                  <c:v>LCB</c:v>
                </c:pt>
                <c:pt idx="2">
                  <c:v>AAA</c:v>
                </c:pt>
                <c:pt idx="3">
                  <c:v>ED</c:v>
                </c:pt>
                <c:pt idx="4">
                  <c:v>SOJC</c:v>
                </c:pt>
                <c:pt idx="5">
                  <c:v>Law</c:v>
                </c:pt>
                <c:pt idx="6">
                  <c:v>MUSD</c:v>
                </c:pt>
              </c:strCache>
            </c:strRef>
          </c:cat>
          <c:val>
            <c:numRef>
              <c:f>Sheet1!$P$17:$V$17</c:f>
              <c:numCache>
                <c:formatCode>General</c:formatCode>
                <c:ptCount val="7"/>
                <c:pt idx="0">
                  <c:v>215.0</c:v>
                </c:pt>
                <c:pt idx="1">
                  <c:v>154.0</c:v>
                </c:pt>
                <c:pt idx="2">
                  <c:v>166.0</c:v>
                </c:pt>
                <c:pt idx="3">
                  <c:v>264.0</c:v>
                </c:pt>
                <c:pt idx="4">
                  <c:v>29.0</c:v>
                </c:pt>
                <c:pt idx="5">
                  <c:v>0.0</c:v>
                </c:pt>
                <c:pt idx="6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Sheet1!$O$18</c:f>
              <c:strCache>
                <c:ptCount val="1"/>
                <c:pt idx="0">
                  <c:v>PhD</c:v>
                </c:pt>
              </c:strCache>
            </c:strRef>
          </c:tx>
          <c:invertIfNegative val="0"/>
          <c:cat>
            <c:strRef>
              <c:f>Sheet1!$P$15:$V$15</c:f>
              <c:strCache>
                <c:ptCount val="7"/>
                <c:pt idx="0">
                  <c:v>CAS</c:v>
                </c:pt>
                <c:pt idx="1">
                  <c:v>LCB</c:v>
                </c:pt>
                <c:pt idx="2">
                  <c:v>AAA</c:v>
                </c:pt>
                <c:pt idx="3">
                  <c:v>ED</c:v>
                </c:pt>
                <c:pt idx="4">
                  <c:v>SOJC</c:v>
                </c:pt>
                <c:pt idx="5">
                  <c:v>Law</c:v>
                </c:pt>
                <c:pt idx="6">
                  <c:v>MUSD</c:v>
                </c:pt>
              </c:strCache>
            </c:strRef>
          </c:cat>
          <c:val>
            <c:numRef>
              <c:f>Sheet1!$P$18:$V$18</c:f>
              <c:numCache>
                <c:formatCode>General</c:formatCode>
                <c:ptCount val="7"/>
                <c:pt idx="0">
                  <c:v>116.0</c:v>
                </c:pt>
                <c:pt idx="1">
                  <c:v>7.0</c:v>
                </c:pt>
                <c:pt idx="2">
                  <c:v>0.0</c:v>
                </c:pt>
                <c:pt idx="3">
                  <c:v>39.0</c:v>
                </c:pt>
                <c:pt idx="4">
                  <c:v>3.0</c:v>
                </c:pt>
                <c:pt idx="5">
                  <c:v>15.0</c:v>
                </c:pt>
                <c:pt idx="6">
                  <c:v>8.0</c:v>
                </c:pt>
              </c:numCache>
            </c:numRef>
          </c:val>
        </c:ser>
        <c:ser>
          <c:idx val="3"/>
          <c:order val="3"/>
          <c:tx>
            <c:strRef>
              <c:f>Sheet1!$O$19</c:f>
              <c:strCache>
                <c:ptCount val="1"/>
                <c:pt idx="0">
                  <c:v>Law</c:v>
                </c:pt>
              </c:strCache>
            </c:strRef>
          </c:tx>
          <c:invertIfNegative val="0"/>
          <c:cat>
            <c:strRef>
              <c:f>Sheet1!$P$15:$V$15</c:f>
              <c:strCache>
                <c:ptCount val="7"/>
                <c:pt idx="0">
                  <c:v>CAS</c:v>
                </c:pt>
                <c:pt idx="1">
                  <c:v>LCB</c:v>
                </c:pt>
                <c:pt idx="2">
                  <c:v>AAA</c:v>
                </c:pt>
                <c:pt idx="3">
                  <c:v>ED</c:v>
                </c:pt>
                <c:pt idx="4">
                  <c:v>SOJC</c:v>
                </c:pt>
                <c:pt idx="5">
                  <c:v>Law</c:v>
                </c:pt>
                <c:pt idx="6">
                  <c:v>MUSD</c:v>
                </c:pt>
              </c:strCache>
            </c:strRef>
          </c:cat>
          <c:val>
            <c:numRef>
              <c:f>Sheet1!$P$19:$V$19</c:f>
              <c:numCache>
                <c:formatCode>General</c:formatCode>
                <c:ptCount val="7"/>
                <c:pt idx="5">
                  <c:v>172.0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3334168"/>
        <c:axId val="2114600696"/>
        <c:axId val="0"/>
      </c:bar3DChart>
      <c:catAx>
        <c:axId val="2113334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4600696"/>
        <c:crosses val="autoZero"/>
        <c:auto val="1"/>
        <c:lblAlgn val="ctr"/>
        <c:lblOffset val="100"/>
        <c:noMultiLvlLbl val="0"/>
      </c:catAx>
      <c:valAx>
        <c:axId val="2114600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33341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CAS</c:v>
                </c:pt>
              </c:strCache>
            </c:strRef>
          </c:tx>
          <c:spPr>
            <a:ln w="5715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Sheet2!$B$2:$F$2</c:f>
              <c:numCache>
                <c:formatCode>#,##0</c:formatCode>
                <c:ptCount val="5"/>
                <c:pt idx="0">
                  <c:v>458961.0</c:v>
                </c:pt>
                <c:pt idx="1">
                  <c:v>468370.0</c:v>
                </c:pt>
                <c:pt idx="2">
                  <c:v>509628.0</c:v>
                </c:pt>
                <c:pt idx="3">
                  <c:v>534372.0</c:v>
                </c:pt>
                <c:pt idx="4">
                  <c:v>559440.0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LCB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Sheet2!$B$3:$F$3</c:f>
              <c:numCache>
                <c:formatCode>#,##0</c:formatCode>
                <c:ptCount val="5"/>
                <c:pt idx="0">
                  <c:v>79971.0</c:v>
                </c:pt>
                <c:pt idx="1">
                  <c:v>74022.0</c:v>
                </c:pt>
                <c:pt idx="2">
                  <c:v>75512.0</c:v>
                </c:pt>
                <c:pt idx="3">
                  <c:v>78955.0</c:v>
                </c:pt>
                <c:pt idx="4">
                  <c:v>84107.0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AAA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Sheet2!$B$4:$F$4</c:f>
              <c:numCache>
                <c:formatCode>#,##0</c:formatCode>
                <c:ptCount val="5"/>
                <c:pt idx="0">
                  <c:v>65702.0</c:v>
                </c:pt>
                <c:pt idx="1">
                  <c:v>65431.0</c:v>
                </c:pt>
                <c:pt idx="2">
                  <c:v>69721.0</c:v>
                </c:pt>
                <c:pt idx="3">
                  <c:v>70014.0</c:v>
                </c:pt>
                <c:pt idx="4">
                  <c:v>75022.0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COE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Sheet2!$B$5:$F$5</c:f>
              <c:numCache>
                <c:formatCode>#,##0</c:formatCode>
                <c:ptCount val="5"/>
                <c:pt idx="0">
                  <c:v>47085.0</c:v>
                </c:pt>
                <c:pt idx="1">
                  <c:v>42354.0</c:v>
                </c:pt>
                <c:pt idx="2">
                  <c:v>41007.0</c:v>
                </c:pt>
                <c:pt idx="3">
                  <c:v>43816.0</c:v>
                </c:pt>
                <c:pt idx="4">
                  <c:v>45139.0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SOJC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Sheet2!$B$6:$F$6</c:f>
              <c:numCache>
                <c:formatCode>#,##0</c:formatCode>
                <c:ptCount val="5"/>
                <c:pt idx="0">
                  <c:v>27904.0</c:v>
                </c:pt>
                <c:pt idx="1">
                  <c:v>28369.0</c:v>
                </c:pt>
                <c:pt idx="2">
                  <c:v>30873.0</c:v>
                </c:pt>
                <c:pt idx="3">
                  <c:v>32368.0</c:v>
                </c:pt>
                <c:pt idx="4">
                  <c:v>38001.0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M &amp; D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Sheet2!$B$7:$F$7</c:f>
              <c:numCache>
                <c:formatCode>#,##0</c:formatCode>
                <c:ptCount val="5"/>
                <c:pt idx="0">
                  <c:v>29685.0</c:v>
                </c:pt>
                <c:pt idx="1">
                  <c:v>27891.0</c:v>
                </c:pt>
                <c:pt idx="2">
                  <c:v>29546.0</c:v>
                </c:pt>
                <c:pt idx="3">
                  <c:v>29595.0</c:v>
                </c:pt>
                <c:pt idx="4">
                  <c:v>32428.0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CHC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strRef>
              <c:f>Sheet2!$B$1:$F$1</c:f>
              <c:strCache>
                <c:ptCount val="5"/>
                <c:pt idx="0">
                  <c:v>2006/07</c:v>
                </c:pt>
                <c:pt idx="1">
                  <c:v>2007/08</c:v>
                </c:pt>
                <c:pt idx="2">
                  <c:v>2008/09</c:v>
                </c:pt>
                <c:pt idx="3">
                  <c:v>2009/10</c:v>
                </c:pt>
                <c:pt idx="4">
                  <c:v>2010/11</c:v>
                </c:pt>
              </c:strCache>
            </c:strRef>
          </c:cat>
          <c:val>
            <c:numRef>
              <c:f>Sheet2!$B$8:$F$8</c:f>
              <c:numCache>
                <c:formatCode>#,##0</c:formatCode>
                <c:ptCount val="5"/>
                <c:pt idx="0">
                  <c:v>6101.0</c:v>
                </c:pt>
                <c:pt idx="1">
                  <c:v>6997.0</c:v>
                </c:pt>
                <c:pt idx="2">
                  <c:v>6418.0</c:v>
                </c:pt>
                <c:pt idx="3">
                  <c:v>6631.0</c:v>
                </c:pt>
                <c:pt idx="4">
                  <c:v>6501.0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3824440"/>
        <c:axId val="2111173272"/>
      </c:lineChart>
      <c:catAx>
        <c:axId val="21138244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11173272"/>
        <c:crosses val="autoZero"/>
        <c:auto val="1"/>
        <c:lblAlgn val="ctr"/>
        <c:lblOffset val="100"/>
        <c:noMultiLvlLbl val="0"/>
      </c:catAx>
      <c:valAx>
        <c:axId val="211117327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13824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5650793650794"/>
          <c:y val="0.290994823563721"/>
          <c:w val="0.104825396825397"/>
          <c:h val="0.3555101706036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SCH Growth 2006-2011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SOJC</c:v>
                </c:pt>
                <c:pt idx="1">
                  <c:v>CAS</c:v>
                </c:pt>
                <c:pt idx="2">
                  <c:v>M &amp; D</c:v>
                </c:pt>
                <c:pt idx="3">
                  <c:v>AAA</c:v>
                </c:pt>
                <c:pt idx="4">
                  <c:v>LCB</c:v>
                </c:pt>
                <c:pt idx="5">
                  <c:v>COE</c:v>
                </c:pt>
                <c:pt idx="6">
                  <c:v>CHC</c:v>
                </c:pt>
              </c:strCache>
            </c:strRef>
          </c:cat>
          <c:val>
            <c:numRef>
              <c:f>Sheet1!$B$2:$H$2</c:f>
              <c:numCache>
                <c:formatCode>0.0%</c:formatCode>
                <c:ptCount val="7"/>
                <c:pt idx="0">
                  <c:v>0.361847763761469</c:v>
                </c:pt>
                <c:pt idx="1">
                  <c:v>0.219</c:v>
                </c:pt>
                <c:pt idx="2">
                  <c:v>0.092</c:v>
                </c:pt>
                <c:pt idx="3">
                  <c:v>0.142</c:v>
                </c:pt>
                <c:pt idx="4">
                  <c:v>0.052</c:v>
                </c:pt>
                <c:pt idx="5">
                  <c:v>-0.041</c:v>
                </c:pt>
                <c:pt idx="6">
                  <c:v>0.066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TRFaculty Growth 06-11</c:v>
                </c:pt>
              </c:strCache>
            </c:strRef>
          </c:tx>
          <c:invertIfNegative val="0"/>
          <c:cat>
            <c:strRef>
              <c:f>Sheet1!$B$1:$H$1</c:f>
              <c:strCache>
                <c:ptCount val="7"/>
                <c:pt idx="0">
                  <c:v>SOJC</c:v>
                </c:pt>
                <c:pt idx="1">
                  <c:v>CAS</c:v>
                </c:pt>
                <c:pt idx="2">
                  <c:v>M &amp; D</c:v>
                </c:pt>
                <c:pt idx="3">
                  <c:v>AAA</c:v>
                </c:pt>
                <c:pt idx="4">
                  <c:v>LCB</c:v>
                </c:pt>
                <c:pt idx="5">
                  <c:v>COE</c:v>
                </c:pt>
                <c:pt idx="6">
                  <c:v>CHC</c:v>
                </c:pt>
              </c:strCache>
            </c:strRef>
          </c:cat>
          <c:val>
            <c:numRef>
              <c:f>Sheet1!$B$3:$H$3</c:f>
              <c:numCache>
                <c:formatCode>0.0%</c:formatCode>
                <c:ptCount val="7"/>
                <c:pt idx="0">
                  <c:v>0.027</c:v>
                </c:pt>
                <c:pt idx="1">
                  <c:v>0.086</c:v>
                </c:pt>
                <c:pt idx="2">
                  <c:v>-0.022</c:v>
                </c:pt>
                <c:pt idx="3">
                  <c:v>0.168</c:v>
                </c:pt>
                <c:pt idx="4">
                  <c:v>0.177</c:v>
                </c:pt>
                <c:pt idx="5">
                  <c:v>0.101</c:v>
                </c:pt>
                <c:pt idx="6">
                  <c:v>0.547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1108728"/>
        <c:axId val="2111111640"/>
        <c:axId val="0"/>
      </c:bar3DChart>
      <c:catAx>
        <c:axId val="21111087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1111640"/>
        <c:crosses val="autoZero"/>
        <c:auto val="1"/>
        <c:lblAlgn val="ctr"/>
        <c:lblOffset val="100"/>
        <c:noMultiLvlLbl val="0"/>
      </c:catAx>
      <c:valAx>
        <c:axId val="2111111640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2111108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54557891348487"/>
          <c:y val="0.120431895639911"/>
          <c:w val="0.336498687664044"/>
          <c:h val="0.158175123942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CAS Percent Undergraduate SCH 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by </a:t>
            </a:r>
            <a:r>
              <a:rPr lang="en-US" sz="2800" dirty="0">
                <a:solidFill>
                  <a:schemeClr val="tx1"/>
                </a:solidFill>
              </a:rPr>
              <a:t>Instructor </a:t>
            </a:r>
            <a:r>
              <a:rPr lang="en-US" sz="2800" dirty="0" smtClean="0">
                <a:solidFill>
                  <a:schemeClr val="tx1"/>
                </a:solidFill>
              </a:rPr>
              <a:t>Type, 2007/8 - 2011/12</a:t>
            </a:r>
            <a:endParaRPr lang="en-US" sz="2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5544323851411"/>
          <c:y val="0.025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 types'!$A$7</c:f>
              <c:strCache>
                <c:ptCount val="1"/>
                <c:pt idx="0">
                  <c:v>Tenure Track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types'!$B$6:$F$6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types'!$B$7:$F$7</c:f>
              <c:numCache>
                <c:formatCode>0.00%</c:formatCode>
                <c:ptCount val="5"/>
                <c:pt idx="0">
                  <c:v>0.479877068069926</c:v>
                </c:pt>
                <c:pt idx="1">
                  <c:v>0.464307959579293</c:v>
                </c:pt>
                <c:pt idx="2">
                  <c:v>0.45309850322159</c:v>
                </c:pt>
                <c:pt idx="3">
                  <c:v>0.438008910663203</c:v>
                </c:pt>
                <c:pt idx="4">
                  <c:v>0.394961430722404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 types'!$A$8</c:f>
              <c:strCache>
                <c:ptCount val="1"/>
                <c:pt idx="0">
                  <c:v> NTTF and Adjunct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types'!$B$6:$F$6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types'!$B$8:$F$8</c:f>
              <c:numCache>
                <c:formatCode>0.00%</c:formatCode>
                <c:ptCount val="5"/>
                <c:pt idx="0">
                  <c:v>0.267778912757185</c:v>
                </c:pt>
                <c:pt idx="1">
                  <c:v>0.286984749289211</c:v>
                </c:pt>
                <c:pt idx="2">
                  <c:v>0.314326361755879</c:v>
                </c:pt>
                <c:pt idx="3">
                  <c:v>0.359188422713971</c:v>
                </c:pt>
                <c:pt idx="4">
                  <c:v>0.373997724890499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'4 types'!$A$9</c:f>
              <c:strCache>
                <c:ptCount val="1"/>
                <c:pt idx="0">
                  <c:v>GTF 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types'!$B$6:$F$6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types'!$B$9:$F$9</c:f>
              <c:numCache>
                <c:formatCode>0.00%</c:formatCode>
                <c:ptCount val="5"/>
                <c:pt idx="0">
                  <c:v>0.226354171251697</c:v>
                </c:pt>
                <c:pt idx="1">
                  <c:v>0.230029840938243</c:v>
                </c:pt>
                <c:pt idx="2">
                  <c:v>0.210268418243787</c:v>
                </c:pt>
                <c:pt idx="3">
                  <c:v>0.191354026238779</c:v>
                </c:pt>
                <c:pt idx="4">
                  <c:v>0.210290829942504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'4 types'!$A$10</c:f>
              <c:strCache>
                <c:ptCount val="1"/>
                <c:pt idx="0">
                  <c:v>Other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types'!$B$6:$F$6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types'!$B$10:$F$10</c:f>
              <c:numCache>
                <c:formatCode>0.00%</c:formatCode>
                <c:ptCount val="5"/>
                <c:pt idx="0">
                  <c:v>0.0259898479211916</c:v>
                </c:pt>
                <c:pt idx="1">
                  <c:v>0.0186774501932532</c:v>
                </c:pt>
                <c:pt idx="2">
                  <c:v>0.0223067167787442</c:v>
                </c:pt>
                <c:pt idx="3">
                  <c:v>0.0114486403840463</c:v>
                </c:pt>
                <c:pt idx="4">
                  <c:v>0.0207500144445928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611816"/>
        <c:axId val="2114542744"/>
      </c:lineChart>
      <c:catAx>
        <c:axId val="2114611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4542744"/>
        <c:crosses val="autoZero"/>
        <c:auto val="1"/>
        <c:lblAlgn val="ctr"/>
        <c:lblOffset val="100"/>
        <c:noMultiLvlLbl val="0"/>
      </c:catAx>
      <c:valAx>
        <c:axId val="21145427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2114611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921165259748"/>
          <c:y val="0.413170111548556"/>
          <c:w val="0.171779338393512"/>
          <c:h val="0.194440944881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CAS Undergraduate Student Credit Hours 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by </a:t>
            </a:r>
            <a:r>
              <a:rPr lang="en-US" sz="2800" dirty="0">
                <a:solidFill>
                  <a:schemeClr val="tx1"/>
                </a:solidFill>
              </a:rPr>
              <a:t>Instructor </a:t>
            </a:r>
            <a:r>
              <a:rPr lang="en-US" sz="2800" dirty="0" smtClean="0">
                <a:solidFill>
                  <a:schemeClr val="tx1"/>
                </a:solidFill>
              </a:rPr>
              <a:t>Type, 2007/8 - 2011/12</a:t>
            </a:r>
            <a:endParaRPr lang="en-US" sz="2800" dirty="0">
              <a:solidFill>
                <a:schemeClr val="tx1"/>
              </a:solidFill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 types'!$A$16</c:f>
              <c:strCache>
                <c:ptCount val="1"/>
                <c:pt idx="0">
                  <c:v>Tenure Track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types'!$B$15:$F$15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types'!$B$16:$F$16</c:f>
              <c:numCache>
                <c:formatCode>#,##0</c:formatCode>
                <c:ptCount val="5"/>
                <c:pt idx="0">
                  <c:v>189699.34</c:v>
                </c:pt>
                <c:pt idx="1">
                  <c:v>199843.75</c:v>
                </c:pt>
                <c:pt idx="2">
                  <c:v>208108.65</c:v>
                </c:pt>
                <c:pt idx="3">
                  <c:v>213138.64</c:v>
                </c:pt>
                <c:pt idx="4">
                  <c:v>200630.75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 types'!$A$17</c:f>
              <c:strCache>
                <c:ptCount val="1"/>
                <c:pt idx="0">
                  <c:v> NTTF and Adjunct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types'!$B$15:$F$15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types'!$B$17:$F$17</c:f>
              <c:numCache>
                <c:formatCode>#,##0</c:formatCode>
                <c:ptCount val="5"/>
                <c:pt idx="0">
                  <c:v>105855.2</c:v>
                </c:pt>
                <c:pt idx="1">
                  <c:v>123521.7</c:v>
                </c:pt>
                <c:pt idx="2">
                  <c:v>144370.45</c:v>
                </c:pt>
                <c:pt idx="3">
                  <c:v>174783.96</c:v>
                </c:pt>
                <c:pt idx="4">
                  <c:v>189981.7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'4 types'!$A$18</c:f>
              <c:strCache>
                <c:ptCount val="1"/>
                <c:pt idx="0">
                  <c:v>GTF 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types'!$B$15:$F$15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types'!$B$18:$F$18</c:f>
              <c:numCache>
                <c:formatCode>#,##0</c:formatCode>
                <c:ptCount val="5"/>
                <c:pt idx="0">
                  <c:v>89479.66</c:v>
                </c:pt>
                <c:pt idx="1">
                  <c:v>99007.62000000002</c:v>
                </c:pt>
                <c:pt idx="2">
                  <c:v>96576.52</c:v>
                </c:pt>
                <c:pt idx="3">
                  <c:v>93114.4</c:v>
                </c:pt>
                <c:pt idx="4">
                  <c:v>106822.6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'4 types'!$A$19</c:f>
              <c:strCache>
                <c:ptCount val="1"/>
                <c:pt idx="0">
                  <c:v>Other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'4 types'!$B$15:$F$15</c:f>
              <c:strCache>
                <c:ptCount val="5"/>
                <c:pt idx="0">
                  <c:v>2007/08</c:v>
                </c:pt>
                <c:pt idx="1">
                  <c:v>2008/09</c:v>
                </c:pt>
                <c:pt idx="2">
                  <c:v>2009/10</c:v>
                </c:pt>
                <c:pt idx="3">
                  <c:v>2010/11</c:v>
                </c:pt>
                <c:pt idx="4">
                  <c:v>2011/12</c:v>
                </c:pt>
              </c:strCache>
            </c:strRef>
          </c:cat>
          <c:val>
            <c:numRef>
              <c:f>'4 types'!$B$19:$F$19</c:f>
              <c:numCache>
                <c:formatCode>#,##0</c:formatCode>
                <c:ptCount val="5"/>
                <c:pt idx="0">
                  <c:v>10274.0</c:v>
                </c:pt>
                <c:pt idx="1">
                  <c:v>8039.0</c:v>
                </c:pt>
                <c:pt idx="2">
                  <c:v>10245.5</c:v>
                </c:pt>
                <c:pt idx="3">
                  <c:v>5571.0</c:v>
                </c:pt>
                <c:pt idx="4">
                  <c:v>10540.5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598216"/>
        <c:axId val="2114550296"/>
      </c:lineChart>
      <c:catAx>
        <c:axId val="21145982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4550296"/>
        <c:crosses val="autoZero"/>
        <c:auto val="1"/>
        <c:lblAlgn val="ctr"/>
        <c:lblOffset val="100"/>
        <c:noMultiLvlLbl val="0"/>
      </c:catAx>
      <c:valAx>
        <c:axId val="211455029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14598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6804290768002"/>
          <c:y val="0.393495344331959"/>
          <c:w val="0.174500057058085"/>
          <c:h val="0.208991376077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A2F6-B66C-4D3A-B2C7-C4A94C2CABDA}" type="datetimeFigureOut">
              <a:rPr lang="en-US" smtClean="0"/>
              <a:pPr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2CC1-401E-4794-B2E6-2D398B028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543800" cy="3048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i="1" dirty="0" smtClean="0">
                <a:solidFill>
                  <a:schemeClr val="tx1"/>
                </a:solidFill>
              </a:rPr>
              <a:t/>
            </a:r>
            <a:br>
              <a:rPr lang="en-US" b="1" i="1" dirty="0" smtClean="0">
                <a:solidFill>
                  <a:schemeClr val="tx1"/>
                </a:solidFill>
              </a:rPr>
            </a:br>
            <a:r>
              <a:rPr lang="en-US" b="1" i="1" dirty="0" smtClean="0">
                <a:solidFill>
                  <a:schemeClr val="tx1"/>
                </a:solidFill>
              </a:rPr>
              <a:t>Department Head &amp; Program Director</a:t>
            </a:r>
          </a:p>
          <a:p>
            <a:pPr>
              <a:spcAft>
                <a:spcPts val="1200"/>
              </a:spcAft>
            </a:pPr>
            <a:r>
              <a:rPr lang="en-US" b="1" i="1" dirty="0" smtClean="0">
                <a:solidFill>
                  <a:srgbClr val="C00000"/>
                </a:solidFill>
              </a:rPr>
              <a:t>RETREAT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2800" b="1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>
                <a:solidFill>
                  <a:schemeClr val="tx1"/>
                </a:solidFill>
              </a:rPr>
              <a:t>September 19, 2012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HeaderForPP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9144000" cy="3178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"/>
          <a:ext cx="84582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28600"/>
          <a:ext cx="8763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CAS Challenges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High Quality Instruction:  </a:t>
            </a:r>
            <a:r>
              <a:rPr lang="en-US" i="1" dirty="0" smtClean="0"/>
              <a:t>Liberal Arts &amp; Sciences Core Curriculum</a:t>
            </a:r>
          </a:p>
          <a:p>
            <a:r>
              <a:rPr lang="en-US" dirty="0" smtClean="0"/>
              <a:t>Academic Excellence:  </a:t>
            </a:r>
            <a:r>
              <a:rPr lang="en-US" i="1" dirty="0" smtClean="0"/>
              <a:t>Promote strategic advantage</a:t>
            </a:r>
          </a:p>
          <a:p>
            <a:r>
              <a:rPr lang="en-US" dirty="0" smtClean="0"/>
              <a:t>Set Benchmarks:  </a:t>
            </a:r>
            <a:r>
              <a:rPr lang="en-US" i="1" dirty="0" smtClean="0"/>
              <a:t>Develop appropriate evaluation metrics</a:t>
            </a:r>
          </a:p>
          <a:p>
            <a:r>
              <a:rPr lang="en-US" dirty="0" smtClean="0"/>
              <a:t>CAS Reorganization:  </a:t>
            </a:r>
            <a:r>
              <a:rPr lang="en-US" i="1" dirty="0" smtClean="0"/>
              <a:t>How to meet department needs</a:t>
            </a:r>
          </a:p>
          <a:p>
            <a:r>
              <a:rPr lang="en-US" dirty="0" smtClean="0"/>
              <a:t>Space:  </a:t>
            </a:r>
            <a:r>
              <a:rPr lang="en-US" i="1" dirty="0" smtClean="0"/>
              <a:t>Buildings, classrooms, faculty offices, labs, etc.</a:t>
            </a:r>
          </a:p>
          <a:p>
            <a:r>
              <a:rPr lang="en-US" dirty="0" smtClean="0"/>
              <a:t>TR Faculty:  </a:t>
            </a:r>
            <a:r>
              <a:rPr lang="en-US" i="1" dirty="0" smtClean="0"/>
              <a:t>Tenure-related recruitment &amp; retention</a:t>
            </a:r>
          </a:p>
          <a:p>
            <a:r>
              <a:rPr lang="en-US" dirty="0" smtClean="0"/>
              <a:t>NTT Faculty:  </a:t>
            </a:r>
            <a:r>
              <a:rPr lang="en-US" i="1" dirty="0" smtClean="0"/>
              <a:t>NTTF, Adjunct, Visitor support</a:t>
            </a:r>
          </a:p>
          <a:p>
            <a:r>
              <a:rPr lang="en-US" dirty="0" smtClean="0"/>
              <a:t>Shared Governance:  </a:t>
            </a:r>
            <a:r>
              <a:rPr lang="en-US" i="1" dirty="0" smtClean="0"/>
              <a:t>Importance of Faculty Peer </a:t>
            </a:r>
            <a:r>
              <a:rPr lang="en-US" i="1" dirty="0" smtClean="0"/>
              <a:t>Review</a:t>
            </a:r>
          </a:p>
          <a:p>
            <a:r>
              <a:rPr lang="en-US" dirty="0" smtClean="0"/>
              <a:t>Graduate Students:  </a:t>
            </a:r>
            <a:r>
              <a:rPr lang="en-US" i="1" dirty="0" smtClean="0"/>
              <a:t>Entry and Dissertation fellowship support</a:t>
            </a:r>
          </a:p>
          <a:p>
            <a:r>
              <a:rPr lang="en-US" dirty="0" smtClean="0"/>
              <a:t>Undergraduate Programs:  </a:t>
            </a:r>
            <a:r>
              <a:rPr lang="en-US" i="1" dirty="0" smtClean="0"/>
              <a:t>Support core curriculum &amp; innovation</a:t>
            </a:r>
          </a:p>
          <a:p>
            <a:r>
              <a:rPr lang="en-US" dirty="0" smtClean="0"/>
              <a:t>Research: </a:t>
            </a:r>
            <a:r>
              <a:rPr lang="en-US" i="1" dirty="0" smtClean="0"/>
              <a:t>Center/Institute collaboration, Start-up support</a:t>
            </a:r>
          </a:p>
          <a:p>
            <a:r>
              <a:rPr lang="en-US" dirty="0" smtClean="0"/>
              <a:t>Funding models:  </a:t>
            </a:r>
            <a:r>
              <a:rPr lang="en-US" i="1" dirty="0" smtClean="0"/>
              <a:t>UO, OUS &amp; State support, Local control</a:t>
            </a:r>
          </a:p>
          <a:p>
            <a:r>
              <a:rPr lang="en-US" dirty="0" smtClean="0"/>
              <a:t>Enrollment Management:  </a:t>
            </a:r>
            <a:r>
              <a:rPr lang="en-US" i="1" dirty="0" smtClean="0"/>
              <a:t>Internal &amp; External focus</a:t>
            </a:r>
          </a:p>
          <a:p>
            <a:r>
              <a:rPr lang="en-US" dirty="0" smtClean="0"/>
              <a:t>Resource Allocation:  </a:t>
            </a:r>
            <a:r>
              <a:rPr lang="en-US" i="1" dirty="0" smtClean="0"/>
              <a:t>Strategic hiring plans/ Dept visions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Developing Metrics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Academic Analytics (aka NRC </a:t>
            </a:r>
            <a:r>
              <a:rPr lang="en-US" sz="3600" dirty="0" err="1" smtClean="0"/>
              <a:t>redux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Undergraduate Indicators</a:t>
            </a:r>
          </a:p>
          <a:p>
            <a:r>
              <a:rPr lang="en-US" sz="3600" dirty="0" smtClean="0"/>
              <a:t>Graduate Indicators</a:t>
            </a:r>
          </a:p>
          <a:p>
            <a:r>
              <a:rPr lang="en-US" sz="3600" dirty="0" smtClean="0"/>
              <a:t>Performance Indicators</a:t>
            </a:r>
          </a:p>
          <a:p>
            <a:r>
              <a:rPr lang="en-US" sz="3600" dirty="0" smtClean="0"/>
              <a:t>Space Utilization Metrics</a:t>
            </a:r>
          </a:p>
          <a:p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GOAL:  Assess the utility of benchmarks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81400"/>
            <a:ext cx="8839200" cy="2544763"/>
          </a:xfrm>
        </p:spPr>
        <p:txBody>
          <a:bodyPr wrap="square"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“We can't solve problems by using the same kind of thinking we used when we created them.”</a:t>
            </a:r>
          </a:p>
          <a:p>
            <a:pPr algn="r">
              <a:buNone/>
            </a:pPr>
            <a:r>
              <a:rPr lang="en-US" dirty="0" smtClean="0"/>
              <a:t>— Albert Einstein</a:t>
            </a:r>
          </a:p>
          <a:p>
            <a:endParaRPr lang="en-US" dirty="0"/>
          </a:p>
        </p:txBody>
      </p:sp>
      <p:pic>
        <p:nvPicPr>
          <p:cNvPr id="5" name="Picture 4" descr="HeaderForPP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178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6294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5100" b="1" i="1" dirty="0">
                <a:solidFill>
                  <a:srgbClr val="FF0000"/>
                </a:solidFill>
              </a:rPr>
              <a:t>New </a:t>
            </a:r>
            <a:r>
              <a:rPr lang="en-US" sz="5100" b="1" i="1" dirty="0" smtClean="0">
                <a:solidFill>
                  <a:srgbClr val="FF0000"/>
                </a:solidFill>
              </a:rPr>
              <a:t>CAS Department </a:t>
            </a:r>
            <a:r>
              <a:rPr lang="en-US" sz="5100" b="1" i="1" dirty="0">
                <a:solidFill>
                  <a:srgbClr val="FF0000"/>
                </a:solidFill>
              </a:rPr>
              <a:t>Heads and Program Directors</a:t>
            </a:r>
            <a:endParaRPr lang="en-US" sz="51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en-US" sz="3800" dirty="0"/>
              <a:t>African Studies Program		</a:t>
            </a:r>
            <a:r>
              <a:rPr lang="en-US" sz="3800" i="1" dirty="0" smtClean="0"/>
              <a:t>Stephen </a:t>
            </a:r>
            <a:r>
              <a:rPr lang="en-US" sz="3800" i="1" dirty="0"/>
              <a:t>Wooten</a:t>
            </a:r>
          </a:p>
          <a:p>
            <a:r>
              <a:rPr lang="en-US" sz="3800" dirty="0"/>
              <a:t>American English Institute		</a:t>
            </a:r>
            <a:r>
              <a:rPr lang="en-US" sz="3800" i="1" dirty="0"/>
              <a:t>Doris Payne</a:t>
            </a:r>
          </a:p>
          <a:p>
            <a:r>
              <a:rPr lang="en-US" sz="3800" dirty="0"/>
              <a:t>Asian Studies Program		</a:t>
            </a:r>
            <a:r>
              <a:rPr lang="en-US" sz="3800" i="1" dirty="0" err="1" smtClean="0"/>
              <a:t>Tuong</a:t>
            </a:r>
            <a:r>
              <a:rPr lang="en-US" sz="3800" i="1" dirty="0" smtClean="0"/>
              <a:t> </a:t>
            </a:r>
            <a:r>
              <a:rPr lang="en-US" sz="3800" i="1" dirty="0"/>
              <a:t>Vu </a:t>
            </a:r>
            <a:r>
              <a:rPr lang="en-US" sz="3800" dirty="0"/>
              <a:t>(interim </a:t>
            </a:r>
            <a:r>
              <a:rPr lang="en-US" sz="3800" dirty="0" smtClean="0"/>
              <a:t>2012-13)</a:t>
            </a:r>
            <a:endParaRPr lang="en-US" sz="3800" dirty="0"/>
          </a:p>
          <a:p>
            <a:r>
              <a:rPr lang="en-US" sz="3800" dirty="0"/>
              <a:t>Biology 				</a:t>
            </a:r>
            <a:r>
              <a:rPr lang="en-US" sz="3800" i="1" dirty="0" smtClean="0"/>
              <a:t>Bruce </a:t>
            </a:r>
            <a:r>
              <a:rPr lang="en-US" sz="3800" i="1" dirty="0" err="1"/>
              <a:t>Bowerman</a:t>
            </a:r>
            <a:r>
              <a:rPr lang="en-US" sz="3800" i="1" dirty="0"/>
              <a:t> </a:t>
            </a:r>
            <a:r>
              <a:rPr lang="en-US" sz="3800" dirty="0"/>
              <a:t>(started Nov 2012)</a:t>
            </a:r>
          </a:p>
          <a:p>
            <a:r>
              <a:rPr lang="en-US" sz="3800" dirty="0"/>
              <a:t>Chemistry				</a:t>
            </a:r>
            <a:r>
              <a:rPr lang="en-US" sz="3800" i="1" dirty="0" smtClean="0"/>
              <a:t>Vickie </a:t>
            </a:r>
            <a:r>
              <a:rPr lang="en-US" sz="3800" i="1" dirty="0"/>
              <a:t>De Rose </a:t>
            </a:r>
            <a:r>
              <a:rPr lang="en-US" sz="3800" dirty="0"/>
              <a:t>(interim </a:t>
            </a:r>
            <a:r>
              <a:rPr lang="en-US" sz="3800" dirty="0" smtClean="0"/>
              <a:t>F12)</a:t>
            </a:r>
            <a:endParaRPr lang="en-US" sz="3800" dirty="0"/>
          </a:p>
          <a:p>
            <a:r>
              <a:rPr lang="en-US" sz="3800" dirty="0"/>
              <a:t>Cinema Studies Program		</a:t>
            </a:r>
            <a:r>
              <a:rPr lang="en-US" sz="3800" i="1" dirty="0" smtClean="0"/>
              <a:t>Michael </a:t>
            </a:r>
            <a:r>
              <a:rPr lang="en-US" sz="3800" i="1" dirty="0"/>
              <a:t>Aronson</a:t>
            </a:r>
          </a:p>
          <a:p>
            <a:r>
              <a:rPr lang="en-US" sz="3800" dirty="0"/>
              <a:t>Computer Information Sciences	</a:t>
            </a:r>
            <a:r>
              <a:rPr lang="en-US" sz="3800" i="1" dirty="0" smtClean="0"/>
              <a:t>Gene </a:t>
            </a:r>
            <a:r>
              <a:rPr lang="en-US" sz="3800" i="1" dirty="0"/>
              <a:t>Luks</a:t>
            </a:r>
          </a:p>
          <a:p>
            <a:r>
              <a:rPr lang="en-US" sz="3800" dirty="0"/>
              <a:t>English				</a:t>
            </a:r>
            <a:r>
              <a:rPr lang="en-US" sz="3800" i="1" dirty="0" smtClean="0"/>
              <a:t>Karen </a:t>
            </a:r>
            <a:r>
              <a:rPr lang="en-US" sz="3800" i="1" dirty="0"/>
              <a:t>Ford</a:t>
            </a:r>
          </a:p>
          <a:p>
            <a:r>
              <a:rPr lang="en-US" sz="3800" dirty="0"/>
              <a:t>European Studies Program		</a:t>
            </a:r>
            <a:r>
              <a:rPr lang="en-US" sz="3800" i="1" dirty="0"/>
              <a:t>Craig Parsons </a:t>
            </a:r>
            <a:r>
              <a:rPr lang="en-US" sz="3800" dirty="0"/>
              <a:t>- returning</a:t>
            </a:r>
          </a:p>
          <a:p>
            <a:r>
              <a:rPr lang="en-US" sz="3800" dirty="0"/>
              <a:t>Folklore Program			</a:t>
            </a:r>
            <a:r>
              <a:rPr lang="en-US" sz="3800" i="1" dirty="0" smtClean="0"/>
              <a:t>Daniel </a:t>
            </a:r>
            <a:r>
              <a:rPr lang="en-US" sz="3800" i="1" dirty="0" err="1"/>
              <a:t>Wojcik</a:t>
            </a:r>
            <a:r>
              <a:rPr lang="en-US" sz="3800" i="1" dirty="0"/>
              <a:t> </a:t>
            </a:r>
            <a:r>
              <a:rPr lang="en-US" sz="3800" dirty="0"/>
              <a:t>(interim </a:t>
            </a:r>
            <a:r>
              <a:rPr lang="en-US" sz="3800" dirty="0" smtClean="0"/>
              <a:t>2012-13)</a:t>
            </a:r>
            <a:endParaRPr lang="en-US" sz="3800" dirty="0"/>
          </a:p>
          <a:p>
            <a:r>
              <a:rPr lang="en-US" sz="3800" dirty="0"/>
              <a:t>Linguistics				</a:t>
            </a:r>
            <a:r>
              <a:rPr lang="en-US" sz="3800" i="1" dirty="0" smtClean="0"/>
              <a:t>Scott </a:t>
            </a:r>
            <a:r>
              <a:rPr lang="en-US" sz="3800" i="1" dirty="0" err="1"/>
              <a:t>Delancey</a:t>
            </a:r>
            <a:r>
              <a:rPr lang="en-US" sz="3800" dirty="0"/>
              <a:t>	</a:t>
            </a:r>
          </a:p>
          <a:p>
            <a:r>
              <a:rPr lang="en-US" sz="3800" dirty="0"/>
              <a:t>Physics				</a:t>
            </a:r>
            <a:r>
              <a:rPr lang="en-US" sz="3800" i="1" dirty="0" smtClean="0"/>
              <a:t>Ray </a:t>
            </a:r>
            <a:r>
              <a:rPr lang="en-US" sz="3800" i="1" dirty="0"/>
              <a:t>Frey</a:t>
            </a:r>
          </a:p>
          <a:p>
            <a:r>
              <a:rPr lang="en-US" sz="3800" dirty="0"/>
              <a:t>Romance Languages			</a:t>
            </a:r>
            <a:r>
              <a:rPr lang="en-US" sz="3800" i="1" dirty="0" err="1"/>
              <a:t>Amalia</a:t>
            </a:r>
            <a:r>
              <a:rPr lang="en-US" sz="3800" i="1" dirty="0"/>
              <a:t> </a:t>
            </a:r>
            <a:r>
              <a:rPr lang="en-US" sz="3800" i="1" dirty="0" err="1"/>
              <a:t>Gladhart</a:t>
            </a:r>
            <a:endParaRPr lang="en-US" sz="3800" i="1" dirty="0"/>
          </a:p>
          <a:p>
            <a:endParaRPr lang="en-US" sz="3800" dirty="0"/>
          </a:p>
          <a:p>
            <a:r>
              <a:rPr lang="en-US" sz="3800" dirty="0"/>
              <a:t>Assoc. Dean, Finance &amp; Admin		</a:t>
            </a:r>
            <a:r>
              <a:rPr lang="en-US" sz="3800" i="1" dirty="0"/>
              <a:t>Gordon Taylor</a:t>
            </a:r>
          </a:p>
          <a:p>
            <a:r>
              <a:rPr lang="en-US" sz="3800" dirty="0"/>
              <a:t>Assoc. Dean, Undergraduate Ed	</a:t>
            </a:r>
            <a:r>
              <a:rPr lang="en-US" sz="3800" i="1" dirty="0" smtClean="0"/>
              <a:t>Ian </a:t>
            </a:r>
            <a:r>
              <a:rPr lang="en-US" sz="3800" i="1" dirty="0"/>
              <a:t>McNeely</a:t>
            </a:r>
          </a:p>
          <a:p>
            <a:r>
              <a:rPr lang="en-US" sz="3800" dirty="0"/>
              <a:t>Administrative Director		</a:t>
            </a:r>
            <a:r>
              <a:rPr lang="en-US" sz="3800" i="1" dirty="0" smtClean="0"/>
              <a:t>Miriam </a:t>
            </a:r>
            <a:r>
              <a:rPr lang="en-US" sz="3800" i="1" dirty="0"/>
              <a:t>Bolton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Liberal Arts &amp; Sciences</a:t>
            </a:r>
            <a:br>
              <a:rPr lang="en-US" sz="4800" b="1" dirty="0" smtClean="0"/>
            </a:br>
            <a:r>
              <a:rPr lang="en-US" sz="4800" b="1" dirty="0" smtClean="0"/>
              <a:t>Education</a:t>
            </a:r>
            <a:endParaRPr lang="en-US" sz="4800" b="1" dirty="0"/>
          </a:p>
        </p:txBody>
      </p:sp>
      <p:pic>
        <p:nvPicPr>
          <p:cNvPr id="5" name="Picture 4" descr="HeaderForPP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9144000" cy="3178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UO Mission Statement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  <a:buNone/>
            </a:pPr>
            <a:r>
              <a:rPr lang="en-US" sz="2800" dirty="0" smtClean="0"/>
              <a:t>We have a commitment to helping the individual learn to:</a:t>
            </a:r>
          </a:p>
          <a:p>
            <a:pPr lvl="5">
              <a:spcAft>
                <a:spcPts val="600"/>
              </a:spcAft>
            </a:pPr>
            <a:r>
              <a:rPr lang="en-US" sz="2800" b="1" dirty="0" smtClean="0"/>
              <a:t>question critically</a:t>
            </a:r>
          </a:p>
          <a:p>
            <a:pPr lvl="5">
              <a:spcAft>
                <a:spcPts val="600"/>
              </a:spcAft>
            </a:pPr>
            <a:r>
              <a:rPr lang="en-US" sz="2800" b="1" dirty="0" smtClean="0"/>
              <a:t>think logically</a:t>
            </a:r>
          </a:p>
          <a:p>
            <a:pPr lvl="5">
              <a:spcAft>
                <a:spcPts val="600"/>
              </a:spcAft>
            </a:pPr>
            <a:r>
              <a:rPr lang="en-US" sz="2800" b="1" dirty="0" smtClean="0"/>
              <a:t>communicate clearly</a:t>
            </a:r>
          </a:p>
          <a:p>
            <a:pPr lvl="5">
              <a:spcAft>
                <a:spcPts val="600"/>
              </a:spcAft>
            </a:pPr>
            <a:r>
              <a:rPr lang="en-US" sz="2800" b="1" dirty="0" smtClean="0"/>
              <a:t>act creatively, and</a:t>
            </a:r>
          </a:p>
          <a:p>
            <a:pPr lvl="5"/>
            <a:r>
              <a:rPr lang="en-US" sz="2800" b="1" dirty="0" smtClean="0"/>
              <a:t>live ethically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638800"/>
            <a:ext cx="89916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“We’re not just a tech company — even though we invent some of the highest technology products in the industry. It’s the marriage of </a:t>
            </a:r>
            <a:r>
              <a:rPr lang="en-US" smtClean="0">
                <a:solidFill>
                  <a:schemeClr val="tx1"/>
                </a:solidFill>
              </a:rPr>
              <a:t>that plus the </a:t>
            </a:r>
            <a:r>
              <a:rPr lang="en-US" dirty="0" smtClean="0">
                <a:solidFill>
                  <a:schemeClr val="tx1"/>
                </a:solidFill>
              </a:rPr>
              <a:t>liberal arts that distinguishes Apple.” — Steve Jobs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ipad-announcement-inter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The Academic/Intellectual Hub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of the University of Oregon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endParaRPr lang="en-US" sz="3459" dirty="0" smtClean="0"/>
          </a:p>
          <a:p>
            <a:pPr>
              <a:spcAft>
                <a:spcPts val="1200"/>
              </a:spcAft>
              <a:buNone/>
            </a:pPr>
            <a:r>
              <a:rPr lang="en-US" sz="2800" dirty="0" smtClean="0"/>
              <a:t>CAS offers</a:t>
            </a:r>
            <a:r>
              <a:rPr lang="en-US" sz="2800" b="1" dirty="0" smtClean="0"/>
              <a:t> a wealth of possibilities: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40 departments and programs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45 undergraduate majors, 39 Ph.D. programs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More than two dozen institutes and centers</a:t>
            </a:r>
          </a:p>
          <a:p>
            <a:pPr lvl="2">
              <a:buNone/>
            </a:pPr>
            <a:endParaRPr lang="en-US" sz="2595" dirty="0" smtClean="0"/>
          </a:p>
          <a:p>
            <a:pPr lvl="2"/>
            <a:endParaRPr lang="en-US" sz="2595" dirty="0" smtClean="0"/>
          </a:p>
          <a:p>
            <a:pPr lvl="1"/>
            <a:endParaRPr lang="en-US" sz="2995" dirty="0" smtClean="0"/>
          </a:p>
          <a:p>
            <a:pPr lvl="1"/>
            <a:endParaRPr lang="en-US" sz="2000" dirty="0" smtClean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5" name="Picture 4" descr="NumberFaculty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2286000"/>
            <a:ext cx="44577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548640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 is home to more than half of the UO’s faculty </a:t>
            </a:r>
            <a:r>
              <a:rPr lang="en-US" dirty="0" smtClean="0"/>
              <a:t>members </a:t>
            </a:r>
            <a:r>
              <a:rPr lang="en-US" sz="1600" dirty="0" smtClean="0"/>
              <a:t>(2009)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438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faculty per academic unit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304800" y="381000"/>
          <a:ext cx="866775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pPr algn="l"/>
            <a:r>
              <a:rPr lang="en-US" dirty="0"/>
              <a:t>		</a:t>
            </a:r>
            <a:r>
              <a:rPr lang="en-US" sz="2800" b="1" dirty="0">
                <a:solidFill>
                  <a:schemeClr val="tx1"/>
                </a:solidFill>
              </a:rPr>
              <a:t>Growth in Student Credit </a:t>
            </a:r>
            <a:r>
              <a:rPr lang="en-US" sz="2800" b="1" dirty="0" smtClean="0">
                <a:solidFill>
                  <a:schemeClr val="tx1"/>
                </a:solidFill>
              </a:rPr>
              <a:t>Hours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2006/7-2010/11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85800" y="1066800"/>
          <a:ext cx="8001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371600"/>
          </a:xfrm>
        </p:spPr>
        <p:txBody>
          <a:bodyPr>
            <a:normAutofit/>
          </a:bodyPr>
          <a:lstStyle/>
          <a:p>
            <a:r>
              <a:rPr lang="en-US" sz="2800" b="1" dirty="0"/>
              <a:t>Percentage Growth in Student Credit Hours and Tenure Related Faculty, 2006/7-2010/11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10363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354</Words>
  <Application>Microsoft Macintosh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      Liberal Arts &amp; Sciences Education</vt:lpstr>
      <vt:lpstr>UO Mission Statement</vt:lpstr>
      <vt:lpstr>PowerPoint Presentation</vt:lpstr>
      <vt:lpstr> The Academic/Intellectual Hub  of the University of Oregon</vt:lpstr>
      <vt:lpstr>PowerPoint Presentation</vt:lpstr>
      <vt:lpstr>PowerPoint Presentation</vt:lpstr>
      <vt:lpstr>Percentage Growth in Student Credit Hours and Tenure Related Faculty, 2006/7-2010/11</vt:lpstr>
      <vt:lpstr>PowerPoint Presentation</vt:lpstr>
      <vt:lpstr>PowerPoint Presentation</vt:lpstr>
      <vt:lpstr>CAS Challenges</vt:lpstr>
      <vt:lpstr>Developing Metrics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coltrane</dc:creator>
  <cp:lastModifiedBy>Scott Coltrane</cp:lastModifiedBy>
  <cp:revision>30</cp:revision>
  <dcterms:created xsi:type="dcterms:W3CDTF">2012-09-18T04:08:12Z</dcterms:created>
  <dcterms:modified xsi:type="dcterms:W3CDTF">2012-09-19T19:24:45Z</dcterms:modified>
</cp:coreProperties>
</file>