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27" r:id="rId2"/>
    <p:sldId id="334" r:id="rId3"/>
    <p:sldId id="328" r:id="rId4"/>
    <p:sldId id="336" r:id="rId5"/>
    <p:sldId id="313" r:id="rId6"/>
    <p:sldId id="321" r:id="rId7"/>
    <p:sldId id="314" r:id="rId8"/>
    <p:sldId id="322" r:id="rId9"/>
    <p:sldId id="340" r:id="rId10"/>
    <p:sldId id="325" r:id="rId11"/>
    <p:sldId id="316" r:id="rId12"/>
    <p:sldId id="323" r:id="rId13"/>
    <p:sldId id="326" r:id="rId14"/>
    <p:sldId id="317" r:id="rId15"/>
    <p:sldId id="324" r:id="rId16"/>
    <p:sldId id="333" r:id="rId17"/>
    <p:sldId id="337" r:id="rId18"/>
    <p:sldId id="338" r:id="rId19"/>
    <p:sldId id="339" r:id="rId20"/>
    <p:sldId id="329" r:id="rId21"/>
    <p:sldId id="331" r:id="rId22"/>
    <p:sldId id="332" r:id="rId23"/>
    <p:sldId id="341" r:id="rId24"/>
    <p:sldId id="342" r:id="rId25"/>
    <p:sldId id="34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578" autoAdjust="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9DBF-7422-2143-8AE0-243C56C7627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8610F-9704-6249-ADD4-1493CCF9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8C2B04-F44C-FD4E-B8AB-13F3DED95D8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2A6331-F4C8-1741-B67C-923A718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7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8C2B04-F44C-FD4E-B8AB-13F3DED95D8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2A6331-F4C8-1741-B67C-923A718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3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8C2B04-F44C-FD4E-B8AB-13F3DED95D8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2A6331-F4C8-1741-B67C-923A718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8C2B04-F44C-FD4E-B8AB-13F3DED95D8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2A6331-F4C8-1741-B67C-923A718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8C2B04-F44C-FD4E-B8AB-13F3DED95D8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2A6331-F4C8-1741-B67C-923A718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8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8C2B04-F44C-FD4E-B8AB-13F3DED95D8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2A6331-F4C8-1741-B67C-923A718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6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8C2B04-F44C-FD4E-B8AB-13F3DED95D8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2A6331-F4C8-1741-B67C-923A718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34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8C2B04-F44C-FD4E-B8AB-13F3DED95D8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2A6331-F4C8-1741-B67C-923A718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8C2B04-F44C-FD4E-B8AB-13F3DED95D8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2A6331-F4C8-1741-B67C-923A718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8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8C2B04-F44C-FD4E-B8AB-13F3DED95D8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2A6331-F4C8-1741-B67C-923A718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4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8C2B04-F44C-FD4E-B8AB-13F3DED95D8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2A6331-F4C8-1741-B67C-923A718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0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6688"/>
            <a:ext cx="9153525" cy="720725"/>
          </a:xfrm>
          <a:prstGeom prst="rect">
            <a:avLst/>
          </a:prstGeom>
          <a:solidFill>
            <a:srgbClr val="7778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Helvetica"/>
              <a:cs typeface="Helvetica"/>
            </a:endParaRPr>
          </a:p>
        </p:txBody>
      </p: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511175"/>
            <a:ext cx="12922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9413"/>
            <a:ext cx="91440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6238875"/>
            <a:ext cx="12795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casdean@uoregon.edu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KdxEAt91D7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Institutional Hiring Plan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Budget Update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2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BUDGET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still have imbalances between students and instructional personnel in some places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Like last year, we’ll have budget conversations with units in winter term if significant changes to their budget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89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BUDGET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Provost now allocating GE terms by College</a:t>
            </a:r>
          </a:p>
          <a:p>
            <a:pPr lvl="1"/>
            <a:r>
              <a:rPr lang="en-US" dirty="0" smtClean="0"/>
              <a:t>It will be similar in number to last year, but some modest adjustments across units for</a:t>
            </a:r>
          </a:p>
          <a:p>
            <a:pPr lvl="2"/>
            <a:r>
              <a:rPr lang="en-US" dirty="0" smtClean="0"/>
              <a:t>Balancing of instructional need with where undergrads are taking classes</a:t>
            </a:r>
          </a:p>
          <a:p>
            <a:pPr lvl="2"/>
            <a:r>
              <a:rPr lang="en-US" dirty="0" smtClean="0"/>
              <a:t>Requirement to switch away from Master’s and into Ph.D. support</a:t>
            </a:r>
          </a:p>
          <a:p>
            <a:pPr lvl="1"/>
            <a:r>
              <a:rPr lang="en-US" dirty="0" smtClean="0"/>
              <a:t>We will target mid-December for informing units of their GE allocations for 2018-19</a:t>
            </a:r>
          </a:p>
          <a:p>
            <a:endParaRPr lang="en-US" dirty="0" smtClean="0"/>
          </a:p>
          <a:p>
            <a:endParaRPr lang="en-US" dirty="0"/>
          </a:p>
          <a:p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85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Diversity, Equity and Inclusion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DIVERSITY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142"/>
            <a:ext cx="8229600" cy="4691542"/>
          </a:xfrm>
        </p:spPr>
        <p:txBody>
          <a:bodyPr/>
          <a:lstStyle/>
          <a:p>
            <a:r>
              <a:rPr lang="en-US" dirty="0" smtClean="0"/>
              <a:t>Diversity Action Plans (DAPs)</a:t>
            </a:r>
          </a:p>
          <a:p>
            <a:pPr lvl="1"/>
            <a:r>
              <a:rPr lang="en-US" dirty="0" smtClean="0"/>
              <a:t>We have completed town hall meetings with faculty, staff, and students and are incorporating ideas from these meetings into the all-CAS DAP</a:t>
            </a:r>
          </a:p>
          <a:p>
            <a:pPr lvl="1"/>
            <a:r>
              <a:rPr lang="en-US" dirty="0" smtClean="0"/>
              <a:t>Minutes from those meetings can be found on CAS diversity webpage</a:t>
            </a:r>
          </a:p>
          <a:p>
            <a:pPr lvl="1"/>
            <a:r>
              <a:rPr lang="en-US" dirty="0" smtClean="0"/>
              <a:t>Divisions </a:t>
            </a:r>
            <a:r>
              <a:rPr lang="en-US" dirty="0"/>
              <a:t>are working on their divisional DAPs in </a:t>
            </a:r>
            <a:r>
              <a:rPr lang="en-US" dirty="0" smtClean="0"/>
              <a:t>divisional heads </a:t>
            </a:r>
            <a:r>
              <a:rPr lang="en-US" dirty="0"/>
              <a:t>meetings this </a:t>
            </a:r>
            <a:r>
              <a:rPr lang="en-US" dirty="0" smtClean="0"/>
              <a:t>month</a:t>
            </a:r>
          </a:p>
          <a:p>
            <a:pPr lvl="1"/>
            <a:r>
              <a:rPr lang="en-US" dirty="0" smtClean="0"/>
              <a:t>DAPs are due to the Provost on Dec. 1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3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DIVERSITY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 2016-2017 Diversity Grants </a:t>
            </a:r>
          </a:p>
          <a:p>
            <a:pPr lvl="1"/>
            <a:r>
              <a:rPr lang="en-US" dirty="0" smtClean="0"/>
              <a:t>Environmental Studies:  Series of events and trainings to increase faculty awareness of organizations working with communities of color and encourage engagement with these groups.</a:t>
            </a:r>
          </a:p>
          <a:p>
            <a:pPr lvl="1"/>
            <a:r>
              <a:rPr lang="en-US" dirty="0" smtClean="0"/>
              <a:t>Mathematics: Event to bring distinguished female mathematicians to campus in conjunction with Oregon Number Theory Days</a:t>
            </a:r>
          </a:p>
          <a:p>
            <a:r>
              <a:rPr lang="en-US" dirty="0" smtClean="0"/>
              <a:t>This year’s call will be in Winter Term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4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en-US" sz="4000" dirty="0" smtClean="0"/>
              <a:t> 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2250830"/>
            <a:ext cx="81240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President’s</a:t>
            </a:r>
            <a:r>
              <a:rPr lang="en-US" sz="4000" dirty="0"/>
              <a:t> </a:t>
            </a:r>
            <a:endParaRPr lang="en-US" sz="4000" dirty="0" smtClean="0"/>
          </a:p>
          <a:p>
            <a:pPr algn="ctr"/>
            <a:r>
              <a:rPr lang="en-US" sz="6000" dirty="0" smtClean="0"/>
              <a:t>Free </a:t>
            </a:r>
            <a:r>
              <a:rPr lang="en-US" sz="6000" dirty="0"/>
              <a:t>Speech Series</a:t>
            </a:r>
          </a:p>
        </p:txBody>
      </p:sp>
    </p:spTree>
    <p:extLst>
      <p:ext uri="{BB962C8B-B14F-4D97-AF65-F5344CB8AC3E}">
        <p14:creationId xmlns:p14="http://schemas.microsoft.com/office/powerpoint/2010/main" val="36150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en-US" sz="4000" dirty="0" smtClean="0"/>
              <a:t>   President’s Free Speech Series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0146" y="1417638"/>
            <a:ext cx="778998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President Schill announced a year-long 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series of lectures and panels </a:t>
            </a: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to highlight 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role of free speech and </a:t>
            </a: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civil debate. </a:t>
            </a:r>
          </a:p>
          <a:p>
            <a:endParaRPr lang="en-US" sz="1400" dirty="0" smtClean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Each 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of our schools and colleges </a:t>
            </a: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is invited to participate with up to $10,000 available for event ideas.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</a:rPr>
              <a:t>Please announce this to your faculty, staff and students.  Submissions should be sent to </a:t>
            </a: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hlinkClick r:id="rId2"/>
              </a:rPr>
              <a:t>casdean@uoregon.edu</a:t>
            </a: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</a:rPr>
              <a:t> by November 22</a:t>
            </a:r>
            <a:r>
              <a:rPr lang="en-US" sz="2800" baseline="30000" dirty="0" smtClean="0">
                <a:solidFill>
                  <a:srgbClr val="333333"/>
                </a:solidFill>
                <a:latin typeface="Arial" panose="020B0604020202020204" pitchFamily="34" charset="0"/>
              </a:rPr>
              <a:t>nd</a:t>
            </a: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493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en-US" sz="4000" dirty="0" smtClean="0"/>
              <a:t> 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2250830"/>
            <a:ext cx="81240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President’s </a:t>
            </a:r>
            <a:r>
              <a:rPr lang="en-US" sz="6000" dirty="0" smtClean="0"/>
              <a:t>Endowed Chair Match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1154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en-US" sz="4000" dirty="0" smtClean="0"/>
              <a:t> </a:t>
            </a:r>
            <a:r>
              <a:rPr lang="en-US" sz="3800" dirty="0"/>
              <a:t>President’s </a:t>
            </a:r>
            <a:r>
              <a:rPr lang="en-US" sz="3800" dirty="0" smtClean="0"/>
              <a:t>Endowed Chair Match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0146" y="1417638"/>
            <a:ext cx="77899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President Schill announced a $1M match for a chair in each division of CAS. </a:t>
            </a:r>
          </a:p>
          <a:p>
            <a:endParaRPr lang="en-US" sz="1400" dirty="0" smtClean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We have potential donors identified for this program but are always open to other ideas/leads.</a:t>
            </a:r>
          </a:p>
          <a:p>
            <a:pPr lvl="1"/>
            <a:endParaRPr lang="en-US" sz="1400" dirty="0" smtClean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These must be donors who </a:t>
            </a: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would </a:t>
            </a: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give a gift in the coming year (not an estate gift).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</a:rPr>
              <a:t>If you have suggestions, please contact Andrew.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1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Institutional Hiring Plan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u="sng" dirty="0" smtClean="0"/>
              <a:t>Criteria</a:t>
            </a:r>
            <a:r>
              <a:rPr lang="en-US" sz="3600" b="1" dirty="0"/>
              <a:t>:</a:t>
            </a:r>
            <a:r>
              <a:rPr lang="en-US" sz="3600" dirty="0"/>
              <a:t>  </a:t>
            </a:r>
            <a:r>
              <a:rPr lang="en-US" sz="3600" dirty="0" smtClean="0"/>
              <a:t>As specified by the Provost…proposals…should address how the hire will enhance </a:t>
            </a:r>
            <a:r>
              <a:rPr lang="en-US" sz="3600" dirty="0"/>
              <a:t>university “excellence, diversity, and overall institutional health</a:t>
            </a:r>
            <a:r>
              <a:rPr lang="en-US" sz="3600" dirty="0" smtClean="0"/>
              <a:t>.”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30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Dean’s Fellows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Dean’s Fellows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Develop future leaders in the College</a:t>
            </a:r>
          </a:p>
          <a:p>
            <a:pPr lvl="1"/>
            <a:r>
              <a:rPr lang="en-US" dirty="0" smtClean="0"/>
              <a:t>Help provide new perspectives for our Dean’s leadership team</a:t>
            </a:r>
          </a:p>
          <a:p>
            <a:pPr lvl="1"/>
            <a:r>
              <a:rPr lang="en-US" dirty="0" smtClean="0"/>
              <a:t>Help us move forward on major issues for the College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1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Dean’s Fellows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year’s Dean’s Fellows</a:t>
            </a:r>
          </a:p>
          <a:p>
            <a:pPr lvl="1"/>
            <a:r>
              <a:rPr lang="en-US" dirty="0" smtClean="0"/>
              <a:t>Allison Gash (Political Science)</a:t>
            </a:r>
          </a:p>
          <a:p>
            <a:pPr lvl="2"/>
            <a:r>
              <a:rPr lang="en-US" dirty="0" err="1" smtClean="0"/>
              <a:t>Tykeson</a:t>
            </a:r>
            <a:r>
              <a:rPr lang="en-US" dirty="0" smtClean="0"/>
              <a:t> advising and connecting careers to liberal arts majors</a:t>
            </a:r>
          </a:p>
          <a:p>
            <a:pPr lvl="1"/>
            <a:r>
              <a:rPr lang="en-US" dirty="0" smtClean="0"/>
              <a:t>Elliot Berkman (Psychology)</a:t>
            </a:r>
          </a:p>
          <a:p>
            <a:pPr lvl="2"/>
            <a:r>
              <a:rPr lang="en-US" dirty="0" smtClean="0"/>
              <a:t>Development of discipline-specific research excellence metrics</a:t>
            </a:r>
            <a:endParaRPr lang="en-US" dirty="0"/>
          </a:p>
          <a:p>
            <a:pPr lvl="1"/>
            <a:r>
              <a:rPr lang="en-US" dirty="0" smtClean="0"/>
              <a:t>Leslie </a:t>
            </a:r>
            <a:r>
              <a:rPr lang="en-US" dirty="0" err="1" smtClean="0"/>
              <a:t>Opp</a:t>
            </a:r>
            <a:r>
              <a:rPr lang="en-US" dirty="0" smtClean="0"/>
              <a:t>-Beckman (American English Institute)</a:t>
            </a:r>
          </a:p>
          <a:p>
            <a:pPr lvl="2"/>
            <a:r>
              <a:rPr lang="en-US" dirty="0" smtClean="0"/>
              <a:t>CAS online education initiatives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0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Heads Training Feedback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Heads Trainings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15" y="1600200"/>
            <a:ext cx="8548381" cy="4525963"/>
          </a:xfrm>
        </p:spPr>
        <p:txBody>
          <a:bodyPr/>
          <a:lstStyle/>
          <a:p>
            <a:r>
              <a:rPr lang="en-US" dirty="0" smtClean="0"/>
              <a:t>Past Trainings:</a:t>
            </a:r>
          </a:p>
          <a:p>
            <a:pPr lvl="1"/>
            <a:r>
              <a:rPr lang="en-US" dirty="0" smtClean="0"/>
              <a:t>Best Practices for Merit Reviews (10/11)</a:t>
            </a:r>
          </a:p>
          <a:p>
            <a:pPr lvl="1"/>
            <a:r>
              <a:rPr lang="en-US" dirty="0" smtClean="0"/>
              <a:t>Processing Tenure Files (10/25)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Upcoming Heads Trainings:</a:t>
            </a:r>
          </a:p>
          <a:p>
            <a:pPr lvl="1"/>
            <a:r>
              <a:rPr lang="en-US" dirty="0" smtClean="0"/>
              <a:t>New Academic Allocation Model (11/29)</a:t>
            </a:r>
          </a:p>
          <a:p>
            <a:pPr lvl="1"/>
            <a:r>
              <a:rPr lang="en-US" dirty="0" smtClean="0"/>
              <a:t>Budgeting 101 for new heads and managers (12/6)</a:t>
            </a:r>
          </a:p>
          <a:p>
            <a:pPr lvl="1"/>
            <a:r>
              <a:rPr lang="en-US" dirty="0" smtClean="0"/>
              <a:t>Processing NTTF Promotion files (1/31)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95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Other Trainings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15" y="1600200"/>
            <a:ext cx="8548381" cy="4525963"/>
          </a:xfrm>
        </p:spPr>
        <p:txBody>
          <a:bodyPr/>
          <a:lstStyle/>
          <a:p>
            <a:r>
              <a:rPr lang="en-US" dirty="0" smtClean="0"/>
              <a:t>Target Audience:  NTTF Faculty</a:t>
            </a:r>
          </a:p>
          <a:p>
            <a:pPr lvl="1"/>
            <a:r>
              <a:rPr lang="en-US" dirty="0" smtClean="0"/>
              <a:t>Preparing your NTTF promotion file (11/27)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Target Audience:  TTF </a:t>
            </a:r>
            <a:r>
              <a:rPr lang="en-US" dirty="0"/>
              <a:t>Faculty</a:t>
            </a:r>
          </a:p>
          <a:p>
            <a:pPr lvl="1"/>
            <a:r>
              <a:rPr lang="en-US" dirty="0" smtClean="0"/>
              <a:t>Preparing your tenure file (1/10)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1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Institutional Hiring Plan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92" y="1162661"/>
            <a:ext cx="8563708" cy="50183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Priority </a:t>
            </a:r>
            <a:r>
              <a:rPr lang="en-US" b="1" dirty="0"/>
              <a:t>will be given to proposals that</a:t>
            </a:r>
            <a:r>
              <a:rPr lang="en-US" dirty="0" smtClean="0"/>
              <a:t>: </a:t>
            </a:r>
            <a:endParaRPr lang="en-US" dirty="0"/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sz="3200" dirty="0" smtClean="0"/>
              <a:t>Leverage/expand research </a:t>
            </a:r>
            <a:r>
              <a:rPr lang="en-US" sz="3200" dirty="0"/>
              <a:t>excellence.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sz="3200" dirty="0" smtClean="0"/>
              <a:t>Create </a:t>
            </a:r>
            <a:r>
              <a:rPr lang="en-US" sz="3200" dirty="0"/>
              <a:t>research excellence in new areas or areas on the cusp of excellence.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sz="3200" dirty="0" smtClean="0"/>
              <a:t>Grow successful grad programs</a:t>
            </a:r>
            <a:r>
              <a:rPr lang="en-US" sz="3200" dirty="0"/>
              <a:t>, </a:t>
            </a:r>
            <a:r>
              <a:rPr lang="en-US" dirty="0"/>
              <a:t>especially</a:t>
            </a:r>
            <a:r>
              <a:rPr lang="en-US" sz="3200" dirty="0"/>
              <a:t> PhD </a:t>
            </a:r>
            <a:endParaRPr lang="en-US" sz="3200" dirty="0" smtClean="0"/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sz="3200" dirty="0" smtClean="0"/>
              <a:t>Contribute </a:t>
            </a:r>
            <a:r>
              <a:rPr lang="en-US" sz="3200" dirty="0"/>
              <a:t>to </a:t>
            </a:r>
            <a:r>
              <a:rPr lang="en-US" sz="3200" dirty="0" smtClean="0"/>
              <a:t>diversity </a:t>
            </a:r>
            <a:r>
              <a:rPr lang="en-US" sz="3200" dirty="0"/>
              <a:t>of </a:t>
            </a:r>
            <a:r>
              <a:rPr lang="en-US" sz="3200" dirty="0" smtClean="0"/>
              <a:t>faculty and academic </a:t>
            </a:r>
            <a:r>
              <a:rPr lang="en-US" sz="3200" dirty="0"/>
              <a:t>disciplines.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US" sz="3200" dirty="0" smtClean="0"/>
              <a:t>Support </a:t>
            </a:r>
            <a:r>
              <a:rPr lang="en-US" sz="3200" dirty="0"/>
              <a:t>student success.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14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Institutional Hiring Plan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u="sng" dirty="0" smtClean="0"/>
              <a:t>Timeline</a:t>
            </a:r>
            <a:r>
              <a:rPr lang="en-US" sz="3600" b="1" dirty="0" smtClean="0"/>
              <a:t>:</a:t>
            </a:r>
          </a:p>
          <a:p>
            <a:pPr lvl="1"/>
            <a:r>
              <a:rPr lang="en-US" dirty="0"/>
              <a:t>Proposals are due in the CAS dean’s office on </a:t>
            </a:r>
            <a:r>
              <a:rPr lang="en-US" b="1" dirty="0"/>
              <a:t>Monday, February  5th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Submission template will be provided by </a:t>
            </a:r>
            <a:r>
              <a:rPr lang="en-US" dirty="0"/>
              <a:t>the Provost’s </a:t>
            </a:r>
            <a:r>
              <a:rPr lang="en-US" dirty="0" smtClean="0"/>
              <a:t>office in the near future.</a:t>
            </a:r>
            <a:endParaRPr lang="en-US" sz="3200" b="1" dirty="0" smtClean="0"/>
          </a:p>
          <a:p>
            <a:pPr lvl="1"/>
            <a:r>
              <a:rPr lang="en-US" dirty="0"/>
              <a:t>If you are proposing cluster hires, it is critical that you reach out to your divisional dean as soon as possible to discuss the idea and receive feedback.</a:t>
            </a:r>
            <a:endParaRPr lang="en-US" sz="3200" b="1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88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Merit Process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An illustrative video of how we all feel during this time </a:t>
            </a:r>
            <a:r>
              <a:rPr lang="mr-IN" sz="3200" dirty="0" smtClean="0"/>
              <a:t>…</a:t>
            </a:r>
            <a:endParaRPr lang="en-US" sz="3200" dirty="0"/>
          </a:p>
        </p:txBody>
      </p:sp>
      <p:pic>
        <p:nvPicPr>
          <p:cNvPr id="4" name="KdxEAt91D7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47546" y="34290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 PROCESS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check that you are following your unit’s merit review process</a:t>
            </a:r>
          </a:p>
          <a:p>
            <a:r>
              <a:rPr lang="en-US" dirty="0" smtClean="0"/>
              <a:t>All faculty are eligible for merit</a:t>
            </a:r>
          </a:p>
          <a:p>
            <a:pPr lvl="1"/>
            <a:r>
              <a:rPr lang="en-US" sz="2400" dirty="0" smtClean="0"/>
              <a:t>New faculty may have little activity to accrue any merit, unless coming in with prior years’ credit</a:t>
            </a:r>
          </a:p>
          <a:p>
            <a:pPr lvl="0"/>
            <a:r>
              <a:rPr lang="en-US" dirty="0"/>
              <a:t>Heads </a:t>
            </a:r>
            <a:r>
              <a:rPr lang="en-US" dirty="0" smtClean="0"/>
              <a:t>will be evaluated </a:t>
            </a:r>
            <a:r>
              <a:rPr lang="en-US" dirty="0"/>
              <a:t>in their departments alongside their departmental colleagues for research, teaching, and service, and then they will be evaluated further by the deans.</a:t>
            </a:r>
          </a:p>
        </p:txBody>
      </p:sp>
    </p:spTree>
    <p:extLst>
      <p:ext uri="{BB962C8B-B14F-4D97-AF65-F5344CB8AC3E}">
        <p14:creationId xmlns:p14="http://schemas.microsoft.com/office/powerpoint/2010/main" val="36695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 PROCESS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Merit sheet to record department recommendations </a:t>
            </a:r>
          </a:p>
          <a:p>
            <a:pPr lvl="1"/>
            <a:r>
              <a:rPr lang="en-US" dirty="0" smtClean="0"/>
              <a:t>Each department will enter weights and scores for faculty research</a:t>
            </a:r>
            <a:r>
              <a:rPr lang="en-US" dirty="0"/>
              <a:t>, teaching, and service </a:t>
            </a:r>
            <a:r>
              <a:rPr lang="en-US" dirty="0" smtClean="0"/>
              <a:t>in the merit sheet (example to follow)</a:t>
            </a:r>
            <a:endParaRPr lang="en-US" dirty="0"/>
          </a:p>
          <a:p>
            <a:pPr lvl="1"/>
            <a:r>
              <a:rPr lang="en-US" dirty="0" smtClean="0"/>
              <a:t>Head is frozen in the spreadsheet, but department manager will enter the head’s scores for research, teaching, and service on the sheet before it is submitted to CAS</a:t>
            </a:r>
          </a:p>
        </p:txBody>
      </p:sp>
    </p:spTree>
    <p:extLst>
      <p:ext uri="{BB962C8B-B14F-4D97-AF65-F5344CB8AC3E}">
        <p14:creationId xmlns:p14="http://schemas.microsoft.com/office/powerpoint/2010/main" val="12742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 PROCESS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53" y="1661746"/>
            <a:ext cx="8827477" cy="455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799</Words>
  <Application>Microsoft Office PowerPoint</Application>
  <PresentationFormat>On-screen Show (4:3)</PresentationFormat>
  <Paragraphs>117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Helvetica</vt:lpstr>
      <vt:lpstr>Mangal</vt:lpstr>
      <vt:lpstr>Times New Roman</vt:lpstr>
      <vt:lpstr>Wingdings</vt:lpstr>
      <vt:lpstr>Office Theme</vt:lpstr>
      <vt:lpstr>Institutional Hiring Plan</vt:lpstr>
      <vt:lpstr>Institutional Hiring Plan </vt:lpstr>
      <vt:lpstr>Institutional Hiring Plan </vt:lpstr>
      <vt:lpstr>Institutional Hiring Plan </vt:lpstr>
      <vt:lpstr>Merit Process</vt:lpstr>
      <vt:lpstr>An illustrative video of how we all feel during this time …</vt:lpstr>
      <vt:lpstr>MERIT PROCESS </vt:lpstr>
      <vt:lpstr>MERIT PROCESS </vt:lpstr>
      <vt:lpstr>MERIT PROCESS </vt:lpstr>
      <vt:lpstr>Budget Update</vt:lpstr>
      <vt:lpstr>BUDGET </vt:lpstr>
      <vt:lpstr>BUDGET </vt:lpstr>
      <vt:lpstr>Diversity, Equity and Inclusion</vt:lpstr>
      <vt:lpstr>DIVERSITY </vt:lpstr>
      <vt:lpstr>DIVERSITY </vt:lpstr>
      <vt:lpstr>    </vt:lpstr>
      <vt:lpstr>   President’s Free Speech Series </vt:lpstr>
      <vt:lpstr>    </vt:lpstr>
      <vt:lpstr> President’s Endowed Chair Match </vt:lpstr>
      <vt:lpstr>Dean’s Fellows</vt:lpstr>
      <vt:lpstr>Dean’s Fellows </vt:lpstr>
      <vt:lpstr>Dean’s Fellows </vt:lpstr>
      <vt:lpstr>Heads Training Feedback</vt:lpstr>
      <vt:lpstr>Heads Trainings </vt:lpstr>
      <vt:lpstr>Other Trainings 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Raleigh</dc:creator>
  <cp:lastModifiedBy>Miriam S Bolton</cp:lastModifiedBy>
  <cp:revision>75</cp:revision>
  <dcterms:created xsi:type="dcterms:W3CDTF">2015-10-27T20:00:03Z</dcterms:created>
  <dcterms:modified xsi:type="dcterms:W3CDTF">2017-11-09T23:46:20Z</dcterms:modified>
</cp:coreProperties>
</file>