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85" r:id="rId3"/>
    <p:sldId id="265" r:id="rId4"/>
    <p:sldId id="266" r:id="rId5"/>
    <p:sldId id="267" r:id="rId6"/>
    <p:sldId id="276" r:id="rId7"/>
    <p:sldId id="269" r:id="rId8"/>
    <p:sldId id="270" r:id="rId9"/>
    <p:sldId id="281" r:id="rId10"/>
    <p:sldId id="271" r:id="rId11"/>
    <p:sldId id="277" r:id="rId12"/>
    <p:sldId id="272" r:id="rId13"/>
    <p:sldId id="273" r:id="rId14"/>
    <p:sldId id="274" r:id="rId15"/>
    <p:sldId id="279" r:id="rId16"/>
    <p:sldId id="278" r:id="rId17"/>
    <p:sldId id="275" r:id="rId18"/>
    <p:sldId id="280" r:id="rId19"/>
    <p:sldId id="28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3513A50-7521-4FF1-9B3A-AE86F628202D}">
          <p14:sldIdLst>
            <p14:sldId id="256"/>
            <p14:sldId id="285"/>
            <p14:sldId id="265"/>
            <p14:sldId id="266"/>
            <p14:sldId id="267"/>
            <p14:sldId id="276"/>
            <p14:sldId id="269"/>
            <p14:sldId id="270"/>
            <p14:sldId id="281"/>
            <p14:sldId id="271"/>
            <p14:sldId id="277"/>
            <p14:sldId id="272"/>
            <p14:sldId id="273"/>
            <p14:sldId id="274"/>
            <p14:sldId id="279"/>
            <p14:sldId id="278"/>
            <p14:sldId id="275"/>
            <p14:sldId id="280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562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6/24/2021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6/24/2021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Async Await Promises and Callbacks in JavaScript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KOSS Selection Task Round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promise</a:t>
            </a:r>
            <a:endParaRPr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B7E62B1-C439-4F95-A85C-8F55B2DE9B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49E0F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done 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49E0F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isItDoneYet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2BE98A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((resolve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reject) 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(done)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49E0F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workDone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'Here is the thing I built’;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workDone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   } 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49E0F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why 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'Still working on something else’;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(why);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6573A1E-14FE-49A2-A2F3-D28E557122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900" dirty="0"/>
              <a:t>A promise can be compared to a proxy for a value that will eventually becomes available</a:t>
            </a:r>
          </a:p>
          <a:p>
            <a:r>
              <a:rPr lang="en-US" sz="2900" dirty="0"/>
              <a:t>Once a promise has been called, it will start in a pending state. This means that the calling function continues executing, while the promise is pending until it resolves, giving the calling function whatever data was being requested.</a:t>
            </a:r>
          </a:p>
          <a:p>
            <a:r>
              <a:rPr lang="en-US" sz="2900" dirty="0"/>
              <a:t>The created promise will eventually end in a resolved state, or in a rejected state, calling the respective callback functions (passed to then and catch) upon finishing.</a:t>
            </a:r>
          </a:p>
          <a:p>
            <a:r>
              <a:rPr lang="en-US" sz="2900" dirty="0"/>
              <a:t>Hence a substitute to callback</a:t>
            </a:r>
            <a:endParaRPr lang="en-IN" sz="2900" dirty="0"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73580-B369-4FA7-B7F5-FA09B505D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Consuming a promise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64F9B0-DB9E-4AAE-AC13-45DFBEA8B4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92D050"/>
                </a:solidFill>
              </a:rPr>
              <a:t>.then() </a:t>
            </a:r>
            <a:r>
              <a:rPr lang="en-US" dirty="0"/>
              <a:t>keeps track of successful promises and the </a:t>
            </a:r>
            <a:r>
              <a:rPr lang="en-US" dirty="0">
                <a:solidFill>
                  <a:srgbClr val="92D050"/>
                </a:solidFill>
              </a:rPr>
              <a:t>.catch() </a:t>
            </a:r>
            <a:r>
              <a:rPr lang="en-US" dirty="0"/>
              <a:t>methods track rejected ones</a:t>
            </a:r>
            <a:r>
              <a:rPr lang="en-IN" dirty="0"/>
              <a:t>- analogous to </a:t>
            </a:r>
            <a:r>
              <a:rPr lang="en-I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try</a:t>
            </a:r>
            <a:r>
              <a:rPr lang="en-IN" dirty="0"/>
              <a:t> and </a:t>
            </a:r>
            <a:r>
              <a:rPr lang="en-I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catch </a:t>
            </a:r>
            <a:r>
              <a:rPr lang="en-IN" dirty="0"/>
              <a:t>from the sync version</a:t>
            </a:r>
          </a:p>
          <a:p>
            <a:r>
              <a:rPr lang="en-US" dirty="0"/>
              <a:t>We can even have an array of promises executed using </a:t>
            </a:r>
            <a:r>
              <a:rPr lang="en-US" dirty="0" err="1">
                <a:solidFill>
                  <a:srgbClr val="92D050"/>
                </a:solidFill>
              </a:rPr>
              <a:t>Promises.all</a:t>
            </a:r>
            <a:r>
              <a:rPr lang="en-US" dirty="0">
                <a:solidFill>
                  <a:srgbClr val="92D050"/>
                </a:solidFill>
              </a:rPr>
              <a:t>() </a:t>
            </a:r>
            <a:br>
              <a:rPr lang="en-US" dirty="0"/>
            </a:br>
            <a:r>
              <a:rPr lang="en-US" dirty="0"/>
              <a:t>(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execute something when they are all resolved.</a:t>
            </a:r>
            <a:r>
              <a:rPr lang="en-US" dirty="0"/>
              <a:t>)</a:t>
            </a:r>
          </a:p>
          <a:p>
            <a:r>
              <a:rPr lang="en-US" dirty="0"/>
              <a:t>Battery API, Fetch API, Service Workers are modern web API which use promises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59A3F2-02A5-42E1-BDB3-A53B926A37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0" dirty="0" err="1">
                <a:solidFill>
                  <a:srgbClr val="49E0F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isItDoneYet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2BE98A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/* ... </a:t>
            </a:r>
            <a:r>
              <a:rPr lang="en-IN" dirty="0" err="1">
                <a:solidFill>
                  <a:srgbClr val="696D70"/>
                </a:solidFill>
                <a:latin typeface="Consolas" panose="020B0609020204030204" pitchFamily="49" charset="0"/>
              </a:rPr>
              <a:t>Prev</a:t>
            </a:r>
            <a:r>
              <a:rPr lang="en-IN" dirty="0">
                <a:solidFill>
                  <a:srgbClr val="696D70"/>
                </a:solidFill>
                <a:latin typeface="Consolas" panose="020B0609020204030204" pitchFamily="49" charset="0"/>
              </a:rPr>
              <a:t> slide</a:t>
            </a:r>
            <a:r>
              <a:rPr lang="en-IN" b="0" dirty="0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 ... */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49E0F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checkIfItsDone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()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isItDoneYet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(ok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     console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(ok)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   })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(err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(err)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   })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0762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for a quick JS moment</a:t>
            </a:r>
            <a:endParaRPr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2B2E72-0E94-4703-BF53-ADABEC520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will you write a simple sleep function using promises and </a:t>
            </a:r>
            <a:r>
              <a:rPr lang="en-US" dirty="0" err="1"/>
              <a:t>setTimeout</a:t>
            </a:r>
            <a:r>
              <a:rPr lang="en-US" dirty="0"/>
              <a:t>()?</a:t>
            </a:r>
          </a:p>
          <a:p>
            <a:endParaRPr lang="en-US" dirty="0"/>
          </a:p>
          <a:p>
            <a:r>
              <a:rPr lang="en-US" dirty="0"/>
              <a:t>One possible solution-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BE98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2BE98A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(res 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(res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   });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55CCA-76AB-41FE-AFF8-920AF79A8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Promises- A summary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6347FA-1BF0-45A0-B010-84D5EACAE6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12" y="2627312"/>
            <a:ext cx="3305175" cy="2667000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7E10FB-44B4-4749-9227-5B11FB4852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Has four states (fulfilled, rejected, pending, settled)</a:t>
            </a:r>
          </a:p>
          <a:p>
            <a:r>
              <a:rPr lang="en-US" dirty="0"/>
              <a:t>Events added with </a:t>
            </a:r>
            <a:r>
              <a:rPr lang="en-US" dirty="0">
                <a:solidFill>
                  <a:srgbClr val="92D050"/>
                </a:solidFill>
              </a:rPr>
              <a:t>.then() </a:t>
            </a:r>
            <a:r>
              <a:rPr lang="en-US" dirty="0"/>
              <a:t>will never be invoked before the completion of the current run of the JavaScript event loop</a:t>
            </a:r>
          </a:p>
          <a:p>
            <a:r>
              <a:rPr lang="en-US" dirty="0"/>
              <a:t>Multiple callbacks may be added by calling </a:t>
            </a:r>
            <a:r>
              <a:rPr lang="en-US" dirty="0">
                <a:solidFill>
                  <a:srgbClr val="92D050"/>
                </a:solidFill>
              </a:rPr>
              <a:t>.then()</a:t>
            </a:r>
            <a:r>
              <a:rPr lang="en-US" dirty="0"/>
              <a:t> several times. They will be invoked one after another, in the order in which they were inserted</a:t>
            </a:r>
          </a:p>
          <a:p>
            <a:r>
              <a:rPr lang="en-US" dirty="0"/>
              <a:t>Code readability improves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step ahead- Async and Await</a:t>
            </a:r>
            <a:endParaRPr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7A9507-3E98-4426-8431-A4D6CA802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async </a:t>
            </a:r>
            <a:r>
              <a:rPr lang="en-US" dirty="0"/>
              <a:t>keyword- converts a function into its async version which knows how to handle asynchronous code invoked using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await </a:t>
            </a:r>
            <a:r>
              <a:rPr lang="en-US" dirty="0"/>
              <a:t>keyword</a:t>
            </a:r>
          </a:p>
          <a:p>
            <a:r>
              <a:rPr lang="en-US" dirty="0"/>
              <a:t>async function always returns a </a:t>
            </a:r>
            <a:r>
              <a:rPr lang="en-US" dirty="0" err="1"/>
              <a:t>typecasted</a:t>
            </a:r>
            <a:r>
              <a:rPr lang="en-US" dirty="0"/>
              <a:t> promise</a:t>
            </a:r>
          </a:p>
          <a:p>
            <a:r>
              <a:rPr lang="en-US" dirty="0"/>
              <a:t>await only works inside async functions (can also be used on its own with JavaScript modules)</a:t>
            </a:r>
          </a:p>
          <a:p>
            <a:r>
              <a:rPr lang="en-US" dirty="0"/>
              <a:t>await can be put in front of any async promise-based function to pause your code on that line until the promise fulfills. An example-</a:t>
            </a:r>
          </a:p>
          <a:p>
            <a:pPr marL="0" indent="0">
              <a:buNone/>
            </a:pPr>
            <a:r>
              <a:rPr lang="en-IN" b="0" dirty="0">
                <a:solidFill>
                  <a:srgbClr val="49E0FD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2BE98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greeting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2BE98A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IN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(alert);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35F333-C34B-4EFA-9E13-566CE412E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 life example: connect better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5B82C3-5A4A-4660-8D9F-49C0F6F2F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your daily routine has five tasks- shower, breakfast, </a:t>
            </a:r>
            <a:r>
              <a:rPr lang="en-US" dirty="0" err="1"/>
              <a:t>dressup</a:t>
            </a:r>
            <a:r>
              <a:rPr lang="en-US" dirty="0"/>
              <a:t>, read news</a:t>
            </a:r>
          </a:p>
          <a:p>
            <a:r>
              <a:rPr lang="en-US" dirty="0"/>
              <a:t>You can do them sequentially or do them in any order and complete as fast as possible</a:t>
            </a:r>
          </a:p>
          <a:p>
            <a:r>
              <a:rPr lang="en-US" dirty="0"/>
              <a:t>But some constraints- you cannot </a:t>
            </a:r>
            <a:r>
              <a:rPr lang="en-US" dirty="0" err="1"/>
              <a:t>dressup</a:t>
            </a:r>
            <a:r>
              <a:rPr lang="en-US" dirty="0"/>
              <a:t> before shower</a:t>
            </a:r>
          </a:p>
          <a:p>
            <a:r>
              <a:rPr lang="en-US" dirty="0"/>
              <a:t>So, to maintain some order, we use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await</a:t>
            </a:r>
            <a:r>
              <a:rPr lang="en-US" dirty="0"/>
              <a:t> keyword to wait for a promise to be resolved before continuing to the next task</a:t>
            </a:r>
          </a:p>
          <a:p>
            <a:r>
              <a:rPr lang="en-US" dirty="0"/>
              <a:t>Hence dealing with similar large asynchronous tasks becomes easier to work with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197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A2D90-3AC9-444B-8381-9A3B33365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Essence of async and await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11C04-5EDE-4A87-8BCF-26C325AB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async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await </a:t>
            </a:r>
            <a:r>
              <a:rPr lang="en-US" dirty="0"/>
              <a:t>are only for wrapping around promises in a sugary syntax</a:t>
            </a:r>
          </a:p>
          <a:p>
            <a:r>
              <a:rPr lang="en-US" dirty="0"/>
              <a:t>Real computation- Promises</a:t>
            </a:r>
          </a:p>
          <a:p>
            <a:r>
              <a:rPr lang="en-IN" dirty="0"/>
              <a:t>Makes the original variable based promises easier to work with</a:t>
            </a:r>
          </a:p>
          <a:p>
            <a:r>
              <a:rPr lang="en-IN" dirty="0"/>
              <a:t>Now can handle wait requests inside functions- ease in work flow</a:t>
            </a:r>
          </a:p>
          <a:p>
            <a:r>
              <a:rPr lang="en-IN" dirty="0"/>
              <a:t>Same asynchronous code modularized using </a:t>
            </a:r>
            <a:r>
              <a:rPr lang="en-I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async </a:t>
            </a:r>
          </a:p>
          <a:p>
            <a:r>
              <a:rPr lang="en-US" dirty="0"/>
              <a:t>This only affects the order of promises within a specific async function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6271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through an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B6A47E-4E54-474B-A44F-352827C11F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Can you figure out the output for this snippet?</a:t>
            </a:r>
          </a:p>
          <a:p>
            <a:r>
              <a:rPr lang="en-IN" dirty="0"/>
              <a:t>Thinking about the flow of code in terms of main stack and await stack will help here</a:t>
            </a:r>
          </a:p>
          <a:p>
            <a:r>
              <a:rPr lang="en-IN" dirty="0"/>
              <a:t>Let’s break it down and understand it better-</a:t>
            </a:r>
          </a:p>
          <a:p>
            <a:r>
              <a:rPr lang="en-IN" dirty="0" err="1"/>
              <a:t>num</a:t>
            </a:r>
            <a:r>
              <a:rPr lang="en-IN" dirty="0"/>
              <a:t> = 0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>
                <a:solidFill>
                  <a:schemeClr val="accent5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await </a:t>
            </a:r>
            <a:r>
              <a:rPr lang="en-IN" dirty="0">
                <a:sym typeface="Wingdings" panose="05000000000000000000" pitchFamily="2" charset="2"/>
              </a:rPr>
              <a:t>encountered, set aside and continue main stack  </a:t>
            </a:r>
            <a:r>
              <a:rPr lang="en-IN" dirty="0" err="1">
                <a:sym typeface="Wingdings" panose="05000000000000000000" pitchFamily="2" charset="2"/>
              </a:rPr>
              <a:t>num</a:t>
            </a:r>
            <a:r>
              <a:rPr lang="en-IN" dirty="0">
                <a:sym typeface="Wingdings" panose="05000000000000000000" pitchFamily="2" charset="2"/>
              </a:rPr>
              <a:t> += 1 makes it 1  log 1  go back to </a:t>
            </a:r>
            <a:r>
              <a:rPr lang="en-IN" dirty="0">
                <a:solidFill>
                  <a:schemeClr val="accent5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await, </a:t>
            </a:r>
            <a:r>
              <a:rPr lang="en-IN" dirty="0">
                <a:sym typeface="Wingdings" panose="05000000000000000000" pitchFamily="2" charset="2"/>
              </a:rPr>
              <a:t>return 2  </a:t>
            </a:r>
            <a:r>
              <a:rPr lang="en-IN" dirty="0" err="1">
                <a:sym typeface="Wingdings" panose="05000000000000000000" pitchFamily="2" charset="2"/>
              </a:rPr>
              <a:t>num</a:t>
            </a:r>
            <a:r>
              <a:rPr lang="en-IN" dirty="0">
                <a:sym typeface="Wingdings" panose="05000000000000000000" pitchFamily="2" charset="2"/>
              </a:rPr>
              <a:t> += 2 but here </a:t>
            </a:r>
            <a:r>
              <a:rPr lang="en-IN" dirty="0" err="1">
                <a:sym typeface="Wingdings" panose="05000000000000000000" pitchFamily="2" charset="2"/>
              </a:rPr>
              <a:t>num</a:t>
            </a:r>
            <a:r>
              <a:rPr lang="en-IN" dirty="0">
                <a:sym typeface="Wingdings" panose="05000000000000000000" pitchFamily="2" charset="2"/>
              </a:rPr>
              <a:t> is 0 (async code)  log 2.</a:t>
            </a:r>
            <a:br>
              <a:rPr lang="en-IN" dirty="0">
                <a:sym typeface="Wingdings" panose="05000000000000000000" pitchFamily="2" charset="2"/>
              </a:rPr>
            </a:br>
            <a:r>
              <a:rPr lang="en-IN" dirty="0">
                <a:sym typeface="Wingdings" panose="05000000000000000000" pitchFamily="2" charset="2"/>
              </a:rPr>
              <a:t>1</a:t>
            </a:r>
            <a:br>
              <a:rPr lang="en-IN" dirty="0">
                <a:sym typeface="Wingdings" panose="05000000000000000000" pitchFamily="2" charset="2"/>
              </a:rPr>
            </a:br>
            <a:r>
              <a:rPr lang="en-IN" dirty="0">
                <a:sym typeface="Wingdings" panose="05000000000000000000" pitchFamily="2" charset="2"/>
              </a:rPr>
              <a:t>2 </a:t>
            </a:r>
            <a:endParaRPr lang="en-IN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0BA1C9-80B8-4671-AE75-2B3262A010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49E0F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49E0FD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2BE98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increment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  //</a:t>
            </a:r>
            <a:r>
              <a:rPr lang="en-IN" b="0" dirty="0" err="1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Promise.resolve</a:t>
            </a:r>
            <a:r>
              <a:rPr lang="en-IN" b="0" dirty="0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(2)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 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 console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increment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A269C-0440-4FF4-B68E-BF103452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Question!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4F963C4-F1AF-470A-A869-05085C230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3552" y="476672"/>
            <a:ext cx="3761033" cy="578386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979A41-507E-43A6-B537-E2932C9E3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Find ye output mates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17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09355-FA76-4B9D-ACE4-2B1ABBCF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587" y="1600200"/>
            <a:ext cx="3638029" cy="1828800"/>
          </a:xfrm>
        </p:spPr>
        <p:txBody>
          <a:bodyPr/>
          <a:lstStyle/>
          <a:p>
            <a:r>
              <a:rPr lang="en-US" sz="4800" dirty="0"/>
              <a:t>THANK YOU</a:t>
            </a:r>
            <a:r>
              <a:rPr lang="en-US" sz="4400" dirty="0"/>
              <a:t>!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652D2-1B38-4CE5-BB0C-4A63A1B68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412" y="2420888"/>
            <a:ext cx="6400800" cy="3675112"/>
          </a:xfrm>
        </p:spPr>
        <p:txBody>
          <a:bodyPr/>
          <a:lstStyle/>
          <a:p>
            <a:pPr marL="0" indent="0">
              <a:buNone/>
            </a:pPr>
            <a:r>
              <a:rPr lang="en-US" sz="2400" b="1" i="1" dirty="0"/>
              <a:t>“Who can wait quietly while the mud settles?</a:t>
            </a:r>
          </a:p>
          <a:p>
            <a:pPr marL="0" indent="0">
              <a:buNone/>
            </a:pPr>
            <a:r>
              <a:rPr lang="en-US" sz="2400" b="1" i="1" dirty="0"/>
              <a:t>Who can remain still until the moment of action? ”</a:t>
            </a:r>
            <a:endParaRPr lang="en-US" dirty="0"/>
          </a:p>
          <a:p>
            <a:pPr marL="0" indent="0" algn="r">
              <a:buNone/>
            </a:pPr>
            <a:r>
              <a:rPr lang="en-US" dirty="0"/>
              <a:t>-Laozi, Tao </a:t>
            </a:r>
            <a:r>
              <a:rPr lang="en-US" dirty="0" err="1"/>
              <a:t>Te</a:t>
            </a:r>
            <a:r>
              <a:rPr lang="en-US" dirty="0"/>
              <a:t> Ching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9AD9F-D545-435D-9926-99072E1AE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Remember to keep your asynchronous threads sorted :-)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4826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1F966-F649-447F-BCD6-CBDE81F30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 of </a:t>
            </a:r>
            <a:r>
              <a:rPr lang="en-US" dirty="0" err="1"/>
              <a:t>asynchronicity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64370-CF4C-47B1-826D-39A9C3B6D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 done by processor- however more often than not, processor requests data from other sources (like a server)</a:t>
            </a:r>
          </a:p>
          <a:p>
            <a:r>
              <a:rPr lang="en-US" dirty="0"/>
              <a:t>Fetching data can sometimes take time</a:t>
            </a:r>
          </a:p>
          <a:p>
            <a:r>
              <a:rPr lang="en-US" dirty="0"/>
              <a:t>In the meantime processor sits idle- time getting wasted!</a:t>
            </a:r>
          </a:p>
          <a:p>
            <a:r>
              <a:rPr lang="en-US" dirty="0"/>
              <a:t>Scheduling tasks at time- actually saves time</a:t>
            </a:r>
          </a:p>
          <a:p>
            <a:r>
              <a:rPr lang="en-IN" dirty="0"/>
              <a:t>Flexibility to leave main flow- much needed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6309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 v/s Normal functions</a:t>
            </a:r>
            <a:endParaRPr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DEF3C2-855B-4A0D-A8D1-F82B778BB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5004048" cy="4270375"/>
          </a:xfrm>
        </p:spPr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A callback is a function passed as an argument to another function</a:t>
            </a:r>
          </a:p>
          <a:p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</a:rPr>
              <a:t>Most of the cases, they are triggered by some sort of event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Callbacks allow you to handle requests through nested functions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Callbacks- well they are used almost everywhere</a:t>
            </a:r>
          </a:p>
          <a:p>
            <a:r>
              <a:rPr lang="en-US" b="0" i="1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"I will call back later!“</a:t>
            </a:r>
            <a:br>
              <a:rPr lang="en-US" b="0" i="1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</a:br>
            <a:r>
              <a:rPr lang="en-US" b="0" i="1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-Anonymous callback function</a:t>
            </a:r>
            <a:endParaRPr lang="en-IN" b="0" i="1" dirty="0"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EDA6AD-8C89-408E-8E2A-416A4BD558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12" y="2433637"/>
            <a:ext cx="4343400" cy="1990725"/>
          </a:xfrm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callback function calls</a:t>
            </a:r>
            <a:endParaRPr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816043-12CD-4DE4-A534-742D92737A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7448" y="1825625"/>
            <a:ext cx="5472608" cy="4270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"registering click handler"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()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 console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"get click"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"all done"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dirty="0">
                <a:solidFill>
                  <a:srgbClr val="92D050"/>
                </a:solidFill>
                <a:latin typeface="Ubuntu Mono" panose="020B0509030602030204" pitchFamily="49" charset="0"/>
              </a:rPr>
              <a:t>// Will log first and third statements but will wait for button click event for second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EFDA00-FA3B-4BDF-96EE-5017C0686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72064" y="1825625"/>
            <a:ext cx="3995936" cy="4270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second log statement waits and won’t get invoked until the ‘click’ event is pending</a:t>
            </a:r>
          </a:p>
          <a:p>
            <a:r>
              <a:rPr lang="en-US" dirty="0"/>
              <a:t>Let's say you call your friend and ask him for some information:</a:t>
            </a:r>
          </a:p>
          <a:p>
            <a:r>
              <a:rPr lang="en-US" dirty="0"/>
              <a:t> (Synchronous) You stay on the phone with him and wait while he is looking for information.</a:t>
            </a:r>
          </a:p>
          <a:p>
            <a:r>
              <a:rPr lang="en-US" dirty="0"/>
              <a:t>(Asynchronous) You tell your friend to call you back once he has the information. Meanwhile, you can focus all of your attention on the other tasks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Blocked code- why asynchronous needed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is traditionally single thread- can do tasks in a single run</a:t>
            </a:r>
          </a:p>
          <a:p>
            <a:r>
              <a:rPr lang="en-US" dirty="0"/>
              <a:t>Synchronously- code executes in the same sequence as it is written in the script</a:t>
            </a:r>
          </a:p>
          <a:p>
            <a:r>
              <a:rPr lang="en-US" dirty="0"/>
              <a:t>Much work in web development- fetching data from servers</a:t>
            </a:r>
          </a:p>
          <a:p>
            <a:r>
              <a:rPr lang="en-US" dirty="0"/>
              <a:t>Some tasks heavy and some light, putting them in single order ‘blocks’ our flow- execution waits for the heavy task to finish and then proceeds with the light ones</a:t>
            </a:r>
          </a:p>
          <a:p>
            <a:r>
              <a:rPr lang="en-US" dirty="0"/>
              <a:t>Methods to solve this problem- timeouts, promises, await – async syntax</a:t>
            </a:r>
          </a:p>
          <a:p>
            <a:r>
              <a:rPr lang="en-US" dirty="0"/>
              <a:t>A word of caution- asynchronous code executes code in a different sequence hence may change state of program in between</a:t>
            </a:r>
          </a:p>
          <a:p>
            <a:r>
              <a:rPr lang="en-US" dirty="0"/>
              <a:t>Asynchronous a bit difficult to maintain as compared to synchronous.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F3A8C-0FA1-42E3-9496-6AD72F79A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Timeouts- simple asynchronous code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42847B-AA13-4AB6-929C-7184AAA414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0" dirty="0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// Say "Hello."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"Hello."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// Say "Goodbye" two seconds from now.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 err="1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2BE98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 console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"Goodbye!"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// Say "Hello again!"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"Hello again!"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F775070-F87F-4AE3-A989-F177762F75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A classic example of asynchronous </a:t>
            </a:r>
            <a:r>
              <a:rPr lang="en-IN" dirty="0" err="1"/>
              <a:t>callback</a:t>
            </a:r>
            <a:r>
              <a:rPr lang="en-IN" dirty="0"/>
              <a:t> functions</a:t>
            </a:r>
            <a:endParaRPr lang="en-US" dirty="0"/>
          </a:p>
          <a:p>
            <a:r>
              <a:rPr lang="en-US" dirty="0" err="1"/>
              <a:t>setTimeout</a:t>
            </a:r>
            <a:r>
              <a:rPr lang="en-US" dirty="0"/>
              <a:t>() does not pause the execution but rather schedules something in future</a:t>
            </a:r>
          </a:p>
          <a:p>
            <a:r>
              <a:rPr lang="en-IN" dirty="0"/>
              <a:t>Hence we come back to log second after we’ve finished 2 seconds, but in the meantime “Hello again!” is logged (rest of the program goes in flow)</a:t>
            </a:r>
          </a:p>
        </p:txBody>
      </p:sp>
    </p:spTree>
    <p:extLst>
      <p:ext uri="{BB962C8B-B14F-4D97-AF65-F5344CB8AC3E}">
        <p14:creationId xmlns:p14="http://schemas.microsoft.com/office/powerpoint/2010/main" val="1050377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need a better solution than callbacks?</a:t>
            </a:r>
            <a:endParaRPr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1B99DBE-1080-40FC-B798-02C2E9BDB3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Creatively using callbacks to sort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3486F-7529-45EC-B7F3-480A7AF091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49E0F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IN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35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(item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IN" b="0" dirty="0" err="1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console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(item)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item);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// 10 20 35 100 500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A8E4A50-E63B-4287-A053-C1DB37F9E3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Callback hell (Pyramid of callbacks)</a:t>
            </a:r>
            <a:endParaRPr lang="en-IN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BCCA909-FFE1-4CA4-B613-5BEC7139B2C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b="0" dirty="0" err="1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chooseToppings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2BE98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(toppings) 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 err="1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placeOrder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(toppings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2BE98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(order) 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b="0" dirty="0" err="1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collectOrder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(order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2BE98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(pizza) 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b="0" dirty="0" err="1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eatPizza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(pizza);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           }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failureCallback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       }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failureCallback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   }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failureCallback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Promises- Elegant solution to callbacks</a:t>
            </a:r>
            <a:endParaRPr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961085-1507-4F31-816A-5280385E8E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previous asynchronous code when written using promises will look something like this-</a:t>
            </a:r>
          </a:p>
          <a:p>
            <a:r>
              <a:rPr lang="en-IN" dirty="0"/>
              <a:t>Similar to </a:t>
            </a:r>
            <a:r>
              <a:rPr lang="en-IN" dirty="0" err="1"/>
              <a:t>callbacks</a:t>
            </a:r>
            <a:r>
              <a:rPr lang="en-IN" dirty="0"/>
              <a:t>, a promise represents the eventual completion / failure of an asynchronous task</a:t>
            </a:r>
          </a:p>
          <a:p>
            <a:r>
              <a:rPr lang="en-IN" dirty="0"/>
              <a:t>Make the overall code simple to read by chaining subsequent promises using </a:t>
            </a:r>
            <a:r>
              <a:rPr lang="en-IN" dirty="0">
                <a:solidFill>
                  <a:srgbClr val="92D050"/>
                </a:solidFill>
              </a:rPr>
              <a:t>.then() </a:t>
            </a:r>
            <a:r>
              <a:rPr lang="en-IN" dirty="0"/>
              <a:t>and </a:t>
            </a:r>
            <a:r>
              <a:rPr lang="en-IN" dirty="0">
                <a:solidFill>
                  <a:srgbClr val="92D050"/>
                </a:solidFill>
              </a:rPr>
              <a:t>.catch() </a:t>
            </a:r>
            <a:r>
              <a:rPr lang="en-IN" dirty="0"/>
              <a:t>method (for completion and rejection respectively)</a:t>
            </a:r>
          </a:p>
          <a:p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3786BF-049D-4E85-AB60-C62961A31F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 err="1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chooseToppings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(toppings 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placeOrder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(toppings))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(order 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collectOrder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(order))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(pizza 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eatPizza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(pizza))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failureCallback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A82A911-94DD-4AB3-971E-6E956B4C7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Promise- in layman terms (a convo)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273E8E-6A5F-44EF-A74E-3E1501B90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A: can you get me item1 from the market?</a:t>
            </a:r>
          </a:p>
          <a:p>
            <a:r>
              <a:rPr lang="en-US" dirty="0"/>
              <a:t>B: Sure</a:t>
            </a:r>
          </a:p>
          <a:p>
            <a:r>
              <a:rPr lang="en-US" dirty="0"/>
              <a:t>A: While you do that, I’ll check for item2 in my room (asynchronous code, main stack being run) but do let me know if you have item1 (promise return)</a:t>
            </a:r>
          </a:p>
          <a:p>
            <a:r>
              <a:rPr lang="en-US" dirty="0"/>
              <a:t>B: What if I don’t find you when I come back?</a:t>
            </a:r>
          </a:p>
          <a:p>
            <a:r>
              <a:rPr lang="en-US" dirty="0"/>
              <a:t>A: In that case, drop me a message and tell me the status (success or failure callback)</a:t>
            </a:r>
          </a:p>
          <a:p>
            <a:r>
              <a:rPr lang="en-US" dirty="0"/>
              <a:t>B: Sounds good! Let’s do it then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3012763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301</TotalTime>
  <Words>1728</Words>
  <Application>Microsoft Office PowerPoint</Application>
  <PresentationFormat>Widescreen</PresentationFormat>
  <Paragraphs>162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-apple-system</vt:lpstr>
      <vt:lpstr>Arial</vt:lpstr>
      <vt:lpstr>Candara</vt:lpstr>
      <vt:lpstr>Consolas</vt:lpstr>
      <vt:lpstr>Open Sans</vt:lpstr>
      <vt:lpstr>Ubuntu Mono</vt:lpstr>
      <vt:lpstr>Verdana</vt:lpstr>
      <vt:lpstr>Tech Computer 16x9</vt:lpstr>
      <vt:lpstr>Async Await Promises and Callbacks in JavaScript</vt:lpstr>
      <vt:lpstr>Origin of asynchronicity</vt:lpstr>
      <vt:lpstr>Callbacks v/s Normal functions</vt:lpstr>
      <vt:lpstr>Making callback function calls</vt:lpstr>
      <vt:lpstr>Blocked code- why asynchronous needed</vt:lpstr>
      <vt:lpstr>Timeouts- simple asynchronous code</vt:lpstr>
      <vt:lpstr>Do we need a better solution than callbacks?</vt:lpstr>
      <vt:lpstr>Promises- Elegant solution to callbacks</vt:lpstr>
      <vt:lpstr>Promise- in layman terms (a convo)</vt:lpstr>
      <vt:lpstr>Creating a promise</vt:lpstr>
      <vt:lpstr>Consuming a promise</vt:lpstr>
      <vt:lpstr>Time for a quick JS moment</vt:lpstr>
      <vt:lpstr>Promises- A summary</vt:lpstr>
      <vt:lpstr>One step ahead- Async and Await</vt:lpstr>
      <vt:lpstr>Real- life example: connect better</vt:lpstr>
      <vt:lpstr>Essence of async and await</vt:lpstr>
      <vt:lpstr>Understanding through an example</vt:lpstr>
      <vt:lpstr>Bonus Question!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 Await Promises and Callbacks in JavaScript</dc:title>
  <dc:creator>Ashwani Kamal</dc:creator>
  <cp:lastModifiedBy>Ashwani Kamal</cp:lastModifiedBy>
  <cp:revision>32</cp:revision>
  <dcterms:created xsi:type="dcterms:W3CDTF">2021-06-23T07:22:30Z</dcterms:created>
  <dcterms:modified xsi:type="dcterms:W3CDTF">2021-06-23T19:18:35Z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