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3"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4666"/>
  </p:normalViewPr>
  <p:slideViewPr>
    <p:cSldViewPr>
      <p:cViewPr varScale="1">
        <p:scale>
          <a:sx n="97" d="100"/>
          <a:sy n="97" d="100"/>
        </p:scale>
        <p:origin x="25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93356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3536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0375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130783D-20BB-4570-B65F-67ED88C16606}" type="datetimeFigureOut">
              <a:rPr lang="en-AU" smtClean="0"/>
              <a:t>21/07/2022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2004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0783D-20BB-4570-B65F-67ED88C16606}" type="datetimeFigureOut">
              <a:rPr lang="en-AU" smtClean="0"/>
              <a:t>21/07/2022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6534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130783D-20BB-4570-B65F-67ED88C16606}" type="datetimeFigureOut">
              <a:rPr lang="en-AU" smtClean="0"/>
              <a:t>21/07/2022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312379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130783D-20BB-4570-B65F-67ED88C16606}" type="datetimeFigureOut">
              <a:rPr lang="en-AU" smtClean="0"/>
              <a:t>21/07/2022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127270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130783D-20BB-4570-B65F-67ED88C16606}" type="datetimeFigureOut">
              <a:rPr lang="en-AU" smtClean="0"/>
              <a:t>21/07/2022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6342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783D-20BB-4570-B65F-67ED88C16606}" type="datetimeFigureOut">
              <a:rPr lang="en-AU" smtClean="0"/>
              <a:t>21/07/2022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4245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4638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0783D-20BB-4570-B65F-67ED88C16606}" type="datetimeFigureOut">
              <a:rPr lang="en-AU" smtClean="0"/>
              <a:t>21/07/2022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79015B-6DE5-486B-9EC1-1DED23DD987C}" type="slidenum">
              <a:rPr lang="en-AU" smtClean="0"/>
              <a:t>‹#›</a:t>
            </a:fld>
            <a:endParaRPr lang="en-AU"/>
          </a:p>
        </p:txBody>
      </p:sp>
    </p:spTree>
    <p:extLst>
      <p:ext uri="{BB962C8B-B14F-4D97-AF65-F5344CB8AC3E}">
        <p14:creationId xmlns:p14="http://schemas.microsoft.com/office/powerpoint/2010/main" val="2994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83D-20BB-4570-B65F-67ED88C16606}" type="datetimeFigureOut">
              <a:rPr lang="en-AU" smtClean="0"/>
              <a:t>21/07/2022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9015B-6DE5-486B-9EC1-1DED23DD987C}" type="slidenum">
              <a:rPr lang="en-AU" smtClean="0"/>
              <a:t>‹#›</a:t>
            </a:fld>
            <a:endParaRPr lang="en-AU"/>
          </a:p>
        </p:txBody>
      </p:sp>
    </p:spTree>
    <p:extLst>
      <p:ext uri="{BB962C8B-B14F-4D97-AF65-F5344CB8AC3E}">
        <p14:creationId xmlns:p14="http://schemas.microsoft.com/office/powerpoint/2010/main" val="31246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260648"/>
            <a:ext cx="7920880"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Hallo Weltraumreisender! </a:t>
            </a:r>
          </a:p>
          <a:p>
            <a:endParaRPr lang="de-DE" sz="2000" dirty="0">
              <a:solidFill>
                <a:schemeClr val="tx1"/>
              </a:solidFill>
              <a:latin typeface="Arial" panose="020B0604020202020204" pitchFamily="34" charset="0"/>
              <a:cs typeface="Arial" panose="020B0604020202020204" pitchFamily="34" charset="0"/>
            </a:endParaRPr>
          </a:p>
          <a:p>
            <a:r>
              <a:rPr lang="de-DE" sz="2000" dirty="0">
                <a:solidFill>
                  <a:schemeClr val="tx1"/>
                </a:solidFill>
                <a:latin typeface="Arial" panose="020B0604020202020204" pitchFamily="34" charset="0"/>
                <a:cs typeface="Arial" panose="020B0604020202020204" pitchFamily="34" charset="0"/>
              </a:rPr>
              <a:t>Ihre heutige Mission </a:t>
            </a:r>
            <a:r>
              <a:rPr lang="de-CH" sz="2000" dirty="0">
                <a:solidFill>
                  <a:schemeClr val="tx1"/>
                </a:solidFill>
                <a:latin typeface="Arial" panose="020B0604020202020204" pitchFamily="34" charset="0"/>
                <a:cs typeface="Arial" panose="020B0604020202020204" pitchFamily="34" charset="0"/>
              </a:rPr>
              <a:t>besteht darin, einen fernen Planeten zu besuchen und so viele Diamanten wie möglich zu sammeln.</a:t>
            </a:r>
          </a:p>
          <a:p>
            <a:r>
              <a:rPr lang="de-CH" sz="2000" dirty="0">
                <a:solidFill>
                  <a:schemeClr val="tx1"/>
                </a:solidFill>
                <a:latin typeface="Arial" panose="020B0604020202020204" pitchFamily="34" charset="0"/>
                <a:cs typeface="Arial" panose="020B0604020202020204" pitchFamily="34" charset="0"/>
              </a:rPr>
              <a:t> </a:t>
            </a:r>
          </a:p>
          <a:p>
            <a:r>
              <a:rPr lang="de-CH" sz="2000" dirty="0">
                <a:solidFill>
                  <a:schemeClr val="tx1"/>
                </a:solidFill>
                <a:latin typeface="Arial" panose="020B0604020202020204" pitchFamily="34" charset="0"/>
                <a:cs typeface="Arial" panose="020B0604020202020204" pitchFamily="34" charset="0"/>
              </a:rPr>
              <a:t>Die Diamanten werden von zwei Aliens beschützt. Um die Diamanten zu bekommen, müssen Sie ihnen im Gegenzug Kekse anbieten.</a:t>
            </a:r>
            <a:endParaRPr lang="de-DE" sz="20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539552" y="3645024"/>
            <a:ext cx="8064896" cy="288032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059672" y="4618873"/>
            <a:ext cx="3240201" cy="923330"/>
          </a:xfrm>
          <a:prstGeom prst="rect">
            <a:avLst/>
          </a:prstGeom>
          <a:noFill/>
        </p:spPr>
        <p:txBody>
          <a:bodyPr wrap="square" rtlCol="0">
            <a:spAutoFit/>
          </a:bodyPr>
          <a:lstStyle/>
          <a:p>
            <a:pPr algn="ctr"/>
            <a:r>
              <a:rPr lang="de-DE" i="1" dirty="0"/>
              <a:t>Das sind Beispiele für Kekse</a:t>
            </a:r>
            <a:r>
              <a:rPr lang="de-CH" i="1" dirty="0"/>
              <a:t>, die denen ähneln, die Sie während des Experiments sehen werden</a:t>
            </a:r>
            <a:endParaRPr lang="de-DE"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5616" y="4400279"/>
            <a:ext cx="1440000" cy="1440000"/>
          </a:xfrm>
          <a:prstGeom prst="rect">
            <a:avLst/>
          </a:prstGeom>
        </p:spPr>
      </p:pic>
      <p:pic>
        <p:nvPicPr>
          <p:cNvPr id="6" name="Bild 5" descr="Image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0232" y="4372889"/>
            <a:ext cx="1440000" cy="1440000"/>
          </a:xfrm>
          <a:prstGeom prst="rect">
            <a:avLst/>
          </a:prstGeom>
        </p:spPr>
      </p:pic>
      <p:sp>
        <p:nvSpPr>
          <p:cNvPr id="9" name="TextBox 9">
            <a:extLst>
              <a:ext uri="{FF2B5EF4-FFF2-40B4-BE49-F238E27FC236}">
                <a16:creationId xmlns:a16="http://schemas.microsoft.com/office/drawing/2014/main" id="{1F1A3F57-ACD6-034A-A388-8C515F59730A}"/>
              </a:ext>
            </a:extLst>
          </p:cNvPr>
          <p:cNvSpPr txBox="1"/>
          <p:nvPr/>
        </p:nvSpPr>
        <p:spPr>
          <a:xfrm>
            <a:off x="6012160" y="6516052"/>
            <a:ext cx="3283009"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31159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88640"/>
            <a:ext cx="8064896" cy="5760640"/>
          </a:xfrm>
        </p:spPr>
        <p:txBody>
          <a:bodyPr>
            <a:normAutofit/>
          </a:bodyPr>
          <a:lstStyle/>
          <a:p>
            <a:r>
              <a:rPr lang="de-DE" sz="2000" dirty="0">
                <a:solidFill>
                  <a:schemeClr val="tx1"/>
                </a:solidFill>
                <a:latin typeface="Arial" panose="020B0604020202020204" pitchFamily="34" charset="0"/>
                <a:cs typeface="Arial" panose="020B0604020202020204" pitchFamily="34" charset="0"/>
              </a:rPr>
              <a:t>Jedes Alien </a:t>
            </a:r>
            <a:r>
              <a:rPr lang="de-CH" sz="2000" dirty="0">
                <a:solidFill>
                  <a:schemeClr val="tx1"/>
                </a:solidFill>
                <a:latin typeface="Arial" panose="020B0604020202020204" pitchFamily="34" charset="0"/>
                <a:cs typeface="Arial" panose="020B0604020202020204" pitchFamily="34" charset="0"/>
              </a:rPr>
              <a:t>hat zwei Kekse, die ihm schmecken; einer davon ist sein Lieblingskeks. Wenn Sie dem Alien den Keks geben, den es am meisten mag, wird es Ihnen Diamanten von höherem Wert geben. Aber wenn Sie ihm einen Keks geben, den es weniger mag, wird es Ihnen die Diamanten mit geringerem Wert geben.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Sie werden lernen müssen, welches Alien welchen Keks bevorzugt. Dies ist eine Aufgabe, bei der es auf Versuch und Irrtum ankommt. Nur wenn man aus seinen Fehlern lernt, kann man herausfinden, welchen Keks jedes Alien bevorzugt.</a:t>
            </a:r>
          </a:p>
        </p:txBody>
      </p:sp>
      <p:sp>
        <p:nvSpPr>
          <p:cNvPr id="5" name="Rectangle 4"/>
          <p:cNvSpPr/>
          <p:nvPr/>
        </p:nvSpPr>
        <p:spPr>
          <a:xfrm>
            <a:off x="539552" y="3573016"/>
            <a:ext cx="8064896" cy="295232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827584" y="5805264"/>
            <a:ext cx="7488832" cy="646331"/>
          </a:xfrm>
          <a:prstGeom prst="rect">
            <a:avLst/>
          </a:prstGeom>
        </p:spPr>
        <p:txBody>
          <a:bodyPr wrap="square">
            <a:spAutoFit/>
          </a:bodyPr>
          <a:lstStyle/>
          <a:p>
            <a:pPr algn="ctr"/>
            <a:r>
              <a:rPr lang="de-DE" i="1" dirty="0"/>
              <a:t>Welches Alien bevorzugt diesen Keks? </a:t>
            </a:r>
            <a:r>
              <a:rPr lang="de-CH" i="1" dirty="0"/>
              <a:t>Wenn Sie höherwertige Diamanten wollen, müssen Sie den Geschmack der Aliens lernen!</a:t>
            </a:r>
            <a:endParaRPr lang="de-DE" i="1" dirty="0"/>
          </a:p>
        </p:txBody>
      </p:sp>
      <p:pic>
        <p:nvPicPr>
          <p:cNvPr id="4" name="Bild 3" descr="Alien1.png"/>
          <p:cNvPicPr>
            <a:picLocks noChangeAspect="1"/>
          </p:cNvPicPr>
          <p:nvPr/>
        </p:nvPicPr>
        <p:blipFill rotWithShape="1">
          <a:blip r:embed="rId2" cstate="print">
            <a:extLst>
              <a:ext uri="{28A0092B-C50C-407E-A947-70E740481C1C}">
                <a14:useLocalDpi xmlns:a14="http://schemas.microsoft.com/office/drawing/2010/main"/>
              </a:ext>
            </a:extLst>
          </a:blip>
          <a:srcRect l="35825" t="31054" r="31888" b="28408"/>
          <a:stretch/>
        </p:blipFill>
        <p:spPr>
          <a:xfrm>
            <a:off x="878072" y="3811727"/>
            <a:ext cx="2582401" cy="1891085"/>
          </a:xfrm>
          <a:prstGeom prst="rect">
            <a:avLst/>
          </a:prstGeom>
        </p:spPr>
      </p:pic>
      <p:pic>
        <p:nvPicPr>
          <p:cNvPr id="11"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95936" y="4005064"/>
            <a:ext cx="1440000" cy="1440000"/>
          </a:xfrm>
          <a:prstGeom prst="rect">
            <a:avLst/>
          </a:prstGeom>
        </p:spPr>
      </p:pic>
      <p:sp>
        <p:nvSpPr>
          <p:cNvPr id="9" name="TextBox 9">
            <a:extLst>
              <a:ext uri="{FF2B5EF4-FFF2-40B4-BE49-F238E27FC236}">
                <a16:creationId xmlns:a16="http://schemas.microsoft.com/office/drawing/2014/main" id="{6624F43A-EBF8-A347-9123-F81122BABCC7}"/>
              </a:ext>
            </a:extLst>
          </p:cNvPr>
          <p:cNvSpPr txBox="1"/>
          <p:nvPr/>
        </p:nvSpPr>
        <p:spPr>
          <a:xfrm>
            <a:off x="6012161" y="6525344"/>
            <a:ext cx="2952328" cy="369332"/>
          </a:xfrm>
          <a:prstGeom prst="rect">
            <a:avLst/>
          </a:prstGeom>
          <a:noFill/>
        </p:spPr>
        <p:txBody>
          <a:bodyPr wrap="square" rtlCol="0">
            <a:spAutoFit/>
          </a:bodyPr>
          <a:lstStyle/>
          <a:p>
            <a:r>
              <a:rPr lang="de-DE" i="1" dirty="0"/>
              <a:t>Weiter mit Tastendruck…</a:t>
            </a:r>
          </a:p>
        </p:txBody>
      </p:sp>
      <p:pic>
        <p:nvPicPr>
          <p:cNvPr id="10" name="Picture 9">
            <a:extLst>
              <a:ext uri="{FF2B5EF4-FFF2-40B4-BE49-F238E27FC236}">
                <a16:creationId xmlns:a16="http://schemas.microsoft.com/office/drawing/2014/main" id="{5054FCFF-DB14-473D-9CD3-E3F8D275A8C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781" t="29759" r="36726" b="29997"/>
          <a:stretch/>
        </p:blipFill>
        <p:spPr>
          <a:xfrm>
            <a:off x="6156176" y="3791536"/>
            <a:ext cx="2016224" cy="1932216"/>
          </a:xfrm>
          <a:prstGeom prst="rect">
            <a:avLst/>
          </a:prstGeom>
        </p:spPr>
      </p:pic>
    </p:spTree>
    <p:extLst>
      <p:ext uri="{BB962C8B-B14F-4D97-AF65-F5344CB8AC3E}">
        <p14:creationId xmlns:p14="http://schemas.microsoft.com/office/powerpoint/2010/main" val="258720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75055"/>
            <a:ext cx="7920880" cy="2807330"/>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den Keks dem Alien auf der linken Seite des Bildschirms geben wollen, drücken Sie die Taste &lt;Q&gt;. Wenn Sie ihn dem Alien auf der rechten Seite des Bildschirms geben wollen, drücken Sie die Taste &lt;P&gt;.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bitte mit der rechten Hand die Taste &lt;P&gt; und mit der linken Hand die Taste &lt;Q&gt;. Halten Sie Ihren Zeigefinger bereit, denn Sie haben nur wenig Zeit, um Ihre Antwort zu geben.</a:t>
            </a:r>
          </a:p>
        </p:txBody>
      </p:sp>
      <p:sp>
        <p:nvSpPr>
          <p:cNvPr id="5" name="Rectangle 4"/>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112352" y="5502736"/>
            <a:ext cx="5979928" cy="646331"/>
          </a:xfrm>
          <a:prstGeom prst="rect">
            <a:avLst/>
          </a:prstGeom>
        </p:spPr>
        <p:txBody>
          <a:bodyPr wrap="square">
            <a:spAutoFit/>
          </a:bodyPr>
          <a:lstStyle/>
          <a:p>
            <a:r>
              <a:rPr lang="de-CH" i="1" dirty="0"/>
              <a:t>"Ich werde diesen Keks dem orangefarbenen Alien geben. Dazu drücke ich die Taste &lt;P&gt; mit dem rechten Zeigefinger".</a:t>
            </a:r>
            <a:endParaRPr lang="en-AU" i="1" dirty="0"/>
          </a:p>
        </p:txBody>
      </p:sp>
      <p:pic>
        <p:nvPicPr>
          <p:cNvPr id="1030" name="Picture 6" descr="https://cdn1.iconfinder.com/data/icons/modern-latin-alphabet-lowercase-and-uppercase-lett/154/keyboard-p-upper-case-letter-key-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314" y="5243529"/>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xabay.com/static/uploads/photo/2013/07/12/18/03/pointer-152868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314" y="5549041"/>
            <a:ext cx="536947" cy="760279"/>
          </a:xfrm>
          <a:prstGeom prst="rect">
            <a:avLst/>
          </a:prstGeom>
          <a:noFill/>
          <a:extLst>
            <a:ext uri="{909E8E84-426E-40DD-AFC4-6F175D3DCCD1}">
              <a14:hiddenFill xmlns:a14="http://schemas.microsoft.com/office/drawing/2010/main">
                <a:solidFill>
                  <a:srgbClr val="FFFFFF"/>
                </a:solidFill>
              </a14:hiddenFill>
            </a:ext>
          </a:extLst>
        </p:spPr>
      </p:pic>
      <p:pic>
        <p:nvPicPr>
          <p:cNvPr id="13" name="Bild 3" descr="Alien1.png">
            <a:extLst>
              <a:ext uri="{FF2B5EF4-FFF2-40B4-BE49-F238E27FC236}">
                <a16:creationId xmlns:a16="http://schemas.microsoft.com/office/drawing/2014/main" id="{C1095642-9B35-49DC-977F-C1779E38CEB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5825" t="31054" r="31888" b="28408"/>
          <a:stretch/>
        </p:blipFill>
        <p:spPr>
          <a:xfrm>
            <a:off x="878072" y="3305175"/>
            <a:ext cx="2582401" cy="1891085"/>
          </a:xfrm>
          <a:prstGeom prst="rect">
            <a:avLst/>
          </a:prstGeom>
        </p:spPr>
      </p:pic>
      <p:pic>
        <p:nvPicPr>
          <p:cNvPr id="14" name="Picture 1">
            <a:extLst>
              <a:ext uri="{FF2B5EF4-FFF2-40B4-BE49-F238E27FC236}">
                <a16:creationId xmlns:a16="http://schemas.microsoft.com/office/drawing/2014/main" id="{F3B2AF01-2965-4F15-9E63-C7D5D941D23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95936" y="3498512"/>
            <a:ext cx="1440000" cy="1440000"/>
          </a:xfrm>
          <a:prstGeom prst="rect">
            <a:avLst/>
          </a:prstGeom>
        </p:spPr>
      </p:pic>
      <p:pic>
        <p:nvPicPr>
          <p:cNvPr id="15" name="Picture 14">
            <a:extLst>
              <a:ext uri="{FF2B5EF4-FFF2-40B4-BE49-F238E27FC236}">
                <a16:creationId xmlns:a16="http://schemas.microsoft.com/office/drawing/2014/main" id="{FAD828B9-BA79-456E-A7E3-2541215233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8781" t="29759" r="36726" b="29997"/>
          <a:stretch/>
        </p:blipFill>
        <p:spPr>
          <a:xfrm>
            <a:off x="6156176" y="3284984"/>
            <a:ext cx="2016224" cy="1932216"/>
          </a:xfrm>
          <a:prstGeom prst="rect">
            <a:avLst/>
          </a:prstGeom>
        </p:spPr>
      </p:pic>
      <p:sp>
        <p:nvSpPr>
          <p:cNvPr id="16" name="TextBox 9">
            <a:extLst>
              <a:ext uri="{FF2B5EF4-FFF2-40B4-BE49-F238E27FC236}">
                <a16:creationId xmlns:a16="http://schemas.microsoft.com/office/drawing/2014/main" id="{92CA9A69-E210-436A-A3FA-92D4609ABAB8}"/>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3367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704"/>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Diese Aliens können Ihnen drei Arten von Diamanten liefern: blau, rot oder gelb. Einer davon gibt Ihnen 5 Punkte, einer 10 Punkte und einer 100 Punkte!</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Während der Aufgabe wird Ihnen der Wert jedes Diamanten angezeigt, so dass Sie Ihren Verdienst im Auge behalten können.</a:t>
            </a:r>
          </a:p>
          <a:p>
            <a:r>
              <a:rPr lang="de-CH" sz="2000" dirty="0">
                <a:solidFill>
                  <a:schemeClr val="tx1"/>
                </a:solidFill>
                <a:latin typeface="Arial" panose="020B0604020202020204" pitchFamily="34" charset="0"/>
                <a:cs typeface="Arial" panose="020B0604020202020204" pitchFamily="34" charset="0"/>
              </a:rPr>
              <a:t>Die 6 besten Ergebnisse werden mit 25 Euro belohnt!</a:t>
            </a:r>
          </a:p>
        </p:txBody>
      </p:sp>
      <p:sp>
        <p:nvSpPr>
          <p:cNvPr id="2" name="Rectangle 1"/>
          <p:cNvSpPr/>
          <p:nvPr/>
        </p:nvSpPr>
        <p:spPr>
          <a:xfrm>
            <a:off x="539552" y="3212976"/>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1703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17825"/>
            <a:ext cx="1827806" cy="1652400"/>
          </a:xfrm>
          <a:prstGeom prst="rect">
            <a:avLst/>
          </a:prstGeom>
        </p:spPr>
      </p:pic>
      <p:sp>
        <p:nvSpPr>
          <p:cNvPr id="6" name="TextBox 5"/>
          <p:cNvSpPr txBox="1"/>
          <p:nvPr/>
        </p:nvSpPr>
        <p:spPr>
          <a:xfrm>
            <a:off x="2971877" y="5373216"/>
            <a:ext cx="3216714" cy="369332"/>
          </a:xfrm>
          <a:prstGeom prst="rect">
            <a:avLst/>
          </a:prstGeom>
          <a:noFill/>
        </p:spPr>
        <p:txBody>
          <a:bodyPr wrap="none" rtlCol="0">
            <a:spAutoFit/>
          </a:bodyPr>
          <a:lstStyle/>
          <a:p>
            <a:r>
              <a:rPr lang="de-CH" i="1" dirty="0"/>
              <a:t>Einer davon ist 100 Punkte wert!</a:t>
            </a:r>
            <a:endParaRPr lang="en-AU" i="1" dirty="0"/>
          </a:p>
        </p:txBody>
      </p:sp>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36002" y="3717032"/>
            <a:ext cx="1829348" cy="1653986"/>
          </a:xfrm>
          <a:prstGeom prst="rect">
            <a:avLst/>
          </a:prstGeom>
        </p:spPr>
      </p:pic>
      <p:sp>
        <p:nvSpPr>
          <p:cNvPr id="9" name="TextBox 9">
            <a:extLst>
              <a:ext uri="{FF2B5EF4-FFF2-40B4-BE49-F238E27FC236}">
                <a16:creationId xmlns:a16="http://schemas.microsoft.com/office/drawing/2014/main" id="{055FEF22-40F5-4F09-8F41-82192F5FAAA5}"/>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0799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620688"/>
            <a:ext cx="7920880" cy="259228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Manchmal sind die Aliens abgelenkt, und das können Sie ausnutzen, um einen zusätzlichen Diamanten zu bekommen. Aber Sie haben nur Zeit um einen der beiden zu bekommen.</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Drücken Sie die Taste &lt;Q&gt; oder &lt;P&gt;, um den Diamanten auszuwählen, den Sie haben möchten.</a:t>
            </a:r>
          </a:p>
        </p:txBody>
      </p:sp>
      <p:sp>
        <p:nvSpPr>
          <p:cNvPr id="2" name="Rectangle 1"/>
          <p:cNvSpPr/>
          <p:nvPr/>
        </p:nvSpPr>
        <p:spPr>
          <a:xfrm>
            <a:off x="539552" y="3068960"/>
            <a:ext cx="8064896" cy="31683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826143"/>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826143"/>
            <a:ext cx="1827806" cy="1652400"/>
          </a:xfrm>
          <a:prstGeom prst="rect">
            <a:avLst/>
          </a:prstGeom>
        </p:spPr>
      </p:pic>
      <p:sp>
        <p:nvSpPr>
          <p:cNvPr id="8" name="Left Arrow 7"/>
          <p:cNvSpPr/>
          <p:nvPr/>
        </p:nvSpPr>
        <p:spPr>
          <a:xfrm>
            <a:off x="3779912" y="4217520"/>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Left Arrow 8"/>
          <p:cNvSpPr/>
          <p:nvPr/>
        </p:nvSpPr>
        <p:spPr>
          <a:xfrm flipH="1">
            <a:off x="4788024" y="4217519"/>
            <a:ext cx="576064" cy="43125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6" descr="https://cdn1.iconfinder.com/data/icons/modern-latin-alphabet-lowercase-and-uppercase-lett/154/keyboard-p-upper-case-letter-key-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314" y="5160196"/>
            <a:ext cx="466160" cy="4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7314" y="5465708"/>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1585560" y="5171779"/>
            <a:ext cx="466160" cy="46616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Q</a:t>
            </a:r>
            <a:endParaRPr lang="en-AU" sz="2400" dirty="0">
              <a:solidFill>
                <a:schemeClr val="tx1"/>
              </a:solidFill>
              <a:latin typeface="Arial" panose="020B0604020202020204" pitchFamily="34" charset="0"/>
              <a:cs typeface="Arial" panose="020B0604020202020204" pitchFamily="34" charset="0"/>
            </a:endParaRPr>
          </a:p>
        </p:txBody>
      </p:sp>
      <p:pic>
        <p:nvPicPr>
          <p:cNvPr id="12" name="Picture 2" descr="https://pixabay.com/static/uploads/photo/2013/07/12/18/03/pointer-152868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58789" y="5445224"/>
            <a:ext cx="536947" cy="760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a:extLst>
              <a:ext uri="{FF2B5EF4-FFF2-40B4-BE49-F238E27FC236}">
                <a16:creationId xmlns:a16="http://schemas.microsoft.com/office/drawing/2014/main" id="{966FF6D6-ACEA-4676-8659-A371F9D25729}"/>
              </a:ext>
            </a:extLst>
          </p:cNvPr>
          <p:cNvSpPr txBox="1"/>
          <p:nvPr/>
        </p:nvSpPr>
        <p:spPr>
          <a:xfrm>
            <a:off x="6012161" y="64533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1570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556792"/>
            <a:ext cx="7920880" cy="2664296"/>
          </a:xfrm>
          <a:solidFill>
            <a:schemeClr val="bg1">
              <a:alpha val="75000"/>
            </a:schemeClr>
          </a:solidFill>
        </p:spPr>
        <p:txBody>
          <a:bodyPr>
            <a:normAutofit/>
          </a:bodyPr>
          <a:lstStyle/>
          <a:p>
            <a:r>
              <a:rPr lang="de-CH" sz="2400" b="1" dirty="0">
                <a:solidFill>
                  <a:srgbClr val="FF0000"/>
                </a:solidFill>
                <a:latin typeface="Arial" panose="020B0604020202020204" pitchFamily="34" charset="0"/>
                <a:cs typeface="Arial" panose="020B0604020202020204" pitchFamily="34" charset="0"/>
              </a:rPr>
              <a:t>Achtung!</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Die folgenden Anweisungen sind sehr wichtig, um so viele Punkte wie möglich zu erreichen.</a:t>
            </a:r>
          </a:p>
          <a:p>
            <a:endParaRPr lang="de-CH" sz="2400" dirty="0">
              <a:solidFill>
                <a:schemeClr val="tx1"/>
              </a:solidFill>
              <a:latin typeface="Arial" panose="020B0604020202020204" pitchFamily="34" charset="0"/>
              <a:cs typeface="Arial" panose="020B0604020202020204" pitchFamily="34" charset="0"/>
            </a:endParaRPr>
          </a:p>
          <a:p>
            <a:r>
              <a:rPr lang="de-CH" sz="2400" b="1" dirty="0">
                <a:solidFill>
                  <a:srgbClr val="FF0000"/>
                </a:solidFill>
                <a:latin typeface="Arial" panose="020B0604020202020204" pitchFamily="34" charset="0"/>
                <a:cs typeface="Arial" panose="020B0604020202020204" pitchFamily="34" charset="0"/>
              </a:rPr>
              <a:t>Lesen Sie sie sorgfältig!</a:t>
            </a:r>
          </a:p>
        </p:txBody>
      </p:sp>
      <p:sp>
        <p:nvSpPr>
          <p:cNvPr id="5" name="TextBox 9">
            <a:extLst>
              <a:ext uri="{FF2B5EF4-FFF2-40B4-BE49-F238E27FC236}">
                <a16:creationId xmlns:a16="http://schemas.microsoft.com/office/drawing/2014/main" id="{669B9086-412A-4FDA-9B9F-36F4FB4E5D7C}"/>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270325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Gelegentlich können Informationen über den Wert von Diamanten aufgrund von Sonneneinstrahlung verloren gehen. </a:t>
            </a:r>
          </a:p>
          <a:p>
            <a:endParaRPr lang="de-CH" sz="2400" dirty="0">
              <a:solidFill>
                <a:schemeClr val="tx1"/>
              </a:solidFill>
              <a:latin typeface="Arial" panose="020B0604020202020204" pitchFamily="34" charset="0"/>
              <a:cs typeface="Arial" panose="020B0604020202020204" pitchFamily="34" charset="0"/>
            </a:endParaRPr>
          </a:p>
          <a:p>
            <a:r>
              <a:rPr lang="de-CH" sz="2400" dirty="0">
                <a:solidFill>
                  <a:schemeClr val="tx1"/>
                </a:solidFill>
                <a:latin typeface="Arial" panose="020B0604020202020204" pitchFamily="34" charset="0"/>
                <a:cs typeface="Arial" panose="020B0604020202020204" pitchFamily="34" charset="0"/>
              </a:rPr>
              <a:t>In diesen Fällen steht das Zeichen '??' hinter der Raute und nicht hinter ihrem Wert. Keine Sorge, der Wert des Diamanten </a:t>
            </a:r>
            <a:r>
              <a:rPr lang="de-CH" sz="2400" b="1" dirty="0">
                <a:solidFill>
                  <a:schemeClr val="tx1"/>
                </a:solidFill>
                <a:latin typeface="Arial" panose="020B0604020202020204" pitchFamily="34" charset="0"/>
                <a:cs typeface="Arial" panose="020B0604020202020204" pitchFamily="34" charset="0"/>
              </a:rPr>
              <a:t>hat sich nicht geändert </a:t>
            </a:r>
            <a:r>
              <a:rPr lang="de-CH" sz="2400" dirty="0">
                <a:solidFill>
                  <a:schemeClr val="tx1"/>
                </a:solidFill>
                <a:latin typeface="Arial" panose="020B0604020202020204" pitchFamily="34" charset="0"/>
                <a:cs typeface="Arial" panose="020B0604020202020204" pitchFamily="34" charset="0"/>
              </a:rPr>
              <a:t>und die entsprechenden Punkte werden weiterhin zur Gesamtsumme addiert!</a:t>
            </a:r>
          </a:p>
        </p:txBody>
      </p:sp>
      <p:sp>
        <p:nvSpPr>
          <p:cNvPr id="6" name="TextBox 9">
            <a:extLst>
              <a:ext uri="{FF2B5EF4-FFF2-40B4-BE49-F238E27FC236}">
                <a16:creationId xmlns:a16="http://schemas.microsoft.com/office/drawing/2014/main" id="{6ABCF256-9AF2-446C-8E78-3D57D70FB5A9}"/>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106692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 y="-278"/>
            <a:ext cx="9123769" cy="6669361"/>
          </a:xfrm>
          <a:prstGeom prst="rect">
            <a:avLst/>
          </a:prstGeom>
        </p:spPr>
      </p:pic>
      <p:sp>
        <p:nvSpPr>
          <p:cNvPr id="3" name="Subtitle 2"/>
          <p:cNvSpPr>
            <a:spLocks noGrp="1"/>
          </p:cNvSpPr>
          <p:nvPr>
            <p:ph type="subTitle" idx="1"/>
          </p:nvPr>
        </p:nvSpPr>
        <p:spPr>
          <a:xfrm>
            <a:off x="611560" y="1412776"/>
            <a:ext cx="7920880" cy="3672408"/>
          </a:xfrm>
          <a:solidFill>
            <a:schemeClr val="bg1">
              <a:alpha val="75000"/>
            </a:schemeClr>
          </a:solidFill>
        </p:spPr>
        <p:txBody>
          <a:bodyPr>
            <a:normAutofit/>
          </a:bodyPr>
          <a:lstStyle/>
          <a:p>
            <a:r>
              <a:rPr lang="de-CH" sz="2400" dirty="0">
                <a:solidFill>
                  <a:schemeClr val="tx1"/>
                </a:solidFill>
                <a:latin typeface="Arial" panose="020B0604020202020204" pitchFamily="34" charset="0"/>
                <a:cs typeface="Arial" panose="020B0604020202020204" pitchFamily="34" charset="0"/>
              </a:rPr>
              <a:t>Der intergalaktische Aktienmarkt kann schwanken, und wenn dies geschieht, verliert einer der Diamanten vorübergehend seinen Wert. </a:t>
            </a:r>
            <a:r>
              <a:rPr lang="de-CH" sz="2400" b="1" dirty="0">
                <a:solidFill>
                  <a:schemeClr val="tx1"/>
                </a:solidFill>
                <a:latin typeface="Arial" panose="020B0604020202020204" pitchFamily="34" charset="0"/>
                <a:cs typeface="Arial" panose="020B0604020202020204" pitchFamily="34" charset="0"/>
              </a:rPr>
              <a:t>Das heißt, dass einer der Diamanten 0 Punkte zu Ihren Gewinnen hinzufügt.</a:t>
            </a:r>
          </a:p>
          <a:p>
            <a:r>
              <a:rPr lang="de-CH" sz="2400" dirty="0">
                <a:solidFill>
                  <a:schemeClr val="tx1"/>
                </a:solidFill>
                <a:latin typeface="Arial" panose="020B0604020202020204" pitchFamily="34" charset="0"/>
                <a:cs typeface="Arial" panose="020B0604020202020204" pitchFamily="34" charset="0"/>
              </a:rPr>
              <a:t>Es ist wichtig, sich dies zu merken, um die Punktzahl zu maximieren, indem man vermeidet, DIAMONEN zu erhalten, die 0 PUNKTE wert sind. </a:t>
            </a:r>
          </a:p>
          <a:p>
            <a:r>
              <a:rPr lang="de-CH" sz="2400" u="sng" dirty="0">
                <a:solidFill>
                  <a:schemeClr val="tx1"/>
                </a:solidFill>
                <a:latin typeface="Arial" panose="020B0604020202020204" pitchFamily="34" charset="0"/>
                <a:cs typeface="Arial" panose="020B0604020202020204" pitchFamily="34" charset="0"/>
              </a:rPr>
              <a:t>Informationen über den aktuellen Wert der Diamanten werden auf dem Bildschirm angezeigt.</a:t>
            </a:r>
          </a:p>
        </p:txBody>
      </p:sp>
      <p:sp>
        <p:nvSpPr>
          <p:cNvPr id="6" name="TextBox 9">
            <a:extLst>
              <a:ext uri="{FF2B5EF4-FFF2-40B4-BE49-F238E27FC236}">
                <a16:creationId xmlns:a16="http://schemas.microsoft.com/office/drawing/2014/main" id="{6ABCF256-9AF2-446C-8E78-3D57D70FB5A9}"/>
              </a:ext>
            </a:extLst>
          </p:cNvPr>
          <p:cNvSpPr txBox="1"/>
          <p:nvPr/>
        </p:nvSpPr>
        <p:spPr>
          <a:xfrm>
            <a:off x="6300192" y="6372036"/>
            <a:ext cx="2952328" cy="369332"/>
          </a:xfrm>
          <a:prstGeom prst="rect">
            <a:avLst/>
          </a:prstGeom>
          <a:noFill/>
        </p:spPr>
        <p:txBody>
          <a:bodyPr wrap="square" rtlCol="0">
            <a:spAutoFit/>
          </a:bodyPr>
          <a:lstStyle/>
          <a:p>
            <a:r>
              <a:rPr lang="de-DE" i="1" dirty="0"/>
              <a:t>Weiter mit Tastendruck…</a:t>
            </a:r>
          </a:p>
        </p:txBody>
      </p:sp>
    </p:spTree>
    <p:extLst>
      <p:ext uri="{BB962C8B-B14F-4D97-AF65-F5344CB8AC3E}">
        <p14:creationId xmlns:p14="http://schemas.microsoft.com/office/powerpoint/2010/main" val="410232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124744"/>
            <a:ext cx="7920880" cy="1872248"/>
          </a:xfrm>
        </p:spPr>
        <p:txBody>
          <a:bodyPr>
            <a:normAutofit/>
          </a:bodyPr>
          <a:lstStyle/>
          <a:p>
            <a:r>
              <a:rPr lang="de-CH" sz="2000" dirty="0">
                <a:solidFill>
                  <a:schemeClr val="tx1"/>
                </a:solidFill>
                <a:latin typeface="Arial" panose="020B0604020202020204" pitchFamily="34" charset="0"/>
                <a:cs typeface="Arial" panose="020B0604020202020204" pitchFamily="34" charset="0"/>
              </a:rPr>
              <a:t>Wenn Sie bereit sind, das Experiment zu starten, drücken Sie die Escape-Taste &lt;ESC&gt;.</a:t>
            </a:r>
          </a:p>
          <a:p>
            <a:endParaRPr lang="de-CH" sz="2000" dirty="0">
              <a:solidFill>
                <a:schemeClr val="tx1"/>
              </a:solidFill>
              <a:latin typeface="Arial" panose="020B0604020202020204" pitchFamily="34" charset="0"/>
              <a:cs typeface="Arial" panose="020B0604020202020204" pitchFamily="34" charset="0"/>
            </a:endParaRPr>
          </a:p>
          <a:p>
            <a:r>
              <a:rPr lang="de-CH" sz="2000" dirty="0">
                <a:solidFill>
                  <a:schemeClr val="tx1"/>
                </a:solidFill>
                <a:latin typeface="Arial" panose="020B0604020202020204" pitchFamily="34" charset="0"/>
                <a:cs typeface="Arial" panose="020B0604020202020204" pitchFamily="34" charset="0"/>
              </a:rPr>
              <a:t>Viel Glück!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872" y="3870901"/>
            <a:ext cx="1829559" cy="16539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078" y="3871694"/>
            <a:ext cx="1827806" cy="1652400"/>
          </a:xfrm>
          <a:prstGeom prst="rect">
            <a:avLst/>
          </a:prstGeom>
        </p:spPr>
      </p:pic>
      <p:pic>
        <p:nvPicPr>
          <p:cNvPr id="8" name="Bild 6" descr="Diamond3.png">
            <a:extLst>
              <a:ext uri="{FF2B5EF4-FFF2-40B4-BE49-F238E27FC236}">
                <a16:creationId xmlns:a16="http://schemas.microsoft.com/office/drawing/2014/main" id="{EBA15573-F54E-4820-8272-56CE4D9E5B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91880" y="3870901"/>
            <a:ext cx="1829348" cy="1653986"/>
          </a:xfrm>
          <a:prstGeom prst="rect">
            <a:avLst/>
          </a:prstGeom>
        </p:spPr>
      </p:pic>
    </p:spTree>
    <p:extLst>
      <p:ext uri="{BB962C8B-B14F-4D97-AF65-F5344CB8AC3E}">
        <p14:creationId xmlns:p14="http://schemas.microsoft.com/office/powerpoint/2010/main" val="217154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618</Words>
  <Application>Microsoft Office PowerPoint</Application>
  <PresentationFormat>On-screen Show (4:3)</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Psychology</dc:creator>
  <cp:lastModifiedBy>Stephan Nebe</cp:lastModifiedBy>
  <cp:revision>123</cp:revision>
  <dcterms:created xsi:type="dcterms:W3CDTF">2015-01-19T01:36:31Z</dcterms:created>
  <dcterms:modified xsi:type="dcterms:W3CDTF">2022-07-21T14:00:26Z</dcterms:modified>
</cp:coreProperties>
</file>