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8" r:id="rId5"/>
    <p:sldId id="261" r:id="rId6"/>
    <p:sldId id="263"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144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F130783D-20BB-4570-B65F-67ED88C16606}" type="datetimeFigureOut">
              <a:rPr lang="en-AU" smtClean="0"/>
              <a:t>18/01/2016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1933563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F130783D-20BB-4570-B65F-67ED88C16606}" type="datetimeFigureOut">
              <a:rPr lang="en-AU" smtClean="0"/>
              <a:t>18/01/2016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43536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F130783D-20BB-4570-B65F-67ED88C16606}" type="datetimeFigureOut">
              <a:rPr lang="en-AU" smtClean="0"/>
              <a:t>18/01/2016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1037500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F130783D-20BB-4570-B65F-67ED88C16606}" type="datetimeFigureOut">
              <a:rPr lang="en-AU" smtClean="0"/>
              <a:t>18/01/2016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320045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30783D-20BB-4570-B65F-67ED88C16606}" type="datetimeFigureOut">
              <a:rPr lang="en-AU" smtClean="0"/>
              <a:t>18/01/2016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2965340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F130783D-20BB-4570-B65F-67ED88C16606}" type="datetimeFigureOut">
              <a:rPr lang="en-AU" smtClean="0"/>
              <a:t>18/01/2016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3123790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130783D-20BB-4570-B65F-67ED88C16606}" type="datetimeFigureOut">
              <a:rPr lang="en-AU" smtClean="0"/>
              <a:t>18/01/2016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127270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F130783D-20BB-4570-B65F-67ED88C16606}" type="datetimeFigureOut">
              <a:rPr lang="en-AU" smtClean="0"/>
              <a:t>18/01/2016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2634226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30783D-20BB-4570-B65F-67ED88C16606}" type="datetimeFigureOut">
              <a:rPr lang="en-AU" smtClean="0"/>
              <a:t>18/01/2016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242458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30783D-20BB-4570-B65F-67ED88C16606}" type="datetimeFigureOut">
              <a:rPr lang="en-AU" smtClean="0"/>
              <a:t>18/01/2016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463884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30783D-20BB-4570-B65F-67ED88C16606}" type="datetimeFigureOut">
              <a:rPr lang="en-AU" smtClean="0"/>
              <a:t>18/01/2016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299418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0783D-20BB-4570-B65F-67ED88C16606}" type="datetimeFigureOut">
              <a:rPr lang="en-AU" smtClean="0"/>
              <a:t>18/01/2016</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9015B-6DE5-486B-9EC1-1DED23DD987C}" type="slidenum">
              <a:rPr lang="en-AU" smtClean="0"/>
              <a:t>‹#›</a:t>
            </a:fld>
            <a:endParaRPr lang="en-AU"/>
          </a:p>
        </p:txBody>
      </p:sp>
    </p:spTree>
    <p:extLst>
      <p:ext uri="{BB962C8B-B14F-4D97-AF65-F5344CB8AC3E}">
        <p14:creationId xmlns:p14="http://schemas.microsoft.com/office/powerpoint/2010/main" val="3124691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620688"/>
            <a:ext cx="7920880" cy="5760640"/>
          </a:xfrm>
        </p:spPr>
        <p:txBody>
          <a:bodyPr>
            <a:normAutofit/>
          </a:bodyPr>
          <a:lstStyle/>
          <a:p>
            <a:r>
              <a:rPr lang="en-US" sz="2400" dirty="0" smtClean="0">
                <a:solidFill>
                  <a:schemeClr val="tx1"/>
                </a:solidFill>
                <a:latin typeface="Arial" panose="020B0604020202020204" pitchFamily="34" charset="0"/>
                <a:cs typeface="Arial" panose="020B0604020202020204" pitchFamily="34" charset="0"/>
              </a:rPr>
              <a:t>Greetings space trucker! Your mission today is to get as many diamonds as possible from a distant planet. These diamonds can be exchanged for real money at the end of the experiment. </a:t>
            </a:r>
          </a:p>
          <a:p>
            <a:r>
              <a:rPr lang="en-US" sz="2400" dirty="0" smtClean="0">
                <a:solidFill>
                  <a:schemeClr val="tx1"/>
                </a:solidFill>
                <a:latin typeface="Arial" panose="020B0604020202020204" pitchFamily="34" charset="0"/>
                <a:cs typeface="Arial" panose="020B0604020202020204" pitchFamily="34" charset="0"/>
              </a:rPr>
              <a:t>The diamonds are kept by two aliens. In order to get the diamonds you’ll need to give ‘special cookies’ to these aliens. You have plenty of these cookies…</a:t>
            </a:r>
          </a:p>
        </p:txBody>
      </p:sp>
      <p:sp>
        <p:nvSpPr>
          <p:cNvPr id="4" name="Rectangle 3"/>
          <p:cNvSpPr/>
          <p:nvPr/>
        </p:nvSpPr>
        <p:spPr>
          <a:xfrm>
            <a:off x="539552" y="3429000"/>
            <a:ext cx="8064896" cy="316835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3089191" y="4499035"/>
            <a:ext cx="3283009" cy="923330"/>
          </a:xfrm>
          <a:prstGeom prst="rect">
            <a:avLst/>
          </a:prstGeom>
          <a:noFill/>
        </p:spPr>
        <p:txBody>
          <a:bodyPr wrap="square" rtlCol="0">
            <a:spAutoFit/>
          </a:bodyPr>
          <a:lstStyle/>
          <a:p>
            <a:r>
              <a:rPr lang="en-US" i="1" dirty="0" smtClean="0"/>
              <a:t>These are the two cookies. Although they look similar, their taste is very different! </a:t>
            </a:r>
            <a:endParaRPr lang="en-AU" i="1" dirty="0"/>
          </a:p>
        </p:txBody>
      </p:sp>
      <p:sp>
        <p:nvSpPr>
          <p:cNvPr id="10" name="TextBox 9"/>
          <p:cNvSpPr txBox="1"/>
          <p:nvPr/>
        </p:nvSpPr>
        <p:spPr>
          <a:xfrm>
            <a:off x="6228184" y="6550789"/>
            <a:ext cx="3283009" cy="369332"/>
          </a:xfrm>
          <a:prstGeom prst="rect">
            <a:avLst/>
          </a:prstGeom>
          <a:noFill/>
        </p:spPr>
        <p:txBody>
          <a:bodyPr wrap="square" rtlCol="0">
            <a:spAutoFit/>
          </a:bodyPr>
          <a:lstStyle/>
          <a:p>
            <a:r>
              <a:rPr lang="en-US" i="1" dirty="0" smtClean="0"/>
              <a:t>Press any key to continue</a:t>
            </a:r>
            <a:endParaRPr lang="en-AU" i="1"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5616" y="4104462"/>
            <a:ext cx="1589919" cy="1589919"/>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232" y="4104462"/>
            <a:ext cx="1591200" cy="1591200"/>
          </a:xfrm>
          <a:prstGeom prst="rect">
            <a:avLst/>
          </a:prstGeom>
        </p:spPr>
      </p:pic>
    </p:spTree>
    <p:extLst>
      <p:ext uri="{BB962C8B-B14F-4D97-AF65-F5344CB8AC3E}">
        <p14:creationId xmlns:p14="http://schemas.microsoft.com/office/powerpoint/2010/main" val="3115922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620688"/>
            <a:ext cx="8064896" cy="5760640"/>
          </a:xfrm>
        </p:spPr>
        <p:txBody>
          <a:bodyPr>
            <a:normAutofit/>
          </a:bodyPr>
          <a:lstStyle/>
          <a:p>
            <a:r>
              <a:rPr lang="en-US" sz="2000" dirty="0" smtClean="0">
                <a:solidFill>
                  <a:schemeClr val="tx1"/>
                </a:solidFill>
                <a:latin typeface="Arial" panose="020B0604020202020204" pitchFamily="34" charset="0"/>
                <a:cs typeface="Arial" panose="020B0604020202020204" pitchFamily="34" charset="0"/>
              </a:rPr>
              <a:t>Each type of alien only likes one type of cookie. If you give an alien a cookie that they like, they will give you one diamond – not a bad deal! However, </a:t>
            </a:r>
            <a:r>
              <a:rPr lang="en-US" sz="2000" dirty="0">
                <a:solidFill>
                  <a:schemeClr val="tx1"/>
                </a:solidFill>
                <a:latin typeface="Arial" panose="020B0604020202020204" pitchFamily="34" charset="0"/>
                <a:cs typeface="Arial" panose="020B0604020202020204" pitchFamily="34" charset="0"/>
              </a:rPr>
              <a:t>i</a:t>
            </a:r>
            <a:r>
              <a:rPr lang="en-US" sz="2000" dirty="0" smtClean="0">
                <a:solidFill>
                  <a:schemeClr val="tx1"/>
                </a:solidFill>
                <a:latin typeface="Arial" panose="020B0604020202020204" pitchFamily="34" charset="0"/>
                <a:cs typeface="Arial" panose="020B0604020202020204" pitchFamily="34" charset="0"/>
              </a:rPr>
              <a:t>f you give them a cookie that they don’t like, you’ll get nothing.</a:t>
            </a:r>
          </a:p>
          <a:p>
            <a:r>
              <a:rPr lang="en-US" sz="2000" dirty="0" smtClean="0">
                <a:solidFill>
                  <a:schemeClr val="tx1"/>
                </a:solidFill>
                <a:latin typeface="Arial" panose="020B0604020202020204" pitchFamily="34" charset="0"/>
                <a:cs typeface="Arial" panose="020B0604020202020204" pitchFamily="34" charset="0"/>
              </a:rPr>
              <a:t>YOU HAVE TO LEARN which type of alien likes which type of cookie</a:t>
            </a:r>
            <a:r>
              <a:rPr lang="en-US" sz="2000" dirty="0">
                <a:solidFill>
                  <a:schemeClr val="tx1"/>
                </a:solidFill>
                <a:latin typeface="Arial" panose="020B0604020202020204" pitchFamily="34" charset="0"/>
                <a:cs typeface="Arial" panose="020B0604020202020204" pitchFamily="34" charset="0"/>
              </a:rPr>
              <a:t>.</a:t>
            </a:r>
            <a:r>
              <a:rPr lang="en-US" sz="2000" dirty="0" smtClean="0">
                <a:solidFill>
                  <a:schemeClr val="tx1"/>
                </a:solidFill>
                <a:latin typeface="Arial" panose="020B0604020202020204" pitchFamily="34" charset="0"/>
                <a:cs typeface="Arial" panose="020B0604020202020204" pitchFamily="34" charset="0"/>
              </a:rPr>
              <a:t> It is a trial-and-error task. Learning from your errors is the only way to know which type of cookie each alien likes. </a:t>
            </a:r>
            <a:endParaRPr lang="en-US" sz="2000" dirty="0">
              <a:solidFill>
                <a:schemeClr val="tx1"/>
              </a:solidFill>
              <a:latin typeface="Gill Sans MT Condensed" panose="020B0506020104020203" pitchFamily="34" charset="0"/>
            </a:endParaRPr>
          </a:p>
        </p:txBody>
      </p:sp>
      <p:sp>
        <p:nvSpPr>
          <p:cNvPr id="5" name="Rectangle 4"/>
          <p:cNvSpPr/>
          <p:nvPr/>
        </p:nvSpPr>
        <p:spPr>
          <a:xfrm>
            <a:off x="539552" y="3429000"/>
            <a:ext cx="8064896" cy="316835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6592" y="2492896"/>
            <a:ext cx="5183560" cy="457121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7904" y="2924430"/>
            <a:ext cx="7055768" cy="4115277"/>
          </a:xfrm>
          <a:prstGeom prst="rect">
            <a:avLst/>
          </a:prstGeom>
        </p:spPr>
      </p:pic>
      <p:sp>
        <p:nvSpPr>
          <p:cNvPr id="8" name="Rectangle 7"/>
          <p:cNvSpPr/>
          <p:nvPr/>
        </p:nvSpPr>
        <p:spPr>
          <a:xfrm>
            <a:off x="1835696" y="5856363"/>
            <a:ext cx="5022304" cy="646331"/>
          </a:xfrm>
          <a:prstGeom prst="rect">
            <a:avLst/>
          </a:prstGeom>
        </p:spPr>
        <p:txBody>
          <a:bodyPr wrap="square">
            <a:spAutoFit/>
          </a:bodyPr>
          <a:lstStyle/>
          <a:p>
            <a:r>
              <a:rPr lang="en-US" i="1" dirty="0" smtClean="0"/>
              <a:t>To which alien should you give this cookie? You’ll have to learn about their likes if you want diamonds</a:t>
            </a:r>
            <a:endParaRPr lang="en-AU" i="1" dirty="0"/>
          </a:p>
        </p:txBody>
      </p:sp>
      <p:sp>
        <p:nvSpPr>
          <p:cNvPr id="9" name="TextBox 8"/>
          <p:cNvSpPr txBox="1"/>
          <p:nvPr/>
        </p:nvSpPr>
        <p:spPr>
          <a:xfrm>
            <a:off x="6228184" y="6550789"/>
            <a:ext cx="3283009" cy="369332"/>
          </a:xfrm>
          <a:prstGeom prst="rect">
            <a:avLst/>
          </a:prstGeom>
          <a:noFill/>
        </p:spPr>
        <p:txBody>
          <a:bodyPr wrap="square" rtlCol="0">
            <a:spAutoFit/>
          </a:bodyPr>
          <a:lstStyle/>
          <a:p>
            <a:r>
              <a:rPr lang="en-US" i="1" dirty="0" smtClean="0"/>
              <a:t>Press any key to continue</a:t>
            </a:r>
            <a:endParaRPr lang="en-AU" i="1"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6400" y="3982905"/>
            <a:ext cx="1591200" cy="1591200"/>
          </a:xfrm>
          <a:prstGeom prst="rect">
            <a:avLst/>
          </a:prstGeom>
        </p:spPr>
      </p:pic>
    </p:spTree>
    <p:extLst>
      <p:ext uri="{BB962C8B-B14F-4D97-AF65-F5344CB8AC3E}">
        <p14:creationId xmlns:p14="http://schemas.microsoft.com/office/powerpoint/2010/main" val="2587203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620688"/>
            <a:ext cx="7920880" cy="5760640"/>
          </a:xfrm>
        </p:spPr>
        <p:txBody>
          <a:bodyPr>
            <a:normAutofit/>
          </a:bodyPr>
          <a:lstStyle/>
          <a:p>
            <a:r>
              <a:rPr lang="en-US" sz="2400" dirty="0" smtClean="0">
                <a:solidFill>
                  <a:schemeClr val="tx1"/>
                </a:solidFill>
                <a:latin typeface="Arial" panose="020B0604020202020204" pitchFamily="34" charset="0"/>
                <a:cs typeface="Arial" panose="020B0604020202020204" pitchFamily="34" charset="0"/>
              </a:rPr>
              <a:t>If you want to give a cookie to the alien on the left of screen, press the &lt;Q&gt; key. If you want to give a cookie to the alien on the right, press the &lt;P&gt; key. Please use your right hand for pressing </a:t>
            </a:r>
            <a:r>
              <a:rPr lang="en-US" sz="2400" dirty="0">
                <a:solidFill>
                  <a:schemeClr val="tx1"/>
                </a:solidFill>
                <a:latin typeface="Arial" panose="020B0604020202020204" pitchFamily="34" charset="0"/>
                <a:cs typeface="Arial" panose="020B0604020202020204" pitchFamily="34" charset="0"/>
              </a:rPr>
              <a:t>the </a:t>
            </a:r>
            <a:r>
              <a:rPr lang="en-US" sz="2400" dirty="0" smtClean="0">
                <a:solidFill>
                  <a:schemeClr val="tx1"/>
                </a:solidFill>
                <a:latin typeface="Arial" panose="020B0604020202020204" pitchFamily="34" charset="0"/>
                <a:cs typeface="Arial" panose="020B0604020202020204" pitchFamily="34" charset="0"/>
              </a:rPr>
              <a:t>&lt;P&gt; key, and your left for the &lt;Q&gt; key. Please respond with your index fingers on each hand. </a:t>
            </a:r>
          </a:p>
          <a:p>
            <a:r>
              <a:rPr lang="en-US" sz="2400" dirty="0" smtClean="0">
                <a:solidFill>
                  <a:schemeClr val="tx1"/>
                </a:solidFill>
                <a:latin typeface="Arial" panose="020B0604020202020204" pitchFamily="34" charset="0"/>
                <a:cs typeface="Arial" panose="020B0604020202020204" pitchFamily="34" charset="0"/>
              </a:rPr>
              <a:t>You’ll have only two seconds to make your response.</a:t>
            </a:r>
            <a:endParaRPr lang="en-US" sz="2400" dirty="0">
              <a:solidFill>
                <a:schemeClr val="tx1"/>
              </a:solidFill>
              <a:latin typeface="Gill Sans MT Condensed" panose="020B0506020104020203" pitchFamily="34" charset="0"/>
            </a:endParaRPr>
          </a:p>
        </p:txBody>
      </p:sp>
      <p:sp>
        <p:nvSpPr>
          <p:cNvPr id="5" name="Rectangle 4"/>
          <p:cNvSpPr/>
          <p:nvPr/>
        </p:nvSpPr>
        <p:spPr>
          <a:xfrm>
            <a:off x="539552" y="3429000"/>
            <a:ext cx="8064896" cy="316835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6592" y="2060848"/>
            <a:ext cx="5183560" cy="457121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7904" y="2492382"/>
            <a:ext cx="7055768" cy="4115277"/>
          </a:xfrm>
          <a:prstGeom prst="rect">
            <a:avLst/>
          </a:prstGeom>
        </p:spPr>
      </p:pic>
      <p:sp>
        <p:nvSpPr>
          <p:cNvPr id="8" name="Rectangle 7"/>
          <p:cNvSpPr/>
          <p:nvPr/>
        </p:nvSpPr>
        <p:spPr>
          <a:xfrm>
            <a:off x="2286000" y="5856363"/>
            <a:ext cx="4572000" cy="646331"/>
          </a:xfrm>
          <a:prstGeom prst="rect">
            <a:avLst/>
          </a:prstGeom>
        </p:spPr>
        <p:txBody>
          <a:bodyPr>
            <a:spAutoFit/>
          </a:bodyPr>
          <a:lstStyle/>
          <a:p>
            <a:r>
              <a:rPr lang="en-US" i="1" dirty="0" smtClean="0"/>
              <a:t>“I will give this cookie to the orange alien. So I press the key &lt;P&gt; with my right index finger” </a:t>
            </a:r>
            <a:endParaRPr lang="en-AU" i="1" dirty="0"/>
          </a:p>
        </p:txBody>
      </p:sp>
      <p:pic>
        <p:nvPicPr>
          <p:cNvPr id="1030" name="Picture 6" descr="https://cdn1.iconfinder.com/data/icons/modern-latin-alphabet-lowercase-and-uppercase-lett/154/keyboard-p-upper-case-letter-key-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7314" y="5376220"/>
            <a:ext cx="466160" cy="46616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pixabay.com/static/uploads/photo/2013/07/12/18/03/pointer-152868_64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7314" y="5681732"/>
            <a:ext cx="536947" cy="76027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228184" y="6550789"/>
            <a:ext cx="3283009" cy="369332"/>
          </a:xfrm>
          <a:prstGeom prst="rect">
            <a:avLst/>
          </a:prstGeom>
          <a:noFill/>
        </p:spPr>
        <p:txBody>
          <a:bodyPr wrap="square" rtlCol="0">
            <a:spAutoFit/>
          </a:bodyPr>
          <a:lstStyle/>
          <a:p>
            <a:r>
              <a:rPr lang="en-US" i="1" dirty="0" smtClean="0"/>
              <a:t>Press any key to continue</a:t>
            </a:r>
            <a:endParaRPr lang="en-AU" i="1" dirty="0"/>
          </a:p>
        </p:txBody>
      </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76400" y="3782016"/>
            <a:ext cx="1591200" cy="1591200"/>
          </a:xfrm>
          <a:prstGeom prst="rect">
            <a:avLst/>
          </a:prstGeom>
        </p:spPr>
      </p:pic>
    </p:spTree>
    <p:extLst>
      <p:ext uri="{BB962C8B-B14F-4D97-AF65-F5344CB8AC3E}">
        <p14:creationId xmlns:p14="http://schemas.microsoft.com/office/powerpoint/2010/main" val="233677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620688"/>
            <a:ext cx="7920880" cy="2592288"/>
          </a:xfrm>
        </p:spPr>
        <p:txBody>
          <a:bodyPr>
            <a:normAutofit lnSpcReduction="10000"/>
          </a:bodyPr>
          <a:lstStyle/>
          <a:p>
            <a:r>
              <a:rPr lang="en-US" sz="2400" dirty="0" smtClean="0">
                <a:solidFill>
                  <a:schemeClr val="tx1"/>
                </a:solidFill>
                <a:latin typeface="Arial" panose="020B0604020202020204" pitchFamily="34" charset="0"/>
                <a:cs typeface="Arial" panose="020B0604020202020204" pitchFamily="34" charset="0"/>
              </a:rPr>
              <a:t>These aliens can give you two types of diamonds: blue or yellow. One type of diamond is worth 100 times more than the other</a:t>
            </a:r>
            <a:r>
              <a:rPr lang="en-US" sz="2400" dirty="0">
                <a:solidFill>
                  <a:schemeClr val="tx1"/>
                </a:solidFill>
                <a:latin typeface="Arial" panose="020B0604020202020204" pitchFamily="34" charset="0"/>
                <a:cs typeface="Arial" panose="020B0604020202020204" pitchFamily="34" charset="0"/>
              </a:rPr>
              <a:t>! </a:t>
            </a:r>
            <a:endParaRPr lang="en-US" sz="2400" dirty="0" smtClean="0">
              <a:solidFill>
                <a:schemeClr val="tx1"/>
              </a:solidFill>
              <a:latin typeface="Arial" panose="020B0604020202020204" pitchFamily="34" charset="0"/>
              <a:cs typeface="Arial" panose="020B0604020202020204" pitchFamily="34" charset="0"/>
            </a:endParaRPr>
          </a:p>
          <a:p>
            <a:r>
              <a:rPr lang="en-US" sz="2400" dirty="0" smtClean="0">
                <a:solidFill>
                  <a:schemeClr val="tx1"/>
                </a:solidFill>
                <a:latin typeface="Arial" panose="020B0604020202020204" pitchFamily="34" charset="0"/>
                <a:cs typeface="Arial" panose="020B0604020202020204" pitchFamily="34" charset="0"/>
              </a:rPr>
              <a:t>In </a:t>
            </a:r>
            <a:r>
              <a:rPr lang="en-US" sz="2400" dirty="0">
                <a:solidFill>
                  <a:schemeClr val="tx1"/>
                </a:solidFill>
                <a:latin typeface="Arial" panose="020B0604020202020204" pitchFamily="34" charset="0"/>
                <a:cs typeface="Arial" panose="020B0604020202020204" pitchFamily="34" charset="0"/>
              </a:rPr>
              <a:t>order to keep track of your </a:t>
            </a:r>
            <a:r>
              <a:rPr lang="en-US" sz="2400" dirty="0" smtClean="0">
                <a:solidFill>
                  <a:schemeClr val="tx1"/>
                </a:solidFill>
                <a:latin typeface="Arial" panose="020B0604020202020204" pitchFamily="34" charset="0"/>
                <a:cs typeface="Arial" panose="020B0604020202020204" pitchFamily="34" charset="0"/>
              </a:rPr>
              <a:t>profits, you’ll be shown the relative value of each diamond during the task (either 1 or 100 ‘points’). Each 1000 points can be exchanged for AUD$1.</a:t>
            </a:r>
            <a:endParaRPr lang="en-US" sz="2400" dirty="0">
              <a:solidFill>
                <a:schemeClr val="tx1"/>
              </a:solidFill>
              <a:latin typeface="Gill Sans MT Condensed" panose="020B0506020104020203" pitchFamily="34" charset="0"/>
            </a:endParaRPr>
          </a:p>
        </p:txBody>
      </p:sp>
      <p:sp>
        <p:nvSpPr>
          <p:cNvPr id="2" name="Rectangle 1"/>
          <p:cNvSpPr/>
          <p:nvPr/>
        </p:nvSpPr>
        <p:spPr>
          <a:xfrm>
            <a:off x="539552" y="3284984"/>
            <a:ext cx="8064896" cy="316835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4042167"/>
            <a:ext cx="1829559" cy="165398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200" y="4042167"/>
            <a:ext cx="1827806" cy="1652400"/>
          </a:xfrm>
          <a:prstGeom prst="rect">
            <a:avLst/>
          </a:prstGeom>
        </p:spPr>
      </p:pic>
      <p:sp>
        <p:nvSpPr>
          <p:cNvPr id="6" name="TextBox 5"/>
          <p:cNvSpPr txBox="1"/>
          <p:nvPr/>
        </p:nvSpPr>
        <p:spPr>
          <a:xfrm>
            <a:off x="3089191" y="4499035"/>
            <a:ext cx="3157596" cy="369332"/>
          </a:xfrm>
          <a:prstGeom prst="rect">
            <a:avLst/>
          </a:prstGeom>
          <a:noFill/>
        </p:spPr>
        <p:txBody>
          <a:bodyPr wrap="none" rtlCol="0">
            <a:spAutoFit/>
          </a:bodyPr>
          <a:lstStyle/>
          <a:p>
            <a:r>
              <a:rPr lang="en-US" i="1" dirty="0" smtClean="0"/>
              <a:t>One of these worth 100 points!!</a:t>
            </a:r>
            <a:endParaRPr lang="en-AU" i="1" dirty="0"/>
          </a:p>
        </p:txBody>
      </p:sp>
      <p:sp>
        <p:nvSpPr>
          <p:cNvPr id="7" name="TextBox 6"/>
          <p:cNvSpPr txBox="1"/>
          <p:nvPr/>
        </p:nvSpPr>
        <p:spPr>
          <a:xfrm>
            <a:off x="6228184" y="6550789"/>
            <a:ext cx="3283009" cy="369332"/>
          </a:xfrm>
          <a:prstGeom prst="rect">
            <a:avLst/>
          </a:prstGeom>
          <a:noFill/>
        </p:spPr>
        <p:txBody>
          <a:bodyPr wrap="square" rtlCol="0">
            <a:spAutoFit/>
          </a:bodyPr>
          <a:lstStyle/>
          <a:p>
            <a:r>
              <a:rPr lang="en-US" i="1" dirty="0" smtClean="0"/>
              <a:t>Press any key to continue</a:t>
            </a:r>
            <a:endParaRPr lang="en-AU" i="1" dirty="0"/>
          </a:p>
        </p:txBody>
      </p:sp>
    </p:spTree>
    <p:extLst>
      <p:ext uri="{BB962C8B-B14F-4D97-AF65-F5344CB8AC3E}">
        <p14:creationId xmlns:p14="http://schemas.microsoft.com/office/powerpoint/2010/main" val="2079920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620688"/>
            <a:ext cx="7920880" cy="2592288"/>
          </a:xfrm>
        </p:spPr>
        <p:txBody>
          <a:bodyPr>
            <a:normAutofit/>
          </a:bodyPr>
          <a:lstStyle/>
          <a:p>
            <a:r>
              <a:rPr lang="en-US" sz="2400" dirty="0" smtClean="0">
                <a:solidFill>
                  <a:schemeClr val="tx1"/>
                </a:solidFill>
                <a:latin typeface="Arial" panose="020B0604020202020204" pitchFamily="34" charset="0"/>
                <a:cs typeface="Arial" panose="020B0604020202020204" pitchFamily="34" charset="0"/>
              </a:rPr>
              <a:t>On some occasions, </a:t>
            </a:r>
            <a:r>
              <a:rPr lang="en-US" sz="2400" u="sng" dirty="0" smtClean="0">
                <a:solidFill>
                  <a:schemeClr val="tx1"/>
                </a:solidFill>
                <a:latin typeface="Arial" panose="020B0604020202020204" pitchFamily="34" charset="0"/>
                <a:cs typeface="Arial" panose="020B0604020202020204" pitchFamily="34" charset="0"/>
              </a:rPr>
              <a:t>when the aliens are distracted</a:t>
            </a:r>
            <a:r>
              <a:rPr lang="en-US" sz="2400" dirty="0" smtClean="0">
                <a:solidFill>
                  <a:schemeClr val="tx1"/>
                </a:solidFill>
                <a:latin typeface="Arial" panose="020B0604020202020204" pitchFamily="34" charset="0"/>
                <a:cs typeface="Arial" panose="020B0604020202020204" pitchFamily="34" charset="0"/>
              </a:rPr>
              <a:t>, you can take a diamond. But you </a:t>
            </a:r>
            <a:r>
              <a:rPr lang="en-US" sz="2400" dirty="0">
                <a:solidFill>
                  <a:schemeClr val="tx1"/>
                </a:solidFill>
                <a:latin typeface="Arial" panose="020B0604020202020204" pitchFamily="34" charset="0"/>
                <a:cs typeface="Arial" panose="020B0604020202020204" pitchFamily="34" charset="0"/>
              </a:rPr>
              <a:t>only have </a:t>
            </a:r>
            <a:r>
              <a:rPr lang="en-US" sz="2400" dirty="0" smtClean="0">
                <a:solidFill>
                  <a:schemeClr val="tx1"/>
                </a:solidFill>
                <a:latin typeface="Arial" panose="020B0604020202020204" pitchFamily="34" charset="0"/>
                <a:cs typeface="Arial" panose="020B0604020202020204" pitchFamily="34" charset="0"/>
              </a:rPr>
              <a:t>time to get one. Press the &lt;Q&gt; or&lt;P&gt; keys in order to choose which diamond you want.</a:t>
            </a:r>
          </a:p>
        </p:txBody>
      </p:sp>
      <p:sp>
        <p:nvSpPr>
          <p:cNvPr id="2" name="Rectangle 1"/>
          <p:cNvSpPr/>
          <p:nvPr/>
        </p:nvSpPr>
        <p:spPr>
          <a:xfrm>
            <a:off x="539552" y="3284984"/>
            <a:ext cx="8064896" cy="316835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4042167"/>
            <a:ext cx="1829559" cy="165398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200" y="4042167"/>
            <a:ext cx="1827806" cy="1652400"/>
          </a:xfrm>
          <a:prstGeom prst="rect">
            <a:avLst/>
          </a:prstGeom>
        </p:spPr>
      </p:pic>
      <p:sp>
        <p:nvSpPr>
          <p:cNvPr id="8" name="Left Arrow 7"/>
          <p:cNvSpPr/>
          <p:nvPr/>
        </p:nvSpPr>
        <p:spPr>
          <a:xfrm>
            <a:off x="3779912" y="4433544"/>
            <a:ext cx="576064" cy="431255"/>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Left Arrow 8"/>
          <p:cNvSpPr/>
          <p:nvPr/>
        </p:nvSpPr>
        <p:spPr>
          <a:xfrm flipH="1">
            <a:off x="4788024" y="4433543"/>
            <a:ext cx="576064" cy="431255"/>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6" descr="https://cdn1.iconfinder.com/data/icons/modern-latin-alphabet-lowercase-and-uppercase-lett/154/keyboard-p-upper-case-letter-key-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7314" y="5376220"/>
            <a:ext cx="466160" cy="46616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pixabay.com/static/uploads/photo/2013/07/12/18/03/pointer-152868_64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7314" y="5681732"/>
            <a:ext cx="536947" cy="760279"/>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2"/>
          <p:cNvSpPr/>
          <p:nvPr/>
        </p:nvSpPr>
        <p:spPr>
          <a:xfrm>
            <a:off x="1585560" y="5387803"/>
            <a:ext cx="466160" cy="466160"/>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smtClean="0">
                <a:solidFill>
                  <a:schemeClr val="tx1"/>
                </a:solidFill>
                <a:latin typeface="Arial" panose="020B0604020202020204" pitchFamily="34" charset="0"/>
                <a:cs typeface="Arial" panose="020B0604020202020204" pitchFamily="34" charset="0"/>
              </a:rPr>
              <a:t>Q</a:t>
            </a:r>
            <a:endParaRPr lang="en-AU" sz="2400" dirty="0">
              <a:solidFill>
                <a:schemeClr val="tx1"/>
              </a:solidFill>
              <a:latin typeface="Arial" panose="020B0604020202020204" pitchFamily="34" charset="0"/>
              <a:cs typeface="Arial" panose="020B0604020202020204" pitchFamily="34" charset="0"/>
            </a:endParaRPr>
          </a:p>
        </p:txBody>
      </p:sp>
      <p:pic>
        <p:nvPicPr>
          <p:cNvPr id="12" name="Picture 2" descr="https://pixabay.com/static/uploads/photo/2013/07/12/18/03/pointer-152868_64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1658789" y="5661248"/>
            <a:ext cx="536947" cy="76027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228184" y="6550789"/>
            <a:ext cx="3283009" cy="369332"/>
          </a:xfrm>
          <a:prstGeom prst="rect">
            <a:avLst/>
          </a:prstGeom>
          <a:noFill/>
        </p:spPr>
        <p:txBody>
          <a:bodyPr wrap="square" rtlCol="0">
            <a:spAutoFit/>
          </a:bodyPr>
          <a:lstStyle/>
          <a:p>
            <a:r>
              <a:rPr lang="en-US" i="1" dirty="0" smtClean="0"/>
              <a:t>Press any key to continue</a:t>
            </a:r>
            <a:endParaRPr lang="en-AU" i="1" dirty="0"/>
          </a:p>
        </p:txBody>
      </p:sp>
    </p:spTree>
    <p:extLst>
      <p:ext uri="{BB962C8B-B14F-4D97-AF65-F5344CB8AC3E}">
        <p14:creationId xmlns:p14="http://schemas.microsoft.com/office/powerpoint/2010/main" val="157086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6" y="-278"/>
            <a:ext cx="9123769" cy="6669361"/>
          </a:xfrm>
          <a:prstGeom prst="rect">
            <a:avLst/>
          </a:prstGeom>
        </p:spPr>
      </p:pic>
      <p:sp>
        <p:nvSpPr>
          <p:cNvPr id="3" name="Subtitle 2"/>
          <p:cNvSpPr>
            <a:spLocks noGrp="1"/>
          </p:cNvSpPr>
          <p:nvPr>
            <p:ph type="subTitle" idx="1"/>
          </p:nvPr>
        </p:nvSpPr>
        <p:spPr>
          <a:xfrm>
            <a:off x="611560" y="620688"/>
            <a:ext cx="7920880" cy="5112568"/>
          </a:xfrm>
          <a:solidFill>
            <a:schemeClr val="bg1">
              <a:alpha val="75000"/>
            </a:schemeClr>
          </a:solidFill>
        </p:spPr>
        <p:txBody>
          <a:bodyPr>
            <a:normAutofit fontScale="92500" lnSpcReduction="10000"/>
          </a:bodyPr>
          <a:lstStyle/>
          <a:p>
            <a:r>
              <a:rPr lang="en-US" sz="2400" dirty="0" smtClean="0">
                <a:solidFill>
                  <a:schemeClr val="tx1"/>
                </a:solidFill>
                <a:latin typeface="Arial" panose="020B0604020202020204" pitchFamily="34" charset="0"/>
                <a:cs typeface="Arial" panose="020B0604020202020204" pitchFamily="34" charset="0"/>
              </a:rPr>
              <a:t>Information about a diamond’s value can sometimes be </a:t>
            </a:r>
            <a:r>
              <a:rPr lang="en-US" sz="2400" dirty="0">
                <a:solidFill>
                  <a:schemeClr val="tx1"/>
                </a:solidFill>
                <a:latin typeface="Arial" panose="020B0604020202020204" pitchFamily="34" charset="0"/>
                <a:cs typeface="Arial" panose="020B0604020202020204" pitchFamily="34" charset="0"/>
              </a:rPr>
              <a:t>missed due to solar interference. </a:t>
            </a:r>
            <a:r>
              <a:rPr lang="en-US" sz="2400" dirty="0" smtClean="0">
                <a:solidFill>
                  <a:schemeClr val="tx1"/>
                </a:solidFill>
                <a:latin typeface="Arial" panose="020B0604020202020204" pitchFamily="34" charset="0"/>
                <a:cs typeface="Arial" panose="020B0604020202020204" pitchFamily="34" charset="0"/>
              </a:rPr>
              <a:t>You have two </a:t>
            </a:r>
            <a:r>
              <a:rPr lang="en-US" sz="2400" dirty="0">
                <a:solidFill>
                  <a:schemeClr val="tx1"/>
                </a:solidFill>
                <a:latin typeface="Arial" panose="020B0604020202020204" pitchFamily="34" charset="0"/>
                <a:cs typeface="Arial" panose="020B0604020202020204" pitchFamily="34" charset="0"/>
              </a:rPr>
              <a:t>spaceships </a:t>
            </a:r>
            <a:r>
              <a:rPr lang="en-US" sz="2400" dirty="0" smtClean="0">
                <a:solidFill>
                  <a:schemeClr val="tx1"/>
                </a:solidFill>
                <a:latin typeface="Arial" panose="020B0604020202020204" pitchFamily="34" charset="0"/>
                <a:cs typeface="Arial" panose="020B0604020202020204" pitchFamily="34" charset="0"/>
              </a:rPr>
              <a:t>on the planet which protect </a:t>
            </a:r>
            <a:r>
              <a:rPr lang="en-US" sz="2400" dirty="0">
                <a:solidFill>
                  <a:schemeClr val="tx1"/>
                </a:solidFill>
                <a:latin typeface="Arial" panose="020B0604020202020204" pitchFamily="34" charset="0"/>
                <a:cs typeface="Arial" panose="020B0604020202020204" pitchFamily="34" charset="0"/>
              </a:rPr>
              <a:t>your systems from interference. But when </a:t>
            </a:r>
            <a:r>
              <a:rPr lang="en-US" sz="2400" dirty="0" smtClean="0">
                <a:solidFill>
                  <a:schemeClr val="tx1"/>
                </a:solidFill>
                <a:latin typeface="Arial" panose="020B0604020202020204" pitchFamily="34" charset="0"/>
                <a:cs typeface="Arial" panose="020B0604020202020204" pitchFamily="34" charset="0"/>
              </a:rPr>
              <a:t>one spaceship </a:t>
            </a:r>
            <a:r>
              <a:rPr lang="en-US" sz="2400" dirty="0">
                <a:solidFill>
                  <a:schemeClr val="tx1"/>
                </a:solidFill>
                <a:latin typeface="Arial" panose="020B0604020202020204" pitchFamily="34" charset="0"/>
                <a:cs typeface="Arial" panose="020B0604020202020204" pitchFamily="34" charset="0"/>
              </a:rPr>
              <a:t>is away, the sign ‘??’ will follow the image of the diamond instead of its value. </a:t>
            </a:r>
            <a:r>
              <a:rPr lang="en-US" sz="2400" dirty="0" smtClean="0">
                <a:solidFill>
                  <a:schemeClr val="tx1"/>
                </a:solidFill>
                <a:latin typeface="Arial" panose="020B0604020202020204" pitchFamily="34" charset="0"/>
                <a:cs typeface="Arial" panose="020B0604020202020204" pitchFamily="34" charset="0"/>
              </a:rPr>
              <a:t>But don’t worry, the </a:t>
            </a:r>
            <a:r>
              <a:rPr lang="en-US" sz="2400" dirty="0">
                <a:solidFill>
                  <a:schemeClr val="tx1"/>
                </a:solidFill>
                <a:latin typeface="Arial" panose="020B0604020202020204" pitchFamily="34" charset="0"/>
                <a:cs typeface="Arial" panose="020B0604020202020204" pitchFamily="34" charset="0"/>
              </a:rPr>
              <a:t>value of the diamond </a:t>
            </a:r>
            <a:r>
              <a:rPr lang="en-US" sz="2400" dirty="0" smtClean="0">
                <a:solidFill>
                  <a:schemeClr val="tx1"/>
                </a:solidFill>
                <a:latin typeface="Arial" panose="020B0604020202020204" pitchFamily="34" charset="0"/>
                <a:cs typeface="Arial" panose="020B0604020202020204" pitchFamily="34" charset="0"/>
              </a:rPr>
              <a:t>has not changed and will </a:t>
            </a:r>
            <a:r>
              <a:rPr lang="en-US" sz="2400" dirty="0">
                <a:solidFill>
                  <a:schemeClr val="tx1"/>
                </a:solidFill>
                <a:latin typeface="Arial" panose="020B0604020202020204" pitchFamily="34" charset="0"/>
                <a:cs typeface="Arial" panose="020B0604020202020204" pitchFamily="34" charset="0"/>
              </a:rPr>
              <a:t>be added to your total </a:t>
            </a:r>
            <a:r>
              <a:rPr lang="en-US" sz="2400" dirty="0" smtClean="0">
                <a:solidFill>
                  <a:schemeClr val="tx1"/>
                </a:solidFill>
                <a:latin typeface="Arial" panose="020B0604020202020204" pitchFamily="34" charset="0"/>
                <a:cs typeface="Arial" panose="020B0604020202020204" pitchFamily="34" charset="0"/>
              </a:rPr>
              <a:t>points as usual!</a:t>
            </a:r>
            <a:endParaRPr lang="en-US" sz="2400" dirty="0">
              <a:solidFill>
                <a:schemeClr val="tx1"/>
              </a:solidFill>
              <a:latin typeface="Arial" panose="020B0604020202020204" pitchFamily="34" charset="0"/>
              <a:cs typeface="Arial" panose="020B0604020202020204" pitchFamily="34" charset="0"/>
            </a:endParaRPr>
          </a:p>
          <a:p>
            <a:r>
              <a:rPr lang="en-US" sz="2400" dirty="0" smtClean="0">
                <a:solidFill>
                  <a:schemeClr val="tx1"/>
                </a:solidFill>
                <a:latin typeface="Arial" panose="020B0604020202020204" pitchFamily="34" charset="0"/>
                <a:cs typeface="Arial" panose="020B0604020202020204" pitchFamily="34" charset="0"/>
              </a:rPr>
              <a:t>You </a:t>
            </a:r>
            <a:r>
              <a:rPr lang="en-US" sz="2400" dirty="0">
                <a:solidFill>
                  <a:schemeClr val="tx1"/>
                </a:solidFill>
                <a:latin typeface="Arial" panose="020B0604020202020204" pitchFamily="34" charset="0"/>
                <a:cs typeface="Arial" panose="020B0604020202020204" pitchFamily="34" charset="0"/>
              </a:rPr>
              <a:t>can </a:t>
            </a:r>
            <a:r>
              <a:rPr lang="en-US" sz="2400" dirty="0" smtClean="0">
                <a:solidFill>
                  <a:schemeClr val="tx1"/>
                </a:solidFill>
                <a:latin typeface="Arial" panose="020B0604020202020204" pitchFamily="34" charset="0"/>
                <a:cs typeface="Arial" panose="020B0604020202020204" pitchFamily="34" charset="0"/>
              </a:rPr>
              <a:t>sell </a:t>
            </a:r>
            <a:r>
              <a:rPr lang="en-US" sz="2400" dirty="0">
                <a:solidFill>
                  <a:schemeClr val="tx1"/>
                </a:solidFill>
                <a:latin typeface="Arial" panose="020B0604020202020204" pitchFamily="34" charset="0"/>
                <a:cs typeface="Arial" panose="020B0604020202020204" pitchFamily="34" charset="0"/>
              </a:rPr>
              <a:t>your </a:t>
            </a:r>
            <a:r>
              <a:rPr lang="en-US" sz="2400" dirty="0" smtClean="0">
                <a:solidFill>
                  <a:schemeClr val="tx1"/>
                </a:solidFill>
                <a:latin typeface="Arial" panose="020B0604020202020204" pitchFamily="34" charset="0"/>
                <a:cs typeface="Arial" panose="020B0604020202020204" pitchFamily="34" charset="0"/>
              </a:rPr>
              <a:t>diamonds in these two spaceships – one spaceship for </a:t>
            </a:r>
            <a:r>
              <a:rPr lang="en-US" sz="2400" dirty="0">
                <a:solidFill>
                  <a:schemeClr val="tx1"/>
                </a:solidFill>
                <a:latin typeface="Arial" panose="020B0604020202020204" pitchFamily="34" charset="0"/>
                <a:cs typeface="Arial" panose="020B0604020202020204" pitchFamily="34" charset="0"/>
              </a:rPr>
              <a:t>each type of diamond. </a:t>
            </a:r>
            <a:r>
              <a:rPr lang="en-US" sz="2400" dirty="0" smtClean="0">
                <a:solidFill>
                  <a:schemeClr val="tx1"/>
                </a:solidFill>
                <a:latin typeface="Arial" panose="020B0604020202020204" pitchFamily="34" charset="0"/>
                <a:cs typeface="Arial" panose="020B0604020202020204" pitchFamily="34" charset="0"/>
              </a:rPr>
              <a:t>However, when a </a:t>
            </a:r>
            <a:r>
              <a:rPr lang="en-US" sz="2400" dirty="0">
                <a:solidFill>
                  <a:schemeClr val="tx1"/>
                </a:solidFill>
                <a:latin typeface="Arial" panose="020B0604020202020204" pitchFamily="34" charset="0"/>
                <a:cs typeface="Arial" panose="020B0604020202020204" pitchFamily="34" charset="0"/>
              </a:rPr>
              <a:t>spaceship </a:t>
            </a:r>
            <a:r>
              <a:rPr lang="en-US" sz="2400" dirty="0" smtClean="0">
                <a:solidFill>
                  <a:schemeClr val="tx1"/>
                </a:solidFill>
                <a:latin typeface="Arial" panose="020B0604020202020204" pitchFamily="34" charset="0"/>
                <a:cs typeface="Arial" panose="020B0604020202020204" pitchFamily="34" charset="0"/>
              </a:rPr>
              <a:t>departs </a:t>
            </a:r>
            <a:r>
              <a:rPr lang="en-US" sz="2400" dirty="0">
                <a:solidFill>
                  <a:schemeClr val="tx1"/>
                </a:solidFill>
                <a:latin typeface="Arial" panose="020B0604020202020204" pitchFamily="34" charset="0"/>
                <a:cs typeface="Arial" panose="020B0604020202020204" pitchFamily="34" charset="0"/>
              </a:rPr>
              <a:t>to Earth, you cannot </a:t>
            </a:r>
            <a:r>
              <a:rPr lang="en-US" sz="2400" dirty="0" smtClean="0">
                <a:solidFill>
                  <a:schemeClr val="tx1"/>
                </a:solidFill>
                <a:latin typeface="Arial" panose="020B0604020202020204" pitchFamily="34" charset="0"/>
                <a:cs typeface="Arial" panose="020B0604020202020204" pitchFamily="34" charset="0"/>
              </a:rPr>
              <a:t>sell or keep these </a:t>
            </a:r>
            <a:r>
              <a:rPr lang="en-US" sz="2400" dirty="0">
                <a:solidFill>
                  <a:schemeClr val="tx1"/>
                </a:solidFill>
                <a:latin typeface="Arial" panose="020B0604020202020204" pitchFamily="34" charset="0"/>
                <a:cs typeface="Arial" panose="020B0604020202020204" pitchFamily="34" charset="0"/>
              </a:rPr>
              <a:t>diamonds until the spaceship has returned. </a:t>
            </a:r>
            <a:r>
              <a:rPr lang="en-US" sz="2400" b="1" dirty="0" smtClean="0">
                <a:solidFill>
                  <a:schemeClr val="tx1"/>
                </a:solidFill>
                <a:latin typeface="Arial" panose="020B0604020202020204" pitchFamily="34" charset="0"/>
                <a:cs typeface="Arial" panose="020B0604020202020204" pitchFamily="34" charset="0"/>
              </a:rPr>
              <a:t>That is, while the spaceship is away </a:t>
            </a:r>
            <a:r>
              <a:rPr lang="en-US" sz="2400" b="1" dirty="0">
                <a:solidFill>
                  <a:schemeClr val="tx1"/>
                </a:solidFill>
                <a:latin typeface="Arial" panose="020B0604020202020204" pitchFamily="34" charset="0"/>
                <a:cs typeface="Arial" panose="020B0604020202020204" pitchFamily="34" charset="0"/>
              </a:rPr>
              <a:t>this type of diamond </a:t>
            </a:r>
            <a:r>
              <a:rPr lang="en-US" sz="2400" b="1" dirty="0" smtClean="0">
                <a:solidFill>
                  <a:schemeClr val="tx1"/>
                </a:solidFill>
                <a:latin typeface="Arial" panose="020B0604020202020204" pitchFamily="34" charset="0"/>
                <a:cs typeface="Arial" panose="020B0604020202020204" pitchFamily="34" charset="0"/>
              </a:rPr>
              <a:t>is worth </a:t>
            </a:r>
            <a:r>
              <a:rPr lang="en-US" sz="2400" b="1" dirty="0">
                <a:solidFill>
                  <a:schemeClr val="tx1"/>
                </a:solidFill>
                <a:latin typeface="Arial" panose="020B0604020202020204" pitchFamily="34" charset="0"/>
                <a:cs typeface="Arial" panose="020B0604020202020204" pitchFamily="34" charset="0"/>
              </a:rPr>
              <a:t>0 points</a:t>
            </a:r>
            <a:r>
              <a:rPr lang="en-US" sz="2400" dirty="0">
                <a:solidFill>
                  <a:schemeClr val="tx1"/>
                </a:solidFill>
                <a:latin typeface="Arial" panose="020B0604020202020204" pitchFamily="34" charset="0"/>
                <a:cs typeface="Arial" panose="020B0604020202020204" pitchFamily="34" charset="0"/>
              </a:rPr>
              <a:t>. </a:t>
            </a:r>
          </a:p>
          <a:p>
            <a:r>
              <a:rPr lang="en-US" sz="2400" dirty="0">
                <a:solidFill>
                  <a:schemeClr val="tx1"/>
                </a:solidFill>
                <a:latin typeface="Arial" panose="020B0604020202020204" pitchFamily="34" charset="0"/>
                <a:cs typeface="Arial" panose="020B0604020202020204" pitchFamily="34" charset="0"/>
              </a:rPr>
              <a:t>Keep this in mind in order to maximize your earnings.</a:t>
            </a:r>
          </a:p>
          <a:p>
            <a:r>
              <a:rPr lang="en-US" sz="2400" dirty="0">
                <a:solidFill>
                  <a:schemeClr val="tx1"/>
                </a:solidFill>
                <a:latin typeface="Arial" panose="020B0604020202020204" pitchFamily="34" charset="0"/>
                <a:cs typeface="Arial" panose="020B0604020202020204" pitchFamily="34" charset="0"/>
              </a:rPr>
              <a:t>The information about </a:t>
            </a:r>
            <a:r>
              <a:rPr lang="en-US" sz="2400" dirty="0" smtClean="0">
                <a:solidFill>
                  <a:schemeClr val="tx1"/>
                </a:solidFill>
                <a:latin typeface="Arial" panose="020B0604020202020204" pitchFamily="34" charset="0"/>
                <a:cs typeface="Arial" panose="020B0604020202020204" pitchFamily="34" charset="0"/>
              </a:rPr>
              <a:t>your spaceships’ </a:t>
            </a:r>
            <a:r>
              <a:rPr lang="en-US" sz="2400" dirty="0">
                <a:solidFill>
                  <a:schemeClr val="tx1"/>
                </a:solidFill>
                <a:latin typeface="Arial" panose="020B0604020202020204" pitchFamily="34" charset="0"/>
                <a:cs typeface="Arial" panose="020B0604020202020204" pitchFamily="34" charset="0"/>
              </a:rPr>
              <a:t>availability will be displayed on the screen. </a:t>
            </a:r>
          </a:p>
        </p:txBody>
      </p:sp>
      <p:sp>
        <p:nvSpPr>
          <p:cNvPr id="15" name="TextBox 14"/>
          <p:cNvSpPr txBox="1"/>
          <p:nvPr/>
        </p:nvSpPr>
        <p:spPr>
          <a:xfrm>
            <a:off x="5364089" y="6444044"/>
            <a:ext cx="3744416" cy="369332"/>
          </a:xfrm>
          <a:prstGeom prst="rect">
            <a:avLst/>
          </a:prstGeom>
          <a:solidFill>
            <a:schemeClr val="bg1"/>
          </a:solidFill>
        </p:spPr>
        <p:txBody>
          <a:bodyPr wrap="square" rtlCol="0">
            <a:spAutoFit/>
          </a:bodyPr>
          <a:lstStyle/>
          <a:p>
            <a:r>
              <a:rPr lang="en-US" i="1" dirty="0"/>
              <a:t>Press any key to continue</a:t>
            </a:r>
            <a:endParaRPr lang="en-AU" i="1" dirty="0"/>
          </a:p>
        </p:txBody>
      </p:sp>
    </p:spTree>
    <p:extLst>
      <p:ext uri="{BB962C8B-B14F-4D97-AF65-F5344CB8AC3E}">
        <p14:creationId xmlns:p14="http://schemas.microsoft.com/office/powerpoint/2010/main" val="270325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6" y="-278"/>
            <a:ext cx="9123769" cy="6669361"/>
          </a:xfrm>
          <a:prstGeom prst="rect">
            <a:avLst/>
          </a:prstGeom>
        </p:spPr>
      </p:pic>
      <p:sp>
        <p:nvSpPr>
          <p:cNvPr id="3" name="Subtitle 2"/>
          <p:cNvSpPr>
            <a:spLocks noGrp="1"/>
          </p:cNvSpPr>
          <p:nvPr>
            <p:ph type="subTitle" idx="1"/>
          </p:nvPr>
        </p:nvSpPr>
        <p:spPr>
          <a:xfrm>
            <a:off x="611560" y="620688"/>
            <a:ext cx="7920880" cy="5112568"/>
          </a:xfrm>
          <a:solidFill>
            <a:schemeClr val="bg1">
              <a:alpha val="75000"/>
            </a:schemeClr>
          </a:solidFill>
        </p:spPr>
        <p:txBody>
          <a:bodyPr>
            <a:normAutofit lnSpcReduction="10000"/>
          </a:bodyPr>
          <a:lstStyle/>
          <a:p>
            <a:r>
              <a:rPr lang="en-US" sz="2400" dirty="0" smtClean="0">
                <a:solidFill>
                  <a:schemeClr val="tx1"/>
                </a:solidFill>
                <a:latin typeface="Arial" panose="020B0604020202020204" pitchFamily="34" charset="0"/>
                <a:cs typeface="Arial" panose="020B0604020202020204" pitchFamily="34" charset="0"/>
              </a:rPr>
              <a:t>Have you understood the instructions? Let’s see:</a:t>
            </a:r>
          </a:p>
          <a:p>
            <a:pPr marL="457200" indent="-457200">
              <a:buAutoNum type="arabicPeriod"/>
            </a:pPr>
            <a:r>
              <a:rPr lang="en-US" sz="2400" dirty="0" smtClean="0">
                <a:solidFill>
                  <a:schemeClr val="tx1"/>
                </a:solidFill>
                <a:latin typeface="Arial" panose="020B0604020202020204" pitchFamily="34" charset="0"/>
                <a:cs typeface="Arial" panose="020B0604020202020204" pitchFamily="34" charset="0"/>
              </a:rPr>
              <a:t>How many different types of diamonds can you get from the aliens? What’s the relative value of each diamond?</a:t>
            </a:r>
          </a:p>
          <a:p>
            <a:pPr marL="457200" indent="-457200">
              <a:buAutoNum type="arabicPeriod"/>
            </a:pPr>
            <a:endParaRPr lang="en-US" sz="2400" dirty="0" smtClean="0">
              <a:solidFill>
                <a:schemeClr val="tx1"/>
              </a:solidFill>
              <a:latin typeface="Arial" panose="020B0604020202020204" pitchFamily="34" charset="0"/>
              <a:cs typeface="Arial" panose="020B0604020202020204" pitchFamily="34" charset="0"/>
            </a:endParaRPr>
          </a:p>
          <a:p>
            <a:pPr marL="457200" indent="-457200">
              <a:buAutoNum type="arabicPeriod"/>
            </a:pPr>
            <a:r>
              <a:rPr lang="en-US" sz="2400" dirty="0" smtClean="0">
                <a:solidFill>
                  <a:schemeClr val="tx1"/>
                </a:solidFill>
                <a:latin typeface="Arial" panose="020B0604020202020204" pitchFamily="34" charset="0"/>
                <a:cs typeface="Arial" panose="020B0604020202020204" pitchFamily="34" charset="0"/>
              </a:rPr>
              <a:t>If the spaceship for one diamond has returned to Earth, what is the value for this type of diamond while the spaceship is away? How about for the other type of diamond?</a:t>
            </a:r>
          </a:p>
          <a:p>
            <a:pPr marL="457200" indent="-457200">
              <a:buAutoNum type="arabicPeriod"/>
            </a:pPr>
            <a:endParaRPr lang="en-US" sz="2400" dirty="0" smtClean="0">
              <a:solidFill>
                <a:schemeClr val="tx1"/>
              </a:solidFill>
              <a:latin typeface="Arial" panose="020B0604020202020204" pitchFamily="34" charset="0"/>
              <a:cs typeface="Arial" panose="020B0604020202020204" pitchFamily="34" charset="0"/>
            </a:endParaRPr>
          </a:p>
          <a:p>
            <a:pPr marL="457200" indent="-457200">
              <a:buAutoNum type="arabicPeriod"/>
            </a:pPr>
            <a:r>
              <a:rPr lang="en-US" sz="2400" dirty="0" smtClean="0">
                <a:solidFill>
                  <a:schemeClr val="tx1"/>
                </a:solidFill>
                <a:latin typeface="Arial" panose="020B0604020202020204" pitchFamily="34" charset="0"/>
                <a:cs typeface="Arial" panose="020B0604020202020204" pitchFamily="34" charset="0"/>
              </a:rPr>
              <a:t>If you see the symbol ‘??’ after obtaining a diamond, does this mean that you will gain 0 points for this diamond? If not, what does this symbol actually mean?</a:t>
            </a:r>
            <a:endParaRPr lang="en-US" sz="2400" dirty="0">
              <a:solidFill>
                <a:schemeClr val="tx1"/>
              </a:solidFill>
              <a:latin typeface="Arial" panose="020B0604020202020204" pitchFamily="34" charset="0"/>
              <a:cs typeface="Arial" panose="020B0604020202020204" pitchFamily="34" charset="0"/>
            </a:endParaRPr>
          </a:p>
        </p:txBody>
      </p:sp>
      <p:sp>
        <p:nvSpPr>
          <p:cNvPr id="15" name="TextBox 14"/>
          <p:cNvSpPr txBox="1"/>
          <p:nvPr/>
        </p:nvSpPr>
        <p:spPr>
          <a:xfrm>
            <a:off x="5364089" y="6444044"/>
            <a:ext cx="3744416" cy="369332"/>
          </a:xfrm>
          <a:prstGeom prst="rect">
            <a:avLst/>
          </a:prstGeom>
          <a:solidFill>
            <a:schemeClr val="bg1"/>
          </a:solidFill>
        </p:spPr>
        <p:txBody>
          <a:bodyPr wrap="square" rtlCol="0">
            <a:spAutoFit/>
          </a:bodyPr>
          <a:lstStyle/>
          <a:p>
            <a:r>
              <a:rPr lang="en-US" i="1" dirty="0" smtClean="0"/>
              <a:t>Press any key to start the experiment</a:t>
            </a:r>
            <a:endParaRPr lang="en-AU" i="1" dirty="0"/>
          </a:p>
        </p:txBody>
      </p:sp>
    </p:spTree>
    <p:extLst>
      <p:ext uri="{BB962C8B-B14F-4D97-AF65-F5344CB8AC3E}">
        <p14:creationId xmlns:p14="http://schemas.microsoft.com/office/powerpoint/2010/main" val="1066923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522</TotalTime>
  <Words>712</Words>
  <Application>Microsoft Office PowerPoint</Application>
  <PresentationFormat>On-screen Show (4:3)</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 Condensed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New South Wales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School of Psychology</dc:creator>
  <cp:lastModifiedBy>David Luque</cp:lastModifiedBy>
  <cp:revision>55</cp:revision>
  <dcterms:created xsi:type="dcterms:W3CDTF">2015-01-19T01:36:31Z</dcterms:created>
  <dcterms:modified xsi:type="dcterms:W3CDTF">2016-01-18T00:04:16Z</dcterms:modified>
</cp:coreProperties>
</file>