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Montserrat"/>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regular.fntdata"/><Relationship Id="rId30" Type="http://schemas.openxmlformats.org/officeDocument/2006/relationships/font" Target="fonts/Montserrat-boldItalic.fntdata"/><Relationship Id="rId11" Type="http://schemas.openxmlformats.org/officeDocument/2006/relationships/slide" Target="slides/slide6.xml"/><Relationship Id="rId33" Type="http://schemas.openxmlformats.org/officeDocument/2006/relationships/font" Target="fonts/Lato-italic.fntdata"/><Relationship Id="rId10" Type="http://schemas.openxmlformats.org/officeDocument/2006/relationships/slide" Target="slides/slide5.xml"/><Relationship Id="rId32"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La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d8761e752f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d8761e752f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d8761e752f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d8761e752f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d8761e752f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d8761e752f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Matin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d8761e752f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d8761e752f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Ensar</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d8761e752f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d8761e752f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Steven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d8761e752f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d8761e752f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Humaira</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d8761e752f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d8761e752f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Humaira</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d8761e752f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d8761e752f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Class table has a child relationship to multiple parent tables including the course table on the courseid, departmentinstructordetails table for the departmentinstructorid , room table for the roomid and modeofinstruction table for the modeofinstructionid. Steven</a:t>
            </a:r>
            <a:endParaRPr/>
          </a:p>
          <a:p>
            <a:pPr indent="0" lvl="0" marL="0" rtl="0" algn="l">
              <a:lnSpc>
                <a:spcPct val="115000"/>
              </a:lnSpc>
              <a:spcBef>
                <a:spcPts val="1200"/>
              </a:spcBef>
              <a:spcAft>
                <a:spcPts val="0"/>
              </a:spcAft>
              <a:buClr>
                <a:schemeClr val="dk1"/>
              </a:buClr>
              <a:buSzPts val="1100"/>
              <a:buFont typeface="Arial"/>
              <a:buNone/>
            </a:pPr>
            <a:r>
              <a:rPr lang="en"/>
              <a:t>Course table has a child relationship to parent table department to find related departments</a:t>
            </a:r>
            <a:endParaRPr/>
          </a:p>
          <a:p>
            <a:pPr indent="0" lvl="0" marL="0" rtl="0" algn="l">
              <a:lnSpc>
                <a:spcPct val="115000"/>
              </a:lnSpc>
              <a:spcBef>
                <a:spcPts val="1200"/>
              </a:spcBef>
              <a:spcAft>
                <a:spcPts val="0"/>
              </a:spcAft>
              <a:buClr>
                <a:schemeClr val="dk1"/>
              </a:buClr>
              <a:buSzPts val="1100"/>
              <a:buFont typeface="Arial"/>
              <a:buNone/>
            </a:pPr>
            <a:r>
              <a:rPr lang="en"/>
              <a:t>Departmentinstructordetails table has a child relationship to parent tables department for the departmentid and instructor for instructor id to relate instructors to their departments</a:t>
            </a:r>
            <a:endParaRPr/>
          </a:p>
          <a:p>
            <a:pPr indent="0" lvl="0" marL="0" rtl="0" algn="l">
              <a:lnSpc>
                <a:spcPct val="115000"/>
              </a:lnSpc>
              <a:spcBef>
                <a:spcPts val="1200"/>
              </a:spcBef>
              <a:spcAft>
                <a:spcPts val="0"/>
              </a:spcAft>
              <a:buClr>
                <a:schemeClr val="dk1"/>
              </a:buClr>
              <a:buSzPts val="1100"/>
              <a:buFont typeface="Arial"/>
              <a:buNone/>
            </a:pPr>
            <a:r>
              <a:rPr lang="en"/>
              <a:t>Room table has a child relationship to parent table building for roomid to relate rooms with their buildings</a:t>
            </a:r>
            <a:endParaRPr/>
          </a:p>
          <a:p>
            <a:pPr indent="0" lvl="0" marL="0" rtl="0" algn="l">
              <a:spcBef>
                <a:spcPts val="120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d8761e752f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d8761e752f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Steven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d8761e752f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d8761e752f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Isolate table and foreign key relationships in subject areas</a:t>
            </a:r>
            <a:endParaRPr/>
          </a:p>
          <a:p>
            <a:pPr indent="0" lvl="0" marL="0" rtl="0" algn="l">
              <a:spcBef>
                <a:spcPts val="0"/>
              </a:spcBef>
              <a:spcAft>
                <a:spcPts val="0"/>
              </a:spcAft>
              <a:buNone/>
            </a:pPr>
            <a:r>
              <a:rPr lang="en"/>
              <a:t>Show UDT’s</a:t>
            </a:r>
            <a:endParaRPr/>
          </a:p>
          <a:p>
            <a:pPr indent="0" lvl="0" marL="0" rtl="0" algn="l">
              <a:spcBef>
                <a:spcPts val="0"/>
              </a:spcBef>
              <a:spcAft>
                <a:spcPts val="0"/>
              </a:spcAft>
              <a:buNone/>
            </a:pPr>
            <a:r>
              <a:rPr lang="en"/>
              <a:t>Steven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d8761e752f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d8761e752f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d8761e752f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d8761e752f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Sharlene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d8761e752f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d8761e752f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Matin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d8761e752f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d8761e752f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d8761e752f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d8761e752f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d8761e752f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d8761e752f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d8761e752f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d8761e752f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d8761e752f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d8761e752f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d8761e752f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d8761e752f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d8761e752f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d8761e752f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CSCI331- Project 3: Group 8</a:t>
            </a:r>
            <a:endParaRPr/>
          </a:p>
        </p:txBody>
      </p:sp>
      <p:sp>
        <p:nvSpPr>
          <p:cNvPr id="135" name="Google Shape;135;p13"/>
          <p:cNvSpPr txBox="1"/>
          <p:nvPr>
            <p:ph idx="1" type="subTitle"/>
          </p:nvPr>
        </p:nvSpPr>
        <p:spPr>
          <a:xfrm>
            <a:off x="1963425" y="3924925"/>
            <a:ext cx="65916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Sharlene Zar, Matin Nazamy, Humaira Qadeer, Steven Necola, Ensar Dogrusoz, Luis Diaz</a:t>
            </a:r>
            <a:endParaRPr/>
          </a:p>
        </p:txBody>
      </p:sp>
      <p:pic>
        <p:nvPicPr>
          <p:cNvPr id="136" name="Google Shape;136;p13"/>
          <p:cNvPicPr preferRelativeResize="0"/>
          <p:nvPr/>
        </p:nvPicPr>
        <p:blipFill>
          <a:blip r:embed="rId3">
            <a:alphaModFix/>
          </a:blip>
          <a:stretch>
            <a:fillRect/>
          </a:stretch>
        </p:blipFill>
        <p:spPr>
          <a:xfrm>
            <a:off x="623975" y="152400"/>
            <a:ext cx="2414305" cy="3620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Gantt Project Planner</a:t>
            </a:r>
            <a:endParaRPr/>
          </a:p>
        </p:txBody>
      </p:sp>
      <p:sp>
        <p:nvSpPr>
          <p:cNvPr id="196" name="Google Shape;196;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7" name="Google Shape;197;p22"/>
          <p:cNvPicPr preferRelativeResize="0"/>
          <p:nvPr/>
        </p:nvPicPr>
        <p:blipFill>
          <a:blip r:embed="rId3">
            <a:alphaModFix/>
          </a:blip>
          <a:stretch>
            <a:fillRect/>
          </a:stretch>
        </p:blipFill>
        <p:spPr>
          <a:xfrm>
            <a:off x="1175025" y="1139012"/>
            <a:ext cx="6793950" cy="376828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Part One: Runthrough of database</a:t>
            </a:r>
            <a:endParaRPr/>
          </a:p>
        </p:txBody>
      </p:sp>
      <p:pic>
        <p:nvPicPr>
          <p:cNvPr id="203" name="Google Shape;203;p23"/>
          <p:cNvPicPr preferRelativeResize="0"/>
          <p:nvPr/>
        </p:nvPicPr>
        <p:blipFill>
          <a:blip r:embed="rId3">
            <a:alphaModFix/>
          </a:blip>
          <a:stretch>
            <a:fillRect/>
          </a:stretch>
        </p:blipFill>
        <p:spPr>
          <a:xfrm>
            <a:off x="5470763" y="1753250"/>
            <a:ext cx="3329904" cy="1748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Cleansing Issues: </a:t>
            </a:r>
            <a:r>
              <a:rPr lang="en"/>
              <a:t>Anomalies</a:t>
            </a:r>
            <a:r>
              <a:rPr lang="en"/>
              <a:t> </a:t>
            </a:r>
            <a:endParaRPr/>
          </a:p>
        </p:txBody>
      </p:sp>
      <p:sp>
        <p:nvSpPr>
          <p:cNvPr id="209" name="Google Shape;209;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Some data cleansing issues we fixed:</a:t>
            </a:r>
            <a:endParaRPr/>
          </a:p>
          <a:p>
            <a:pPr indent="-311150" lvl="0" marL="457200" rtl="0" algn="l">
              <a:spcBef>
                <a:spcPts val="1200"/>
              </a:spcBef>
              <a:spcAft>
                <a:spcPts val="0"/>
              </a:spcAft>
              <a:buSzPts val="1300"/>
              <a:buChar char="-"/>
            </a:pPr>
            <a:r>
              <a:rPr lang="en"/>
              <a:t>Float</a:t>
            </a:r>
            <a:r>
              <a:rPr lang="en"/>
              <a:t> data type for class hours with decimals (.5, 1.5, etc.)</a:t>
            </a:r>
            <a:endParaRPr/>
          </a:p>
          <a:p>
            <a:pPr indent="-311150" lvl="0" marL="457200" rtl="0" algn="l">
              <a:spcBef>
                <a:spcPts val="0"/>
              </a:spcBef>
              <a:spcAft>
                <a:spcPts val="0"/>
              </a:spcAft>
              <a:buSzPts val="1300"/>
              <a:buChar char="-"/>
            </a:pPr>
            <a:r>
              <a:rPr lang="en"/>
              <a:t>Fixed and acknowledged null start times, instructors, end times, buildings and rooms, etc.</a:t>
            </a:r>
            <a:endParaRPr/>
          </a:p>
          <a:p>
            <a:pPr indent="-311150" lvl="0" marL="457200" rtl="0" algn="l">
              <a:spcBef>
                <a:spcPts val="0"/>
              </a:spcBef>
              <a:spcAft>
                <a:spcPts val="0"/>
              </a:spcAft>
              <a:buSzPts val="1300"/>
              <a:buChar char="-"/>
            </a:pPr>
            <a:r>
              <a:rPr lang="en"/>
              <a:t>Fixed issues with online courses taking up building slots.</a:t>
            </a:r>
            <a:endParaRPr/>
          </a:p>
          <a:p>
            <a:pPr indent="-311150" lvl="0" marL="457200" rtl="0" algn="l">
              <a:spcBef>
                <a:spcPts val="0"/>
              </a:spcBef>
              <a:spcAft>
                <a:spcPts val="0"/>
              </a:spcAft>
              <a:buSzPts val="1300"/>
              <a:buChar char="-"/>
            </a:pPr>
            <a:r>
              <a:rPr lang="en"/>
              <a:t>Fixed issues with professors being duplicated for the same course.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Naming Conventions </a:t>
            </a:r>
            <a:endParaRPr/>
          </a:p>
        </p:txBody>
      </p:sp>
      <p:sp>
        <p:nvSpPr>
          <p:cNvPr id="215" name="Google Shape;215;p25"/>
          <p:cNvSpPr txBox="1"/>
          <p:nvPr>
            <p:ph idx="1" type="body"/>
          </p:nvPr>
        </p:nvSpPr>
        <p:spPr>
          <a:xfrm>
            <a:off x="2969100" y="997825"/>
            <a:ext cx="6174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All table names are Pascal Case and Singular (Room, Instructor, Course, Class, Department, Building, ModeOfInstruction and DepartmentInstructorDetails).</a:t>
            </a:r>
            <a:endParaRPr/>
          </a:p>
          <a:p>
            <a:pPr indent="-311150" lvl="0" marL="457200" rtl="0" algn="l">
              <a:spcBef>
                <a:spcPts val="0"/>
              </a:spcBef>
              <a:spcAft>
                <a:spcPts val="0"/>
              </a:spcAft>
              <a:buSzPts val="1300"/>
              <a:buChar char="-"/>
            </a:pPr>
            <a:r>
              <a:rPr lang="en"/>
              <a:t>User Defined Types are also (Except Date_Time) Pascal case and singular. They are modeled after the columns they’re to be used for, allow for easy and robust relations between tables, and account for edge cases in data entry to avoid any errors in insertion.</a:t>
            </a:r>
            <a:endParaRPr/>
          </a:p>
        </p:txBody>
      </p:sp>
      <p:pic>
        <p:nvPicPr>
          <p:cNvPr id="216" name="Google Shape;216;p25"/>
          <p:cNvPicPr preferRelativeResize="0"/>
          <p:nvPr/>
        </p:nvPicPr>
        <p:blipFill>
          <a:blip r:embed="rId3">
            <a:alphaModFix/>
          </a:blip>
          <a:stretch>
            <a:fillRect/>
          </a:stretch>
        </p:blipFill>
        <p:spPr>
          <a:xfrm>
            <a:off x="69450" y="953363"/>
            <a:ext cx="2762250" cy="1952625"/>
          </a:xfrm>
          <a:prstGeom prst="rect">
            <a:avLst/>
          </a:prstGeom>
          <a:noFill/>
          <a:ln>
            <a:noFill/>
          </a:ln>
        </p:spPr>
      </p:pic>
      <p:pic>
        <p:nvPicPr>
          <p:cNvPr id="217" name="Google Shape;217;p25"/>
          <p:cNvPicPr preferRelativeResize="0"/>
          <p:nvPr/>
        </p:nvPicPr>
        <p:blipFill>
          <a:blip r:embed="rId4">
            <a:alphaModFix/>
          </a:blip>
          <a:stretch>
            <a:fillRect/>
          </a:stretch>
        </p:blipFill>
        <p:spPr>
          <a:xfrm>
            <a:off x="69452" y="2992925"/>
            <a:ext cx="2406089" cy="3988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Hierarchy &amp; Re-use of UDT’s</a:t>
            </a:r>
            <a:endParaRPr/>
          </a:p>
        </p:txBody>
      </p:sp>
      <p:sp>
        <p:nvSpPr>
          <p:cNvPr id="223" name="Google Shape;223;p26"/>
          <p:cNvSpPr txBox="1"/>
          <p:nvPr>
            <p:ph idx="1" type="body"/>
          </p:nvPr>
        </p:nvSpPr>
        <p:spPr>
          <a:xfrm>
            <a:off x="2543825" y="1099225"/>
            <a:ext cx="5792700" cy="337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re-used the SurrogateKey UDT for every identifying column int (which was also defaulted by a sequence object), and the Date_Time  UDT for every table’s DateAdded and DateUpdated column.</a:t>
            </a:r>
            <a:endParaRPr/>
          </a:p>
          <a:p>
            <a:pPr indent="0" lvl="0" marL="0" rtl="0" algn="l">
              <a:spcBef>
                <a:spcPts val="1200"/>
              </a:spcBef>
              <a:spcAft>
                <a:spcPts val="1200"/>
              </a:spcAft>
              <a:buNone/>
            </a:pPr>
            <a:r>
              <a:rPr lang="en"/>
              <a:t>We also have Weak and Strong Entities in their Physical forms with the Instructor and Department tables being Strong Entities and the InstructorDepartmentDetails being a bridge table between the two previous tables as a Weak Entity to normalize our schema.</a:t>
            </a:r>
            <a:endParaRPr/>
          </a:p>
        </p:txBody>
      </p:sp>
      <p:pic>
        <p:nvPicPr>
          <p:cNvPr id="224" name="Google Shape;224;p26"/>
          <p:cNvPicPr preferRelativeResize="0"/>
          <p:nvPr/>
        </p:nvPicPr>
        <p:blipFill>
          <a:blip r:embed="rId3">
            <a:alphaModFix/>
          </a:blip>
          <a:stretch>
            <a:fillRect/>
          </a:stretch>
        </p:blipFill>
        <p:spPr>
          <a:xfrm>
            <a:off x="53402" y="1099225"/>
            <a:ext cx="2406089" cy="3988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Constraints</a:t>
            </a:r>
            <a:endParaRPr/>
          </a:p>
        </p:txBody>
      </p:sp>
      <p:sp>
        <p:nvSpPr>
          <p:cNvPr id="230" name="Google Shape;230;p27"/>
          <p:cNvSpPr txBox="1"/>
          <p:nvPr>
            <p:ph idx="1" type="body"/>
          </p:nvPr>
        </p:nvSpPr>
        <p:spPr>
          <a:xfrm>
            <a:off x="1297500" y="1091825"/>
            <a:ext cx="7038900" cy="362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created foreign key relationships between essentially all tables in the College schema.</a:t>
            </a:r>
            <a:endParaRPr/>
          </a:p>
          <a:p>
            <a:pPr indent="0" lvl="0" marL="0" rtl="0" algn="l">
              <a:spcBef>
                <a:spcPts val="1200"/>
              </a:spcBef>
              <a:spcAft>
                <a:spcPts val="0"/>
              </a:spcAft>
              <a:buNone/>
            </a:pPr>
            <a:r>
              <a:rPr lang="en"/>
              <a:t>Then we created procedures to add and drop the foreign key constraints throughout the schema.</a:t>
            </a:r>
            <a:endParaRPr/>
          </a:p>
          <a:p>
            <a:pPr indent="0" lvl="0" marL="0" rtl="0" algn="l">
              <a:spcBef>
                <a:spcPts val="1200"/>
              </a:spcBef>
              <a:spcAft>
                <a:spcPts val="0"/>
              </a:spcAft>
              <a:buNone/>
            </a:pPr>
            <a:r>
              <a:rPr lang="en"/>
              <a:t>Secondly, all identifiers, primary or otherwise, are </a:t>
            </a:r>
            <a:r>
              <a:rPr lang="en"/>
              <a:t>guaranteed</a:t>
            </a:r>
            <a:r>
              <a:rPr lang="en"/>
              <a:t> to be unique thanks to the PkSequence objects they default to.</a:t>
            </a:r>
            <a:endParaRPr/>
          </a:p>
          <a:p>
            <a:pPr indent="0" lvl="0" marL="0" rtl="0" algn="l">
              <a:spcBef>
                <a:spcPts val="1200"/>
              </a:spcBef>
              <a:spcAft>
                <a:spcPts val="0"/>
              </a:spcAft>
              <a:buNone/>
            </a:pPr>
            <a:r>
              <a:rPr lang="en"/>
              <a:t>We have non-negativity constraints on all Surrogate keys.</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We decided to make a sequence object as the index for every table.</a:t>
            </a:r>
            <a:endParaRPr/>
          </a:p>
          <a:p>
            <a:pPr indent="0" lvl="0" marL="0" rtl="0" algn="l">
              <a:spcBef>
                <a:spcPts val="1200"/>
              </a:spcBef>
              <a:spcAft>
                <a:spcPts val="1200"/>
              </a:spcAft>
              <a:buNone/>
            </a:pPr>
            <a:r>
              <a:rPr lang="en"/>
              <a:t>Each table defaults to a non-negative sequence to use as the key to save on memory in tables where a classname, description, etc. is not needed but can easily be accessed in views through joins.</a:t>
            </a:r>
            <a:endParaRPr/>
          </a:p>
        </p:txBody>
      </p:sp>
      <p:sp>
        <p:nvSpPr>
          <p:cNvPr id="236" name="Google Shape;236;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Index Design Decisions</a:t>
            </a:r>
            <a:endParaRPr/>
          </a:p>
        </p:txBody>
      </p:sp>
      <p:pic>
        <p:nvPicPr>
          <p:cNvPr id="237" name="Google Shape;237;p28"/>
          <p:cNvPicPr preferRelativeResize="0"/>
          <p:nvPr/>
        </p:nvPicPr>
        <p:blipFill>
          <a:blip r:embed="rId3">
            <a:alphaModFix/>
          </a:blip>
          <a:stretch>
            <a:fillRect/>
          </a:stretch>
        </p:blipFill>
        <p:spPr>
          <a:xfrm>
            <a:off x="5847963" y="106925"/>
            <a:ext cx="3019425" cy="1733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9"/>
          <p:cNvSpPr txBox="1"/>
          <p:nvPr>
            <p:ph type="title"/>
          </p:nvPr>
        </p:nvSpPr>
        <p:spPr>
          <a:xfrm>
            <a:off x="1297500" y="104775"/>
            <a:ext cx="7038900" cy="55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Conceptual Data Model (CDM)</a:t>
            </a:r>
            <a:endParaRPr/>
          </a:p>
        </p:txBody>
      </p:sp>
      <p:pic>
        <p:nvPicPr>
          <p:cNvPr id="243" name="Google Shape;243;p29"/>
          <p:cNvPicPr preferRelativeResize="0"/>
          <p:nvPr/>
        </p:nvPicPr>
        <p:blipFill>
          <a:blip r:embed="rId3">
            <a:alphaModFix/>
          </a:blip>
          <a:stretch>
            <a:fillRect/>
          </a:stretch>
        </p:blipFill>
        <p:spPr>
          <a:xfrm>
            <a:off x="874900" y="861099"/>
            <a:ext cx="7394200" cy="4077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0"/>
          <p:cNvSpPr txBox="1"/>
          <p:nvPr>
            <p:ph type="title"/>
          </p:nvPr>
        </p:nvSpPr>
        <p:spPr>
          <a:xfrm>
            <a:off x="950650" y="52425"/>
            <a:ext cx="7038900" cy="414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Logical Data Model (LDM)</a:t>
            </a:r>
            <a:endParaRPr/>
          </a:p>
        </p:txBody>
      </p:sp>
      <p:pic>
        <p:nvPicPr>
          <p:cNvPr id="249" name="Google Shape;249;p30"/>
          <p:cNvPicPr preferRelativeResize="0"/>
          <p:nvPr/>
        </p:nvPicPr>
        <p:blipFill>
          <a:blip r:embed="rId3">
            <a:alphaModFix/>
          </a:blip>
          <a:stretch>
            <a:fillRect/>
          </a:stretch>
        </p:blipFill>
        <p:spPr>
          <a:xfrm>
            <a:off x="1390263" y="618825"/>
            <a:ext cx="6090666" cy="43722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1"/>
          <p:cNvSpPr txBox="1"/>
          <p:nvPr>
            <p:ph type="title"/>
          </p:nvPr>
        </p:nvSpPr>
        <p:spPr>
          <a:xfrm>
            <a:off x="177650" y="89200"/>
            <a:ext cx="8158800" cy="376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SzPct val="63461"/>
              <a:buNone/>
            </a:pPr>
            <a:r>
              <a:rPr lang="en" sz="1560"/>
              <a:t>Physical Data Model (PDM)</a:t>
            </a:r>
            <a:endParaRPr sz="1560"/>
          </a:p>
        </p:txBody>
      </p:sp>
      <p:pic>
        <p:nvPicPr>
          <p:cNvPr id="255" name="Google Shape;255;p31"/>
          <p:cNvPicPr preferRelativeResize="0"/>
          <p:nvPr/>
        </p:nvPicPr>
        <p:blipFill>
          <a:blip r:embed="rId3">
            <a:alphaModFix/>
          </a:blip>
          <a:stretch>
            <a:fillRect/>
          </a:stretch>
        </p:blipFill>
        <p:spPr>
          <a:xfrm>
            <a:off x="1115300" y="609775"/>
            <a:ext cx="6834060" cy="4373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Organization</a:t>
            </a:r>
            <a:endParaRPr/>
          </a:p>
        </p:txBody>
      </p:sp>
      <p:pic>
        <p:nvPicPr>
          <p:cNvPr id="142" name="Google Shape;142;p14"/>
          <p:cNvPicPr preferRelativeResize="0"/>
          <p:nvPr/>
        </p:nvPicPr>
        <p:blipFill>
          <a:blip r:embed="rId3">
            <a:alphaModFix/>
          </a:blip>
          <a:stretch>
            <a:fillRect/>
          </a:stretch>
        </p:blipFill>
        <p:spPr>
          <a:xfrm>
            <a:off x="5161550" y="913175"/>
            <a:ext cx="3428351" cy="342835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Process.WorkflowSteps Output</a:t>
            </a:r>
            <a:endParaRPr/>
          </a:p>
        </p:txBody>
      </p:sp>
      <p:pic>
        <p:nvPicPr>
          <p:cNvPr id="261" name="Google Shape;261;p32"/>
          <p:cNvPicPr preferRelativeResize="0"/>
          <p:nvPr/>
        </p:nvPicPr>
        <p:blipFill>
          <a:blip r:embed="rId3">
            <a:alphaModFix/>
          </a:blip>
          <a:stretch>
            <a:fillRect/>
          </a:stretch>
        </p:blipFill>
        <p:spPr>
          <a:xfrm>
            <a:off x="0" y="2012499"/>
            <a:ext cx="9144001" cy="111850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Redgate Acknowledgement </a:t>
            </a:r>
            <a:endParaRPr/>
          </a:p>
        </p:txBody>
      </p:sp>
      <p:pic>
        <p:nvPicPr>
          <p:cNvPr id="267" name="Google Shape;267;p33"/>
          <p:cNvPicPr preferRelativeResize="0"/>
          <p:nvPr/>
        </p:nvPicPr>
        <p:blipFill rotWithShape="1">
          <a:blip r:embed="rId3">
            <a:alphaModFix/>
          </a:blip>
          <a:srcRect b="16739" l="0" r="0" t="9356"/>
          <a:stretch/>
        </p:blipFill>
        <p:spPr>
          <a:xfrm>
            <a:off x="4812925" y="1373475"/>
            <a:ext cx="4066549" cy="19200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Meeting Notes</a:t>
            </a:r>
            <a:endParaRPr/>
          </a:p>
        </p:txBody>
      </p:sp>
      <p:pic>
        <p:nvPicPr>
          <p:cNvPr id="148" name="Google Shape;148;p15"/>
          <p:cNvPicPr preferRelativeResize="0"/>
          <p:nvPr/>
        </p:nvPicPr>
        <p:blipFill>
          <a:blip r:embed="rId3">
            <a:alphaModFix/>
          </a:blip>
          <a:stretch>
            <a:fillRect/>
          </a:stretch>
        </p:blipFill>
        <p:spPr>
          <a:xfrm>
            <a:off x="422550" y="1458013"/>
            <a:ext cx="4657725" cy="2762250"/>
          </a:xfrm>
          <a:prstGeom prst="rect">
            <a:avLst/>
          </a:prstGeom>
          <a:noFill/>
          <a:ln>
            <a:noFill/>
          </a:ln>
        </p:spPr>
      </p:pic>
      <p:pic>
        <p:nvPicPr>
          <p:cNvPr id="149" name="Google Shape;149;p15"/>
          <p:cNvPicPr preferRelativeResize="0"/>
          <p:nvPr/>
        </p:nvPicPr>
        <p:blipFill>
          <a:blip r:embed="rId4">
            <a:alphaModFix/>
          </a:blip>
          <a:stretch>
            <a:fillRect/>
          </a:stretch>
        </p:blipFill>
        <p:spPr>
          <a:xfrm>
            <a:off x="5665325" y="477775"/>
            <a:ext cx="2564275" cy="4187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Do: Sharlene</a:t>
            </a:r>
            <a:endParaRPr/>
          </a:p>
        </p:txBody>
      </p:sp>
      <p:sp>
        <p:nvSpPr>
          <p:cNvPr id="155" name="Google Shape;155;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6" name="Google Shape;156;p16"/>
          <p:cNvPicPr preferRelativeResize="0"/>
          <p:nvPr/>
        </p:nvPicPr>
        <p:blipFill>
          <a:blip r:embed="rId3">
            <a:alphaModFix/>
          </a:blip>
          <a:stretch>
            <a:fillRect/>
          </a:stretch>
        </p:blipFill>
        <p:spPr>
          <a:xfrm>
            <a:off x="1797525" y="1013375"/>
            <a:ext cx="6038850" cy="4019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Do: Humaira</a:t>
            </a:r>
            <a:endParaRPr/>
          </a:p>
        </p:txBody>
      </p:sp>
      <p:pic>
        <p:nvPicPr>
          <p:cNvPr id="162" name="Google Shape;162;p17"/>
          <p:cNvPicPr preferRelativeResize="0"/>
          <p:nvPr/>
        </p:nvPicPr>
        <p:blipFill>
          <a:blip r:embed="rId3">
            <a:alphaModFix/>
          </a:blip>
          <a:stretch>
            <a:fillRect/>
          </a:stretch>
        </p:blipFill>
        <p:spPr>
          <a:xfrm>
            <a:off x="1491888" y="1567550"/>
            <a:ext cx="6160218" cy="2911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Do: Matin</a:t>
            </a:r>
            <a:endParaRPr/>
          </a:p>
        </p:txBody>
      </p:sp>
      <p:sp>
        <p:nvSpPr>
          <p:cNvPr id="168" name="Google Shape;168;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9" name="Google Shape;169;p18"/>
          <p:cNvPicPr preferRelativeResize="0"/>
          <p:nvPr/>
        </p:nvPicPr>
        <p:blipFill>
          <a:blip r:embed="rId3">
            <a:alphaModFix/>
          </a:blip>
          <a:stretch>
            <a:fillRect/>
          </a:stretch>
        </p:blipFill>
        <p:spPr>
          <a:xfrm>
            <a:off x="1377438" y="1501188"/>
            <a:ext cx="6389124" cy="3043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Do: Steven</a:t>
            </a:r>
            <a:endParaRPr/>
          </a:p>
        </p:txBody>
      </p:sp>
      <p:sp>
        <p:nvSpPr>
          <p:cNvPr id="175" name="Google Shape;175;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6" name="Google Shape;176;p19"/>
          <p:cNvPicPr preferRelativeResize="0"/>
          <p:nvPr/>
        </p:nvPicPr>
        <p:blipFill>
          <a:blip r:embed="rId3">
            <a:alphaModFix/>
          </a:blip>
          <a:stretch>
            <a:fillRect/>
          </a:stretch>
        </p:blipFill>
        <p:spPr>
          <a:xfrm>
            <a:off x="1518675" y="1434338"/>
            <a:ext cx="6106650" cy="3177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Do: Ensar</a:t>
            </a:r>
            <a:endParaRPr/>
          </a:p>
        </p:txBody>
      </p:sp>
      <p:sp>
        <p:nvSpPr>
          <p:cNvPr id="182" name="Google Shape;182;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3" name="Google Shape;183;p20"/>
          <p:cNvPicPr preferRelativeResize="0"/>
          <p:nvPr/>
        </p:nvPicPr>
        <p:blipFill>
          <a:blip r:embed="rId3">
            <a:alphaModFix/>
          </a:blip>
          <a:stretch>
            <a:fillRect/>
          </a:stretch>
        </p:blipFill>
        <p:spPr>
          <a:xfrm>
            <a:off x="1256185" y="1567550"/>
            <a:ext cx="6631615" cy="2911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Do: Luis</a:t>
            </a:r>
            <a:endParaRPr/>
          </a:p>
        </p:txBody>
      </p:sp>
      <p:sp>
        <p:nvSpPr>
          <p:cNvPr id="189" name="Google Shape;189;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0" name="Google Shape;190;p21"/>
          <p:cNvPicPr preferRelativeResize="0"/>
          <p:nvPr/>
        </p:nvPicPr>
        <p:blipFill rotWithShape="1">
          <a:blip r:embed="rId3">
            <a:alphaModFix/>
          </a:blip>
          <a:srcRect b="0" l="0" r="0" t="0"/>
          <a:stretch/>
        </p:blipFill>
        <p:spPr>
          <a:xfrm>
            <a:off x="990550" y="1542013"/>
            <a:ext cx="7162900" cy="2962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