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882C1-BF43-4F76-A0B6-8FA40C16B4CA}" v="213" dt="2020-04-26T14:47:12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0AFB-A645-4674-9613-242FC9A1B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3D5D8-0142-4304-AA9A-6BC5EB664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B4E6-96E3-414B-AD9F-326CAAA4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5306-9302-44F2-B4AA-ADDFFB27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58AB7-A546-4801-8C89-9DDDBBFA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347C-AD66-45D7-B0AF-22A8E295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4E92D-0265-4FDB-8437-4BA1C6E94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8EB9-ECF9-4B09-A8BC-4563E73F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D233-0D5E-4A2A-8B32-F9320F67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0ECC-062D-43A9-A8DF-E5BDA82F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6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FAB3C-A64C-46DC-910D-F78D9D667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01946-08EB-44AB-BFBB-8FD4576B7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32D93-651A-4FC3-935B-6E873921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1479-23D7-4957-90E5-B6F329E9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D6BD8-442F-4D5D-BCB9-13368394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BD6B-82F2-4077-A324-4874F364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BB26-00EF-4940-A210-7B45729C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2892A-3F62-47C0-9C25-A5B79DD6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49B65-6BB9-4A83-AFA3-85020EAA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87306-4792-424F-9075-327B5F68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7D08-D307-4096-8F1A-4713D5E3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A5EA8-FB01-4B54-95CA-DE75D571B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3BF58-639D-4853-9AC5-5EB9C1DA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DFFF-0E62-4993-8B10-15C6E8BC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D4C10-A102-448A-B774-BBFA905F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70F4-9426-43C2-9BEC-BCCC34D9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66C5-5B03-4336-BD04-646FA2DA3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0095-0723-470C-9CBB-93DD3E5CF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DB783-8833-42E4-86EF-12F1FE52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EF6CF-798B-43AD-8610-7BAA917E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1DD6-1227-49B3-925D-C5D11159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8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79634-46C9-4599-848D-4C390EC1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1773B-0189-498E-9311-1D279AB14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AFE00-1107-41E5-88CC-2D3CC70A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394EC-07FE-463F-B4D4-32B88879B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6296A-37C0-46D9-B886-B16E0D3F0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CB057-446D-4673-B8E2-13FC0A13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6FD90-F8B1-42EC-88EA-A2A57723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C30C5-961D-4E8A-A4AA-CC6CFA5A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A4EF-EF6A-4AF2-9B96-83BAD81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36EA5-7389-4DE8-99D4-0333B176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682B2-8B58-4FC3-ADEE-DDEDE8D6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6DDEA-8216-4A3E-B5BC-254026DC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4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D9BDE-CFE0-47CB-825D-C55273CC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24165-61AF-444E-9DDB-778AF518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3D428-2D20-4731-8D33-88DC8323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B4DC-C826-4A15-8F33-1919FB47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E06A-96AB-4C88-8CD7-F54D72E3F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C3D9B-9BA3-4E4B-AB25-B15ABBC64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E718A-409A-4FE9-8B77-A90E30E1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DB9ED-9D31-44AA-B7D9-C639BA13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F024F-946E-4B8B-B3CB-569F72EB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7116-F193-48C1-B5A9-EE1441C4D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5A0C0-EAB6-45D5-9987-4BCFF9C08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08F50-607B-4E91-BE99-CED616E94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0ED3E-E5FD-485C-9DC0-99B57669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C1466-7B15-48F7-B45B-BCBBC16C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F8B10-E513-442F-92C2-6ED68486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78C17-6DCF-41A3-8E85-77EF58B3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C8B2-FE60-47CA-A1D0-D7891384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0E754-53EF-4482-BF1A-7223A2157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D7D9-E75A-4131-8891-145E2EF1E860}" type="datetimeFigureOut">
              <a:rPr lang="en-US" smtClean="0"/>
              <a:t>4/26/2020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BCA39-21DC-4565-AC26-D98F2BD6E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86A5D-E866-4C8B-9965-BA6AFE616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1CC6-E6B0-42BB-9D53-044318AB1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F03FBE-5539-4A3C-9A83-BE4DC1B205B1}"/>
              </a:ext>
            </a:extLst>
          </p:cNvPr>
          <p:cNvSpPr/>
          <p:nvPr/>
        </p:nvSpPr>
        <p:spPr>
          <a:xfrm>
            <a:off x="713232" y="619667"/>
            <a:ext cx="1176528" cy="2392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Target-system Training data (class 0, normal)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103E1-F574-4FB3-84F7-F5A711F7CE0F}"/>
              </a:ext>
            </a:extLst>
          </p:cNvPr>
          <p:cNvSpPr/>
          <p:nvPr/>
        </p:nvSpPr>
        <p:spPr>
          <a:xfrm>
            <a:off x="2532888" y="799539"/>
            <a:ext cx="932688" cy="23926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New log data from target system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3546CE-2137-42E7-872F-43F6C65448E8}"/>
              </a:ext>
            </a:extLst>
          </p:cNvPr>
          <p:cNvSpPr/>
          <p:nvPr/>
        </p:nvSpPr>
        <p:spPr>
          <a:xfrm>
            <a:off x="713232" y="1322832"/>
            <a:ext cx="2755392" cy="1095381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Tokenization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5EAD3F-9FB6-4F4F-991F-BBF678049D40}"/>
              </a:ext>
            </a:extLst>
          </p:cNvPr>
          <p:cNvSpPr/>
          <p:nvPr/>
        </p:nvSpPr>
        <p:spPr>
          <a:xfrm>
            <a:off x="768604" y="1369222"/>
            <a:ext cx="2642304" cy="22839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Examples</a:t>
            </a:r>
          </a:p>
          <a:p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Imprecise machine check                    2. Machine check interrupt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4483F7-5D80-4B4A-9463-BDA5919CDC5B}"/>
              </a:ext>
            </a:extLst>
          </p:cNvPr>
          <p:cNvSpPr/>
          <p:nvPr/>
        </p:nvSpPr>
        <p:spPr>
          <a:xfrm>
            <a:off x="766728" y="1623508"/>
            <a:ext cx="2642304" cy="22839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en-US" sz="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[[EMBEDDING], imprecise, machine, check] </a:t>
            </a:r>
          </a:p>
          <a:p>
            <a:pPr marL="228600" indent="-228600" algn="ctr">
              <a:buAutoNum type="arabicPeriod"/>
            </a:pPr>
            <a:r>
              <a:rPr lang="en-US" sz="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[[EMBEDDING], machine, check, interrupt]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A43265-95A4-4285-A505-2FF2895072CD}"/>
              </a:ext>
            </a:extLst>
          </p:cNvPr>
          <p:cNvSpPr/>
          <p:nvPr/>
        </p:nvSpPr>
        <p:spPr>
          <a:xfrm>
            <a:off x="2490218" y="1949555"/>
            <a:ext cx="918814" cy="27127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1. [0, 1, 2, 3]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2. [0, 2, 3, 4]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713F08-D4FB-4CC2-A29B-E4936811A783}"/>
              </a:ext>
            </a:extLst>
          </p:cNvPr>
          <p:cNvSpPr/>
          <p:nvPr/>
        </p:nvSpPr>
        <p:spPr>
          <a:xfrm>
            <a:off x="766728" y="1895562"/>
            <a:ext cx="877824" cy="48310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[EMBEDDING] : 0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imprecise : 1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machine : 2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Check : 3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Interrupt ; 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644F73-C7E3-4AA0-9D28-ED7965B0B941}"/>
              </a:ext>
            </a:extLst>
          </p:cNvPr>
          <p:cNvSpPr/>
          <p:nvPr/>
        </p:nvSpPr>
        <p:spPr>
          <a:xfrm>
            <a:off x="713232" y="979411"/>
            <a:ext cx="1176528" cy="22302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Auxiliary data (class 1, anomaly)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8742CB-8C25-4CE0-B390-3F101C19CEE3}"/>
              </a:ext>
            </a:extLst>
          </p:cNvPr>
          <p:cNvCxnSpPr>
            <a:cxnSpLocks/>
            <a:stCxn id="4" idx="2"/>
            <a:endCxn id="50" idx="0"/>
          </p:cNvCxnSpPr>
          <p:nvPr/>
        </p:nvCxnSpPr>
        <p:spPr>
          <a:xfrm>
            <a:off x="1301496" y="858935"/>
            <a:ext cx="0" cy="120476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Rectangle: Rounded Corners 423">
            <a:extLst>
              <a:ext uri="{FF2B5EF4-FFF2-40B4-BE49-F238E27FC236}">
                <a16:creationId xmlns:a16="http://schemas.microsoft.com/office/drawing/2014/main" id="{D3B20890-5C0A-42A4-AAFA-AD2D25042A16}"/>
              </a:ext>
            </a:extLst>
          </p:cNvPr>
          <p:cNvSpPr/>
          <p:nvPr/>
        </p:nvSpPr>
        <p:spPr>
          <a:xfrm>
            <a:off x="707014" y="2502442"/>
            <a:ext cx="2755392" cy="187237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9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Encoder of the transformer architecture</a:t>
            </a:r>
          </a:p>
        </p:txBody>
      </p:sp>
      <p:sp>
        <p:nvSpPr>
          <p:cNvPr id="436" name="Rectangle: Rounded Corners 435">
            <a:extLst>
              <a:ext uri="{FF2B5EF4-FFF2-40B4-BE49-F238E27FC236}">
                <a16:creationId xmlns:a16="http://schemas.microsoft.com/office/drawing/2014/main" id="{0D915255-DFFD-4E83-BD1D-16FA968F8BC8}"/>
              </a:ext>
            </a:extLst>
          </p:cNvPr>
          <p:cNvSpPr/>
          <p:nvPr/>
        </p:nvSpPr>
        <p:spPr>
          <a:xfrm>
            <a:off x="4179727" y="1361989"/>
            <a:ext cx="2086867" cy="354877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Positional encoding: of each word within the log message for preserving the sequential order</a:t>
            </a:r>
          </a:p>
        </p:txBody>
      </p: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1CA0617B-3EB5-4CA1-8395-C802972042C6}"/>
              </a:ext>
            </a:extLst>
          </p:cNvPr>
          <p:cNvSpPr/>
          <p:nvPr/>
        </p:nvSpPr>
        <p:spPr>
          <a:xfrm>
            <a:off x="830451" y="3294780"/>
            <a:ext cx="2472765" cy="22150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 = </a:t>
            </a:r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Numerical vector of the [EMBEDING] token (summarizes the log message)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0D7EACDC-7DF1-4389-8E2D-84889D22C22F}"/>
                  </a:ext>
                </a:extLst>
              </p:cNvPr>
              <p:cNvSpPr/>
              <p:nvPr/>
            </p:nvSpPr>
            <p:spPr>
              <a:xfrm>
                <a:off x="2281304" y="3667147"/>
                <a:ext cx="1021912" cy="418725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test data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Anomaly score: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7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70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‖</m:t>
                        </m:r>
                        <m:r>
                          <a:rPr lang="en-US" sz="7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𝐳</m:t>
                        </m:r>
                        <m:r>
                          <a:rPr lang="en-US" sz="7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en-US" sz="7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7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0D7EACDC-7DF1-4389-8E2D-84889D22C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04" y="3667147"/>
                <a:ext cx="1021912" cy="41872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8" name="Rectangle: Rounded Corners 507">
            <a:extLst>
              <a:ext uri="{FF2B5EF4-FFF2-40B4-BE49-F238E27FC236}">
                <a16:creationId xmlns:a16="http://schemas.microsoft.com/office/drawing/2014/main" id="{0293012A-4DB0-42E0-9045-F3D5999F9F7A}"/>
              </a:ext>
            </a:extLst>
          </p:cNvPr>
          <p:cNvSpPr/>
          <p:nvPr/>
        </p:nvSpPr>
        <p:spPr>
          <a:xfrm rot="16200000">
            <a:off x="2926080" y="1250683"/>
            <a:ext cx="152401" cy="29261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C905A4F6-5BF8-4633-913D-6603B97EF90F}"/>
              </a:ext>
            </a:extLst>
          </p:cNvPr>
          <p:cNvCxnSpPr>
            <a:cxnSpLocks/>
            <a:stCxn id="6" idx="2"/>
            <a:endCxn id="508" idx="3"/>
          </p:cNvCxnSpPr>
          <p:nvPr/>
        </p:nvCxnSpPr>
        <p:spPr>
          <a:xfrm>
            <a:off x="2999232" y="1038807"/>
            <a:ext cx="3049" cy="28198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Rectangle: Rounded Corners 515">
            <a:extLst>
              <a:ext uri="{FF2B5EF4-FFF2-40B4-BE49-F238E27FC236}">
                <a16:creationId xmlns:a16="http://schemas.microsoft.com/office/drawing/2014/main" id="{685FF2E8-89D0-4AAE-9981-0C84BC96907B}"/>
              </a:ext>
            </a:extLst>
          </p:cNvPr>
          <p:cNvSpPr/>
          <p:nvPr/>
        </p:nvSpPr>
        <p:spPr>
          <a:xfrm rot="16200000">
            <a:off x="2893896" y="2264124"/>
            <a:ext cx="152401" cy="29261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8" name="Rectangle: Rounded Corners 517">
            <a:extLst>
              <a:ext uri="{FF2B5EF4-FFF2-40B4-BE49-F238E27FC236}">
                <a16:creationId xmlns:a16="http://schemas.microsoft.com/office/drawing/2014/main" id="{1673370B-DA7C-4B69-82B1-A1FABBEE34D6}"/>
              </a:ext>
            </a:extLst>
          </p:cNvPr>
          <p:cNvSpPr/>
          <p:nvPr/>
        </p:nvSpPr>
        <p:spPr>
          <a:xfrm rot="16200000">
            <a:off x="1193111" y="2264124"/>
            <a:ext cx="152401" cy="29261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2" name="Rectangle: Rounded Corners 521">
            <a:extLst>
              <a:ext uri="{FF2B5EF4-FFF2-40B4-BE49-F238E27FC236}">
                <a16:creationId xmlns:a16="http://schemas.microsoft.com/office/drawing/2014/main" id="{76C8A531-C753-4101-B58A-AD975C689412}"/>
              </a:ext>
            </a:extLst>
          </p:cNvPr>
          <p:cNvSpPr/>
          <p:nvPr/>
        </p:nvSpPr>
        <p:spPr>
          <a:xfrm>
            <a:off x="3258507" y="3290331"/>
            <a:ext cx="152401" cy="29261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5" name="Rectangle: Rounded Corners 524">
            <a:extLst>
              <a:ext uri="{FF2B5EF4-FFF2-40B4-BE49-F238E27FC236}">
                <a16:creationId xmlns:a16="http://schemas.microsoft.com/office/drawing/2014/main" id="{8860A40C-A564-495C-821F-85C90418EFF2}"/>
              </a:ext>
            </a:extLst>
          </p:cNvPr>
          <p:cNvSpPr/>
          <p:nvPr/>
        </p:nvSpPr>
        <p:spPr>
          <a:xfrm rot="16200000">
            <a:off x="1226088" y="1250683"/>
            <a:ext cx="152401" cy="29261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9A5459EA-CF99-4577-9A7E-78B44E7A5567}"/>
              </a:ext>
            </a:extLst>
          </p:cNvPr>
          <p:cNvCxnSpPr>
            <a:cxnSpLocks/>
            <a:stCxn id="50" idx="2"/>
            <a:endCxn id="525" idx="3"/>
          </p:cNvCxnSpPr>
          <p:nvPr/>
        </p:nvCxnSpPr>
        <p:spPr>
          <a:xfrm>
            <a:off x="1301496" y="1202437"/>
            <a:ext cx="793" cy="118351"/>
          </a:xfrm>
          <a:prstGeom prst="straightConnector1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Arrow: Right 455">
            <a:extLst>
              <a:ext uri="{FF2B5EF4-FFF2-40B4-BE49-F238E27FC236}">
                <a16:creationId xmlns:a16="http://schemas.microsoft.com/office/drawing/2014/main" id="{7F0B88E7-B817-43CE-AFCE-1BAA56746592}"/>
              </a:ext>
            </a:extLst>
          </p:cNvPr>
          <p:cNvSpPr/>
          <p:nvPr/>
        </p:nvSpPr>
        <p:spPr>
          <a:xfrm rot="5400000">
            <a:off x="1646207" y="2435991"/>
            <a:ext cx="3751703" cy="119061"/>
          </a:xfrm>
          <a:prstGeom prst="rightArrow">
            <a:avLst>
              <a:gd name="adj1" fmla="val 42967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4F2FF500-E8F6-45F8-A358-ABE7CB7BF40C}"/>
                  </a:ext>
                </a:extLst>
              </p:cNvPr>
              <p:cNvSpPr/>
              <p:nvPr/>
            </p:nvSpPr>
            <p:spPr>
              <a:xfrm>
                <a:off x="4179727" y="858935"/>
                <a:ext cx="2086868" cy="389690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Word embeddings (examples)</a:t>
                </a:r>
              </a:p>
              <a:p>
                <a:pPr algn="ctr"/>
                <a:r>
                  <a:rPr lang="en-US" sz="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[[EMBEDDING]:[0.11, 0.07 …, 0.4], …, </a:t>
                </a:r>
                <a:endParaRPr lang="en-US" sz="7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7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: [0.59, 0.33, …, 0.7]] </a:t>
                </a:r>
              </a:p>
            </p:txBody>
          </p:sp>
        </mc:Choice>
        <mc:Fallback xmlns="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4F2FF500-E8F6-45F8-A358-ABE7CB7BF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27" y="858935"/>
                <a:ext cx="2086868" cy="389690"/>
              </a:xfrm>
              <a:prstGeom prst="roundRect">
                <a:avLst/>
              </a:prstGeom>
              <a:blipFill>
                <a:blip r:embed="rId3"/>
                <a:stretch>
                  <a:fillRect b="-3077"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D7432CA-0651-4FCE-8F52-6C47CC0CFBDF}"/>
              </a:ext>
            </a:extLst>
          </p:cNvPr>
          <p:cNvSpPr/>
          <p:nvPr/>
        </p:nvSpPr>
        <p:spPr>
          <a:xfrm>
            <a:off x="830451" y="3661837"/>
            <a:ext cx="1306402" cy="42934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train data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Spherical Cross-Entropy Loss function (</a:t>
            </a:r>
            <a:r>
              <a:rPr lang="en-US" sz="7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and backpropagate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2389383-B7C2-48A5-AA2B-573E4277DA46}"/>
              </a:ext>
            </a:extLst>
          </p:cNvPr>
          <p:cNvSpPr/>
          <p:nvPr/>
        </p:nvSpPr>
        <p:spPr>
          <a:xfrm>
            <a:off x="4184337" y="2205769"/>
            <a:ext cx="2078136" cy="14567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Multi-head attention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297987-C369-45CA-ABF8-049258CBF214}"/>
              </a:ext>
            </a:extLst>
          </p:cNvPr>
          <p:cNvSpPr/>
          <p:nvPr/>
        </p:nvSpPr>
        <p:spPr>
          <a:xfrm>
            <a:off x="4184337" y="2459318"/>
            <a:ext cx="2078136" cy="1500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 &amp; Norm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FE4FD18-215A-4E4E-B836-75BE0DFDCA95}"/>
              </a:ext>
            </a:extLst>
          </p:cNvPr>
          <p:cNvSpPr/>
          <p:nvPr/>
        </p:nvSpPr>
        <p:spPr>
          <a:xfrm>
            <a:off x="4184337" y="2715075"/>
            <a:ext cx="2078136" cy="14567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Feed forward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D78F500-9499-4155-B38C-EB7741EC4361}"/>
              </a:ext>
            </a:extLst>
          </p:cNvPr>
          <p:cNvSpPr/>
          <p:nvPr/>
        </p:nvSpPr>
        <p:spPr>
          <a:xfrm>
            <a:off x="4184338" y="2968624"/>
            <a:ext cx="2078136" cy="145673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 &amp; Norm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0E1D478-EC59-41CB-920C-130DF037C2A7}"/>
              </a:ext>
            </a:extLst>
          </p:cNvPr>
          <p:cNvSpPr/>
          <p:nvPr/>
        </p:nvSpPr>
        <p:spPr>
          <a:xfrm>
            <a:off x="3764429" y="2089601"/>
            <a:ext cx="448803" cy="120662"/>
          </a:xfrm>
          <a:prstGeom prst="roundRect">
            <a:avLst>
              <a:gd name="adj" fmla="val 50000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 ×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ABA92C5-8774-4AA6-9299-03FA05BB898A}"/>
              </a:ext>
            </a:extLst>
          </p:cNvPr>
          <p:cNvSpPr/>
          <p:nvPr/>
        </p:nvSpPr>
        <p:spPr>
          <a:xfrm>
            <a:off x="834438" y="2653483"/>
            <a:ext cx="2472765" cy="495207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Transformer encoder with multi-head dot-product self-attention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4DE4E0D-AD33-4AD2-A13A-9E8A7214DE34}"/>
              </a:ext>
            </a:extLst>
          </p:cNvPr>
          <p:cNvSpPr/>
          <p:nvPr/>
        </p:nvSpPr>
        <p:spPr>
          <a:xfrm>
            <a:off x="4184337" y="1904808"/>
            <a:ext cx="614537" cy="136157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0180E62-56CB-4B49-B2DA-5BFE20D64C1D}"/>
              </a:ext>
            </a:extLst>
          </p:cNvPr>
          <p:cNvSpPr/>
          <p:nvPr/>
        </p:nvSpPr>
        <p:spPr>
          <a:xfrm>
            <a:off x="4915651" y="1906066"/>
            <a:ext cx="615022" cy="13744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Query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79EDB80-0CD3-45AE-A328-18DC4C552697}"/>
              </a:ext>
            </a:extLst>
          </p:cNvPr>
          <p:cNvSpPr/>
          <p:nvPr/>
        </p:nvSpPr>
        <p:spPr>
          <a:xfrm>
            <a:off x="5647451" y="1906728"/>
            <a:ext cx="615022" cy="134235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Value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CB95B39-04C2-48CC-9A07-D187E1040094}"/>
              </a:ext>
            </a:extLst>
          </p:cNvPr>
          <p:cNvCxnSpPr>
            <a:cxnSpLocks/>
            <a:stCxn id="436" idx="2"/>
            <a:endCxn id="36" idx="3"/>
          </p:cNvCxnSpPr>
          <p:nvPr/>
        </p:nvCxnSpPr>
        <p:spPr>
          <a:xfrm rot="16200000" flipH="1">
            <a:off x="5334068" y="1605959"/>
            <a:ext cx="817498" cy="1039312"/>
          </a:xfrm>
          <a:prstGeom prst="bentConnector4">
            <a:avLst>
              <a:gd name="adj1" fmla="val 11621"/>
              <a:gd name="adj2" fmla="val 1055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1B0C547-AC91-4CE8-9788-113280EFE806}"/>
              </a:ext>
            </a:extLst>
          </p:cNvPr>
          <p:cNvCxnSpPr>
            <a:cxnSpLocks/>
            <a:stCxn id="36" idx="1"/>
            <a:endCxn id="38" idx="1"/>
          </p:cNvCxnSpPr>
          <p:nvPr/>
        </p:nvCxnSpPr>
        <p:spPr>
          <a:xfrm rot="10800000" flipH="1" flipV="1">
            <a:off x="4184336" y="2534363"/>
            <a:ext cx="1" cy="507097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2F1820-46B7-4685-A60C-DE0D4B17450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5223405" y="2860748"/>
            <a:ext cx="1" cy="10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91024A-C266-402C-A7ED-E842E5B8EC59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5223405" y="2609410"/>
            <a:ext cx="0" cy="105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EF9FDC7-A39F-4608-A580-26BA5CFB7825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5223405" y="2351442"/>
            <a:ext cx="0" cy="107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355C4DE-2C96-440B-B83E-CD5F2C8E49E9}"/>
              </a:ext>
            </a:extLst>
          </p:cNvPr>
          <p:cNvCxnSpPr>
            <a:cxnSpLocks/>
            <a:stCxn id="41" idx="2"/>
            <a:endCxn id="35" idx="0"/>
          </p:cNvCxnSpPr>
          <p:nvPr/>
        </p:nvCxnSpPr>
        <p:spPr>
          <a:xfrm rot="16200000" flipH="1">
            <a:off x="4775103" y="1757467"/>
            <a:ext cx="164804" cy="7317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6410A0C-7F10-496A-A9D7-4937649563C0}"/>
              </a:ext>
            </a:extLst>
          </p:cNvPr>
          <p:cNvCxnSpPr>
            <a:cxnSpLocks/>
            <a:stCxn id="42" idx="2"/>
            <a:endCxn id="35" idx="0"/>
          </p:cNvCxnSpPr>
          <p:nvPr/>
        </p:nvCxnSpPr>
        <p:spPr>
          <a:xfrm rot="16200000" flipH="1">
            <a:off x="5142155" y="2124518"/>
            <a:ext cx="162257" cy="2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D3C1114-0500-400C-A97B-EC98D14D43C5}"/>
              </a:ext>
            </a:extLst>
          </p:cNvPr>
          <p:cNvCxnSpPr>
            <a:cxnSpLocks/>
            <a:stCxn id="43" idx="2"/>
            <a:endCxn id="35" idx="0"/>
          </p:cNvCxnSpPr>
          <p:nvPr/>
        </p:nvCxnSpPr>
        <p:spPr>
          <a:xfrm rot="5400000">
            <a:off x="5506781" y="1757588"/>
            <a:ext cx="164806" cy="7315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B1C5BA3-428C-443D-A575-6506D69F2AA4}"/>
              </a:ext>
            </a:extLst>
          </p:cNvPr>
          <p:cNvCxnSpPr>
            <a:cxnSpLocks/>
            <a:stCxn id="436" idx="2"/>
            <a:endCxn id="41" idx="0"/>
          </p:cNvCxnSpPr>
          <p:nvPr/>
        </p:nvCxnSpPr>
        <p:spPr>
          <a:xfrm rot="5400000">
            <a:off x="4763413" y="1445060"/>
            <a:ext cx="187942" cy="7315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0DCCE44-9FB5-4955-8F16-AEEAF3C61AAD}"/>
              </a:ext>
            </a:extLst>
          </p:cNvPr>
          <p:cNvCxnSpPr>
            <a:cxnSpLocks/>
            <a:stCxn id="436" idx="2"/>
            <a:endCxn id="42" idx="0"/>
          </p:cNvCxnSpPr>
          <p:nvPr/>
        </p:nvCxnSpPr>
        <p:spPr>
          <a:xfrm rot="16200000" flipH="1">
            <a:off x="5128561" y="1811465"/>
            <a:ext cx="189200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3A2FAC33-376C-4176-818F-923CC698A68A}"/>
              </a:ext>
            </a:extLst>
          </p:cNvPr>
          <p:cNvCxnSpPr>
            <a:cxnSpLocks/>
            <a:stCxn id="436" idx="2"/>
            <a:endCxn id="43" idx="0"/>
          </p:cNvCxnSpPr>
          <p:nvPr/>
        </p:nvCxnSpPr>
        <p:spPr>
          <a:xfrm rot="16200000" flipH="1">
            <a:off x="5494130" y="1445896"/>
            <a:ext cx="189862" cy="7318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0812A74-8859-436A-ADDA-3F5D78C3812E}"/>
              </a:ext>
            </a:extLst>
          </p:cNvPr>
          <p:cNvCxnSpPr>
            <a:cxnSpLocks/>
            <a:stCxn id="75" idx="2"/>
            <a:endCxn id="436" idx="0"/>
          </p:cNvCxnSpPr>
          <p:nvPr/>
        </p:nvCxnSpPr>
        <p:spPr>
          <a:xfrm>
            <a:off x="5223161" y="1248625"/>
            <a:ext cx="0" cy="11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79E8FA1-2B40-4F74-9B24-1683B2842F68}"/>
              </a:ext>
            </a:extLst>
          </p:cNvPr>
          <p:cNvSpPr/>
          <p:nvPr/>
        </p:nvSpPr>
        <p:spPr>
          <a:xfrm>
            <a:off x="4213232" y="3238288"/>
            <a:ext cx="1028957" cy="416036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[EMBEDDING]: 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[0.23, 0.38, …, 0.82]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81E6C1B-9ED8-4F54-87B5-33D33E481890}"/>
              </a:ext>
            </a:extLst>
          </p:cNvPr>
          <p:cNvSpPr/>
          <p:nvPr/>
        </p:nvSpPr>
        <p:spPr>
          <a:xfrm>
            <a:off x="5302769" y="3363261"/>
            <a:ext cx="235956" cy="202425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8783F8E-1329-4678-8745-7B26F57E44E1}"/>
                  </a:ext>
                </a:extLst>
              </p:cNvPr>
              <p:cNvSpPr/>
              <p:nvPr/>
            </p:nvSpPr>
            <p:spPr>
              <a:xfrm>
                <a:off x="5610153" y="3243275"/>
                <a:ext cx="615589" cy="416034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E8783F8E-1329-4678-8745-7B26F57E4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53" y="3243275"/>
                <a:ext cx="615589" cy="41603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CE122CCB-94E3-4EB9-B059-E0B8899FB529}"/>
              </a:ext>
            </a:extLst>
          </p:cNvPr>
          <p:cNvSpPr/>
          <p:nvPr/>
        </p:nvSpPr>
        <p:spPr>
          <a:xfrm>
            <a:off x="4185682" y="3826825"/>
            <a:ext cx="2078136" cy="199431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Loss(z) and Distance(z)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2E3A1364-E60F-4257-BF4E-65731ACE4C18}"/>
              </a:ext>
            </a:extLst>
          </p:cNvPr>
          <p:cNvCxnSpPr>
            <a:cxnSpLocks/>
            <a:stCxn id="115" idx="2"/>
            <a:endCxn id="121" idx="0"/>
          </p:cNvCxnSpPr>
          <p:nvPr/>
        </p:nvCxnSpPr>
        <p:spPr>
          <a:xfrm rot="16200000" flipH="1">
            <a:off x="4889980" y="3492054"/>
            <a:ext cx="172501" cy="4970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0196628F-9681-416E-A9FA-628AE46BEAF6}"/>
              </a:ext>
            </a:extLst>
          </p:cNvPr>
          <p:cNvSpPr/>
          <p:nvPr/>
        </p:nvSpPr>
        <p:spPr>
          <a:xfrm>
            <a:off x="3851783" y="1763299"/>
            <a:ext cx="2737437" cy="233603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C5D90F7-7A3C-4417-BD84-A701FE3DF746}"/>
              </a:ext>
            </a:extLst>
          </p:cNvPr>
          <p:cNvCxnSpPr>
            <a:cxnSpLocks/>
            <a:stCxn id="38" idx="2"/>
            <a:endCxn id="83" idx="0"/>
          </p:cNvCxnSpPr>
          <p:nvPr/>
        </p:nvCxnSpPr>
        <p:spPr>
          <a:xfrm flipH="1">
            <a:off x="5221101" y="3114297"/>
            <a:ext cx="2305" cy="105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F095DCB-62DB-47F6-A1BA-CD502F7339D3}"/>
              </a:ext>
            </a:extLst>
          </p:cNvPr>
          <p:cNvSpPr/>
          <p:nvPr/>
        </p:nvSpPr>
        <p:spPr>
          <a:xfrm>
            <a:off x="4179727" y="3219963"/>
            <a:ext cx="2082747" cy="463564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7" name="Cylinder 466">
            <a:extLst>
              <a:ext uri="{FF2B5EF4-FFF2-40B4-BE49-F238E27FC236}">
                <a16:creationId xmlns:a16="http://schemas.microsoft.com/office/drawing/2014/main" id="{702CC8F6-D98D-4DC4-A5BA-86438A3FAD54}"/>
              </a:ext>
            </a:extLst>
          </p:cNvPr>
          <p:cNvSpPr/>
          <p:nvPr/>
        </p:nvSpPr>
        <p:spPr>
          <a:xfrm>
            <a:off x="7704732" y="1597617"/>
            <a:ext cx="1039311" cy="1263131"/>
          </a:xfrm>
          <a:prstGeom prst="can">
            <a:avLst>
              <a:gd name="adj" fmla="val 3013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train split</a:t>
            </a:r>
          </a:p>
          <a:p>
            <a:pPr algn="ctr"/>
            <a:r>
              <a:rPr lang="en-US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(normal class)</a:t>
            </a:r>
          </a:p>
          <a:p>
            <a:pPr algn="ctr"/>
            <a:endParaRPr lang="en-US" sz="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357CBDDF-A207-452C-82D0-9D8F63612181}"/>
              </a:ext>
            </a:extLst>
          </p:cNvPr>
          <p:cNvSpPr/>
          <p:nvPr/>
        </p:nvSpPr>
        <p:spPr>
          <a:xfrm>
            <a:off x="7704422" y="1597615"/>
            <a:ext cx="1039310" cy="781055"/>
          </a:xfrm>
          <a:prstGeom prst="can">
            <a:avLst>
              <a:gd name="adj" fmla="val 35354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en-US" sz="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Test split</a:t>
            </a:r>
          </a:p>
          <a:p>
            <a:pPr algn="ctr"/>
            <a:r>
              <a:rPr lang="en-US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(normal &amp; anomalous samples) used for evaluation only</a:t>
            </a:r>
          </a:p>
          <a:p>
            <a:pPr algn="ctr"/>
            <a:endParaRPr lang="en-US" sz="7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2242F326-3EEA-4FE9-AFE3-DD5F8E079036}"/>
              </a:ext>
            </a:extLst>
          </p:cNvPr>
          <p:cNvSpPr/>
          <p:nvPr/>
        </p:nvSpPr>
        <p:spPr>
          <a:xfrm>
            <a:off x="7769465" y="1554854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 dataset</a:t>
            </a:r>
          </a:p>
          <a:p>
            <a:pPr algn="ctr"/>
            <a:r>
              <a:rPr lang="en-US" sz="700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(e.g., Blue Gene/L)</a:t>
            </a:r>
          </a:p>
        </p:txBody>
      </p:sp>
      <p:sp>
        <p:nvSpPr>
          <p:cNvPr id="97" name="Cylinder 96">
            <a:extLst>
              <a:ext uri="{FF2B5EF4-FFF2-40B4-BE49-F238E27FC236}">
                <a16:creationId xmlns:a16="http://schemas.microsoft.com/office/drawing/2014/main" id="{48064A08-40E3-4CAD-A461-261EA3DD22A0}"/>
              </a:ext>
            </a:extLst>
          </p:cNvPr>
          <p:cNvSpPr/>
          <p:nvPr/>
        </p:nvSpPr>
        <p:spPr>
          <a:xfrm>
            <a:off x="8955031" y="1864899"/>
            <a:ext cx="1039310" cy="778243"/>
          </a:xfrm>
          <a:prstGeom prst="can">
            <a:avLst>
              <a:gd name="adj" fmla="val 301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Other datasets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(e.g., Thunderbird, Spirit) used in training only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4420B0-C78E-4709-8DD0-25FD93B703DE}"/>
              </a:ext>
            </a:extLst>
          </p:cNvPr>
          <p:cNvSpPr/>
          <p:nvPr/>
        </p:nvSpPr>
        <p:spPr>
          <a:xfrm>
            <a:off x="9079385" y="1817450"/>
            <a:ext cx="790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Auxiliary data </a:t>
            </a:r>
          </a:p>
          <a:p>
            <a:pPr algn="ctr"/>
            <a:r>
              <a:rPr lang="en-US" sz="700" dirty="0">
                <a:latin typeface="Cambria Math" panose="02040503050406030204" pitchFamily="18" charset="0"/>
                <a:ea typeface="Cambria Math" panose="02040503050406030204" pitchFamily="18" charset="0"/>
              </a:rPr>
              <a:t>(anomaly class)</a:t>
            </a:r>
          </a:p>
        </p:txBody>
      </p:sp>
    </p:spTree>
    <p:extLst>
      <p:ext uri="{BB962C8B-B14F-4D97-AF65-F5344CB8AC3E}">
        <p14:creationId xmlns:p14="http://schemas.microsoft.com/office/powerpoint/2010/main" val="362255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Sasho Nedelkoski</dc:creator>
  <cp:lastModifiedBy>Sasho Nedelkoski</cp:lastModifiedBy>
  <cp:revision>5</cp:revision>
  <dcterms:created xsi:type="dcterms:W3CDTF">2020-04-21T10:26:08Z</dcterms:created>
  <dcterms:modified xsi:type="dcterms:W3CDTF">2020-04-26T18:12:05Z</dcterms:modified>
</cp:coreProperties>
</file>