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28"/>
  </p:notesMasterIdLst>
  <p:sldIdLst>
    <p:sldId id="256" r:id="rId2"/>
    <p:sldId id="277" r:id="rId3"/>
    <p:sldId id="278" r:id="rId4"/>
    <p:sldId id="279" r:id="rId5"/>
    <p:sldId id="258" r:id="rId6"/>
    <p:sldId id="280" r:id="rId7"/>
    <p:sldId id="281" r:id="rId8"/>
    <p:sldId id="283" r:id="rId9"/>
    <p:sldId id="260" r:id="rId10"/>
    <p:sldId id="261" r:id="rId11"/>
    <p:sldId id="284" r:id="rId12"/>
    <p:sldId id="282" r:id="rId13"/>
    <p:sldId id="262" r:id="rId14"/>
    <p:sldId id="275" r:id="rId15"/>
    <p:sldId id="264" r:id="rId16"/>
    <p:sldId id="271" r:id="rId17"/>
    <p:sldId id="272" r:id="rId18"/>
    <p:sldId id="273" r:id="rId19"/>
    <p:sldId id="274" r:id="rId20"/>
    <p:sldId id="285" r:id="rId21"/>
    <p:sldId id="269" r:id="rId22"/>
    <p:sldId id="267" r:id="rId23"/>
    <p:sldId id="268" r:id="rId24"/>
    <p:sldId id="270" r:id="rId25"/>
    <p:sldId id="276" r:id="rId26"/>
    <p:sldId id="28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B7C283-7998-51C3-F9C9-E7C6592BF7C2}" v="8" dt="2022-05-15T20:15:11.755"/>
    <p1510:client id="{D8F65AA9-9A4A-B8ED-2576-E25DC0BC11C4}" v="150" dt="2022-05-15T20:12:00.512"/>
    <p1510:client id="{EDD02C32-BEC9-04EA-0F88-C919D2222688}" v="2161" dt="2022-05-15T19:00:17.890"/>
  </p1510:revLst>
</p1510:revInfo>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5" autoAdjust="0"/>
    <p:restoredTop sz="87021" autoAdjust="0"/>
  </p:normalViewPr>
  <p:slideViewPr>
    <p:cSldViewPr snapToGrid="0">
      <p:cViewPr varScale="1">
        <p:scale>
          <a:sx n="81" d="100"/>
          <a:sy n="81" d="100"/>
        </p:scale>
        <p:origin x="102"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4CE83-ECF0-47A0-B203-8C00AD386602}" type="datetimeFigureOut">
              <a:rPr lang="hu-HU" smtClean="0"/>
              <a:t>2022. 05. 22.</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B903EF-832C-43D8-9BF7-89F9864E29A6}" type="slidenum">
              <a:rPr lang="hu-HU" smtClean="0"/>
              <a:t>‹#›</a:t>
            </a:fld>
            <a:endParaRPr lang="hu-HU"/>
          </a:p>
        </p:txBody>
      </p:sp>
    </p:spTree>
    <p:extLst>
      <p:ext uri="{BB962C8B-B14F-4D97-AF65-F5344CB8AC3E}">
        <p14:creationId xmlns:p14="http://schemas.microsoft.com/office/powerpoint/2010/main" val="4189580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ea typeface="Calibri"/>
                <a:cs typeface="Calibri"/>
              </a:rPr>
              <a:t>I have several ideas to expand or develop our network for example we could upgrade to EIGRP or BGP to connect the different LAN areas or we could use an md5 authentication for the OSPF routing protocol to make the network more secure.</a:t>
            </a:r>
          </a:p>
        </p:txBody>
      </p:sp>
      <p:sp>
        <p:nvSpPr>
          <p:cNvPr id="4" name="Dia számának helye 3"/>
          <p:cNvSpPr>
            <a:spLocks noGrp="1"/>
          </p:cNvSpPr>
          <p:nvPr>
            <p:ph type="sldNum" sz="quarter" idx="5"/>
          </p:nvPr>
        </p:nvSpPr>
        <p:spPr/>
        <p:txBody>
          <a:bodyPr/>
          <a:lstStyle/>
          <a:p>
            <a:fld id="{B0B903EF-832C-43D8-9BF7-89F9864E29A6}" type="slidenum">
              <a:rPr lang="hu-HU" smtClean="0"/>
              <a:t>12</a:t>
            </a:fld>
            <a:endParaRPr lang="hu-HU"/>
          </a:p>
        </p:txBody>
      </p:sp>
    </p:spTree>
    <p:extLst>
      <p:ext uri="{BB962C8B-B14F-4D97-AF65-F5344CB8AC3E}">
        <p14:creationId xmlns:p14="http://schemas.microsoft.com/office/powerpoint/2010/main" val="2378613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B0B903EF-832C-43D8-9BF7-89F9864E29A6}" type="slidenum">
              <a:rPr lang="hu-HU" smtClean="0"/>
              <a:t>22</a:t>
            </a:fld>
            <a:endParaRPr lang="hu-HU"/>
          </a:p>
        </p:txBody>
      </p:sp>
    </p:spTree>
    <p:extLst>
      <p:ext uri="{BB962C8B-B14F-4D97-AF65-F5344CB8AC3E}">
        <p14:creationId xmlns:p14="http://schemas.microsoft.com/office/powerpoint/2010/main" val="847279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B0B903EF-832C-43D8-9BF7-89F9864E29A6}" type="slidenum">
              <a:rPr lang="hu-HU" smtClean="0"/>
              <a:t>23</a:t>
            </a:fld>
            <a:endParaRPr lang="hu-HU"/>
          </a:p>
        </p:txBody>
      </p:sp>
    </p:spTree>
    <p:extLst>
      <p:ext uri="{BB962C8B-B14F-4D97-AF65-F5344CB8AC3E}">
        <p14:creationId xmlns:p14="http://schemas.microsoft.com/office/powerpoint/2010/main" val="3454691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B0B903EF-832C-43D8-9BF7-89F9864E29A6}" type="slidenum">
              <a:rPr lang="hu-HU" smtClean="0"/>
              <a:t>13</a:t>
            </a:fld>
            <a:endParaRPr lang="hu-HU"/>
          </a:p>
        </p:txBody>
      </p:sp>
    </p:spTree>
    <p:extLst>
      <p:ext uri="{BB962C8B-B14F-4D97-AF65-F5344CB8AC3E}">
        <p14:creationId xmlns:p14="http://schemas.microsoft.com/office/powerpoint/2010/main" val="2239686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dirty="0"/>
              <a:t>-Hardveres tűzfal</a:t>
            </a:r>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t>-Egyesíti a tűzfalak, a víruskeresők és virtuális magánhálózatok (VPN-ek) képességeit. </a:t>
            </a:r>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t>-Megállítja a támadásokat, mielőtt azok elterjednének a hálózaton, ezáltal megvédi a számítógépek hálózatát a hackerek által kezdeményezett </a:t>
            </a:r>
            <a:r>
              <a:rPr lang="hu-HU" dirty="0" err="1"/>
              <a:t>kibertámadásoktól</a:t>
            </a:r>
            <a:r>
              <a:rPr lang="hu-HU" dirty="0"/>
              <a:t>.</a:t>
            </a:r>
          </a:p>
        </p:txBody>
      </p:sp>
      <p:sp>
        <p:nvSpPr>
          <p:cNvPr id="4" name="Dia számának helye 3"/>
          <p:cNvSpPr>
            <a:spLocks noGrp="1"/>
          </p:cNvSpPr>
          <p:nvPr>
            <p:ph type="sldNum" sz="quarter" idx="5"/>
          </p:nvPr>
        </p:nvSpPr>
        <p:spPr/>
        <p:txBody>
          <a:bodyPr/>
          <a:lstStyle/>
          <a:p>
            <a:fld id="{B0B903EF-832C-43D8-9BF7-89F9864E29A6}" type="slidenum">
              <a:rPr lang="hu-HU" smtClean="0"/>
              <a:t>14</a:t>
            </a:fld>
            <a:endParaRPr lang="hu-HU"/>
          </a:p>
        </p:txBody>
      </p:sp>
    </p:spTree>
    <p:extLst>
      <p:ext uri="{BB962C8B-B14F-4D97-AF65-F5344CB8AC3E}">
        <p14:creationId xmlns:p14="http://schemas.microsoft.com/office/powerpoint/2010/main" val="1854751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dirty="0"/>
              <a:t>-5505 verziót használjuk.</a:t>
            </a:r>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t>-Szerverfarmban helyezkedik el és azt védi a támadások ellen.</a:t>
            </a:r>
          </a:p>
          <a:p>
            <a:endParaRPr lang="hu-HU" dirty="0"/>
          </a:p>
        </p:txBody>
      </p:sp>
      <p:sp>
        <p:nvSpPr>
          <p:cNvPr id="4" name="Dia számának helye 3"/>
          <p:cNvSpPr>
            <a:spLocks noGrp="1"/>
          </p:cNvSpPr>
          <p:nvPr>
            <p:ph type="sldNum" sz="quarter" idx="10"/>
          </p:nvPr>
        </p:nvSpPr>
        <p:spPr/>
        <p:txBody>
          <a:bodyPr/>
          <a:lstStyle/>
          <a:p>
            <a:fld id="{B0B903EF-832C-43D8-9BF7-89F9864E29A6}" type="slidenum">
              <a:rPr lang="hu-HU" smtClean="0"/>
              <a:t>15</a:t>
            </a:fld>
            <a:endParaRPr lang="hu-HU"/>
          </a:p>
        </p:txBody>
      </p:sp>
    </p:spTree>
    <p:extLst>
      <p:ext uri="{BB962C8B-B14F-4D97-AF65-F5344CB8AC3E}">
        <p14:creationId xmlns:p14="http://schemas.microsoft.com/office/powerpoint/2010/main" val="167597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DNS szerver kifejezetten a webhelyek gazdagépneveinek (pl. pelda.hu) és a megfelelő IP-címek párosítására szolgál.</a:t>
            </a:r>
          </a:p>
          <a:p>
            <a:r>
              <a:rPr lang="hu-HU" dirty="0"/>
              <a:t>-Az A rekord tartalmazza az adott tartományhoz tartozó IP-címet.</a:t>
            </a:r>
          </a:p>
          <a:p>
            <a:r>
              <a:rPr lang="hu-HU" dirty="0"/>
              <a:t>-PTR rekord az IP-címhez társított </a:t>
            </a:r>
            <a:r>
              <a:rPr lang="hu-HU" dirty="0" err="1"/>
              <a:t>domain</a:t>
            </a:r>
            <a:r>
              <a:rPr lang="hu-HU" dirty="0"/>
              <a:t> nevet adja meg.</a:t>
            </a:r>
          </a:p>
        </p:txBody>
      </p:sp>
      <p:sp>
        <p:nvSpPr>
          <p:cNvPr id="4" name="Dia számának helye 3"/>
          <p:cNvSpPr>
            <a:spLocks noGrp="1"/>
          </p:cNvSpPr>
          <p:nvPr>
            <p:ph type="sldNum" sz="quarter" idx="10"/>
          </p:nvPr>
        </p:nvSpPr>
        <p:spPr/>
        <p:txBody>
          <a:bodyPr/>
          <a:lstStyle/>
          <a:p>
            <a:fld id="{B0B903EF-832C-43D8-9BF7-89F9864E29A6}" type="slidenum">
              <a:rPr lang="hu-HU" smtClean="0"/>
              <a:t>16</a:t>
            </a:fld>
            <a:endParaRPr lang="hu-HU"/>
          </a:p>
        </p:txBody>
      </p:sp>
    </p:spTree>
    <p:extLst>
      <p:ext uri="{BB962C8B-B14F-4D97-AF65-F5344CB8AC3E}">
        <p14:creationId xmlns:p14="http://schemas.microsoft.com/office/powerpoint/2010/main" val="3062062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B0B903EF-832C-43D8-9BF7-89F9864E29A6}" type="slidenum">
              <a:rPr lang="hu-HU" smtClean="0"/>
              <a:t>17</a:t>
            </a:fld>
            <a:endParaRPr lang="hu-HU"/>
          </a:p>
        </p:txBody>
      </p:sp>
    </p:spTree>
    <p:extLst>
      <p:ext uri="{BB962C8B-B14F-4D97-AF65-F5344CB8AC3E}">
        <p14:creationId xmlns:p14="http://schemas.microsoft.com/office/powerpoint/2010/main" val="755778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dirty="0"/>
              <a:t>-Külön Mentés nevű meghajtót (E:) hoztam létre a biztonsági mentésnek.</a:t>
            </a:r>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t>-Mindennap 6, 12, 16 és 21 órakor készül egy mentés.</a:t>
            </a:r>
          </a:p>
        </p:txBody>
      </p:sp>
      <p:sp>
        <p:nvSpPr>
          <p:cNvPr id="4" name="Dia számának helye 3"/>
          <p:cNvSpPr>
            <a:spLocks noGrp="1"/>
          </p:cNvSpPr>
          <p:nvPr>
            <p:ph type="sldNum" sz="quarter" idx="5"/>
          </p:nvPr>
        </p:nvSpPr>
        <p:spPr/>
        <p:txBody>
          <a:bodyPr/>
          <a:lstStyle/>
          <a:p>
            <a:fld id="{B0B903EF-832C-43D8-9BF7-89F9864E29A6}" type="slidenum">
              <a:rPr lang="hu-HU" smtClean="0"/>
              <a:t>18</a:t>
            </a:fld>
            <a:endParaRPr lang="hu-HU"/>
          </a:p>
        </p:txBody>
      </p:sp>
    </p:spTree>
    <p:extLst>
      <p:ext uri="{BB962C8B-B14F-4D97-AF65-F5344CB8AC3E}">
        <p14:creationId xmlns:p14="http://schemas.microsoft.com/office/powerpoint/2010/main" val="1108188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B0B903EF-832C-43D8-9BF7-89F9864E29A6}" type="slidenum">
              <a:rPr lang="hu-HU" smtClean="0"/>
              <a:t>19</a:t>
            </a:fld>
            <a:endParaRPr lang="hu-HU"/>
          </a:p>
        </p:txBody>
      </p:sp>
    </p:spTree>
    <p:extLst>
      <p:ext uri="{BB962C8B-B14F-4D97-AF65-F5344CB8AC3E}">
        <p14:creationId xmlns:p14="http://schemas.microsoft.com/office/powerpoint/2010/main" val="2613908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B0B903EF-832C-43D8-9BF7-89F9864E29A6}" type="slidenum">
              <a:rPr lang="hu-HU" smtClean="0"/>
              <a:t>21</a:t>
            </a:fld>
            <a:endParaRPr lang="hu-HU"/>
          </a:p>
        </p:txBody>
      </p:sp>
    </p:spTree>
    <p:extLst>
      <p:ext uri="{BB962C8B-B14F-4D97-AF65-F5344CB8AC3E}">
        <p14:creationId xmlns:p14="http://schemas.microsoft.com/office/powerpoint/2010/main" val="39844003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hu-HU"/>
              <a:t>Mintacím szerkesztése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Kattintson ide az alcím mintájának szerkesztéséhez</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A1DB712-014E-41E5-8DF8-BFBAC50CBA2A}" type="datetimeFigureOut">
              <a:rPr lang="hu-HU" smtClean="0"/>
              <a:t>2022. 05. 22.</a:t>
            </a:fld>
            <a:endParaRPr lang="hu-HU"/>
          </a:p>
        </p:txBody>
      </p:sp>
      <p:sp>
        <p:nvSpPr>
          <p:cNvPr id="5" name="Footer Placeholder 4"/>
          <p:cNvSpPr>
            <a:spLocks noGrp="1"/>
          </p:cNvSpPr>
          <p:nvPr>
            <p:ph type="ftr" sz="quarter" idx="11"/>
          </p:nvPr>
        </p:nvSpPr>
        <p:spPr>
          <a:xfrm>
            <a:off x="2692397" y="5037663"/>
            <a:ext cx="5214635" cy="279400"/>
          </a:xfrm>
        </p:spPr>
        <p:txBody>
          <a:bodyPr/>
          <a:lstStyle/>
          <a:p>
            <a:endParaRPr lang="hu-HU"/>
          </a:p>
        </p:txBody>
      </p:sp>
      <p:sp>
        <p:nvSpPr>
          <p:cNvPr id="6" name="Slide Number Placeholder 5"/>
          <p:cNvSpPr>
            <a:spLocks noGrp="1"/>
          </p:cNvSpPr>
          <p:nvPr>
            <p:ph type="sldNum" sz="quarter" idx="12"/>
          </p:nvPr>
        </p:nvSpPr>
        <p:spPr>
          <a:xfrm>
            <a:off x="8956900" y="5037663"/>
            <a:ext cx="551167" cy="279400"/>
          </a:xfrm>
        </p:spPr>
        <p:txBody>
          <a:bodyPr/>
          <a:lstStyle/>
          <a:p>
            <a:fld id="{C1DE5020-351F-4EED-BD2D-7B35182B1BE4}" type="slidenum">
              <a:rPr lang="hu-HU" smtClean="0"/>
              <a:t>‹#›</a:t>
            </a:fld>
            <a:endParaRPr lang="hu-HU"/>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7420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hu-HU"/>
              <a:t>Mintacím szerkesztése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EA1DB712-014E-41E5-8DF8-BFBAC50CBA2A}" type="datetimeFigureOut">
              <a:rPr lang="hu-HU" smtClean="0"/>
              <a:t>2022. 05. 22.</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C1DE5020-351F-4EED-BD2D-7B35182B1BE4}" type="slidenum">
              <a:rPr lang="hu-HU" smtClean="0"/>
              <a:t>‹#›</a:t>
            </a:fld>
            <a:endParaRPr lang="hu-HU"/>
          </a:p>
        </p:txBody>
      </p:sp>
    </p:spTree>
    <p:extLst>
      <p:ext uri="{BB962C8B-B14F-4D97-AF65-F5344CB8AC3E}">
        <p14:creationId xmlns:p14="http://schemas.microsoft.com/office/powerpoint/2010/main" val="84330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hu-HU"/>
              <a:t>Mintacím szerkesztése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EA1DB712-014E-41E5-8DF8-BFBAC50CBA2A}" type="datetimeFigureOut">
              <a:rPr lang="hu-HU" smtClean="0"/>
              <a:t>2022. 05. 22.</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C1DE5020-351F-4EED-BD2D-7B35182B1BE4}" type="slidenum">
              <a:rPr lang="hu-HU" smtClean="0"/>
              <a:t>‹#›</a:t>
            </a:fld>
            <a:endParaRPr lang="hu-HU"/>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0409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hu-HU"/>
              <a:t>Mintacím szerkesztése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u-HU"/>
              <a:t>Mintaszöveg szerkesztése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EA1DB712-014E-41E5-8DF8-BFBAC50CBA2A}" type="datetimeFigureOut">
              <a:rPr lang="hu-HU" smtClean="0"/>
              <a:t>2022. 05. 22.</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C1DE5020-351F-4EED-BD2D-7B35182B1BE4}" type="slidenum">
              <a:rPr lang="hu-HU" smtClean="0"/>
              <a:t>‹#›</a:t>
            </a:fld>
            <a:endParaRPr lang="hu-HU"/>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9337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hu-HU"/>
              <a:t>Mintacím szerkesztése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EA1DB712-014E-41E5-8DF8-BFBAC50CBA2A}" type="datetimeFigureOut">
              <a:rPr lang="hu-HU" smtClean="0"/>
              <a:t>2022. 05. 22.</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C1DE5020-351F-4EED-BD2D-7B35182B1BE4}" type="slidenum">
              <a:rPr lang="hu-HU" smtClean="0"/>
              <a:t>‹#›</a:t>
            </a:fld>
            <a:endParaRPr lang="hu-HU"/>
          </a:p>
        </p:txBody>
      </p:sp>
    </p:spTree>
    <p:extLst>
      <p:ext uri="{BB962C8B-B14F-4D97-AF65-F5344CB8AC3E}">
        <p14:creationId xmlns:p14="http://schemas.microsoft.com/office/powerpoint/2010/main" val="3198538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évkártya idézettel">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hu-HU"/>
              <a:t>Mintacím szerkesztése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EA1DB712-014E-41E5-8DF8-BFBAC50CBA2A}" type="datetimeFigureOut">
              <a:rPr lang="hu-HU" smtClean="0"/>
              <a:t>2022. 05. 22.</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C1DE5020-351F-4EED-BD2D-7B35182B1BE4}" type="slidenum">
              <a:rPr lang="hu-HU" smtClean="0"/>
              <a:t>‹#›</a:t>
            </a:fld>
            <a:endParaRPr lang="hu-HU"/>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8124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gaz vagy hamis">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hu-HU"/>
              <a:t>Mintacím szerkesztése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EA1DB712-014E-41E5-8DF8-BFBAC50CBA2A}" type="datetimeFigureOut">
              <a:rPr lang="hu-HU" smtClean="0"/>
              <a:t>2022. 05. 22.</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C1DE5020-351F-4EED-BD2D-7B35182B1BE4}" type="slidenum">
              <a:rPr lang="hu-HU" smtClean="0"/>
              <a:t>‹#›</a:t>
            </a:fld>
            <a:endParaRPr lang="hu-HU"/>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9059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hu-HU"/>
              <a:t>Mintacím szerkesztése</a:t>
            </a:r>
            <a:endParaRPr lang="en-US" dirty="0"/>
          </a:p>
        </p:txBody>
      </p:sp>
      <p:sp>
        <p:nvSpPr>
          <p:cNvPr id="3" name="Vertical Text Placeholder 2"/>
          <p:cNvSpPr>
            <a:spLocks noGrp="1"/>
          </p:cNvSpPr>
          <p:nvPr>
            <p:ph type="body" orient="vert" idx="1"/>
          </p:nvPr>
        </p:nvSpPr>
        <p:spPr/>
        <p:txBody>
          <a:bodyPr vert="eaVert" ancho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EA1DB712-014E-41E5-8DF8-BFBAC50CBA2A}" type="datetimeFigureOut">
              <a:rPr lang="hu-HU" smtClean="0"/>
              <a:t>2022. 05. 22.</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C1DE5020-351F-4EED-BD2D-7B35182B1BE4}" type="slidenum">
              <a:rPr lang="hu-HU" smtClean="0"/>
              <a:t>‹#›</a:t>
            </a:fld>
            <a:endParaRPr lang="hu-H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4569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EA1DB712-014E-41E5-8DF8-BFBAC50CBA2A}" type="datetimeFigureOut">
              <a:rPr lang="hu-HU" smtClean="0"/>
              <a:t>2022. 05. 22.</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C1DE5020-351F-4EED-BD2D-7B35182B1BE4}" type="slidenum">
              <a:rPr lang="hu-HU" smtClean="0"/>
              <a:t>‹#›</a:t>
            </a:fld>
            <a:endParaRPr lang="hu-HU"/>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4106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EA1DB712-014E-41E5-8DF8-BFBAC50CBA2A}" type="datetimeFigureOut">
              <a:rPr lang="hu-HU" smtClean="0"/>
              <a:t>2022. 05. 22.</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C1DE5020-351F-4EED-BD2D-7B35182B1BE4}" type="slidenum">
              <a:rPr lang="hu-HU" smtClean="0"/>
              <a:t>‹#›</a:t>
            </a:fld>
            <a:endParaRPr lang="hu-HU"/>
          </a:p>
        </p:txBody>
      </p:sp>
    </p:spTree>
    <p:extLst>
      <p:ext uri="{BB962C8B-B14F-4D97-AF65-F5344CB8AC3E}">
        <p14:creationId xmlns:p14="http://schemas.microsoft.com/office/powerpoint/2010/main" val="332931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hu-HU"/>
              <a:t>Mintacím szerkesztése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EA1DB712-014E-41E5-8DF8-BFBAC50CBA2A}" type="datetimeFigureOut">
              <a:rPr lang="hu-HU" smtClean="0"/>
              <a:t>2022. 05. 22.</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C1DE5020-351F-4EED-BD2D-7B35182B1BE4}" type="slidenum">
              <a:rPr lang="hu-HU" smtClean="0"/>
              <a:t>‹#›</a:t>
            </a:fld>
            <a:endParaRPr lang="hu-HU"/>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3446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EA1DB712-014E-41E5-8DF8-BFBAC50CBA2A}" type="datetimeFigureOut">
              <a:rPr lang="hu-HU" smtClean="0"/>
              <a:t>2022. 05. 22.</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C1DE5020-351F-4EED-BD2D-7B35182B1BE4}" type="slidenum">
              <a:rPr lang="hu-HU" smtClean="0"/>
              <a:t>‹#›</a:t>
            </a:fld>
            <a:endParaRPr lang="hu-HU"/>
          </a:p>
        </p:txBody>
      </p:sp>
    </p:spTree>
    <p:extLst>
      <p:ext uri="{BB962C8B-B14F-4D97-AF65-F5344CB8AC3E}">
        <p14:creationId xmlns:p14="http://schemas.microsoft.com/office/powerpoint/2010/main" val="2359726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u-HU"/>
              <a:t>Mintacím szerkesztése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EA1DB712-014E-41E5-8DF8-BFBAC50CBA2A}" type="datetimeFigureOut">
              <a:rPr lang="hu-HU" smtClean="0"/>
              <a:t>2022. 05. 22.</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C1DE5020-351F-4EED-BD2D-7B35182B1BE4}" type="slidenum">
              <a:rPr lang="hu-HU" smtClean="0"/>
              <a:t>‹#›</a:t>
            </a:fld>
            <a:endParaRPr lang="hu-HU"/>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2886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EA1DB712-014E-41E5-8DF8-BFBAC50CBA2A}" type="datetimeFigureOut">
              <a:rPr lang="hu-HU" smtClean="0"/>
              <a:t>2022. 05. 22.</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C1DE5020-351F-4EED-BD2D-7B35182B1BE4}" type="slidenum">
              <a:rPr lang="hu-HU" smtClean="0"/>
              <a:t>‹#›</a:t>
            </a:fld>
            <a:endParaRPr lang="hu-H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470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1DB712-014E-41E5-8DF8-BFBAC50CBA2A}" type="datetimeFigureOut">
              <a:rPr lang="hu-HU" smtClean="0"/>
              <a:t>2022. 05. 22.</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C1DE5020-351F-4EED-BD2D-7B35182B1BE4}" type="slidenum">
              <a:rPr lang="hu-HU" smtClean="0"/>
              <a:t>‹#›</a:t>
            </a:fld>
            <a:endParaRPr lang="hu-HU"/>
          </a:p>
        </p:txBody>
      </p:sp>
    </p:spTree>
    <p:extLst>
      <p:ext uri="{BB962C8B-B14F-4D97-AF65-F5344CB8AC3E}">
        <p14:creationId xmlns:p14="http://schemas.microsoft.com/office/powerpoint/2010/main" val="1546525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hu-HU"/>
              <a:t>Mintacím szerkesztése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EA1DB712-014E-41E5-8DF8-BFBAC50CBA2A}" type="datetimeFigureOut">
              <a:rPr lang="hu-HU" smtClean="0"/>
              <a:t>2022. 05. 22.</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C1DE5020-351F-4EED-BD2D-7B35182B1BE4}" type="slidenum">
              <a:rPr lang="hu-HU" smtClean="0"/>
              <a:t>‹#›</a:t>
            </a:fld>
            <a:endParaRPr lang="hu-HU"/>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46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hu-HU"/>
              <a:t>Mintacím szerkesztése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EA1DB712-014E-41E5-8DF8-BFBAC50CBA2A}" type="datetimeFigureOut">
              <a:rPr lang="hu-HU" smtClean="0"/>
              <a:t>2022. 05. 22.</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C1DE5020-351F-4EED-BD2D-7B35182B1BE4}" type="slidenum">
              <a:rPr lang="hu-HU" smtClean="0"/>
              <a:t>‹#›</a:t>
            </a:fld>
            <a:endParaRPr lang="hu-HU"/>
          </a:p>
        </p:txBody>
      </p:sp>
    </p:spTree>
    <p:extLst>
      <p:ext uri="{BB962C8B-B14F-4D97-AF65-F5344CB8AC3E}">
        <p14:creationId xmlns:p14="http://schemas.microsoft.com/office/powerpoint/2010/main" val="1442549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1DB712-014E-41E5-8DF8-BFBAC50CBA2A}" type="datetimeFigureOut">
              <a:rPr lang="hu-HU" smtClean="0"/>
              <a:t>2022. 05. 22.</a:t>
            </a:fld>
            <a:endParaRPr lang="hu-HU"/>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hu-HU"/>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DE5020-351F-4EED-BD2D-7B35182B1BE4}" type="slidenum">
              <a:rPr lang="hu-HU" smtClean="0"/>
              <a:t>‹#›</a:t>
            </a:fld>
            <a:endParaRPr lang="hu-HU"/>
          </a:p>
        </p:txBody>
      </p:sp>
    </p:spTree>
    <p:extLst>
      <p:ext uri="{BB962C8B-B14F-4D97-AF65-F5344CB8AC3E}">
        <p14:creationId xmlns:p14="http://schemas.microsoft.com/office/powerpoint/2010/main" val="2500184737"/>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mechwartandras-my.sharepoint.com/:f:/g/personal/tanulo12_mechwart_hu/EjC8t0qbAtVFq1nf7m68U9EBt19zDYCgoaKbjMZoMePdgQ?e=FfPHk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web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webp"/></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b="1" u="sng" dirty="0"/>
              <a:t>Projektmunka</a:t>
            </a:r>
          </a:p>
        </p:txBody>
      </p:sp>
      <p:sp>
        <p:nvSpPr>
          <p:cNvPr id="3" name="Alcím 2"/>
          <p:cNvSpPr>
            <a:spLocks noGrp="1"/>
          </p:cNvSpPr>
          <p:nvPr>
            <p:ph type="subTitle" idx="1"/>
          </p:nvPr>
        </p:nvSpPr>
        <p:spPr/>
        <p:txBody>
          <a:bodyPr>
            <a:normAutofit fontScale="77500" lnSpcReduction="20000"/>
          </a:bodyPr>
          <a:lstStyle/>
          <a:p>
            <a:r>
              <a:rPr lang="hu-HU" u="sng" dirty="0"/>
              <a:t>Készítette: </a:t>
            </a:r>
          </a:p>
          <a:p>
            <a:r>
              <a:rPr lang="hu-HU" dirty="0"/>
              <a:t>Hoszpodár Patrik</a:t>
            </a:r>
          </a:p>
          <a:p>
            <a:r>
              <a:rPr lang="hu-HU" dirty="0"/>
              <a:t>Tóth Tamás</a:t>
            </a:r>
          </a:p>
          <a:p>
            <a:r>
              <a:rPr lang="hu-HU" dirty="0"/>
              <a:t>Kocsis Patrik</a:t>
            </a:r>
          </a:p>
        </p:txBody>
      </p:sp>
    </p:spTree>
    <p:extLst>
      <p:ext uri="{BB962C8B-B14F-4D97-AF65-F5344CB8AC3E}">
        <p14:creationId xmlns:p14="http://schemas.microsoft.com/office/powerpoint/2010/main" val="1804488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Hálózat programozás</a:t>
            </a:r>
          </a:p>
        </p:txBody>
      </p:sp>
      <p:sp>
        <p:nvSpPr>
          <p:cNvPr id="3" name="Tartalom helye 2"/>
          <p:cNvSpPr>
            <a:spLocks noGrp="1"/>
          </p:cNvSpPr>
          <p:nvPr>
            <p:ph idx="1"/>
          </p:nvPr>
        </p:nvSpPr>
        <p:spPr/>
        <p:txBody>
          <a:bodyPr/>
          <a:lstStyle/>
          <a:p>
            <a:pPr marL="342900" indent="-342900"/>
            <a:r>
              <a:rPr lang="hu-HU" dirty="0"/>
              <a:t>Nem aktív portok adminisztratív lekapcsolása:</a:t>
            </a:r>
            <a:endParaRPr lang="hu-HU"/>
          </a:p>
          <a:p>
            <a:pPr marL="0" indent="0">
              <a:buNone/>
            </a:pPr>
            <a:endParaRPr lang="hu-HU" dirty="0"/>
          </a:p>
        </p:txBody>
      </p:sp>
      <p:pic>
        <p:nvPicPr>
          <p:cNvPr id="8" name="Kép 8" descr="A képen szöveg látható&#10;&#10;Automatikusan generált leírás">
            <a:extLst>
              <a:ext uri="{FF2B5EF4-FFF2-40B4-BE49-F238E27FC236}">
                <a16:creationId xmlns:a16="http://schemas.microsoft.com/office/drawing/2014/main" id="{C9E8F18C-AF1E-AA9D-6E17-CCD68EE0164A}"/>
              </a:ext>
            </a:extLst>
          </p:cNvPr>
          <p:cNvPicPr>
            <a:picLocks noChangeAspect="1"/>
          </p:cNvPicPr>
          <p:nvPr/>
        </p:nvPicPr>
        <p:blipFill>
          <a:blip r:embed="rId2"/>
          <a:stretch>
            <a:fillRect/>
          </a:stretch>
        </p:blipFill>
        <p:spPr>
          <a:xfrm>
            <a:off x="3200400" y="3095164"/>
            <a:ext cx="5781907" cy="2777112"/>
          </a:xfrm>
          <a:prstGeom prst="rect">
            <a:avLst/>
          </a:prstGeom>
        </p:spPr>
      </p:pic>
    </p:spTree>
    <p:extLst>
      <p:ext uri="{BB962C8B-B14F-4D97-AF65-F5344CB8AC3E}">
        <p14:creationId xmlns:p14="http://schemas.microsoft.com/office/powerpoint/2010/main" val="2097595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BFE1E30-AF88-5E78-958F-965B93719D8A}"/>
              </a:ext>
            </a:extLst>
          </p:cNvPr>
          <p:cNvSpPr>
            <a:spLocks noGrp="1"/>
          </p:cNvSpPr>
          <p:nvPr>
            <p:ph type="title"/>
          </p:nvPr>
        </p:nvSpPr>
        <p:spPr/>
        <p:txBody>
          <a:bodyPr>
            <a:normAutofit fontScale="90000"/>
          </a:bodyPr>
          <a:lstStyle/>
          <a:p>
            <a:r>
              <a:rPr lang="hu-HU" dirty="0"/>
              <a:t>Tesztelés </a:t>
            </a:r>
            <a:br>
              <a:rPr lang="hu-HU" dirty="0"/>
            </a:br>
            <a:r>
              <a:rPr lang="hu-HU" dirty="0"/>
              <a:t>(a hálózat egy működő része)</a:t>
            </a:r>
          </a:p>
        </p:txBody>
      </p:sp>
      <p:sp>
        <p:nvSpPr>
          <p:cNvPr id="3" name="Tartalom helye 2">
            <a:extLst>
              <a:ext uri="{FF2B5EF4-FFF2-40B4-BE49-F238E27FC236}">
                <a16:creationId xmlns:a16="http://schemas.microsoft.com/office/drawing/2014/main" id="{3CC57C62-2BBA-368F-B53C-F1B8D8A60F04}"/>
              </a:ext>
            </a:extLst>
          </p:cNvPr>
          <p:cNvSpPr>
            <a:spLocks noGrp="1"/>
          </p:cNvSpPr>
          <p:nvPr>
            <p:ph idx="1"/>
          </p:nvPr>
        </p:nvSpPr>
        <p:spPr/>
        <p:txBody>
          <a:bodyPr/>
          <a:lstStyle/>
          <a:p>
            <a:r>
              <a:rPr lang="hu-HU" dirty="0">
                <a:hlinkClick r:id="rId2"/>
              </a:rPr>
              <a:t>Link a videó eléréséhez</a:t>
            </a:r>
            <a:endParaRPr lang="hu-HU" dirty="0"/>
          </a:p>
        </p:txBody>
      </p:sp>
    </p:spTree>
    <p:extLst>
      <p:ext uri="{BB962C8B-B14F-4D97-AF65-F5344CB8AC3E}">
        <p14:creationId xmlns:p14="http://schemas.microsoft.com/office/powerpoint/2010/main" val="1725785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82359F7-87FA-7A80-FCF6-125033868596}"/>
              </a:ext>
            </a:extLst>
          </p:cNvPr>
          <p:cNvSpPr>
            <a:spLocks noGrp="1"/>
          </p:cNvSpPr>
          <p:nvPr>
            <p:ph type="title"/>
          </p:nvPr>
        </p:nvSpPr>
        <p:spPr/>
        <p:txBody>
          <a:bodyPr/>
          <a:lstStyle/>
          <a:p>
            <a:r>
              <a:rPr lang="hu-HU" dirty="0"/>
              <a:t>Angol összefoglaló</a:t>
            </a:r>
          </a:p>
        </p:txBody>
      </p:sp>
      <p:sp>
        <p:nvSpPr>
          <p:cNvPr id="3" name="Tartalom helye 2">
            <a:extLst>
              <a:ext uri="{FF2B5EF4-FFF2-40B4-BE49-F238E27FC236}">
                <a16:creationId xmlns:a16="http://schemas.microsoft.com/office/drawing/2014/main" id="{0FA2FCE0-498B-8AA1-2E52-517387AB9AE7}"/>
              </a:ext>
            </a:extLst>
          </p:cNvPr>
          <p:cNvSpPr>
            <a:spLocks noGrp="1"/>
          </p:cNvSpPr>
          <p:nvPr>
            <p:ph idx="1"/>
          </p:nvPr>
        </p:nvSpPr>
        <p:spPr/>
        <p:txBody>
          <a:bodyPr>
            <a:normAutofit fontScale="92500" lnSpcReduction="10000"/>
          </a:bodyPr>
          <a:lstStyle/>
          <a:p>
            <a:r>
              <a:rPr lang="hu-HU" dirty="0"/>
              <a:t>I </a:t>
            </a:r>
            <a:r>
              <a:rPr lang="hu-HU" dirty="0" err="1"/>
              <a:t>configured</a:t>
            </a:r>
            <a:r>
              <a:rPr lang="hu-HU" dirty="0"/>
              <a:t> </a:t>
            </a:r>
            <a:r>
              <a:rPr lang="hu-HU" dirty="0" err="1"/>
              <a:t>the</a:t>
            </a:r>
            <a:r>
              <a:rPr lang="hu-HU" dirty="0"/>
              <a:t> OSPF v2 and v3 </a:t>
            </a:r>
            <a:r>
              <a:rPr lang="hu-HU" dirty="0" err="1"/>
              <a:t>routing</a:t>
            </a:r>
            <a:r>
              <a:rPr lang="hu-HU" dirty="0"/>
              <a:t> </a:t>
            </a:r>
            <a:r>
              <a:rPr lang="hu-HU" dirty="0" err="1"/>
              <a:t>protocol</a:t>
            </a:r>
            <a:r>
              <a:rPr lang="hu-HU" dirty="0"/>
              <a:t> </a:t>
            </a:r>
            <a:r>
              <a:rPr lang="hu-HU" dirty="0" err="1"/>
              <a:t>first</a:t>
            </a:r>
            <a:r>
              <a:rPr lang="hu-HU" dirty="0"/>
              <a:t> and </a:t>
            </a:r>
            <a:r>
              <a:rPr lang="hu-HU" dirty="0" err="1"/>
              <a:t>then</a:t>
            </a:r>
            <a:r>
              <a:rPr lang="hu-HU" dirty="0"/>
              <a:t> </a:t>
            </a:r>
            <a:r>
              <a:rPr lang="hu-HU" dirty="0" err="1"/>
              <a:t>the</a:t>
            </a:r>
            <a:r>
              <a:rPr lang="hu-HU" dirty="0"/>
              <a:t> HSRP </a:t>
            </a:r>
            <a:r>
              <a:rPr lang="hu-HU" dirty="0" err="1"/>
              <a:t>protocol</a:t>
            </a:r>
            <a:r>
              <a:rPr lang="hu-HU" dirty="0"/>
              <a:t> </a:t>
            </a:r>
            <a:r>
              <a:rPr lang="hu-HU" dirty="0" err="1"/>
              <a:t>followed</a:t>
            </a:r>
            <a:r>
              <a:rPr lang="hu-HU" dirty="0"/>
              <a:t> </a:t>
            </a:r>
            <a:r>
              <a:rPr lang="hu-HU" dirty="0" err="1"/>
              <a:t>it</a:t>
            </a:r>
            <a:r>
              <a:rPr lang="hu-HU" dirty="0"/>
              <a:t>.</a:t>
            </a:r>
          </a:p>
          <a:p>
            <a:pPr>
              <a:buSzPct val="114999"/>
            </a:pPr>
            <a:r>
              <a:rPr lang="hu-HU" dirty="0" err="1"/>
              <a:t>After</a:t>
            </a:r>
            <a:r>
              <a:rPr lang="hu-HU" dirty="0"/>
              <a:t> I </a:t>
            </a:r>
            <a:r>
              <a:rPr lang="hu-HU" dirty="0" err="1"/>
              <a:t>finished</a:t>
            </a:r>
            <a:r>
              <a:rPr lang="hu-HU" dirty="0"/>
              <a:t> </a:t>
            </a:r>
            <a:r>
              <a:rPr lang="hu-HU" dirty="0" err="1"/>
              <a:t>with</a:t>
            </a:r>
            <a:r>
              <a:rPr lang="hu-HU" dirty="0"/>
              <a:t> </a:t>
            </a:r>
            <a:r>
              <a:rPr lang="hu-HU" dirty="0" err="1"/>
              <a:t>all</a:t>
            </a:r>
            <a:r>
              <a:rPr lang="hu-HU" dirty="0"/>
              <a:t> </a:t>
            </a:r>
            <a:r>
              <a:rPr lang="hu-HU" dirty="0" err="1"/>
              <a:t>the</a:t>
            </a:r>
            <a:r>
              <a:rPr lang="hu-HU" dirty="0"/>
              <a:t> </a:t>
            </a:r>
            <a:r>
              <a:rPr lang="hu-HU" dirty="0" err="1"/>
              <a:t>access-lists</a:t>
            </a:r>
            <a:r>
              <a:rPr lang="hu-HU" dirty="0"/>
              <a:t> I </a:t>
            </a:r>
            <a:r>
              <a:rPr lang="hu-HU" dirty="0" err="1"/>
              <a:t>configured</a:t>
            </a:r>
            <a:r>
              <a:rPr lang="hu-HU" dirty="0"/>
              <a:t> </a:t>
            </a:r>
            <a:r>
              <a:rPr lang="hu-HU" dirty="0" err="1"/>
              <a:t>the</a:t>
            </a:r>
            <a:r>
              <a:rPr lang="hu-HU" dirty="0"/>
              <a:t> </a:t>
            </a:r>
            <a:r>
              <a:rPr lang="hu-HU" dirty="0" err="1"/>
              <a:t>dynamic</a:t>
            </a:r>
            <a:r>
              <a:rPr lang="hu-HU" dirty="0"/>
              <a:t> and </a:t>
            </a:r>
            <a:r>
              <a:rPr lang="hu-HU" dirty="0" err="1"/>
              <a:t>the</a:t>
            </a:r>
            <a:r>
              <a:rPr lang="hu-HU" dirty="0"/>
              <a:t> </a:t>
            </a:r>
            <a:r>
              <a:rPr lang="hu-HU" dirty="0" err="1"/>
              <a:t>static</a:t>
            </a:r>
            <a:r>
              <a:rPr lang="hu-HU" dirty="0"/>
              <a:t> NAT.</a:t>
            </a:r>
          </a:p>
          <a:p>
            <a:pPr>
              <a:buSzPct val="114999"/>
            </a:pPr>
            <a:r>
              <a:rPr lang="hu-HU" dirty="0"/>
              <a:t>In </a:t>
            </a:r>
            <a:r>
              <a:rPr lang="hu-HU" dirty="0" err="1"/>
              <a:t>the</a:t>
            </a:r>
            <a:r>
              <a:rPr lang="hu-HU" dirty="0"/>
              <a:t> </a:t>
            </a:r>
            <a:r>
              <a:rPr lang="hu-HU" dirty="0" err="1"/>
              <a:t>third</a:t>
            </a:r>
            <a:r>
              <a:rPr lang="hu-HU" dirty="0"/>
              <a:t> </a:t>
            </a:r>
            <a:r>
              <a:rPr lang="hu-HU" dirty="0" err="1"/>
              <a:t>step</a:t>
            </a:r>
            <a:r>
              <a:rPr lang="hu-HU" dirty="0"/>
              <a:t> I </a:t>
            </a:r>
            <a:r>
              <a:rPr lang="hu-HU" dirty="0" err="1"/>
              <a:t>wrote</a:t>
            </a:r>
            <a:r>
              <a:rPr lang="hu-HU" dirty="0"/>
              <a:t> a program </a:t>
            </a:r>
            <a:r>
              <a:rPr lang="hu-HU" dirty="0" err="1"/>
              <a:t>that</a:t>
            </a:r>
            <a:r>
              <a:rPr lang="hu-HU" dirty="0"/>
              <a:t> </a:t>
            </a:r>
            <a:r>
              <a:rPr lang="hu-HU" dirty="0" err="1"/>
              <a:t>shuts</a:t>
            </a:r>
            <a:r>
              <a:rPr lang="hu-HU" dirty="0"/>
              <a:t> down </a:t>
            </a:r>
            <a:r>
              <a:rPr lang="hu-HU" dirty="0" err="1"/>
              <a:t>the</a:t>
            </a:r>
            <a:r>
              <a:rPr lang="hu-HU" dirty="0"/>
              <a:t> </a:t>
            </a:r>
            <a:r>
              <a:rPr lang="hu-HU" dirty="0" err="1"/>
              <a:t>inactive</a:t>
            </a:r>
            <a:r>
              <a:rPr lang="hu-HU" dirty="0"/>
              <a:t> </a:t>
            </a:r>
            <a:r>
              <a:rPr lang="hu-HU" dirty="0" err="1"/>
              <a:t>interfaces</a:t>
            </a:r>
            <a:r>
              <a:rPr lang="hu-HU" dirty="0"/>
              <a:t>.</a:t>
            </a:r>
          </a:p>
          <a:p>
            <a:pPr>
              <a:buSzPct val="114999"/>
            </a:pPr>
            <a:r>
              <a:rPr lang="hu-HU" dirty="0"/>
              <a:t>The last </a:t>
            </a:r>
            <a:r>
              <a:rPr lang="hu-HU" dirty="0" err="1"/>
              <a:t>step</a:t>
            </a:r>
            <a:r>
              <a:rPr lang="hu-HU" dirty="0"/>
              <a:t> </a:t>
            </a:r>
            <a:r>
              <a:rPr lang="hu-HU" dirty="0" err="1"/>
              <a:t>was</a:t>
            </a:r>
            <a:r>
              <a:rPr lang="hu-HU" dirty="0"/>
              <a:t> </a:t>
            </a:r>
            <a:r>
              <a:rPr lang="hu-HU" dirty="0" err="1"/>
              <a:t>the</a:t>
            </a:r>
            <a:r>
              <a:rPr lang="hu-HU" dirty="0"/>
              <a:t> </a:t>
            </a:r>
            <a:r>
              <a:rPr lang="hu-HU" dirty="0" err="1"/>
              <a:t>linux</a:t>
            </a:r>
            <a:r>
              <a:rPr lang="hu-HU" dirty="0"/>
              <a:t> server. I </a:t>
            </a:r>
            <a:r>
              <a:rPr lang="hu-HU" dirty="0" err="1"/>
              <a:t>installed</a:t>
            </a:r>
            <a:r>
              <a:rPr lang="hu-HU" dirty="0"/>
              <a:t> and </a:t>
            </a:r>
            <a:r>
              <a:rPr lang="hu-HU" dirty="0" err="1"/>
              <a:t>configured</a:t>
            </a:r>
            <a:r>
              <a:rPr lang="hu-HU" dirty="0"/>
              <a:t> </a:t>
            </a:r>
            <a:r>
              <a:rPr lang="hu-HU" dirty="0" err="1"/>
              <a:t>the</a:t>
            </a:r>
            <a:r>
              <a:rPr lang="hu-HU" dirty="0"/>
              <a:t> FTP service </a:t>
            </a:r>
            <a:r>
              <a:rPr lang="hu-HU" dirty="0" err="1"/>
              <a:t>on</a:t>
            </a:r>
            <a:r>
              <a:rPr lang="hu-HU" dirty="0"/>
              <a:t> </a:t>
            </a:r>
            <a:r>
              <a:rPr lang="hu-HU" dirty="0" err="1"/>
              <a:t>the</a:t>
            </a:r>
            <a:r>
              <a:rPr lang="hu-HU" dirty="0"/>
              <a:t> </a:t>
            </a:r>
            <a:r>
              <a:rPr lang="hu-HU" dirty="0" err="1"/>
              <a:t>linux</a:t>
            </a:r>
            <a:r>
              <a:rPr lang="hu-HU" dirty="0"/>
              <a:t> server </a:t>
            </a:r>
            <a:r>
              <a:rPr lang="hu-HU" dirty="0" err="1"/>
              <a:t>so</a:t>
            </a:r>
            <a:r>
              <a:rPr lang="hu-HU" dirty="0"/>
              <a:t> </a:t>
            </a:r>
            <a:r>
              <a:rPr lang="hu-HU" dirty="0" err="1"/>
              <a:t>it</a:t>
            </a:r>
            <a:r>
              <a:rPr lang="hu-HU" dirty="0"/>
              <a:t> </a:t>
            </a:r>
            <a:r>
              <a:rPr lang="hu-HU" dirty="0" err="1"/>
              <a:t>could</a:t>
            </a:r>
            <a:r>
              <a:rPr lang="hu-HU" dirty="0"/>
              <a:t> </a:t>
            </a:r>
            <a:r>
              <a:rPr lang="hu-HU" dirty="0" err="1"/>
              <a:t>work</a:t>
            </a:r>
            <a:r>
              <a:rPr lang="hu-HU" dirty="0"/>
              <a:t> </a:t>
            </a:r>
            <a:r>
              <a:rPr lang="hu-HU" dirty="0" err="1"/>
              <a:t>properly</a:t>
            </a:r>
            <a:r>
              <a:rPr lang="hu-HU" dirty="0"/>
              <a:t>.</a:t>
            </a:r>
          </a:p>
          <a:p>
            <a:pPr>
              <a:buSzPct val="114999"/>
            </a:pPr>
            <a:r>
              <a:rPr lang="hu-HU" dirty="0" err="1"/>
              <a:t>Develop</a:t>
            </a:r>
            <a:r>
              <a:rPr lang="hu-HU" dirty="0"/>
              <a:t> </a:t>
            </a:r>
            <a:r>
              <a:rPr lang="hu-HU" dirty="0" err="1"/>
              <a:t>or</a:t>
            </a:r>
            <a:r>
              <a:rPr lang="hu-HU" dirty="0"/>
              <a:t> </a:t>
            </a:r>
            <a:r>
              <a:rPr lang="hu-HU" dirty="0" err="1"/>
              <a:t>modify</a:t>
            </a:r>
            <a:endParaRPr lang="hu-HU" dirty="0"/>
          </a:p>
          <a:p>
            <a:pPr>
              <a:buSzPct val="114999"/>
            </a:pPr>
            <a:endParaRPr lang="hu-HU" dirty="0"/>
          </a:p>
        </p:txBody>
      </p:sp>
    </p:spTree>
    <p:extLst>
      <p:ext uri="{BB962C8B-B14F-4D97-AF65-F5344CB8AC3E}">
        <p14:creationId xmlns:p14="http://schemas.microsoft.com/office/powerpoint/2010/main" val="3146735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Összefoglaló – Tóth Tamás</a:t>
            </a:r>
          </a:p>
        </p:txBody>
      </p:sp>
      <p:sp>
        <p:nvSpPr>
          <p:cNvPr id="3" name="Tartalom helye 2"/>
          <p:cNvSpPr>
            <a:spLocks noGrp="1"/>
          </p:cNvSpPr>
          <p:nvPr>
            <p:ph idx="1"/>
          </p:nvPr>
        </p:nvSpPr>
        <p:spPr>
          <a:xfrm>
            <a:off x="4457700" y="2556932"/>
            <a:ext cx="3276599" cy="3318936"/>
          </a:xfrm>
        </p:spPr>
        <p:txBody>
          <a:bodyPr>
            <a:normAutofit fontScale="92500" lnSpcReduction="10000"/>
          </a:bodyPr>
          <a:lstStyle/>
          <a:p>
            <a:r>
              <a:rPr lang="hu-HU" dirty="0"/>
              <a:t>Cisco ASA</a:t>
            </a:r>
          </a:p>
          <a:p>
            <a:pPr lvl="1"/>
            <a:r>
              <a:rPr lang="hu-HU" dirty="0"/>
              <a:t>Eszközinformáció</a:t>
            </a:r>
          </a:p>
          <a:p>
            <a:pPr lvl="1"/>
            <a:r>
              <a:rPr lang="hu-HU" dirty="0"/>
              <a:t>A hálózatunkban</a:t>
            </a:r>
          </a:p>
          <a:p>
            <a:r>
              <a:rPr lang="hu-HU" dirty="0"/>
              <a:t>Windows szerver</a:t>
            </a:r>
          </a:p>
          <a:p>
            <a:pPr lvl="1"/>
            <a:r>
              <a:rPr lang="hu-HU" dirty="0"/>
              <a:t>DNS szerver</a:t>
            </a:r>
          </a:p>
          <a:p>
            <a:pPr lvl="1"/>
            <a:r>
              <a:rPr lang="hu-HU" dirty="0"/>
              <a:t>Webszerver</a:t>
            </a:r>
          </a:p>
          <a:p>
            <a:pPr lvl="1"/>
            <a:r>
              <a:rPr lang="hu-HU" dirty="0"/>
              <a:t>Biztonsági mentés</a:t>
            </a:r>
          </a:p>
          <a:p>
            <a:r>
              <a:rPr lang="hu-HU" dirty="0"/>
              <a:t>Angol összefoglaló</a:t>
            </a:r>
          </a:p>
        </p:txBody>
      </p:sp>
    </p:spTree>
    <p:extLst>
      <p:ext uri="{BB962C8B-B14F-4D97-AF65-F5344CB8AC3E}">
        <p14:creationId xmlns:p14="http://schemas.microsoft.com/office/powerpoint/2010/main" val="3970040981"/>
      </p:ext>
    </p:extLst>
  </p:cSld>
  <p:clrMapOvr>
    <a:masterClrMapping/>
  </p:clrMapOvr>
  <p:transition spd="slow">
    <p:strips/>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ím 8"/>
          <p:cNvSpPr>
            <a:spLocks noGrp="1"/>
          </p:cNvSpPr>
          <p:nvPr>
            <p:ph type="title"/>
          </p:nvPr>
        </p:nvSpPr>
        <p:spPr/>
        <p:txBody>
          <a:bodyPr/>
          <a:lstStyle/>
          <a:p>
            <a:r>
              <a:rPr lang="hu-HU" dirty="0"/>
              <a:t>ASA - Eszközinformáció</a:t>
            </a:r>
          </a:p>
        </p:txBody>
      </p:sp>
      <p:pic>
        <p:nvPicPr>
          <p:cNvPr id="12" name="Tartalom helye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1225" y="4084075"/>
            <a:ext cx="4832266" cy="18749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Kép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8378" y="2578433"/>
            <a:ext cx="5292397" cy="20766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52992807"/>
      </p:ext>
    </p:extLst>
  </p:cSld>
  <p:clrMapOvr>
    <a:masterClrMapping/>
  </p:clrMapOvr>
  <p:transition spd="slow">
    <p:strips dir="l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ASA – A hálózatunkban</a:t>
            </a:r>
          </a:p>
        </p:txBody>
      </p:sp>
      <p:pic>
        <p:nvPicPr>
          <p:cNvPr id="3" name="Kép 2">
            <a:extLst>
              <a:ext uri="{FF2B5EF4-FFF2-40B4-BE49-F238E27FC236}">
                <a16:creationId xmlns:a16="http://schemas.microsoft.com/office/drawing/2014/main" id="{BAC39AC8-ADB5-4176-8E06-B5C24CAD2B85}"/>
              </a:ext>
            </a:extLst>
          </p:cNvPr>
          <p:cNvPicPr>
            <a:picLocks noChangeAspect="1"/>
          </p:cNvPicPr>
          <p:nvPr/>
        </p:nvPicPr>
        <p:blipFill>
          <a:blip r:embed="rId3"/>
          <a:stretch>
            <a:fillRect/>
          </a:stretch>
        </p:blipFill>
        <p:spPr>
          <a:xfrm>
            <a:off x="2729841" y="2531808"/>
            <a:ext cx="6732317" cy="33440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7417541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Windows server - DNS szerver</a:t>
            </a:r>
          </a:p>
        </p:txBody>
      </p:sp>
      <p:sp>
        <p:nvSpPr>
          <p:cNvPr id="3" name="Tartalom helye 2"/>
          <p:cNvSpPr>
            <a:spLocks noGrp="1"/>
          </p:cNvSpPr>
          <p:nvPr>
            <p:ph idx="1"/>
          </p:nvPr>
        </p:nvSpPr>
        <p:spPr/>
        <p:txBody>
          <a:bodyPr/>
          <a:lstStyle/>
          <a:p>
            <a:r>
              <a:rPr lang="hu-HU" dirty="0"/>
              <a:t>Létrehoztam a </a:t>
            </a:r>
            <a:r>
              <a:rPr lang="hu-HU" dirty="0" err="1"/>
              <a:t>ceg.local</a:t>
            </a:r>
            <a:r>
              <a:rPr lang="hu-HU" dirty="0"/>
              <a:t> nevű címkeresési zónát.</a:t>
            </a:r>
          </a:p>
          <a:p>
            <a:pPr lvl="1"/>
            <a:r>
              <a:rPr lang="hu-HU" dirty="0"/>
              <a:t>4 állomás (A) rekordot hoztam létre hozzá.</a:t>
            </a:r>
          </a:p>
          <a:p>
            <a:r>
              <a:rPr lang="hu-HU" dirty="0"/>
              <a:t>Névkeresési zóna neve 10.168.192.in-addr.arpa.dns lett. (számítógép automatikusan így nevezi el)</a:t>
            </a:r>
          </a:p>
          <a:p>
            <a:pPr lvl="1"/>
            <a:r>
              <a:rPr lang="hu-HU" dirty="0"/>
              <a:t>4 PTR rekord és 2 CNAME rekord jött létre hozzá.</a:t>
            </a:r>
          </a:p>
        </p:txBody>
      </p:sp>
    </p:spTree>
    <p:extLst>
      <p:ext uri="{BB962C8B-B14F-4D97-AF65-F5344CB8AC3E}">
        <p14:creationId xmlns:p14="http://schemas.microsoft.com/office/powerpoint/2010/main" val="228771439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Windows server - Webszerver</a:t>
            </a:r>
          </a:p>
        </p:txBody>
      </p:sp>
      <p:sp>
        <p:nvSpPr>
          <p:cNvPr id="3" name="Tartalom helye 2"/>
          <p:cNvSpPr>
            <a:spLocks noGrp="1"/>
          </p:cNvSpPr>
          <p:nvPr>
            <p:ph idx="1"/>
          </p:nvPr>
        </p:nvSpPr>
        <p:spPr/>
        <p:txBody>
          <a:bodyPr/>
          <a:lstStyle/>
          <a:p>
            <a:r>
              <a:rPr lang="hu-HU" dirty="0"/>
              <a:t>Az F meghajtón, a Webhely gyökérkönyvtárban tároljuk a szerver adatait.</a:t>
            </a:r>
          </a:p>
          <a:p>
            <a:r>
              <a:rPr lang="hu-HU" dirty="0"/>
              <a:t>Webhelyünk neve </a:t>
            </a:r>
            <a:r>
              <a:rPr lang="hu-HU" dirty="0" err="1"/>
              <a:t>CegSite</a:t>
            </a:r>
            <a:endParaRPr lang="hu-HU" dirty="0"/>
          </a:p>
          <a:p>
            <a:pPr lvl="1"/>
            <a:r>
              <a:rPr lang="hu-HU" dirty="0"/>
              <a:t>Alapértelmezett dokumentuma a fooldal.html</a:t>
            </a:r>
          </a:p>
          <a:p>
            <a:pPr lvl="1"/>
            <a:r>
              <a:rPr lang="hu-HU" dirty="0"/>
              <a:t>Elérése, kötése a www.cegsite.hu</a:t>
            </a:r>
          </a:p>
          <a:p>
            <a:pPr lvl="1"/>
            <a:endParaRPr lang="hu-HU" dirty="0"/>
          </a:p>
        </p:txBody>
      </p:sp>
      <p:pic>
        <p:nvPicPr>
          <p:cNvPr id="4" name="Kép 3">
            <a:extLst>
              <a:ext uri="{FF2B5EF4-FFF2-40B4-BE49-F238E27FC236}">
                <a16:creationId xmlns:a16="http://schemas.microsoft.com/office/drawing/2014/main" id="{741A268C-CBD9-47FB-A4DF-18D1863D3A36}"/>
              </a:ext>
            </a:extLst>
          </p:cNvPr>
          <p:cNvPicPr>
            <a:picLocks noChangeAspect="1"/>
          </p:cNvPicPr>
          <p:nvPr/>
        </p:nvPicPr>
        <p:blipFill>
          <a:blip r:embed="rId3"/>
          <a:stretch>
            <a:fillRect/>
          </a:stretch>
        </p:blipFill>
        <p:spPr>
          <a:xfrm>
            <a:off x="6704380" y="3045892"/>
            <a:ext cx="4553427" cy="30522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048716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Windows server - Biztonsági mentés</a:t>
            </a:r>
          </a:p>
        </p:txBody>
      </p:sp>
      <p:pic>
        <p:nvPicPr>
          <p:cNvPr id="4" name="image16.png">
            <a:extLst>
              <a:ext uri="{FF2B5EF4-FFF2-40B4-BE49-F238E27FC236}">
                <a16:creationId xmlns:a16="http://schemas.microsoft.com/office/drawing/2014/main" id="{41C26BBE-656F-4021-BF45-D4C2337341BD}"/>
              </a:ext>
            </a:extLst>
          </p:cNvPr>
          <p:cNvPicPr/>
          <p:nvPr/>
        </p:nvPicPr>
        <p:blipFill>
          <a:blip r:embed="rId3"/>
          <a:srcRect/>
          <a:stretch>
            <a:fillRect/>
          </a:stretch>
        </p:blipFill>
        <p:spPr>
          <a:xfrm>
            <a:off x="1358241" y="2906486"/>
            <a:ext cx="9475517" cy="24094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46110717"/>
      </p:ext>
    </p:extLst>
  </p:cSld>
  <p:clrMapOvr>
    <a:masterClrMapping/>
  </p:clrMapOvr>
  <p:transition spd="slow">
    <p:push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Angol összefoglaló</a:t>
            </a:r>
          </a:p>
        </p:txBody>
      </p:sp>
      <p:sp>
        <p:nvSpPr>
          <p:cNvPr id="3" name="Tartalom helye 2"/>
          <p:cNvSpPr>
            <a:spLocks noGrp="1"/>
          </p:cNvSpPr>
          <p:nvPr>
            <p:ph idx="1"/>
          </p:nvPr>
        </p:nvSpPr>
        <p:spPr/>
        <p:txBody>
          <a:bodyPr/>
          <a:lstStyle/>
          <a:p>
            <a:r>
              <a:rPr lang="hu-HU" dirty="0" err="1"/>
              <a:t>First</a:t>
            </a:r>
            <a:r>
              <a:rPr lang="hu-HU" dirty="0"/>
              <a:t> </a:t>
            </a:r>
            <a:r>
              <a:rPr lang="en-US" dirty="0"/>
              <a:t>I worked on the Cisco ASA that protects our server farm</a:t>
            </a:r>
            <a:r>
              <a:rPr lang="hu-HU" dirty="0"/>
              <a:t>.</a:t>
            </a:r>
          </a:p>
          <a:p>
            <a:r>
              <a:rPr lang="hu-HU" dirty="0"/>
              <a:t>A</a:t>
            </a:r>
            <a:r>
              <a:rPr lang="en-US" dirty="0" err="1"/>
              <a:t>fter</a:t>
            </a:r>
            <a:r>
              <a:rPr lang="en-US" dirty="0"/>
              <a:t> that I made a DNS server for our workers</a:t>
            </a:r>
            <a:r>
              <a:rPr lang="hu-HU" dirty="0"/>
              <a:t>.</a:t>
            </a:r>
            <a:r>
              <a:rPr lang="en-US" dirty="0"/>
              <a:t> </a:t>
            </a:r>
            <a:endParaRPr lang="hu-HU" dirty="0"/>
          </a:p>
          <a:p>
            <a:r>
              <a:rPr lang="hu-HU" dirty="0" err="1"/>
              <a:t>Continued</a:t>
            </a:r>
            <a:r>
              <a:rPr lang="hu-HU" dirty="0"/>
              <a:t> </a:t>
            </a:r>
            <a:r>
              <a:rPr lang="hu-HU" dirty="0" err="1"/>
              <a:t>with</a:t>
            </a:r>
            <a:r>
              <a:rPr lang="hu-HU" dirty="0"/>
              <a:t> a</a:t>
            </a:r>
            <a:r>
              <a:rPr lang="en-US" dirty="0"/>
              <a:t> web server for our growing business. </a:t>
            </a:r>
            <a:endParaRPr lang="hu-HU" dirty="0"/>
          </a:p>
          <a:p>
            <a:r>
              <a:rPr lang="hu-HU" dirty="0" err="1"/>
              <a:t>At</a:t>
            </a:r>
            <a:r>
              <a:rPr lang="hu-HU" dirty="0"/>
              <a:t> </a:t>
            </a:r>
            <a:r>
              <a:rPr lang="hu-HU" dirty="0" err="1"/>
              <a:t>the</a:t>
            </a:r>
            <a:r>
              <a:rPr lang="hu-HU" dirty="0"/>
              <a:t> end </a:t>
            </a:r>
            <a:r>
              <a:rPr lang="en-US" dirty="0"/>
              <a:t>I enabled the automatic backup that backs up everything on the </a:t>
            </a:r>
            <a:r>
              <a:rPr lang="hu-HU" dirty="0"/>
              <a:t>W</a:t>
            </a:r>
            <a:r>
              <a:rPr lang="en-US" dirty="0" err="1"/>
              <a:t>indows</a:t>
            </a:r>
            <a:r>
              <a:rPr lang="en-US" dirty="0"/>
              <a:t> server.</a:t>
            </a:r>
            <a:endParaRPr lang="hu-HU" dirty="0"/>
          </a:p>
        </p:txBody>
      </p:sp>
    </p:spTree>
    <p:extLst>
      <p:ext uri="{BB962C8B-B14F-4D97-AF65-F5344CB8AC3E}">
        <p14:creationId xmlns:p14="http://schemas.microsoft.com/office/powerpoint/2010/main" val="183899600"/>
      </p:ext>
    </p:extLst>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2AF76ED-AB5C-56A6-8405-C6CCAFFCB6D1}"/>
              </a:ext>
            </a:extLst>
          </p:cNvPr>
          <p:cNvSpPr>
            <a:spLocks noGrp="1"/>
          </p:cNvSpPr>
          <p:nvPr>
            <p:ph type="title"/>
          </p:nvPr>
        </p:nvSpPr>
        <p:spPr/>
        <p:txBody>
          <a:bodyPr/>
          <a:lstStyle/>
          <a:p>
            <a:r>
              <a:rPr lang="hu-HU" dirty="0"/>
              <a:t>Összefoglaló – Hoszpodár Patrik</a:t>
            </a:r>
          </a:p>
        </p:txBody>
      </p:sp>
      <p:sp>
        <p:nvSpPr>
          <p:cNvPr id="3" name="Tartalom helye 2">
            <a:extLst>
              <a:ext uri="{FF2B5EF4-FFF2-40B4-BE49-F238E27FC236}">
                <a16:creationId xmlns:a16="http://schemas.microsoft.com/office/drawing/2014/main" id="{889C2B3D-1F6F-6AFB-2413-8D5A443C5794}"/>
              </a:ext>
            </a:extLst>
          </p:cNvPr>
          <p:cNvSpPr>
            <a:spLocks noGrp="1"/>
          </p:cNvSpPr>
          <p:nvPr>
            <p:ph idx="1"/>
          </p:nvPr>
        </p:nvSpPr>
        <p:spPr/>
        <p:txBody>
          <a:bodyPr/>
          <a:lstStyle/>
          <a:p>
            <a:pPr algn="ctr"/>
            <a:r>
              <a:rPr lang="hu-HU" dirty="0"/>
              <a:t>Topológia</a:t>
            </a:r>
          </a:p>
          <a:p>
            <a:pPr algn="ctr">
              <a:buSzPct val="114999"/>
            </a:pPr>
            <a:r>
              <a:rPr lang="hu-HU" dirty="0"/>
              <a:t>Dinamikus és statikus forgalomirányítás</a:t>
            </a:r>
          </a:p>
          <a:p>
            <a:pPr algn="ctr">
              <a:buSzPct val="114999"/>
            </a:pPr>
            <a:r>
              <a:rPr lang="hu-HU" dirty="0"/>
              <a:t>Linux szerver</a:t>
            </a:r>
          </a:p>
          <a:p>
            <a:pPr algn="ctr">
              <a:buSzPct val="114999"/>
            </a:pPr>
            <a:r>
              <a:rPr lang="hu-HU" dirty="0"/>
              <a:t>Dinamikus és statikus NAT</a:t>
            </a:r>
          </a:p>
          <a:p>
            <a:pPr algn="ctr">
              <a:buSzPct val="114999"/>
            </a:pPr>
            <a:r>
              <a:rPr lang="hu-HU" dirty="0"/>
              <a:t>ACL</a:t>
            </a:r>
          </a:p>
          <a:p>
            <a:pPr algn="ctr">
              <a:buSzPct val="114999"/>
            </a:pPr>
            <a:r>
              <a:rPr lang="hu-HU" dirty="0"/>
              <a:t>Hálózat programozás</a:t>
            </a:r>
          </a:p>
        </p:txBody>
      </p:sp>
    </p:spTree>
    <p:extLst>
      <p:ext uri="{BB962C8B-B14F-4D97-AF65-F5344CB8AC3E}">
        <p14:creationId xmlns:p14="http://schemas.microsoft.com/office/powerpoint/2010/main" val="2759816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Összefoglaló – Kocsis Patrik</a:t>
            </a:r>
          </a:p>
        </p:txBody>
      </p:sp>
      <p:sp>
        <p:nvSpPr>
          <p:cNvPr id="3" name="Tartalom helye 2"/>
          <p:cNvSpPr>
            <a:spLocks noGrp="1"/>
          </p:cNvSpPr>
          <p:nvPr>
            <p:ph idx="1"/>
          </p:nvPr>
        </p:nvSpPr>
        <p:spPr/>
        <p:txBody>
          <a:bodyPr/>
          <a:lstStyle/>
          <a:p>
            <a:pPr algn="ctr"/>
            <a:r>
              <a:rPr lang="hu-HU" dirty="0"/>
              <a:t>Windows Server</a:t>
            </a:r>
          </a:p>
          <a:p>
            <a:pPr algn="ctr"/>
            <a:r>
              <a:rPr lang="hu-HU" dirty="0"/>
              <a:t>VPN</a:t>
            </a:r>
          </a:p>
          <a:p>
            <a:pPr marL="0" indent="0" algn="ctr">
              <a:buNone/>
            </a:pPr>
            <a:r>
              <a:rPr lang="hu-HU" dirty="0" err="1"/>
              <a:t>Active</a:t>
            </a:r>
            <a:r>
              <a:rPr lang="hu-HU" dirty="0"/>
              <a:t> </a:t>
            </a:r>
            <a:r>
              <a:rPr lang="hu-HU" dirty="0" err="1"/>
              <a:t>Directory</a:t>
            </a:r>
            <a:endParaRPr lang="hu-HU" dirty="0"/>
          </a:p>
          <a:p>
            <a:pPr algn="ctr"/>
            <a:r>
              <a:rPr lang="hu-HU" dirty="0" err="1"/>
              <a:t>Spanning</a:t>
            </a:r>
            <a:r>
              <a:rPr lang="hu-HU" dirty="0"/>
              <a:t> </a:t>
            </a:r>
            <a:r>
              <a:rPr lang="hu-HU" dirty="0" err="1"/>
              <a:t>Tree</a:t>
            </a:r>
            <a:r>
              <a:rPr lang="hu-HU" dirty="0"/>
              <a:t> </a:t>
            </a:r>
            <a:r>
              <a:rPr lang="hu-HU" dirty="0" err="1"/>
              <a:t>Protocol</a:t>
            </a:r>
            <a:endParaRPr lang="hu-HU" dirty="0"/>
          </a:p>
          <a:p>
            <a:pPr algn="ctr"/>
            <a:r>
              <a:rPr lang="hu-HU" dirty="0"/>
              <a:t>VLAN</a:t>
            </a:r>
          </a:p>
          <a:p>
            <a:pPr algn="ctr"/>
            <a:r>
              <a:rPr lang="hu-HU" dirty="0"/>
              <a:t>Vezeték nélküli hálózat</a:t>
            </a:r>
          </a:p>
        </p:txBody>
      </p:sp>
    </p:spTree>
    <p:extLst>
      <p:ext uri="{BB962C8B-B14F-4D97-AF65-F5344CB8AC3E}">
        <p14:creationId xmlns:p14="http://schemas.microsoft.com/office/powerpoint/2010/main" val="2056463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Windows szerver </a:t>
            </a:r>
          </a:p>
        </p:txBody>
      </p:sp>
      <p:sp>
        <p:nvSpPr>
          <p:cNvPr id="3" name="Tartalom helye 2"/>
          <p:cNvSpPr>
            <a:spLocks noGrp="1"/>
          </p:cNvSpPr>
          <p:nvPr>
            <p:ph idx="1"/>
          </p:nvPr>
        </p:nvSpPr>
        <p:spPr/>
        <p:txBody>
          <a:bodyPr/>
          <a:lstStyle/>
          <a:p>
            <a:r>
              <a:rPr lang="hu-HU" dirty="0"/>
              <a:t>Beállítottam az </a:t>
            </a:r>
            <a:r>
              <a:rPr lang="hu-HU" dirty="0" err="1"/>
              <a:t>Active</a:t>
            </a:r>
            <a:r>
              <a:rPr lang="hu-HU" dirty="0"/>
              <a:t> </a:t>
            </a:r>
            <a:r>
              <a:rPr lang="hu-HU" dirty="0" err="1"/>
              <a:t>Directoryt</a:t>
            </a:r>
            <a:r>
              <a:rPr lang="hu-HU" dirty="0"/>
              <a:t> és felhasználóit, majd a csoportházirend kezelőben beállítottam a bejelentkezésnél való alkalmazás telepítést.</a:t>
            </a:r>
          </a:p>
          <a:p>
            <a:r>
              <a:rPr lang="hu-HU" dirty="0"/>
              <a:t>A VPN-t is beállítottam.</a:t>
            </a:r>
          </a:p>
          <a:p>
            <a:r>
              <a:rPr lang="hu-HU" dirty="0"/>
              <a:t>Majd a megosztott nyomtatót is beállítottam.</a:t>
            </a:r>
          </a:p>
        </p:txBody>
      </p:sp>
      <p:pic>
        <p:nvPicPr>
          <p:cNvPr id="4" name="Kép 3"/>
          <p:cNvPicPr>
            <a:picLocks noChangeAspect="1"/>
          </p:cNvPicPr>
          <p:nvPr/>
        </p:nvPicPr>
        <p:blipFill>
          <a:blip r:embed="rId3"/>
          <a:stretch>
            <a:fillRect/>
          </a:stretch>
        </p:blipFill>
        <p:spPr>
          <a:xfrm>
            <a:off x="7143406" y="3370813"/>
            <a:ext cx="4155128" cy="2337260"/>
          </a:xfrm>
          <a:prstGeom prst="rect">
            <a:avLst/>
          </a:prstGeom>
        </p:spPr>
      </p:pic>
    </p:spTree>
    <p:extLst>
      <p:ext uri="{BB962C8B-B14F-4D97-AF65-F5344CB8AC3E}">
        <p14:creationId xmlns:p14="http://schemas.microsoft.com/office/powerpoint/2010/main" val="2413187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STP</a:t>
            </a:r>
          </a:p>
        </p:txBody>
      </p:sp>
      <p:sp>
        <p:nvSpPr>
          <p:cNvPr id="5" name="Tartalom helye 4"/>
          <p:cNvSpPr>
            <a:spLocks noGrp="1"/>
          </p:cNvSpPr>
          <p:nvPr>
            <p:ph idx="1"/>
          </p:nvPr>
        </p:nvSpPr>
        <p:spPr/>
        <p:txBody>
          <a:bodyPr/>
          <a:lstStyle/>
          <a:p>
            <a:r>
              <a:rPr lang="hu-HU" dirty="0" err="1"/>
              <a:t>Spanning</a:t>
            </a:r>
            <a:r>
              <a:rPr lang="hu-HU" dirty="0"/>
              <a:t> </a:t>
            </a:r>
            <a:r>
              <a:rPr lang="hu-HU" dirty="0" err="1"/>
              <a:t>Tree</a:t>
            </a:r>
            <a:r>
              <a:rPr lang="hu-HU" dirty="0"/>
              <a:t> </a:t>
            </a:r>
            <a:r>
              <a:rPr lang="hu-HU" dirty="0" err="1"/>
              <a:t>Protocolt</a:t>
            </a:r>
            <a:r>
              <a:rPr lang="hu-HU" dirty="0"/>
              <a:t> alkalmaztam, hogy biztosítsam a 2. </a:t>
            </a:r>
            <a:r>
              <a:rPr lang="hu-HU" dirty="0" err="1"/>
              <a:t>rétegbeli</a:t>
            </a:r>
            <a:r>
              <a:rPr lang="hu-HU" dirty="0"/>
              <a:t> redundanciát és megakadályozzam a szórási viharok keletkezését.</a:t>
            </a:r>
          </a:p>
          <a:p>
            <a:endParaRPr lang="hu-HU" dirty="0"/>
          </a:p>
        </p:txBody>
      </p:sp>
      <p:pic>
        <p:nvPicPr>
          <p:cNvPr id="6" name="Tartalom helye 3"/>
          <p:cNvPicPr>
            <a:picLocks noChangeAspect="1"/>
          </p:cNvPicPr>
          <p:nvPr/>
        </p:nvPicPr>
        <p:blipFill>
          <a:blip r:embed="rId3"/>
          <a:stretch>
            <a:fillRect/>
          </a:stretch>
        </p:blipFill>
        <p:spPr>
          <a:xfrm>
            <a:off x="2559627" y="3428072"/>
            <a:ext cx="7065958" cy="2683587"/>
          </a:xfrm>
          <a:prstGeom prst="rect">
            <a:avLst/>
          </a:prstGeom>
        </p:spPr>
      </p:pic>
    </p:spTree>
    <p:extLst>
      <p:ext uri="{BB962C8B-B14F-4D97-AF65-F5344CB8AC3E}">
        <p14:creationId xmlns:p14="http://schemas.microsoft.com/office/powerpoint/2010/main" val="3719176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VLAN</a:t>
            </a:r>
          </a:p>
        </p:txBody>
      </p:sp>
      <p:sp>
        <p:nvSpPr>
          <p:cNvPr id="3" name="Tartalom helye 2"/>
          <p:cNvSpPr>
            <a:spLocks noGrp="1"/>
          </p:cNvSpPr>
          <p:nvPr>
            <p:ph idx="1"/>
          </p:nvPr>
        </p:nvSpPr>
        <p:spPr/>
        <p:txBody>
          <a:bodyPr/>
          <a:lstStyle/>
          <a:p>
            <a:r>
              <a:rPr lang="hu-HU" dirty="0"/>
              <a:t>A </a:t>
            </a:r>
            <a:r>
              <a:rPr lang="hu-HU" dirty="0" err="1"/>
              <a:t>Switcheken</a:t>
            </a:r>
            <a:r>
              <a:rPr lang="hu-HU" dirty="0"/>
              <a:t> VLAN-</a:t>
            </a:r>
            <a:r>
              <a:rPr lang="hu-HU" dirty="0" err="1"/>
              <a:t>okat</a:t>
            </a:r>
            <a:r>
              <a:rPr lang="hu-HU" dirty="0"/>
              <a:t> hoztam létre. Ezeknek IP címet adtam.</a:t>
            </a:r>
          </a:p>
          <a:p>
            <a:endParaRPr lang="hu-HU" dirty="0"/>
          </a:p>
          <a:p>
            <a:endParaRPr lang="hu-HU" dirty="0"/>
          </a:p>
          <a:p>
            <a:endParaRPr lang="hu-HU" dirty="0"/>
          </a:p>
          <a:p>
            <a:r>
              <a:rPr lang="hu-HU" dirty="0"/>
              <a:t>A </a:t>
            </a:r>
            <a:r>
              <a:rPr lang="hu-HU" dirty="0" err="1"/>
              <a:t>Routeren</a:t>
            </a:r>
            <a:r>
              <a:rPr lang="hu-HU" dirty="0"/>
              <a:t> létrehoztam </a:t>
            </a:r>
            <a:r>
              <a:rPr lang="hu-HU" dirty="0" err="1"/>
              <a:t>alinterfaceket</a:t>
            </a:r>
            <a:r>
              <a:rPr lang="hu-HU" dirty="0"/>
              <a:t> amiket VLAN-okhoz társítottam.</a:t>
            </a:r>
          </a:p>
          <a:p>
            <a:endParaRPr lang="hu-HU" dirty="0"/>
          </a:p>
        </p:txBody>
      </p:sp>
      <p:pic>
        <p:nvPicPr>
          <p:cNvPr id="4" name="Kép 3"/>
          <p:cNvPicPr>
            <a:picLocks noChangeAspect="1"/>
          </p:cNvPicPr>
          <p:nvPr/>
        </p:nvPicPr>
        <p:blipFill>
          <a:blip r:embed="rId3"/>
          <a:stretch>
            <a:fillRect/>
          </a:stretch>
        </p:blipFill>
        <p:spPr>
          <a:xfrm>
            <a:off x="3084945" y="2924475"/>
            <a:ext cx="5062490" cy="1736958"/>
          </a:xfrm>
          <a:prstGeom prst="rect">
            <a:avLst/>
          </a:prstGeom>
        </p:spPr>
      </p:pic>
      <p:pic>
        <p:nvPicPr>
          <p:cNvPr id="5" name="Kép 4"/>
          <p:cNvPicPr>
            <a:picLocks noChangeAspect="1"/>
          </p:cNvPicPr>
          <p:nvPr/>
        </p:nvPicPr>
        <p:blipFill>
          <a:blip r:embed="rId4"/>
          <a:stretch>
            <a:fillRect/>
          </a:stretch>
        </p:blipFill>
        <p:spPr>
          <a:xfrm>
            <a:off x="2709389" y="5028976"/>
            <a:ext cx="6773220" cy="1247949"/>
          </a:xfrm>
          <a:prstGeom prst="rect">
            <a:avLst/>
          </a:prstGeom>
        </p:spPr>
      </p:pic>
    </p:spTree>
    <p:extLst>
      <p:ext uri="{BB962C8B-B14F-4D97-AF65-F5344CB8AC3E}">
        <p14:creationId xmlns:p14="http://schemas.microsoft.com/office/powerpoint/2010/main" val="2588296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lgn="l"/>
            <a:r>
              <a:rPr lang="hu-HU" dirty="0"/>
              <a:t>Vezeték nélküli hálózat</a:t>
            </a:r>
          </a:p>
        </p:txBody>
      </p:sp>
      <p:sp>
        <p:nvSpPr>
          <p:cNvPr id="3" name="Tartalom helye 2"/>
          <p:cNvSpPr>
            <a:spLocks noGrp="1"/>
          </p:cNvSpPr>
          <p:nvPr>
            <p:ph idx="1"/>
          </p:nvPr>
        </p:nvSpPr>
        <p:spPr/>
        <p:txBody>
          <a:bodyPr/>
          <a:lstStyle/>
          <a:p>
            <a:r>
              <a:rPr lang="hu-HU" dirty="0"/>
              <a:t>Beállítottam a vezeték nélküli </a:t>
            </a:r>
            <a:br>
              <a:rPr lang="hu-HU" dirty="0"/>
            </a:br>
            <a:r>
              <a:rPr lang="hu-HU" dirty="0" err="1"/>
              <a:t>Routert</a:t>
            </a:r>
            <a:r>
              <a:rPr lang="hu-HU" dirty="0"/>
              <a:t>.</a:t>
            </a:r>
          </a:p>
          <a:p>
            <a:r>
              <a:rPr lang="hu-HU" dirty="0"/>
              <a:t>Számos beállítást elvégeztem.</a:t>
            </a:r>
          </a:p>
          <a:p>
            <a:pPr marL="0" indent="0">
              <a:buNone/>
            </a:pPr>
            <a:r>
              <a:rPr lang="hu-HU" dirty="0"/>
              <a:t> </a:t>
            </a:r>
          </a:p>
        </p:txBody>
      </p:sp>
      <p:pic>
        <p:nvPicPr>
          <p:cNvPr id="4" name="image12.png" descr="C:\Users\kocsis.patrik\Desktop\wireless.png"/>
          <p:cNvPicPr/>
          <p:nvPr/>
        </p:nvPicPr>
        <p:blipFill>
          <a:blip r:embed="rId2"/>
          <a:srcRect/>
          <a:stretch>
            <a:fillRect/>
          </a:stretch>
        </p:blipFill>
        <p:spPr>
          <a:xfrm>
            <a:off x="6616842" y="692727"/>
            <a:ext cx="4279755" cy="5183141"/>
          </a:xfrm>
          <a:prstGeom prst="rect">
            <a:avLst/>
          </a:prstGeom>
          <a:ln/>
        </p:spPr>
      </p:pic>
    </p:spTree>
    <p:extLst>
      <p:ext uri="{BB962C8B-B14F-4D97-AF65-F5344CB8AC3E}">
        <p14:creationId xmlns:p14="http://schemas.microsoft.com/office/powerpoint/2010/main" val="387281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Angol összefoglaló</a:t>
            </a:r>
          </a:p>
        </p:txBody>
      </p:sp>
      <p:sp>
        <p:nvSpPr>
          <p:cNvPr id="3" name="Tartalom helye 2"/>
          <p:cNvSpPr>
            <a:spLocks noGrp="1"/>
          </p:cNvSpPr>
          <p:nvPr>
            <p:ph idx="1"/>
          </p:nvPr>
        </p:nvSpPr>
        <p:spPr/>
        <p:txBody>
          <a:bodyPr/>
          <a:lstStyle/>
          <a:p>
            <a:r>
              <a:rPr lang="hu-HU" dirty="0" err="1"/>
              <a:t>First</a:t>
            </a:r>
            <a:r>
              <a:rPr lang="hu-HU" dirty="0"/>
              <a:t> I </a:t>
            </a:r>
            <a:r>
              <a:rPr lang="hu-HU" dirty="0" err="1"/>
              <a:t>set</a:t>
            </a:r>
            <a:r>
              <a:rPr lang="hu-HU" dirty="0"/>
              <a:t> </a:t>
            </a:r>
            <a:r>
              <a:rPr lang="hu-HU" dirty="0" err="1"/>
              <a:t>up</a:t>
            </a:r>
            <a:r>
              <a:rPr lang="hu-HU" dirty="0"/>
              <a:t> </a:t>
            </a:r>
            <a:r>
              <a:rPr lang="hu-HU" dirty="0" err="1"/>
              <a:t>the</a:t>
            </a:r>
            <a:r>
              <a:rPr lang="hu-HU" dirty="0"/>
              <a:t> Windows Server and </a:t>
            </a:r>
            <a:r>
              <a:rPr lang="hu-HU" dirty="0" err="1"/>
              <a:t>the</a:t>
            </a:r>
            <a:r>
              <a:rPr lang="hu-HU" dirty="0"/>
              <a:t> </a:t>
            </a:r>
            <a:r>
              <a:rPr lang="hu-HU" dirty="0" err="1"/>
              <a:t>PCs</a:t>
            </a:r>
            <a:r>
              <a:rPr lang="hu-HU" dirty="0"/>
              <a:t> </a:t>
            </a:r>
            <a:r>
              <a:rPr lang="hu-HU" dirty="0" err="1"/>
              <a:t>for</a:t>
            </a:r>
            <a:r>
              <a:rPr lang="hu-HU" dirty="0"/>
              <a:t> </a:t>
            </a:r>
            <a:r>
              <a:rPr lang="hu-HU" dirty="0" err="1"/>
              <a:t>the</a:t>
            </a:r>
            <a:r>
              <a:rPr lang="hu-HU" dirty="0"/>
              <a:t> </a:t>
            </a:r>
            <a:r>
              <a:rPr lang="hu-HU" dirty="0" err="1"/>
              <a:t>workers</a:t>
            </a:r>
            <a:r>
              <a:rPr lang="hu-HU" dirty="0"/>
              <a:t> </a:t>
            </a:r>
            <a:r>
              <a:rPr lang="hu-HU" dirty="0" err="1"/>
              <a:t>for</a:t>
            </a:r>
            <a:r>
              <a:rPr lang="hu-HU" dirty="0"/>
              <a:t> fluid </a:t>
            </a:r>
            <a:r>
              <a:rPr lang="hu-HU" dirty="0" err="1"/>
              <a:t>work</a:t>
            </a:r>
            <a:r>
              <a:rPr lang="hu-HU" dirty="0"/>
              <a:t> </a:t>
            </a:r>
            <a:r>
              <a:rPr lang="hu-HU" dirty="0" err="1"/>
              <a:t>experience</a:t>
            </a:r>
            <a:r>
              <a:rPr lang="hu-HU" dirty="0"/>
              <a:t>.</a:t>
            </a:r>
          </a:p>
          <a:p>
            <a:r>
              <a:rPr lang="hu-HU" dirty="0"/>
              <a:t>I made </a:t>
            </a:r>
            <a:r>
              <a:rPr lang="hu-HU" dirty="0" err="1"/>
              <a:t>the</a:t>
            </a:r>
            <a:r>
              <a:rPr lang="hu-HU" dirty="0"/>
              <a:t> </a:t>
            </a:r>
            <a:r>
              <a:rPr lang="hu-HU" dirty="0" err="1"/>
              <a:t>Spanning</a:t>
            </a:r>
            <a:r>
              <a:rPr lang="hu-HU" dirty="0"/>
              <a:t> </a:t>
            </a:r>
            <a:r>
              <a:rPr lang="hu-HU" dirty="0" err="1"/>
              <a:t>Tree</a:t>
            </a:r>
            <a:r>
              <a:rPr lang="hu-HU" dirty="0"/>
              <a:t> </a:t>
            </a:r>
            <a:r>
              <a:rPr lang="hu-HU" dirty="0" err="1"/>
              <a:t>Protocol</a:t>
            </a:r>
            <a:r>
              <a:rPr lang="hu-HU" dirty="0"/>
              <a:t> </a:t>
            </a:r>
            <a:r>
              <a:rPr lang="hu-HU" dirty="0" err="1"/>
              <a:t>on</a:t>
            </a:r>
            <a:r>
              <a:rPr lang="hu-HU" dirty="0"/>
              <a:t> </a:t>
            </a:r>
            <a:r>
              <a:rPr lang="hu-HU" dirty="0" err="1"/>
              <a:t>three</a:t>
            </a:r>
            <a:r>
              <a:rPr lang="hu-HU" dirty="0"/>
              <a:t> </a:t>
            </a:r>
            <a:r>
              <a:rPr lang="hu-HU" dirty="0" err="1"/>
              <a:t>Switches</a:t>
            </a:r>
            <a:r>
              <a:rPr lang="hu-HU" dirty="0"/>
              <a:t> </a:t>
            </a:r>
            <a:r>
              <a:rPr lang="hu-HU" dirty="0" err="1"/>
              <a:t>so</a:t>
            </a:r>
            <a:r>
              <a:rPr lang="hu-HU" dirty="0"/>
              <a:t> it </a:t>
            </a:r>
            <a:r>
              <a:rPr lang="hu-HU" dirty="0" err="1"/>
              <a:t>will</a:t>
            </a:r>
            <a:r>
              <a:rPr lang="hu-HU" dirty="0"/>
              <a:t> </a:t>
            </a:r>
            <a:r>
              <a:rPr lang="hu-HU" dirty="0" err="1"/>
              <a:t>speed</a:t>
            </a:r>
            <a:r>
              <a:rPr lang="hu-HU" dirty="0"/>
              <a:t> </a:t>
            </a:r>
            <a:r>
              <a:rPr lang="hu-HU" dirty="0" err="1"/>
              <a:t>up</a:t>
            </a:r>
            <a:r>
              <a:rPr lang="hu-HU" dirty="0"/>
              <a:t> </a:t>
            </a:r>
            <a:r>
              <a:rPr lang="hu-HU" dirty="0" err="1"/>
              <a:t>the</a:t>
            </a:r>
            <a:r>
              <a:rPr lang="hu-HU" dirty="0"/>
              <a:t> </a:t>
            </a:r>
            <a:r>
              <a:rPr lang="hu-HU" dirty="0" err="1"/>
              <a:t>traffic</a:t>
            </a:r>
            <a:r>
              <a:rPr lang="hu-HU" dirty="0"/>
              <a:t>.</a:t>
            </a:r>
          </a:p>
          <a:p>
            <a:r>
              <a:rPr lang="hu-HU" dirty="0"/>
              <a:t>The </a:t>
            </a:r>
            <a:r>
              <a:rPr lang="hu-HU" dirty="0" err="1"/>
              <a:t>Wireless</a:t>
            </a:r>
            <a:r>
              <a:rPr lang="hu-HU" dirty="0"/>
              <a:t> Network </a:t>
            </a:r>
            <a:r>
              <a:rPr lang="hu-HU" dirty="0" err="1"/>
              <a:t>will</a:t>
            </a:r>
            <a:r>
              <a:rPr lang="hu-HU" dirty="0"/>
              <a:t> </a:t>
            </a:r>
            <a:r>
              <a:rPr lang="hu-HU" dirty="0" err="1"/>
              <a:t>help</a:t>
            </a:r>
            <a:r>
              <a:rPr lang="hu-HU" dirty="0"/>
              <a:t> </a:t>
            </a:r>
            <a:r>
              <a:rPr lang="hu-HU" dirty="0" err="1"/>
              <a:t>the</a:t>
            </a:r>
            <a:r>
              <a:rPr lang="hu-HU" dirty="0"/>
              <a:t> </a:t>
            </a:r>
            <a:r>
              <a:rPr lang="hu-HU" dirty="0" err="1"/>
              <a:t>workers</a:t>
            </a:r>
            <a:r>
              <a:rPr lang="hu-HU" dirty="0"/>
              <a:t> </a:t>
            </a:r>
            <a:r>
              <a:rPr lang="hu-HU" dirty="0" err="1"/>
              <a:t>to</a:t>
            </a:r>
            <a:r>
              <a:rPr lang="hu-HU" dirty="0"/>
              <a:t> </a:t>
            </a:r>
            <a:r>
              <a:rPr lang="hu-HU" dirty="0" err="1"/>
              <a:t>work</a:t>
            </a:r>
            <a:r>
              <a:rPr lang="hu-HU" dirty="0"/>
              <a:t> </a:t>
            </a:r>
            <a:r>
              <a:rPr lang="hu-HU" dirty="0" err="1"/>
              <a:t>from</a:t>
            </a:r>
            <a:r>
              <a:rPr lang="hu-HU" dirty="0"/>
              <a:t> a </a:t>
            </a:r>
            <a:r>
              <a:rPr lang="hu-HU" dirty="0" err="1"/>
              <a:t>distance</a:t>
            </a:r>
            <a:r>
              <a:rPr lang="hu-HU" dirty="0"/>
              <a:t>.</a:t>
            </a:r>
          </a:p>
        </p:txBody>
      </p:sp>
    </p:spTree>
    <p:extLst>
      <p:ext uri="{BB962C8B-B14F-4D97-AF65-F5344CB8AC3E}">
        <p14:creationId xmlns:p14="http://schemas.microsoft.com/office/powerpoint/2010/main" val="1192106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5BACDFA-D223-27E5-BE79-8D4CE7464F0B}"/>
              </a:ext>
            </a:extLst>
          </p:cNvPr>
          <p:cNvSpPr>
            <a:spLocks noGrp="1"/>
          </p:cNvSpPr>
          <p:nvPr>
            <p:ph type="title"/>
          </p:nvPr>
        </p:nvSpPr>
        <p:spPr>
          <a:xfrm>
            <a:off x="1295402" y="1031612"/>
            <a:ext cx="9601196" cy="1303867"/>
          </a:xfrm>
        </p:spPr>
        <p:txBody>
          <a:bodyPr/>
          <a:lstStyle/>
          <a:p>
            <a:r>
              <a:rPr lang="hu-HU" dirty="0"/>
              <a:t>Köszönjük a figyelmet!</a:t>
            </a:r>
          </a:p>
        </p:txBody>
      </p:sp>
      <p:grpSp>
        <p:nvGrpSpPr>
          <p:cNvPr id="15" name="Csoportba foglalás 14">
            <a:extLst>
              <a:ext uri="{FF2B5EF4-FFF2-40B4-BE49-F238E27FC236}">
                <a16:creationId xmlns:a16="http://schemas.microsoft.com/office/drawing/2014/main" id="{17F8ACE0-4F89-C2AC-648A-912815CE556A}"/>
              </a:ext>
            </a:extLst>
          </p:cNvPr>
          <p:cNvGrpSpPr/>
          <p:nvPr/>
        </p:nvGrpSpPr>
        <p:grpSpPr>
          <a:xfrm>
            <a:off x="4581110" y="2271915"/>
            <a:ext cx="3018979" cy="3407690"/>
            <a:chOff x="4599039" y="2236056"/>
            <a:chExt cx="3018979" cy="3407690"/>
          </a:xfrm>
        </p:grpSpPr>
        <p:grpSp>
          <p:nvGrpSpPr>
            <p:cNvPr id="8" name="Csoportba foglalás 7">
              <a:extLst>
                <a:ext uri="{FF2B5EF4-FFF2-40B4-BE49-F238E27FC236}">
                  <a16:creationId xmlns:a16="http://schemas.microsoft.com/office/drawing/2014/main" id="{EDDC4E0B-C20A-F2B2-A621-9E2BAC1912E8}"/>
                </a:ext>
              </a:extLst>
            </p:cNvPr>
            <p:cNvGrpSpPr/>
            <p:nvPr/>
          </p:nvGrpSpPr>
          <p:grpSpPr>
            <a:xfrm>
              <a:off x="4629396" y="2655124"/>
              <a:ext cx="2988622" cy="2988622"/>
              <a:chOff x="4599708" y="2843150"/>
              <a:chExt cx="2988622" cy="2988622"/>
            </a:xfrm>
          </p:grpSpPr>
          <p:sp>
            <p:nvSpPr>
              <p:cNvPr id="3" name="Ellipszis 2">
                <a:extLst>
                  <a:ext uri="{FF2B5EF4-FFF2-40B4-BE49-F238E27FC236}">
                    <a16:creationId xmlns:a16="http://schemas.microsoft.com/office/drawing/2014/main" id="{5021EE5B-B261-DFC4-DDC7-89E0B2831582}"/>
                  </a:ext>
                </a:extLst>
              </p:cNvPr>
              <p:cNvSpPr/>
              <p:nvPr/>
            </p:nvSpPr>
            <p:spPr>
              <a:xfrm>
                <a:off x="4599708" y="2843150"/>
                <a:ext cx="2988622" cy="2988622"/>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 name="Ellipszis 3">
                <a:extLst>
                  <a:ext uri="{FF2B5EF4-FFF2-40B4-BE49-F238E27FC236}">
                    <a16:creationId xmlns:a16="http://schemas.microsoft.com/office/drawing/2014/main" id="{A2D83BCE-9387-76E6-9925-AB2CBA2CCDE1}"/>
                  </a:ext>
                </a:extLst>
              </p:cNvPr>
              <p:cNvSpPr/>
              <p:nvPr/>
            </p:nvSpPr>
            <p:spPr>
              <a:xfrm>
                <a:off x="5356142" y="3352181"/>
                <a:ext cx="385948" cy="851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 name="Ellipszis 4">
                <a:extLst>
                  <a:ext uri="{FF2B5EF4-FFF2-40B4-BE49-F238E27FC236}">
                    <a16:creationId xmlns:a16="http://schemas.microsoft.com/office/drawing/2014/main" id="{814C85F9-C76D-6067-C644-BB6C2BDC4BB5}"/>
                  </a:ext>
                </a:extLst>
              </p:cNvPr>
              <p:cNvSpPr/>
              <p:nvPr/>
            </p:nvSpPr>
            <p:spPr>
              <a:xfrm>
                <a:off x="6405129" y="3352181"/>
                <a:ext cx="385948" cy="851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grpSp>
        <p:sp>
          <p:nvSpPr>
            <p:cNvPr id="6" name="Ív 5">
              <a:extLst>
                <a:ext uri="{FF2B5EF4-FFF2-40B4-BE49-F238E27FC236}">
                  <a16:creationId xmlns:a16="http://schemas.microsoft.com/office/drawing/2014/main" id="{CC3589D7-9188-04E1-C524-7D29531BE0D6}"/>
                </a:ext>
              </a:extLst>
            </p:cNvPr>
            <p:cNvSpPr/>
            <p:nvPr/>
          </p:nvSpPr>
          <p:spPr>
            <a:xfrm rot="7920000">
              <a:off x="4698000" y="2137095"/>
              <a:ext cx="2691739" cy="2889661"/>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9" name="Ív 8">
              <a:extLst>
                <a:ext uri="{FF2B5EF4-FFF2-40B4-BE49-F238E27FC236}">
                  <a16:creationId xmlns:a16="http://schemas.microsoft.com/office/drawing/2014/main" id="{69EBA7E0-23A0-320D-57BD-4B80E8157BC0}"/>
                </a:ext>
              </a:extLst>
            </p:cNvPr>
            <p:cNvSpPr/>
            <p:nvPr/>
          </p:nvSpPr>
          <p:spPr>
            <a:xfrm rot="16380000">
              <a:off x="5065037" y="4511406"/>
              <a:ext cx="395844" cy="395844"/>
            </a:xfrm>
            <a:prstGeom prst="arc">
              <a:avLst/>
            </a:prstGeom>
            <a:noFill/>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14" name="Ív 13">
              <a:extLst>
                <a:ext uri="{FF2B5EF4-FFF2-40B4-BE49-F238E27FC236}">
                  <a16:creationId xmlns:a16="http://schemas.microsoft.com/office/drawing/2014/main" id="{B90E747D-780B-C3BF-4F00-E49569039BF5}"/>
                </a:ext>
              </a:extLst>
            </p:cNvPr>
            <p:cNvSpPr/>
            <p:nvPr/>
          </p:nvSpPr>
          <p:spPr>
            <a:xfrm rot="420000">
              <a:off x="6796855" y="4452029"/>
              <a:ext cx="395844" cy="395844"/>
            </a:xfrm>
            <a:prstGeom prst="arc">
              <a:avLst/>
            </a:prstGeom>
            <a:noFill/>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grpSp>
    </p:spTree>
    <p:extLst>
      <p:ext uri="{BB962C8B-B14F-4D97-AF65-F5344CB8AC3E}">
        <p14:creationId xmlns:p14="http://schemas.microsoft.com/office/powerpoint/2010/main" val="11847712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zövegdoboz 1">
            <a:extLst>
              <a:ext uri="{FF2B5EF4-FFF2-40B4-BE49-F238E27FC236}">
                <a16:creationId xmlns:a16="http://schemas.microsoft.com/office/drawing/2014/main" id="{BCBF3282-A413-999D-B8A2-6384914AC584}"/>
              </a:ext>
            </a:extLst>
          </p:cNvPr>
          <p:cNvSpPr txBox="1"/>
          <p:nvPr/>
        </p:nvSpPr>
        <p:spPr>
          <a:xfrm>
            <a:off x="4724400" y="709962"/>
            <a:ext cx="2743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hu-HU" sz="4400" dirty="0"/>
              <a:t>Topológia</a:t>
            </a:r>
            <a:endParaRPr lang="hu-HU" sz="4400"/>
          </a:p>
        </p:txBody>
      </p:sp>
      <p:pic>
        <p:nvPicPr>
          <p:cNvPr id="3" name="Kép 3">
            <a:extLst>
              <a:ext uri="{FF2B5EF4-FFF2-40B4-BE49-F238E27FC236}">
                <a16:creationId xmlns:a16="http://schemas.microsoft.com/office/drawing/2014/main" id="{6FFE3B48-DD1F-7D46-1751-914286F29E1E}"/>
              </a:ext>
            </a:extLst>
          </p:cNvPr>
          <p:cNvPicPr>
            <a:picLocks noChangeAspect="1"/>
          </p:cNvPicPr>
          <p:nvPr/>
        </p:nvPicPr>
        <p:blipFill>
          <a:blip r:embed="rId2"/>
          <a:stretch>
            <a:fillRect/>
          </a:stretch>
        </p:blipFill>
        <p:spPr>
          <a:xfrm>
            <a:off x="1546303" y="1713960"/>
            <a:ext cx="9099394" cy="4164203"/>
          </a:xfrm>
          <a:prstGeom prst="rect">
            <a:avLst/>
          </a:prstGeom>
        </p:spPr>
      </p:pic>
    </p:spTree>
    <p:extLst>
      <p:ext uri="{BB962C8B-B14F-4D97-AF65-F5344CB8AC3E}">
        <p14:creationId xmlns:p14="http://schemas.microsoft.com/office/powerpoint/2010/main" val="2073042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C4FE7D6-E174-EFC0-F466-794057EB3CA0}"/>
              </a:ext>
            </a:extLst>
          </p:cNvPr>
          <p:cNvSpPr>
            <a:spLocks noGrp="1"/>
          </p:cNvSpPr>
          <p:nvPr>
            <p:ph type="title"/>
          </p:nvPr>
        </p:nvSpPr>
        <p:spPr/>
        <p:txBody>
          <a:bodyPr/>
          <a:lstStyle/>
          <a:p>
            <a:r>
              <a:rPr lang="hu-HU" dirty="0"/>
              <a:t>Dinamikus és statikus forgalomirányítás</a:t>
            </a:r>
          </a:p>
        </p:txBody>
      </p:sp>
      <p:sp>
        <p:nvSpPr>
          <p:cNvPr id="3" name="Szöveg helye 2">
            <a:extLst>
              <a:ext uri="{FF2B5EF4-FFF2-40B4-BE49-F238E27FC236}">
                <a16:creationId xmlns:a16="http://schemas.microsoft.com/office/drawing/2014/main" id="{98571CC7-3944-DC31-32E1-DCB7EBD3CA60}"/>
              </a:ext>
            </a:extLst>
          </p:cNvPr>
          <p:cNvSpPr>
            <a:spLocks noGrp="1"/>
          </p:cNvSpPr>
          <p:nvPr>
            <p:ph type="body" idx="1"/>
          </p:nvPr>
        </p:nvSpPr>
        <p:spPr/>
        <p:txBody>
          <a:bodyPr/>
          <a:lstStyle/>
          <a:p>
            <a:r>
              <a:rPr lang="hu-HU" dirty="0"/>
              <a:t>Dinamikus forgalomirányítás</a:t>
            </a:r>
          </a:p>
        </p:txBody>
      </p:sp>
      <p:sp>
        <p:nvSpPr>
          <p:cNvPr id="4" name="Tartalom helye 3">
            <a:extLst>
              <a:ext uri="{FF2B5EF4-FFF2-40B4-BE49-F238E27FC236}">
                <a16:creationId xmlns:a16="http://schemas.microsoft.com/office/drawing/2014/main" id="{8A236277-0281-8C64-B795-2A533B57D4CB}"/>
              </a:ext>
            </a:extLst>
          </p:cNvPr>
          <p:cNvSpPr>
            <a:spLocks noGrp="1"/>
          </p:cNvSpPr>
          <p:nvPr>
            <p:ph sz="half" idx="2"/>
          </p:nvPr>
        </p:nvSpPr>
        <p:spPr/>
        <p:txBody>
          <a:bodyPr/>
          <a:lstStyle/>
          <a:p>
            <a:pPr>
              <a:buSzPct val="114999"/>
            </a:pPr>
            <a:r>
              <a:rPr lang="hu-HU" dirty="0">
                <a:ea typeface="+mn-lt"/>
                <a:cs typeface="+mn-lt"/>
              </a:rPr>
              <a:t>Többterületű OSPF v2 és v3</a:t>
            </a:r>
            <a:endParaRPr lang="en-US" dirty="0">
              <a:ea typeface="+mn-lt"/>
              <a:cs typeface="+mn-lt"/>
            </a:endParaRPr>
          </a:p>
          <a:p>
            <a:pPr>
              <a:buSzPct val="114999"/>
            </a:pPr>
            <a:r>
              <a:rPr lang="hu-HU" dirty="0">
                <a:ea typeface="+mn-lt"/>
                <a:cs typeface="+mn-lt"/>
              </a:rPr>
              <a:t>Folyamat azonosító: 4</a:t>
            </a:r>
            <a:endParaRPr lang="en-US" dirty="0">
              <a:ea typeface="+mn-lt"/>
              <a:cs typeface="+mn-lt"/>
            </a:endParaRPr>
          </a:p>
          <a:p>
            <a:pPr>
              <a:buSzPct val="114999"/>
            </a:pPr>
            <a:r>
              <a:rPr lang="hu-HU" dirty="0">
                <a:ea typeface="+mn-lt"/>
                <a:cs typeface="+mn-lt"/>
              </a:rPr>
              <a:t>Összesen 4 terület</a:t>
            </a:r>
            <a:endParaRPr lang="hu-HU" dirty="0"/>
          </a:p>
        </p:txBody>
      </p:sp>
      <p:sp>
        <p:nvSpPr>
          <p:cNvPr id="5" name="Szöveg helye 4">
            <a:extLst>
              <a:ext uri="{FF2B5EF4-FFF2-40B4-BE49-F238E27FC236}">
                <a16:creationId xmlns:a16="http://schemas.microsoft.com/office/drawing/2014/main" id="{E5412B83-41D6-3F6C-D3F4-247DAFDA90DC}"/>
              </a:ext>
            </a:extLst>
          </p:cNvPr>
          <p:cNvSpPr>
            <a:spLocks noGrp="1"/>
          </p:cNvSpPr>
          <p:nvPr>
            <p:ph type="body" sz="quarter" idx="3"/>
          </p:nvPr>
        </p:nvSpPr>
        <p:spPr/>
        <p:txBody>
          <a:bodyPr/>
          <a:lstStyle/>
          <a:p>
            <a:r>
              <a:rPr lang="hu-HU" dirty="0"/>
              <a:t>Statikus forgalomirányítás</a:t>
            </a:r>
          </a:p>
        </p:txBody>
      </p:sp>
      <p:sp>
        <p:nvSpPr>
          <p:cNvPr id="6" name="Tartalom helye 5">
            <a:extLst>
              <a:ext uri="{FF2B5EF4-FFF2-40B4-BE49-F238E27FC236}">
                <a16:creationId xmlns:a16="http://schemas.microsoft.com/office/drawing/2014/main" id="{681AB98A-828A-0EAB-112C-0C15639D4A1A}"/>
              </a:ext>
            </a:extLst>
          </p:cNvPr>
          <p:cNvSpPr>
            <a:spLocks noGrp="1"/>
          </p:cNvSpPr>
          <p:nvPr>
            <p:ph sz="quarter" idx="4"/>
          </p:nvPr>
        </p:nvSpPr>
        <p:spPr/>
        <p:txBody>
          <a:bodyPr/>
          <a:lstStyle/>
          <a:p>
            <a:r>
              <a:rPr lang="hu-HU" dirty="0"/>
              <a:t>Alapértelmezett útvonal az ASA eszközön.</a:t>
            </a:r>
          </a:p>
        </p:txBody>
      </p:sp>
    </p:spTree>
    <p:extLst>
      <p:ext uri="{BB962C8B-B14F-4D97-AF65-F5344CB8AC3E}">
        <p14:creationId xmlns:p14="http://schemas.microsoft.com/office/powerpoint/2010/main" val="2188687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Linux szerver</a:t>
            </a:r>
          </a:p>
        </p:txBody>
      </p:sp>
      <p:sp>
        <p:nvSpPr>
          <p:cNvPr id="3" name="Tartalom helye 2"/>
          <p:cNvSpPr>
            <a:spLocks noGrp="1"/>
          </p:cNvSpPr>
          <p:nvPr>
            <p:ph idx="1"/>
          </p:nvPr>
        </p:nvSpPr>
        <p:spPr/>
        <p:txBody>
          <a:bodyPr/>
          <a:lstStyle/>
          <a:p>
            <a:r>
              <a:rPr lang="hu-HU" dirty="0"/>
              <a:t>Ubuntu 16.0.4-es verzió (32 bit)</a:t>
            </a:r>
          </a:p>
          <a:p>
            <a:pPr>
              <a:buSzPct val="114999"/>
            </a:pPr>
            <a:r>
              <a:rPr lang="hu-HU" dirty="0"/>
              <a:t>A </a:t>
            </a:r>
            <a:r>
              <a:rPr lang="hu-HU" dirty="0" err="1"/>
              <a:t>linux</a:t>
            </a:r>
            <a:r>
              <a:rPr lang="hu-HU" dirty="0"/>
              <a:t> szerverünkön FTP szolgáltatás fut, így a cégen belüli dolgozók le tudnak illetve fel tudnak tölteni fájlokat.</a:t>
            </a:r>
            <a:endParaRPr lang="hu-HU"/>
          </a:p>
        </p:txBody>
      </p:sp>
    </p:spTree>
    <p:extLst>
      <p:ext uri="{BB962C8B-B14F-4D97-AF65-F5344CB8AC3E}">
        <p14:creationId xmlns:p14="http://schemas.microsoft.com/office/powerpoint/2010/main" val="1494744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2" descr="A képen szöveg látható&#10;&#10;Automatikusan generált leírás">
            <a:extLst>
              <a:ext uri="{FF2B5EF4-FFF2-40B4-BE49-F238E27FC236}">
                <a16:creationId xmlns:a16="http://schemas.microsoft.com/office/drawing/2014/main" id="{8BD3FE43-B100-C285-E37E-1544EECF600A}"/>
              </a:ext>
            </a:extLst>
          </p:cNvPr>
          <p:cNvPicPr>
            <a:picLocks noChangeAspect="1"/>
          </p:cNvPicPr>
          <p:nvPr/>
        </p:nvPicPr>
        <p:blipFill>
          <a:blip r:embed="rId2"/>
          <a:stretch>
            <a:fillRect/>
          </a:stretch>
        </p:blipFill>
        <p:spPr>
          <a:xfrm>
            <a:off x="663497" y="920400"/>
            <a:ext cx="5261517" cy="4766301"/>
          </a:xfrm>
          <a:prstGeom prst="rect">
            <a:avLst/>
          </a:prstGeom>
        </p:spPr>
      </p:pic>
      <p:pic>
        <p:nvPicPr>
          <p:cNvPr id="3" name="Kép 3" descr="A képen szöveg látható&#10;&#10;Automatikusan generált leírás">
            <a:extLst>
              <a:ext uri="{FF2B5EF4-FFF2-40B4-BE49-F238E27FC236}">
                <a16:creationId xmlns:a16="http://schemas.microsoft.com/office/drawing/2014/main" id="{2D82517F-875A-CB43-ED12-13622BE5E3BD}"/>
              </a:ext>
            </a:extLst>
          </p:cNvPr>
          <p:cNvPicPr>
            <a:picLocks noChangeAspect="1"/>
          </p:cNvPicPr>
          <p:nvPr/>
        </p:nvPicPr>
        <p:blipFill>
          <a:blip r:embed="rId3"/>
          <a:stretch>
            <a:fillRect/>
          </a:stretch>
        </p:blipFill>
        <p:spPr>
          <a:xfrm>
            <a:off x="6174058" y="918487"/>
            <a:ext cx="5419493" cy="4770123"/>
          </a:xfrm>
          <a:prstGeom prst="rect">
            <a:avLst/>
          </a:prstGeom>
        </p:spPr>
      </p:pic>
    </p:spTree>
    <p:extLst>
      <p:ext uri="{BB962C8B-B14F-4D97-AF65-F5344CB8AC3E}">
        <p14:creationId xmlns:p14="http://schemas.microsoft.com/office/powerpoint/2010/main" val="862899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6A5276F-3C7C-2D4A-0487-F75A798137E4}"/>
              </a:ext>
            </a:extLst>
          </p:cNvPr>
          <p:cNvSpPr>
            <a:spLocks noGrp="1"/>
          </p:cNvSpPr>
          <p:nvPr>
            <p:ph type="title"/>
          </p:nvPr>
        </p:nvSpPr>
        <p:spPr/>
        <p:txBody>
          <a:bodyPr/>
          <a:lstStyle/>
          <a:p>
            <a:r>
              <a:rPr lang="hu-HU" dirty="0"/>
              <a:t>Dinamikus és statikus NAT</a:t>
            </a:r>
          </a:p>
        </p:txBody>
      </p:sp>
      <p:sp>
        <p:nvSpPr>
          <p:cNvPr id="3" name="Tartalom helye 2">
            <a:extLst>
              <a:ext uri="{FF2B5EF4-FFF2-40B4-BE49-F238E27FC236}">
                <a16:creationId xmlns:a16="http://schemas.microsoft.com/office/drawing/2014/main" id="{B7241566-2875-9045-C8AA-5E7153871166}"/>
              </a:ext>
            </a:extLst>
          </p:cNvPr>
          <p:cNvSpPr>
            <a:spLocks noGrp="1"/>
          </p:cNvSpPr>
          <p:nvPr>
            <p:ph sz="half" idx="1"/>
          </p:nvPr>
        </p:nvSpPr>
        <p:spPr/>
        <p:txBody>
          <a:bodyPr/>
          <a:lstStyle/>
          <a:p>
            <a:pPr marL="0" indent="0">
              <a:buNone/>
            </a:pPr>
            <a:r>
              <a:rPr lang="hu-HU" dirty="0"/>
              <a:t>Dinamikus NAT:</a:t>
            </a:r>
          </a:p>
          <a:p>
            <a:r>
              <a:rPr lang="hu-HU" dirty="0"/>
              <a:t>Dinamikus NAT-ot a legnagyobb telephely használja. </a:t>
            </a:r>
          </a:p>
          <a:p>
            <a:pPr>
              <a:buSzPct val="114999"/>
            </a:pPr>
            <a:r>
              <a:rPr lang="hu-HU" dirty="0"/>
              <a:t>A Gamma router végzi a címfordítást.</a:t>
            </a:r>
          </a:p>
          <a:p>
            <a:pPr>
              <a:buSzPct val="114999"/>
            </a:pPr>
            <a:r>
              <a:rPr lang="hu-HU" dirty="0"/>
              <a:t>A Delta router-en fut egy DHCP szolgáltatás.</a:t>
            </a:r>
          </a:p>
        </p:txBody>
      </p:sp>
      <p:sp>
        <p:nvSpPr>
          <p:cNvPr id="4" name="Tartalom helye 3">
            <a:extLst>
              <a:ext uri="{FF2B5EF4-FFF2-40B4-BE49-F238E27FC236}">
                <a16:creationId xmlns:a16="http://schemas.microsoft.com/office/drawing/2014/main" id="{7FC19584-999D-EE70-E545-59247EF4B278}"/>
              </a:ext>
            </a:extLst>
          </p:cNvPr>
          <p:cNvSpPr>
            <a:spLocks noGrp="1"/>
          </p:cNvSpPr>
          <p:nvPr>
            <p:ph sz="half" idx="2"/>
          </p:nvPr>
        </p:nvSpPr>
        <p:spPr/>
        <p:txBody>
          <a:bodyPr/>
          <a:lstStyle/>
          <a:p>
            <a:pPr marL="0" indent="0">
              <a:buNone/>
            </a:pPr>
            <a:r>
              <a:rPr lang="hu-HU" dirty="0"/>
              <a:t>Statikus NAT:</a:t>
            </a:r>
          </a:p>
          <a:p>
            <a:pPr marL="342900" indent="-342900"/>
            <a:r>
              <a:rPr lang="hu-HU" dirty="0"/>
              <a:t>Statikus NAT-ot az ASA és az Éta router használ a saját hálózataikban lévő két-két végberendezés miatt.</a:t>
            </a:r>
          </a:p>
        </p:txBody>
      </p:sp>
    </p:spTree>
    <p:extLst>
      <p:ext uri="{BB962C8B-B14F-4D97-AF65-F5344CB8AC3E}">
        <p14:creationId xmlns:p14="http://schemas.microsoft.com/office/powerpoint/2010/main" val="334047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7D340CC-0E2C-CD21-E5BA-FF091EC2DCDF}"/>
              </a:ext>
            </a:extLst>
          </p:cNvPr>
          <p:cNvSpPr>
            <a:spLocks noGrp="1"/>
          </p:cNvSpPr>
          <p:nvPr>
            <p:ph type="title"/>
          </p:nvPr>
        </p:nvSpPr>
        <p:spPr/>
        <p:txBody>
          <a:bodyPr/>
          <a:lstStyle/>
          <a:p>
            <a:r>
              <a:rPr lang="hu-HU" dirty="0"/>
              <a:t>Hot </a:t>
            </a:r>
            <a:r>
              <a:rPr lang="hu-HU" dirty="0" err="1"/>
              <a:t>Standby</a:t>
            </a:r>
            <a:r>
              <a:rPr lang="hu-HU" dirty="0"/>
              <a:t> </a:t>
            </a:r>
            <a:r>
              <a:rPr lang="hu-HU" dirty="0" err="1"/>
              <a:t>Routing</a:t>
            </a:r>
            <a:r>
              <a:rPr lang="hu-HU" dirty="0"/>
              <a:t> </a:t>
            </a:r>
            <a:r>
              <a:rPr lang="hu-HU" dirty="0" err="1"/>
              <a:t>Protocol</a:t>
            </a:r>
          </a:p>
        </p:txBody>
      </p:sp>
      <p:sp>
        <p:nvSpPr>
          <p:cNvPr id="3" name="Tartalom helye 2">
            <a:extLst>
              <a:ext uri="{FF2B5EF4-FFF2-40B4-BE49-F238E27FC236}">
                <a16:creationId xmlns:a16="http://schemas.microsoft.com/office/drawing/2014/main" id="{81AEA827-113B-F80D-F23A-07FACE998577}"/>
              </a:ext>
            </a:extLst>
          </p:cNvPr>
          <p:cNvSpPr>
            <a:spLocks noGrp="1"/>
          </p:cNvSpPr>
          <p:nvPr>
            <p:ph idx="1"/>
          </p:nvPr>
        </p:nvSpPr>
        <p:spPr/>
        <p:txBody>
          <a:bodyPr/>
          <a:lstStyle/>
          <a:p>
            <a:r>
              <a:rPr lang="hu-HU" dirty="0"/>
              <a:t>A harmadik </a:t>
            </a:r>
            <a:r>
              <a:rPr lang="hu-HU" dirty="0" err="1"/>
              <a:t>rétegbeli</a:t>
            </a:r>
            <a:r>
              <a:rPr lang="hu-HU" dirty="0"/>
              <a:t> redundanciát a HSRP protokollal valósítottam meg a Gamma és a Delta router-en. </a:t>
            </a:r>
          </a:p>
          <a:p>
            <a:pPr>
              <a:buSzPct val="114999"/>
            </a:pPr>
            <a:r>
              <a:rPr lang="hu-HU" dirty="0"/>
              <a:t>Gamma az </a:t>
            </a:r>
            <a:r>
              <a:rPr lang="hu-HU" dirty="0" err="1"/>
              <a:t>active</a:t>
            </a:r>
            <a:r>
              <a:rPr lang="hu-HU" dirty="0"/>
              <a:t> router.</a:t>
            </a:r>
          </a:p>
          <a:p>
            <a:pPr>
              <a:buSzPct val="114999"/>
            </a:pPr>
            <a:r>
              <a:rPr lang="hu-HU" dirty="0"/>
              <a:t>Delta a </a:t>
            </a:r>
            <a:r>
              <a:rPr lang="hu-HU" dirty="0" err="1"/>
              <a:t>standby</a:t>
            </a:r>
            <a:r>
              <a:rPr lang="hu-HU" dirty="0"/>
              <a:t> router.</a:t>
            </a:r>
          </a:p>
          <a:p>
            <a:pPr>
              <a:buSzPct val="114999"/>
            </a:pPr>
            <a:r>
              <a:rPr lang="hu-HU" dirty="0" err="1"/>
              <a:t>Standby</a:t>
            </a:r>
            <a:r>
              <a:rPr lang="hu-HU" dirty="0"/>
              <a:t> IP-ként a VLAN-ok utolsó kiosztható IP címét adtam meg.</a:t>
            </a:r>
          </a:p>
        </p:txBody>
      </p:sp>
    </p:spTree>
    <p:extLst>
      <p:ext uri="{BB962C8B-B14F-4D97-AF65-F5344CB8AC3E}">
        <p14:creationId xmlns:p14="http://schemas.microsoft.com/office/powerpoint/2010/main" val="3203721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ACL</a:t>
            </a:r>
          </a:p>
        </p:txBody>
      </p:sp>
      <p:sp>
        <p:nvSpPr>
          <p:cNvPr id="3" name="Tartalom helye 2"/>
          <p:cNvSpPr>
            <a:spLocks noGrp="1"/>
          </p:cNvSpPr>
          <p:nvPr>
            <p:ph idx="1"/>
          </p:nvPr>
        </p:nvSpPr>
        <p:spPr/>
        <p:txBody>
          <a:bodyPr/>
          <a:lstStyle/>
          <a:p>
            <a:r>
              <a:rPr lang="hu-HU" dirty="0"/>
              <a:t>Dinamikus NAT-hoz csináltam egy ACL-t, hogy csak azoknak a hálózatoknak a privát IP címeit fordítsa át publikus IP címekké, amik a Gamma és Delta router LAN oldalán vannak.</a:t>
            </a:r>
          </a:p>
          <a:p>
            <a:pPr>
              <a:buSzPct val="114999"/>
            </a:pPr>
            <a:r>
              <a:rPr lang="hu-HU" dirty="0"/>
              <a:t>Továbbá az ASA-án is csináltam két ACL-t, arra a célra, hogy a dolgozók el tudják érni az FTP szervert és a webszervert.</a:t>
            </a:r>
          </a:p>
        </p:txBody>
      </p:sp>
    </p:spTree>
    <p:extLst>
      <p:ext uri="{BB962C8B-B14F-4D97-AF65-F5344CB8AC3E}">
        <p14:creationId xmlns:p14="http://schemas.microsoft.com/office/powerpoint/2010/main" val="16001927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us">
  <a:themeElements>
    <a:clrScheme name="Organikus">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ku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kus">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TM02900743[[fn=Organikus]]</Template>
  <TotalTime>477</TotalTime>
  <Words>848</Words>
  <Application>Microsoft Office PowerPoint</Application>
  <PresentationFormat>Szélesvásznú</PresentationFormat>
  <Paragraphs>125</Paragraphs>
  <Slides>26</Slides>
  <Notes>11</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26</vt:i4>
      </vt:variant>
    </vt:vector>
  </HeadingPairs>
  <TitlesOfParts>
    <vt:vector size="30" baseType="lpstr">
      <vt:lpstr>Arial</vt:lpstr>
      <vt:lpstr>Calibri</vt:lpstr>
      <vt:lpstr>Garamond</vt:lpstr>
      <vt:lpstr>Organikus</vt:lpstr>
      <vt:lpstr>Projektmunka</vt:lpstr>
      <vt:lpstr>Összefoglaló – Hoszpodár Patrik</vt:lpstr>
      <vt:lpstr>PowerPoint-bemutató</vt:lpstr>
      <vt:lpstr>Dinamikus és statikus forgalomirányítás</vt:lpstr>
      <vt:lpstr>Linux szerver</vt:lpstr>
      <vt:lpstr>PowerPoint-bemutató</vt:lpstr>
      <vt:lpstr>Dinamikus és statikus NAT</vt:lpstr>
      <vt:lpstr>Hot Standby Routing Protocol</vt:lpstr>
      <vt:lpstr>ACL</vt:lpstr>
      <vt:lpstr>Hálózat programozás</vt:lpstr>
      <vt:lpstr>Tesztelés  (a hálózat egy működő része)</vt:lpstr>
      <vt:lpstr>Angol összefoglaló</vt:lpstr>
      <vt:lpstr>Összefoglaló – Tóth Tamás</vt:lpstr>
      <vt:lpstr>ASA - Eszközinformáció</vt:lpstr>
      <vt:lpstr>ASA – A hálózatunkban</vt:lpstr>
      <vt:lpstr>Windows server - DNS szerver</vt:lpstr>
      <vt:lpstr>Windows server - Webszerver</vt:lpstr>
      <vt:lpstr>Windows server - Biztonsági mentés</vt:lpstr>
      <vt:lpstr>Angol összefoglaló</vt:lpstr>
      <vt:lpstr>Összefoglaló – Kocsis Patrik</vt:lpstr>
      <vt:lpstr>Windows szerver </vt:lpstr>
      <vt:lpstr>STP</vt:lpstr>
      <vt:lpstr>VLAN</vt:lpstr>
      <vt:lpstr>Vezeték nélküli hálózat</vt:lpstr>
      <vt:lpstr>Angol összefoglaló</vt:lpstr>
      <vt:lpstr>Köszönjük a figyelmet!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Projektmunka</dc:title>
  <dc:creator>Patrik Kocsis</dc:creator>
  <cp:lastModifiedBy>Tomsz</cp:lastModifiedBy>
  <cp:revision>584</cp:revision>
  <dcterms:created xsi:type="dcterms:W3CDTF">2022-03-02T08:36:49Z</dcterms:created>
  <dcterms:modified xsi:type="dcterms:W3CDTF">2022-05-22T19:32:27Z</dcterms:modified>
</cp:coreProperties>
</file>