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4"/>
  </p:sldMasterIdLst>
  <p:notesMasterIdLst>
    <p:notesMasterId r:id="rId24"/>
  </p:notesMasterIdLst>
  <p:sldIdLst>
    <p:sldId id="256" r:id="rId5"/>
    <p:sldId id="258" r:id="rId6"/>
    <p:sldId id="264" r:id="rId7"/>
    <p:sldId id="295" r:id="rId8"/>
    <p:sldId id="266" r:id="rId9"/>
    <p:sldId id="296" r:id="rId10"/>
    <p:sldId id="286" r:id="rId11"/>
    <p:sldId id="268" r:id="rId12"/>
    <p:sldId id="270" r:id="rId13"/>
    <p:sldId id="273" r:id="rId14"/>
    <p:sldId id="293" r:id="rId15"/>
    <p:sldId id="271" r:id="rId16"/>
    <p:sldId id="287" r:id="rId17"/>
    <p:sldId id="289" r:id="rId18"/>
    <p:sldId id="294" r:id="rId19"/>
    <p:sldId id="280" r:id="rId20"/>
    <p:sldId id="291" r:id="rId21"/>
    <p:sldId id="290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Sala" initials="MS" lastIdx="1" clrIdx="0">
    <p:extLst>
      <p:ext uri="{19B8F6BF-5375-455C-9EA6-DF929625EA0E}">
        <p15:presenceInfo xmlns:p15="http://schemas.microsoft.com/office/powerpoint/2012/main" userId="S::10540582@polimi.it::ddb36ff0-abce-4397-bba3-3c8562df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  <a:srgbClr val="9933FF"/>
    <a:srgbClr val="9966FF"/>
    <a:srgbClr val="FFFFFF"/>
    <a:srgbClr val="45C1ED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94F38-78D6-8F4F-90A2-AADD1558AD9C}" v="2" dt="2020-06-11T20:33:5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B948-290B-411C-BFC5-07BF2BBBF0D5}" type="datetimeFigureOut">
              <a:rPr lang="it-IT" smtClean="0"/>
              <a:t>12/06/20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7C12-FD22-447B-B124-27C579B34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9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B7C12-FD22-447B-B124-27C579B346A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66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B7C12-FD22-447B-B124-27C579B346A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46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B7C12-FD22-447B-B124-27C579B346A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57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B7C12-FD22-447B-B124-27C579B346A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8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B7C12-FD22-447B-B124-27C579B346A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65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73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04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C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10A1B-F446-46BF-BC82-E327B5A8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90" y="2037959"/>
            <a:ext cx="6433172" cy="10100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it-IT" b="1" cap="none" spc="0">
                <a:solidFill>
                  <a:srgbClr val="FFFFFF"/>
                </a:solidFill>
                <a:latin typeface="Century Gothic"/>
              </a:rPr>
              <a:t>Web Technologies</a:t>
            </a:r>
          </a:p>
        </p:txBody>
      </p:sp>
      <p:sp>
        <p:nvSpPr>
          <p:cNvPr id="65" name="Sottotitolo 2">
            <a:extLst>
              <a:ext uri="{FF2B5EF4-FFF2-40B4-BE49-F238E27FC236}">
                <a16:creationId xmlns:a16="http://schemas.microsoft.com/office/drawing/2014/main" id="{CB63A984-E714-4341-A8B1-43F1EA00FD28}"/>
              </a:ext>
            </a:extLst>
          </p:cNvPr>
          <p:cNvSpPr txBox="1">
            <a:spLocks/>
          </p:cNvSpPr>
          <p:nvPr/>
        </p:nvSpPr>
        <p:spPr>
          <a:xfrm>
            <a:off x="876794" y="4013201"/>
            <a:ext cx="6647956" cy="1710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i="1">
                <a:solidFill>
                  <a:srgbClr val="FFFFFF"/>
                </a:solidFill>
              </a:rPr>
              <a:t>Gruppo 2</a:t>
            </a:r>
            <a:endParaRPr lang="it-IT" b="1">
              <a:solidFill>
                <a:srgbClr val="FFFFFF"/>
              </a:solidFill>
            </a:endParaRPr>
          </a:p>
          <a:p>
            <a:pPr algn="l"/>
            <a:r>
              <a:rPr lang="it-IT" sz="2200" b="1">
                <a:solidFill>
                  <a:srgbClr val="FFFFFF"/>
                </a:solidFill>
              </a:rPr>
              <a:t>Negrini Samuele</a:t>
            </a:r>
            <a:r>
              <a:rPr lang="it-IT" sz="2200">
                <a:solidFill>
                  <a:srgbClr val="FFFFFF"/>
                </a:solidFill>
              </a:rPr>
              <a:t> – </a:t>
            </a:r>
            <a:r>
              <a:rPr lang="it-IT">
                <a:solidFill>
                  <a:srgbClr val="FFFFFF"/>
                </a:solidFill>
              </a:rPr>
              <a:t>Matr: 866797 – CP: 10539341</a:t>
            </a:r>
          </a:p>
          <a:p>
            <a:pPr algn="l"/>
            <a:r>
              <a:rPr lang="it-IT" sz="2200" b="1">
                <a:solidFill>
                  <a:srgbClr val="FFFFFF"/>
                </a:solidFill>
              </a:rPr>
              <a:t>Plenzich Aldo</a:t>
            </a:r>
            <a:r>
              <a:rPr lang="it-IT" sz="2200">
                <a:solidFill>
                  <a:srgbClr val="FFFFFF"/>
                </a:solidFill>
              </a:rPr>
              <a:t> - </a:t>
            </a:r>
            <a:r>
              <a:rPr lang="it-IT">
                <a:solidFill>
                  <a:srgbClr val="FFFFFF"/>
                </a:solidFill>
              </a:rPr>
              <a:t>Matr: 868058 – CP: 10538310</a:t>
            </a:r>
          </a:p>
          <a:p>
            <a:pPr algn="l"/>
            <a:r>
              <a:rPr lang="it-IT" sz="2200" b="1">
                <a:solidFill>
                  <a:srgbClr val="FFFFFF"/>
                </a:solidFill>
              </a:rPr>
              <a:t>Sala Mattia </a:t>
            </a:r>
            <a:r>
              <a:rPr lang="it-IT" sz="2200">
                <a:solidFill>
                  <a:srgbClr val="FFFFFF"/>
                </a:solidFill>
              </a:rPr>
              <a:t>-</a:t>
            </a:r>
            <a:r>
              <a:rPr lang="it-IT" sz="2200" b="1">
                <a:solidFill>
                  <a:srgbClr val="FFFFFF"/>
                </a:solidFill>
              </a:rPr>
              <a:t> </a:t>
            </a:r>
            <a:r>
              <a:rPr lang="it-IT">
                <a:solidFill>
                  <a:srgbClr val="FFFFFF"/>
                </a:solidFill>
              </a:rPr>
              <a:t>Matr: 869766 – CP: 10540582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76E581B9-763B-4129-8323-43E738665C6C}"/>
              </a:ext>
            </a:extLst>
          </p:cNvPr>
          <p:cNvSpPr txBox="1">
            <a:spLocks/>
          </p:cNvSpPr>
          <p:nvPr/>
        </p:nvSpPr>
        <p:spPr>
          <a:xfrm>
            <a:off x="876793" y="3190782"/>
            <a:ext cx="6269731" cy="750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i="1">
                <a:solidFill>
                  <a:srgbClr val="FFFFFF"/>
                </a:solidFill>
              </a:rPr>
              <a:t>Esercizio 2 – Versione PureHTML</a:t>
            </a:r>
            <a:endParaRPr lang="it-IT" sz="2400" i="1">
              <a:solidFill>
                <a:srgbClr val="FFFFFF"/>
              </a:solidFill>
            </a:endParaRPr>
          </a:p>
          <a:p>
            <a:pPr algn="l"/>
            <a:endParaRPr lang="it-IT" sz="22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6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146305"/>
            <a:ext cx="6799791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Application design - </a:t>
            </a:r>
            <a:r>
              <a:rPr lang="it-IT" b="1" i="1" err="1">
                <a:solidFill>
                  <a:srgbClr val="286D9F"/>
                </a:solidFill>
              </a:rPr>
              <a:t>Employee</a:t>
            </a:r>
            <a:endParaRPr lang="it-IT"/>
          </a:p>
        </p:txBody>
      </p:sp>
      <p:sp>
        <p:nvSpPr>
          <p:cNvPr id="4" name="Elaborazione 3">
            <a:extLst>
              <a:ext uri="{FF2B5EF4-FFF2-40B4-BE49-F238E27FC236}">
                <a16:creationId xmlns:a16="http://schemas.microsoft.com/office/drawing/2014/main" id="{34B29F91-E0AA-4D31-AD38-BF3AE2255F5C}"/>
              </a:ext>
            </a:extLst>
          </p:cNvPr>
          <p:cNvSpPr/>
          <p:nvPr/>
        </p:nvSpPr>
        <p:spPr>
          <a:xfrm>
            <a:off x="143935" y="1090311"/>
            <a:ext cx="5481362" cy="5621383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1BE342-A0EA-4642-9769-FA254BAA73F2}"/>
              </a:ext>
            </a:extLst>
          </p:cNvPr>
          <p:cNvSpPr txBox="1"/>
          <p:nvPr/>
        </p:nvSpPr>
        <p:spPr>
          <a:xfrm>
            <a:off x="143934" y="1194484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286D9F"/>
                </a:solidFill>
              </a:rPr>
              <a:t>EMPLOYEE</a:t>
            </a: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D9E577E7-2896-40CA-8291-85CB145CEDB3}"/>
              </a:ext>
            </a:extLst>
          </p:cNvPr>
          <p:cNvSpPr/>
          <p:nvPr/>
        </p:nvSpPr>
        <p:spPr>
          <a:xfrm>
            <a:off x="570116" y="1754856"/>
            <a:ext cx="4056784" cy="642071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[</a:t>
            </a:r>
            <a:r>
              <a:rPr lang="it-IT" err="1">
                <a:solidFill>
                  <a:schemeClr val="tx1"/>
                </a:solidFill>
              </a:rPr>
              <a:t>databinding</a:t>
            </a:r>
            <a:r>
              <a:rPr lang="it-IT">
                <a:solidFill>
                  <a:schemeClr val="tx1"/>
                </a:solidFill>
              </a:rPr>
              <a:t>: </a:t>
            </a:r>
            <a:r>
              <a:rPr lang="it-IT" err="1">
                <a:solidFill>
                  <a:schemeClr val="tx1"/>
                </a:solidFill>
              </a:rPr>
              <a:t>Estimates</a:t>
            </a:r>
            <a:r>
              <a:rPr lang="it-IT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A750F9D2-AEC7-4306-BBEB-461BF7C92D9C}"/>
              </a:ext>
            </a:extLst>
          </p:cNvPr>
          <p:cNvSpPr/>
          <p:nvPr/>
        </p:nvSpPr>
        <p:spPr>
          <a:xfrm>
            <a:off x="785261" y="3230039"/>
            <a:ext cx="3626493" cy="942109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Estimate </a:t>
            </a:r>
            <a:r>
              <a:rPr lang="it-IT" err="1">
                <a:solidFill>
                  <a:schemeClr val="tx1"/>
                </a:solidFill>
              </a:rPr>
              <a:t>details</a:t>
            </a:r>
            <a:endParaRPr lang="it-IT">
              <a:solidFill>
                <a:schemeClr val="tx1"/>
              </a:solidFill>
            </a:endParaRPr>
          </a:p>
          <a:p>
            <a:pPr algn="ctr"/>
            <a:r>
              <a:rPr lang="it-IT">
                <a:solidFill>
                  <a:schemeClr val="tx1"/>
                </a:solidFill>
              </a:rPr>
              <a:t>[customer, </a:t>
            </a:r>
            <a:r>
              <a:rPr lang="it-IT" err="1">
                <a:solidFill>
                  <a:schemeClr val="tx1"/>
                </a:solidFill>
              </a:rPr>
              <a:t>product_id</a:t>
            </a:r>
            <a:r>
              <a:rPr lang="it-IT">
                <a:solidFill>
                  <a:schemeClr val="tx1"/>
                </a:solidFill>
              </a:rPr>
              <a:t>, </a:t>
            </a:r>
            <a:r>
              <a:rPr lang="it-IT" err="1">
                <a:solidFill>
                  <a:schemeClr val="tx1"/>
                </a:solidFill>
              </a:rPr>
              <a:t>product_name</a:t>
            </a:r>
            <a:r>
              <a:rPr lang="it-IT">
                <a:solidFill>
                  <a:schemeClr val="tx1"/>
                </a:solidFill>
              </a:rPr>
              <a:t> price, optionals ]</a:t>
            </a:r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86957D4C-ADD3-4E2A-8217-F58CD19FE960}"/>
              </a:ext>
            </a:extLst>
          </p:cNvPr>
          <p:cNvSpPr/>
          <p:nvPr/>
        </p:nvSpPr>
        <p:spPr>
          <a:xfrm>
            <a:off x="570116" y="5125618"/>
            <a:ext cx="4056784" cy="942109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[</a:t>
            </a:r>
            <a:r>
              <a:rPr lang="it-IT" err="1">
                <a:solidFill>
                  <a:schemeClr val="tx1"/>
                </a:solidFill>
              </a:rPr>
              <a:t>databinding</a:t>
            </a:r>
            <a:r>
              <a:rPr lang="it-IT">
                <a:solidFill>
                  <a:schemeClr val="tx1"/>
                </a:solidFill>
              </a:rPr>
              <a:t>: </a:t>
            </a:r>
            <a:r>
              <a:rPr lang="it-IT" err="1">
                <a:solidFill>
                  <a:schemeClr val="tx1"/>
                </a:solidFill>
              </a:rPr>
              <a:t>NonPricedEstimates</a:t>
            </a:r>
            <a:r>
              <a:rPr lang="it-IT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840B9B65-2D29-4892-A728-8C11E3780C4C}"/>
              </a:ext>
            </a:extLst>
          </p:cNvPr>
          <p:cNvSpPr/>
          <p:nvPr/>
        </p:nvSpPr>
        <p:spPr>
          <a:xfrm>
            <a:off x="4476881" y="1925872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ati 9">
            <a:extLst>
              <a:ext uri="{FF2B5EF4-FFF2-40B4-BE49-F238E27FC236}">
                <a16:creationId xmlns:a16="http://schemas.microsoft.com/office/drawing/2014/main" id="{F7693A32-D111-45F1-9433-3229F9B3F580}"/>
              </a:ext>
            </a:extLst>
          </p:cNvPr>
          <p:cNvSpPr/>
          <p:nvPr/>
        </p:nvSpPr>
        <p:spPr>
          <a:xfrm>
            <a:off x="5729152" y="1826216"/>
            <a:ext cx="1871230" cy="533400"/>
          </a:xfrm>
          <a:prstGeom prst="flowChartInputOutp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Get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Details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F08F937-5C65-4A07-A4FC-3CBECBBD356E}"/>
              </a:ext>
            </a:extLst>
          </p:cNvPr>
          <p:cNvCxnSpPr>
            <a:cxnSpLocks/>
          </p:cNvCxnSpPr>
          <p:nvPr/>
        </p:nvCxnSpPr>
        <p:spPr>
          <a:xfrm>
            <a:off x="4778541" y="2083189"/>
            <a:ext cx="1130702" cy="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09375D94-2A4F-4685-9CDC-36128EF90C19}"/>
              </a:ext>
            </a:extLst>
          </p:cNvPr>
          <p:cNvCxnSpPr>
            <a:cxnSpLocks/>
            <a:stCxn id="10" idx="3"/>
          </p:cNvCxnSpPr>
          <p:nvPr/>
        </p:nvCxnSpPr>
        <p:spPr>
          <a:xfrm rot="5400000">
            <a:off x="4845779" y="1990719"/>
            <a:ext cx="1262968" cy="200076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onnettore 12">
            <a:extLst>
              <a:ext uri="{FF2B5EF4-FFF2-40B4-BE49-F238E27FC236}">
                <a16:creationId xmlns:a16="http://schemas.microsoft.com/office/drawing/2014/main" id="{80493AE4-6E30-4EA5-921F-92A5785B0683}"/>
              </a:ext>
            </a:extLst>
          </p:cNvPr>
          <p:cNvSpPr/>
          <p:nvPr/>
        </p:nvSpPr>
        <p:spPr>
          <a:xfrm>
            <a:off x="4528809" y="5467651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Dati 13">
            <a:extLst>
              <a:ext uri="{FF2B5EF4-FFF2-40B4-BE49-F238E27FC236}">
                <a16:creationId xmlns:a16="http://schemas.microsoft.com/office/drawing/2014/main" id="{856648A1-B7A7-4882-9C06-7A2FF3FBECCF}"/>
              </a:ext>
            </a:extLst>
          </p:cNvPr>
          <p:cNvSpPr/>
          <p:nvPr/>
        </p:nvSpPr>
        <p:spPr>
          <a:xfrm>
            <a:off x="6566705" y="5347089"/>
            <a:ext cx="1871230" cy="533400"/>
          </a:xfrm>
          <a:prstGeom prst="flowChartInputOutp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Get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Details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85F6CBB-41B0-4A94-9743-38AE6C59848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837449" y="5613789"/>
            <a:ext cx="191637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laborazione 16">
            <a:extLst>
              <a:ext uri="{FF2B5EF4-FFF2-40B4-BE49-F238E27FC236}">
                <a16:creationId xmlns:a16="http://schemas.microsoft.com/office/drawing/2014/main" id="{6C1426F3-3C90-42BC-A5D3-28F03C7C3EA1}"/>
              </a:ext>
            </a:extLst>
          </p:cNvPr>
          <p:cNvSpPr/>
          <p:nvPr/>
        </p:nvSpPr>
        <p:spPr>
          <a:xfrm>
            <a:off x="8928100" y="2540000"/>
            <a:ext cx="2692400" cy="1816100"/>
          </a:xfrm>
          <a:prstGeom prst="flowChartProcess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49FF2B-1848-4FD9-A8F8-A7DCE50739DF}"/>
              </a:ext>
            </a:extLst>
          </p:cNvPr>
          <p:cNvSpPr txBox="1"/>
          <p:nvPr/>
        </p:nvSpPr>
        <p:spPr>
          <a:xfrm>
            <a:off x="9593262" y="2991100"/>
            <a:ext cx="136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286D9F"/>
                </a:solidFill>
              </a:rPr>
              <a:t>ESTIMATE</a:t>
            </a:r>
          </a:p>
          <a:p>
            <a:pPr algn="ctr"/>
            <a:r>
              <a:rPr lang="it-IT" b="1">
                <a:solidFill>
                  <a:srgbClr val="286D9F"/>
                </a:solidFill>
              </a:rPr>
              <a:t>PRODUCT PAGE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D8B8E43D-DD6C-4565-8CD3-CAFEB0C0F30D}"/>
              </a:ext>
            </a:extLst>
          </p:cNvPr>
          <p:cNvCxnSpPr>
            <a:stCxn id="14" idx="5"/>
            <a:endCxn id="17" idx="2"/>
          </p:cNvCxnSpPr>
          <p:nvPr/>
        </p:nvCxnSpPr>
        <p:spPr>
          <a:xfrm flipV="1">
            <a:off x="8250812" y="4356100"/>
            <a:ext cx="2023488" cy="1257689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DE3C3A35-B1E1-4F31-8982-9B92371F11FC}"/>
              </a:ext>
            </a:extLst>
          </p:cNvPr>
          <p:cNvSpPr/>
          <p:nvPr/>
        </p:nvSpPr>
        <p:spPr>
          <a:xfrm>
            <a:off x="5909243" y="4629344"/>
            <a:ext cx="1400161" cy="31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estimate.id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7709FD1-3A5F-4F31-AFF3-1222FAB45643}"/>
              </a:ext>
            </a:extLst>
          </p:cNvPr>
          <p:cNvCxnSpPr>
            <a:stCxn id="21" idx="2"/>
          </p:cNvCxnSpPr>
          <p:nvPr/>
        </p:nvCxnSpPr>
        <p:spPr>
          <a:xfrm flipH="1">
            <a:off x="6096000" y="4946844"/>
            <a:ext cx="513324" cy="666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D4362F3-FD81-46F8-B9B9-96EA2D134008}"/>
              </a:ext>
            </a:extLst>
          </p:cNvPr>
          <p:cNvSpPr txBox="1"/>
          <p:nvPr/>
        </p:nvSpPr>
        <p:spPr>
          <a:xfrm>
            <a:off x="4776919" y="171385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select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D6785AD-2A0F-4928-AB86-915B6D1FA71C}"/>
              </a:ext>
            </a:extLst>
          </p:cNvPr>
          <p:cNvSpPr txBox="1"/>
          <p:nvPr/>
        </p:nvSpPr>
        <p:spPr>
          <a:xfrm>
            <a:off x="4789486" y="516761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88669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146305"/>
            <a:ext cx="6799791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Application design - </a:t>
            </a:r>
            <a:r>
              <a:rPr lang="it-IT" b="1" i="1" err="1">
                <a:solidFill>
                  <a:srgbClr val="286D9F"/>
                </a:solidFill>
              </a:rPr>
              <a:t>Employee</a:t>
            </a:r>
            <a:endParaRPr lang="it-IT"/>
          </a:p>
        </p:txBody>
      </p:sp>
      <p:sp>
        <p:nvSpPr>
          <p:cNvPr id="4" name="Elaborazione 3">
            <a:extLst>
              <a:ext uri="{FF2B5EF4-FFF2-40B4-BE49-F238E27FC236}">
                <a16:creationId xmlns:a16="http://schemas.microsoft.com/office/drawing/2014/main" id="{34B29F91-E0AA-4D31-AD38-BF3AE2255F5C}"/>
              </a:ext>
            </a:extLst>
          </p:cNvPr>
          <p:cNvSpPr/>
          <p:nvPr/>
        </p:nvSpPr>
        <p:spPr>
          <a:xfrm>
            <a:off x="264599" y="1757256"/>
            <a:ext cx="5481362" cy="3856533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1BE342-A0EA-4642-9769-FA254BAA73F2}"/>
              </a:ext>
            </a:extLst>
          </p:cNvPr>
          <p:cNvSpPr txBox="1"/>
          <p:nvPr/>
        </p:nvSpPr>
        <p:spPr>
          <a:xfrm>
            <a:off x="264598" y="1795484"/>
            <a:ext cx="291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286D9F"/>
                </a:solidFill>
              </a:rPr>
              <a:t>ESTIMATE PRODUCT PAGE</a:t>
            </a:r>
          </a:p>
          <a:p>
            <a:endParaRPr lang="it-IT" b="1">
              <a:solidFill>
                <a:srgbClr val="286D9F"/>
              </a:solidFill>
            </a:endParaRP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A750F9D2-AEC7-4306-BBEB-461BF7C92D9C}"/>
              </a:ext>
            </a:extLst>
          </p:cNvPr>
          <p:cNvSpPr/>
          <p:nvPr/>
        </p:nvSpPr>
        <p:spPr>
          <a:xfrm>
            <a:off x="1473860" y="2808393"/>
            <a:ext cx="3062839" cy="2204311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Estimate </a:t>
            </a:r>
            <a:r>
              <a:rPr lang="it-IT" b="1" err="1">
                <a:solidFill>
                  <a:schemeClr val="tx1"/>
                </a:solidFill>
              </a:rPr>
              <a:t>details</a:t>
            </a:r>
            <a:r>
              <a:rPr lang="it-IT" b="1">
                <a:solidFill>
                  <a:schemeClr val="tx1"/>
                </a:solidFill>
              </a:rPr>
              <a:t> </a:t>
            </a:r>
            <a:r>
              <a:rPr lang="it-IT" b="1" err="1">
                <a:solidFill>
                  <a:schemeClr val="tx1"/>
                </a:solidFill>
              </a:rPr>
              <a:t>form</a:t>
            </a:r>
            <a:endParaRPr lang="it-IT" b="1">
              <a:solidFill>
                <a:schemeClr val="tx1"/>
              </a:solidFill>
            </a:endParaRPr>
          </a:p>
          <a:p>
            <a:pPr algn="ctr"/>
            <a:r>
              <a:rPr lang="it-IT">
                <a:solidFill>
                  <a:schemeClr val="tx1"/>
                </a:solidFill>
              </a:rPr>
              <a:t>[customer, </a:t>
            </a:r>
          </a:p>
          <a:p>
            <a:pPr algn="ctr"/>
            <a:r>
              <a:rPr lang="it-IT" err="1">
                <a:solidFill>
                  <a:schemeClr val="tx1"/>
                </a:solidFill>
              </a:rPr>
              <a:t>product_id</a:t>
            </a:r>
            <a:r>
              <a:rPr lang="it-IT">
                <a:solidFill>
                  <a:schemeClr val="tx1"/>
                </a:solidFill>
              </a:rPr>
              <a:t>, </a:t>
            </a:r>
            <a:r>
              <a:rPr lang="it-IT" err="1">
                <a:solidFill>
                  <a:schemeClr val="tx1"/>
                </a:solidFill>
              </a:rPr>
              <a:t>product_name</a:t>
            </a:r>
            <a:r>
              <a:rPr lang="it-IT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optionals,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field: price ]</a:t>
            </a:r>
          </a:p>
        </p:txBody>
      </p:sp>
      <p:sp>
        <p:nvSpPr>
          <p:cNvPr id="14" name="Dati 13">
            <a:extLst>
              <a:ext uri="{FF2B5EF4-FFF2-40B4-BE49-F238E27FC236}">
                <a16:creationId xmlns:a16="http://schemas.microsoft.com/office/drawing/2014/main" id="{856648A1-B7A7-4882-9C06-7A2FF3FBECCF}"/>
              </a:ext>
            </a:extLst>
          </p:cNvPr>
          <p:cNvSpPr/>
          <p:nvPr/>
        </p:nvSpPr>
        <p:spPr>
          <a:xfrm>
            <a:off x="6453836" y="3645483"/>
            <a:ext cx="1871230" cy="533400"/>
          </a:xfrm>
          <a:prstGeom prst="flowChartInputOutp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Add</a:t>
            </a:r>
            <a:r>
              <a:rPr lang="it-IT">
                <a:solidFill>
                  <a:schemeClr val="tx1"/>
                </a:solidFill>
              </a:rPr>
              <a:t> Estimate</a:t>
            </a:r>
          </a:p>
        </p:txBody>
      </p:sp>
      <p:sp>
        <p:nvSpPr>
          <p:cNvPr id="17" name="Elaborazione 16">
            <a:extLst>
              <a:ext uri="{FF2B5EF4-FFF2-40B4-BE49-F238E27FC236}">
                <a16:creationId xmlns:a16="http://schemas.microsoft.com/office/drawing/2014/main" id="{6C1426F3-3C90-42BC-A5D3-28F03C7C3EA1}"/>
              </a:ext>
            </a:extLst>
          </p:cNvPr>
          <p:cNvSpPr/>
          <p:nvPr/>
        </p:nvSpPr>
        <p:spPr>
          <a:xfrm>
            <a:off x="8928099" y="1111696"/>
            <a:ext cx="2692400" cy="1816100"/>
          </a:xfrm>
          <a:prstGeom prst="flowChartProcess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49FF2B-1848-4FD9-A8F8-A7DCE50739DF}"/>
              </a:ext>
            </a:extLst>
          </p:cNvPr>
          <p:cNvSpPr txBox="1"/>
          <p:nvPr/>
        </p:nvSpPr>
        <p:spPr>
          <a:xfrm>
            <a:off x="9593261" y="1696580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286D9F"/>
                </a:solidFill>
              </a:rPr>
              <a:t>EMPLOYEE PAGE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D8B8E43D-DD6C-4565-8CD3-CAFEB0C0F30D}"/>
              </a:ext>
            </a:extLst>
          </p:cNvPr>
          <p:cNvCxnSpPr>
            <a:stCxn id="14" idx="5"/>
            <a:endCxn id="17" idx="2"/>
          </p:cNvCxnSpPr>
          <p:nvPr/>
        </p:nvCxnSpPr>
        <p:spPr>
          <a:xfrm flipV="1">
            <a:off x="8137943" y="2927796"/>
            <a:ext cx="2136356" cy="984387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DE3C3A35-B1E1-4F31-8982-9B92371F11FC}"/>
              </a:ext>
            </a:extLst>
          </p:cNvPr>
          <p:cNvSpPr/>
          <p:nvPr/>
        </p:nvSpPr>
        <p:spPr>
          <a:xfrm>
            <a:off x="5936869" y="2940496"/>
            <a:ext cx="1006856" cy="31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price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7709FD1-3A5F-4F31-AFF3-1222FAB4564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123625" y="3257996"/>
            <a:ext cx="316672" cy="666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nettore 21">
            <a:extLst>
              <a:ext uri="{FF2B5EF4-FFF2-40B4-BE49-F238E27FC236}">
                <a16:creationId xmlns:a16="http://schemas.microsoft.com/office/drawing/2014/main" id="{EDCFA89D-A3BC-45D9-8B96-639C9992E0A2}"/>
              </a:ext>
            </a:extLst>
          </p:cNvPr>
          <p:cNvSpPr/>
          <p:nvPr/>
        </p:nvSpPr>
        <p:spPr>
          <a:xfrm>
            <a:off x="4429647" y="3764411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F89325D-FEF3-4718-9C07-7016F3AFAB9C}"/>
              </a:ext>
            </a:extLst>
          </p:cNvPr>
          <p:cNvCxnSpPr>
            <a:cxnSpLocks/>
          </p:cNvCxnSpPr>
          <p:nvPr/>
        </p:nvCxnSpPr>
        <p:spPr>
          <a:xfrm>
            <a:off x="4738287" y="3910549"/>
            <a:ext cx="191637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D54F01-BBF2-458A-A184-95784827AAC6}"/>
              </a:ext>
            </a:extLst>
          </p:cNvPr>
          <p:cNvSpPr txBox="1"/>
          <p:nvPr/>
        </p:nvSpPr>
        <p:spPr>
          <a:xfrm>
            <a:off x="4921691" y="391054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submit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70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4490284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Components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2946710" cy="531023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endParaRPr lang="it-IT" b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it-IT" b="1">
                <a:ea typeface="+mn-lt"/>
                <a:cs typeface="+mn-lt"/>
              </a:rPr>
              <a:t>Model Objects (</a:t>
            </a:r>
            <a:r>
              <a:rPr lang="it-IT" b="1" err="1">
                <a:ea typeface="+mn-lt"/>
                <a:cs typeface="+mn-lt"/>
              </a:rPr>
              <a:t>Beans</a:t>
            </a:r>
            <a:r>
              <a:rPr lang="it-IT" b="1">
                <a:ea typeface="+mn-lt"/>
                <a:cs typeface="+mn-lt"/>
              </a:rPr>
              <a:t>):</a:t>
            </a:r>
          </a:p>
          <a:p>
            <a:pPr marL="285750" indent="-285750" algn="just">
              <a:buFont typeface="Wingdings" charset="2"/>
              <a:buChar char="§"/>
            </a:pPr>
            <a:r>
              <a:rPr lang="en-US"/>
              <a:t>Estimate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/>
              <a:t>Optional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/>
              <a:t>Optional Type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/>
              <a:t>Product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/>
              <a:t>User</a:t>
            </a:r>
            <a:endParaRPr lang="it-IT" b="1"/>
          </a:p>
          <a:p>
            <a:pPr marL="0" indent="0" algn="just">
              <a:buNone/>
            </a:pPr>
            <a:r>
              <a:rPr lang="en-US" b="1"/>
              <a:t>Data Access Objects (Classes)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 err="1"/>
              <a:t>EstimateDAO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 err="1"/>
              <a:t>OptionalDAO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 err="1"/>
              <a:t>ProductDAO</a:t>
            </a:r>
            <a:endParaRPr lang="it-IT" b="1"/>
          </a:p>
          <a:p>
            <a:pPr marL="285750" indent="-285750" algn="just">
              <a:buFont typeface="Wingdings" charset="2"/>
              <a:buChar char="§"/>
            </a:pPr>
            <a:r>
              <a:rPr lang="en-US" err="1"/>
              <a:t>UserDAO</a:t>
            </a:r>
            <a:endParaRPr lang="it-IT" b="1"/>
          </a:p>
          <a:p>
            <a:pPr marL="0" indent="0" algn="just">
              <a:buNone/>
            </a:pPr>
            <a:r>
              <a:rPr lang="en-US" b="1"/>
              <a:t>Filters</a:t>
            </a:r>
            <a:endParaRPr lang="it-IT" b="1"/>
          </a:p>
          <a:p>
            <a:pPr algn="just">
              <a:buFont typeface="Wingdings" charset="2"/>
              <a:buChar char="§"/>
            </a:pPr>
            <a:r>
              <a:rPr lang="en-US" err="1"/>
              <a:t>AuthChecker</a:t>
            </a:r>
            <a:endParaRPr lang="it-IT" b="1"/>
          </a:p>
          <a:p>
            <a:pPr algn="just">
              <a:buFont typeface="Wingdings" charset="2"/>
              <a:buChar char="§"/>
            </a:pPr>
            <a:r>
              <a:rPr lang="en-US" err="1"/>
              <a:t>CustomerChecker</a:t>
            </a:r>
            <a:endParaRPr lang="en-U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err="1"/>
              <a:t>EmployeeChecker</a:t>
            </a:r>
            <a:endParaRPr lang="en-US"/>
          </a:p>
          <a:p>
            <a:pPr marL="0" indent="0" algn="just">
              <a:buNone/>
            </a:pPr>
            <a:br>
              <a:rPr lang="en-US" b="1"/>
            </a:br>
            <a:endParaRPr lang="it-IT" b="1"/>
          </a:p>
          <a:p>
            <a:pPr marL="285750" indent="-285750" algn="just">
              <a:buFont typeface="Wingdings" charset="2"/>
              <a:buChar char="§"/>
            </a:pPr>
            <a:endParaRPr lang="it-IT" b="1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747EC0E-AA93-480A-96C0-5A70D9BE23C9}"/>
              </a:ext>
            </a:extLst>
          </p:cNvPr>
          <p:cNvSpPr txBox="1">
            <a:spLocks/>
          </p:cNvSpPr>
          <p:nvPr/>
        </p:nvSpPr>
        <p:spPr>
          <a:xfrm>
            <a:off x="5260623" y="1386064"/>
            <a:ext cx="3526076" cy="507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Wingdings 3" charset="2"/>
              <a:buNone/>
            </a:pPr>
            <a:r>
              <a:rPr lang="it-IT" b="1">
                <a:ea typeface="+mn-lt"/>
                <a:cs typeface="+mn-lt"/>
              </a:rPr>
              <a:t>Controllers (Servlets):</a:t>
            </a:r>
            <a:endParaRPr lang="it-IT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CheckLogin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AddEstimatePrice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CreateEstimate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CreateEstimatePrice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HomeCustomer</a:t>
            </a:r>
            <a:endParaRPr lang="en-US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HomeEmployee</a:t>
            </a:r>
            <a:endParaRPr lang="en-US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/>
              <a:t>Logout</a:t>
            </a:r>
          </a:p>
          <a:p>
            <a:pPr marL="0" indent="0" algn="just">
              <a:lnSpc>
                <a:spcPct val="110000"/>
              </a:lnSpc>
              <a:buFont typeface="Wingdings 3" charset="2"/>
              <a:buNone/>
            </a:pPr>
            <a:r>
              <a:rPr lang="en-US" b="1"/>
              <a:t>Views (Templates)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/>
              <a:t>Login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HomeCustomer</a:t>
            </a:r>
            <a:endParaRPr lang="it-IT" b="1"/>
          </a:p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err="1"/>
              <a:t>HomeEmployee</a:t>
            </a:r>
            <a:endParaRPr lang="it-IT" b="1"/>
          </a:p>
          <a:p>
            <a:pPr marL="0" indent="0" algn="just">
              <a:lnSpc>
                <a:spcPct val="110000"/>
              </a:lnSpc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9940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3AA7169-1E20-4ACF-8726-B707EF3514E2}"/>
              </a:ext>
            </a:extLst>
          </p:cNvPr>
          <p:cNvCxnSpPr>
            <a:cxnSpLocks/>
          </p:cNvCxnSpPr>
          <p:nvPr/>
        </p:nvCxnSpPr>
        <p:spPr>
          <a:xfrm>
            <a:off x="8151951" y="4894803"/>
            <a:ext cx="338" cy="14835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8595559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Event: login</a:t>
            </a:r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24FFEE0-0312-493D-9CBD-8B608CB20870}"/>
              </a:ext>
            </a:extLst>
          </p:cNvPr>
          <p:cNvSpPr/>
          <p:nvPr/>
        </p:nvSpPr>
        <p:spPr>
          <a:xfrm>
            <a:off x="1573396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rgbClr val="286D9F"/>
                </a:solidFill>
              </a:rPr>
              <a:t>CheckLogin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B0EC274-8763-4272-B0B2-70BD3D2F0857}"/>
              </a:ext>
            </a:extLst>
          </p:cNvPr>
          <p:cNvSpPr/>
          <p:nvPr/>
        </p:nvSpPr>
        <p:spPr>
          <a:xfrm>
            <a:off x="3788511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286D9F"/>
                </a:solidFill>
              </a:rPr>
              <a:t>UserDAO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8D41046-8FB0-4E44-BC18-A95EAD73CC28}"/>
              </a:ext>
            </a:extLst>
          </p:cNvPr>
          <p:cNvSpPr/>
          <p:nvPr/>
        </p:nvSpPr>
        <p:spPr>
          <a:xfrm>
            <a:off x="2132713" y="1812694"/>
            <a:ext cx="203791" cy="44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5A5968-1DE9-4813-8960-7099E46BBF89}"/>
              </a:ext>
            </a:extLst>
          </p:cNvPr>
          <p:cNvSpPr/>
          <p:nvPr/>
        </p:nvSpPr>
        <p:spPr>
          <a:xfrm>
            <a:off x="4347828" y="1759530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033B8DD-DC7B-4E6A-9C06-850CAFB9670A}"/>
              </a:ext>
            </a:extLst>
          </p:cNvPr>
          <p:cNvCxnSpPr/>
          <p:nvPr/>
        </p:nvCxnSpPr>
        <p:spPr>
          <a:xfrm>
            <a:off x="2461660" y="2017593"/>
            <a:ext cx="1773865" cy="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8DEDB2F-7870-49EC-AE2F-1D6033F1E032}"/>
              </a:ext>
            </a:extLst>
          </p:cNvPr>
          <p:cNvCxnSpPr/>
          <p:nvPr/>
        </p:nvCxnSpPr>
        <p:spPr>
          <a:xfrm flipH="1">
            <a:off x="2464539" y="2470584"/>
            <a:ext cx="1770322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BF4B52E-07FB-42DA-976C-DC7F8FD3DF85}"/>
              </a:ext>
            </a:extLst>
          </p:cNvPr>
          <p:cNvSpPr txBox="1"/>
          <p:nvPr/>
        </p:nvSpPr>
        <p:spPr>
          <a:xfrm>
            <a:off x="2296411" y="1674083"/>
            <a:ext cx="23103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>
                <a:ea typeface="+mn-lt"/>
                <a:cs typeface="+mn-lt"/>
              </a:rPr>
              <a:t>CheckCredentials(user,pass)</a:t>
            </a:r>
            <a:endParaRPr lang="it-IT" sz="1200" i="1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7E5DF3-ACA4-44F1-8634-7DC869538AB8}"/>
              </a:ext>
            </a:extLst>
          </p:cNvPr>
          <p:cNvSpPr txBox="1"/>
          <p:nvPr/>
        </p:nvSpPr>
        <p:spPr>
          <a:xfrm>
            <a:off x="2586587" y="2239546"/>
            <a:ext cx="11478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Null || User</a:t>
            </a:r>
            <a:endParaRPr lang="it-IT" sz="1200" i="1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4A40BDB-8B52-4915-B74D-C25A4F7212A4}"/>
              </a:ext>
            </a:extLst>
          </p:cNvPr>
          <p:cNvSpPr/>
          <p:nvPr/>
        </p:nvSpPr>
        <p:spPr>
          <a:xfrm>
            <a:off x="5153022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286D9F"/>
                </a:solidFill>
              </a:rPr>
              <a:t>Login.html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B96403B-BC51-4359-B90C-489ECC79C146}"/>
              </a:ext>
            </a:extLst>
          </p:cNvPr>
          <p:cNvSpPr/>
          <p:nvPr/>
        </p:nvSpPr>
        <p:spPr>
          <a:xfrm>
            <a:off x="5792083" y="2663297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11248E3-B0E2-415C-B7C2-1C8B57A1818E}"/>
              </a:ext>
            </a:extLst>
          </p:cNvPr>
          <p:cNvCxnSpPr>
            <a:cxnSpLocks/>
          </p:cNvCxnSpPr>
          <p:nvPr/>
        </p:nvCxnSpPr>
        <p:spPr>
          <a:xfrm>
            <a:off x="2461660" y="3080848"/>
            <a:ext cx="32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BE301AE-BCF0-44A4-8564-0F8B4DEA5EE6}"/>
              </a:ext>
            </a:extLst>
          </p:cNvPr>
          <p:cNvSpPr txBox="1"/>
          <p:nvPr/>
        </p:nvSpPr>
        <p:spPr>
          <a:xfrm>
            <a:off x="2524566" y="2822230"/>
            <a:ext cx="226739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[user == null] redirect</a:t>
            </a:r>
            <a:endParaRPr lang="it-IT" sz="1200" i="1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5D2DE5-6496-4657-A0AD-407E5927602A}"/>
              </a:ext>
            </a:extLst>
          </p:cNvPr>
          <p:cNvSpPr/>
          <p:nvPr/>
        </p:nvSpPr>
        <p:spPr>
          <a:xfrm>
            <a:off x="6526394" y="1209074"/>
            <a:ext cx="92148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286D9F"/>
                </a:solidFill>
              </a:rPr>
              <a:t>Session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0E10C4-F261-438F-8200-C932BE3C9E73}"/>
              </a:ext>
            </a:extLst>
          </p:cNvPr>
          <p:cNvSpPr/>
          <p:nvPr/>
        </p:nvSpPr>
        <p:spPr>
          <a:xfrm>
            <a:off x="6881919" y="3389855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67C92A9-7556-42DF-9A0B-810E3EB323CD}"/>
              </a:ext>
            </a:extLst>
          </p:cNvPr>
          <p:cNvCxnSpPr>
            <a:cxnSpLocks/>
          </p:cNvCxnSpPr>
          <p:nvPr/>
        </p:nvCxnSpPr>
        <p:spPr>
          <a:xfrm>
            <a:off x="2461660" y="3842847"/>
            <a:ext cx="4290235" cy="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D690EA8-6F57-428B-9516-BB8F65BD0E3B}"/>
              </a:ext>
            </a:extLst>
          </p:cNvPr>
          <p:cNvSpPr txBox="1"/>
          <p:nvPr/>
        </p:nvSpPr>
        <p:spPr>
          <a:xfrm>
            <a:off x="2664122" y="3587655"/>
            <a:ext cx="31414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[user != null] setAttribute("user",user)</a:t>
            </a:r>
            <a:endParaRPr lang="it-IT" sz="1200" i="1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5056D4E-4347-433E-9D43-DB535E2187FA}"/>
              </a:ext>
            </a:extLst>
          </p:cNvPr>
          <p:cNvSpPr/>
          <p:nvPr/>
        </p:nvSpPr>
        <p:spPr>
          <a:xfrm>
            <a:off x="7492185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>
                <a:solidFill>
                  <a:srgbClr val="286D9F"/>
                </a:solidFill>
              </a:rPr>
              <a:t>HomEmployee.html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3404608-5795-4CFF-866E-F2064511B5C9}"/>
              </a:ext>
            </a:extLst>
          </p:cNvPr>
          <p:cNvSpPr/>
          <p:nvPr/>
        </p:nvSpPr>
        <p:spPr>
          <a:xfrm>
            <a:off x="8069222" y="4116413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0E843DD-5BAB-4469-90F8-C5C88B122D8D}"/>
              </a:ext>
            </a:extLst>
          </p:cNvPr>
          <p:cNvCxnSpPr>
            <a:cxnSpLocks/>
          </p:cNvCxnSpPr>
          <p:nvPr/>
        </p:nvCxnSpPr>
        <p:spPr>
          <a:xfrm>
            <a:off x="2461660" y="4613708"/>
            <a:ext cx="5521842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7A771C6-D4D4-4715-882A-4191E5C5DBFF}"/>
              </a:ext>
            </a:extLst>
          </p:cNvPr>
          <p:cNvSpPr txBox="1"/>
          <p:nvPr/>
        </p:nvSpPr>
        <p:spPr>
          <a:xfrm>
            <a:off x="2657477" y="4357197"/>
            <a:ext cx="30174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[user.role == EMPLOYEE] redirect</a:t>
            </a:r>
            <a:endParaRPr lang="it-IT" sz="1200" i="1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87E3C96-7D27-4234-A938-5BBB9D5EC3AB}"/>
              </a:ext>
            </a:extLst>
          </p:cNvPr>
          <p:cNvSpPr/>
          <p:nvPr/>
        </p:nvSpPr>
        <p:spPr>
          <a:xfrm>
            <a:off x="8856695" y="1209074"/>
            <a:ext cx="1373370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i="1">
                <a:solidFill>
                  <a:srgbClr val="286D9F"/>
                </a:solidFill>
              </a:rPr>
              <a:t>HomeCustomer.html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E836BC3-22FF-4C30-998A-8B972BAB52FC}"/>
              </a:ext>
            </a:extLst>
          </p:cNvPr>
          <p:cNvSpPr/>
          <p:nvPr/>
        </p:nvSpPr>
        <p:spPr>
          <a:xfrm>
            <a:off x="9460315" y="5141109"/>
            <a:ext cx="170688" cy="42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2B607370-BB11-448E-986F-BA1E8AE28448}"/>
              </a:ext>
            </a:extLst>
          </p:cNvPr>
          <p:cNvCxnSpPr>
            <a:cxnSpLocks/>
          </p:cNvCxnSpPr>
          <p:nvPr/>
        </p:nvCxnSpPr>
        <p:spPr>
          <a:xfrm>
            <a:off x="2461660" y="5304824"/>
            <a:ext cx="6904073" cy="1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CB5596A-95F4-4174-BFF4-B298B0AE43B4}"/>
              </a:ext>
            </a:extLst>
          </p:cNvPr>
          <p:cNvSpPr txBox="1"/>
          <p:nvPr/>
        </p:nvSpPr>
        <p:spPr>
          <a:xfrm>
            <a:off x="2657477" y="5083755"/>
            <a:ext cx="31414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[user.role == CUSTOMER] redirect</a:t>
            </a:r>
            <a:endParaRPr lang="it-IT" sz="1200" i="1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18A9906-5585-4855-B29B-A94F3F00135D}"/>
              </a:ext>
            </a:extLst>
          </p:cNvPr>
          <p:cNvCxnSpPr>
            <a:cxnSpLocks/>
          </p:cNvCxnSpPr>
          <p:nvPr/>
        </p:nvCxnSpPr>
        <p:spPr>
          <a:xfrm>
            <a:off x="9544490" y="5569528"/>
            <a:ext cx="338" cy="8087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DF37867-52CE-462F-AF31-E110A92F3F4B}"/>
              </a:ext>
            </a:extLst>
          </p:cNvPr>
          <p:cNvCxnSpPr>
            <a:cxnSpLocks/>
          </p:cNvCxnSpPr>
          <p:nvPr/>
        </p:nvCxnSpPr>
        <p:spPr>
          <a:xfrm>
            <a:off x="6965756" y="4131038"/>
            <a:ext cx="25594" cy="21428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00680B8-0918-48B3-9EF5-4670FF007DC0}"/>
              </a:ext>
            </a:extLst>
          </p:cNvPr>
          <p:cNvCxnSpPr>
            <a:cxnSpLocks/>
          </p:cNvCxnSpPr>
          <p:nvPr/>
        </p:nvCxnSpPr>
        <p:spPr>
          <a:xfrm>
            <a:off x="5870125" y="3411286"/>
            <a:ext cx="0" cy="28512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F018B00-D703-45A1-8667-AD84D2D1A90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48616" y="2610134"/>
            <a:ext cx="1108" cy="3652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2 17">
            <a:extLst>
              <a:ext uri="{FF2B5EF4-FFF2-40B4-BE49-F238E27FC236}">
                <a16:creationId xmlns:a16="http://schemas.microsoft.com/office/drawing/2014/main" id="{599125EB-3C8E-4F0B-9488-125A54F16F76}"/>
              </a:ext>
            </a:extLst>
          </p:cNvPr>
          <p:cNvCxnSpPr>
            <a:cxnSpLocks/>
          </p:cNvCxnSpPr>
          <p:nvPr/>
        </p:nvCxnSpPr>
        <p:spPr>
          <a:xfrm>
            <a:off x="390525" y="2938016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19">
            <a:extLst>
              <a:ext uri="{FF2B5EF4-FFF2-40B4-BE49-F238E27FC236}">
                <a16:creationId xmlns:a16="http://schemas.microsoft.com/office/drawing/2014/main" id="{B7279ACF-ED9F-4E67-BF94-6BAD3AC5A2CA}"/>
              </a:ext>
            </a:extLst>
          </p:cNvPr>
          <p:cNvSpPr txBox="1"/>
          <p:nvPr/>
        </p:nvSpPr>
        <p:spPr>
          <a:xfrm>
            <a:off x="1069627" y="2650535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>
                <a:ea typeface="+mn-lt"/>
                <a:cs typeface="+mn-lt"/>
              </a:rPr>
              <a:t>doPOST</a:t>
            </a:r>
            <a:endParaRPr lang="it-IT" sz="12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96C0D-6621-420E-90F0-468E9C1E5851}"/>
              </a:ext>
            </a:extLst>
          </p:cNvPr>
          <p:cNvSpPr/>
          <p:nvPr/>
        </p:nvSpPr>
        <p:spPr>
          <a:xfrm>
            <a:off x="122940" y="3105712"/>
            <a:ext cx="1879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POST /</a:t>
            </a:r>
            <a:r>
              <a:rPr lang="en-US" sz="14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CheckLogin</a:t>
            </a:r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2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username</a:t>
            </a:r>
            <a:endParaRPr lang="en-US" sz="1400">
              <a:latin typeface="+mj-lt"/>
            </a:endParaRPr>
          </a:p>
          <a:p>
            <a:pPr lvl="0"/>
            <a:r>
              <a:rPr lang="en-US" sz="12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password</a:t>
            </a:r>
            <a:endParaRPr lang="en-US" sz="1400">
              <a:latin typeface="+mj-lt"/>
            </a:endParaRPr>
          </a:p>
          <a:p>
            <a:pPr lvl="0"/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index.html</a:t>
            </a:r>
          </a:p>
        </p:txBody>
      </p:sp>
      <p:cxnSp>
        <p:nvCxnSpPr>
          <p:cNvPr id="44" name="Connettore diritto 39">
            <a:extLst>
              <a:ext uri="{FF2B5EF4-FFF2-40B4-BE49-F238E27FC236}">
                <a16:creationId xmlns:a16="http://schemas.microsoft.com/office/drawing/2014/main" id="{128C18EB-C60E-4C1C-BC18-B5BE00D0C8A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70125" y="1545771"/>
            <a:ext cx="6133" cy="1117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39">
            <a:extLst>
              <a:ext uri="{FF2B5EF4-FFF2-40B4-BE49-F238E27FC236}">
                <a16:creationId xmlns:a16="http://schemas.microsoft.com/office/drawing/2014/main" id="{3AC33199-D38E-404D-991E-03649742D7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57486" y="1603032"/>
            <a:ext cx="8608" cy="1786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39">
            <a:extLst>
              <a:ext uri="{FF2B5EF4-FFF2-40B4-BE49-F238E27FC236}">
                <a16:creationId xmlns:a16="http://schemas.microsoft.com/office/drawing/2014/main" id="{6BF273B8-676F-442E-BD78-D7102BEB8EF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145818" y="1577322"/>
            <a:ext cx="7579" cy="2539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39">
            <a:extLst>
              <a:ext uri="{FF2B5EF4-FFF2-40B4-BE49-F238E27FC236}">
                <a16:creationId xmlns:a16="http://schemas.microsoft.com/office/drawing/2014/main" id="{085E53FE-6CEF-4568-8546-EAEFB1FBBA5A}"/>
              </a:ext>
            </a:extLst>
          </p:cNvPr>
          <p:cNvCxnSpPr>
            <a:cxnSpLocks/>
          </p:cNvCxnSpPr>
          <p:nvPr/>
        </p:nvCxnSpPr>
        <p:spPr>
          <a:xfrm>
            <a:off x="9543380" y="1626069"/>
            <a:ext cx="0" cy="34576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5423E05-5CCC-4399-9098-91B3FF7B0C75}"/>
              </a:ext>
            </a:extLst>
          </p:cNvPr>
          <p:cNvSpPr/>
          <p:nvPr/>
        </p:nvSpPr>
        <p:spPr>
          <a:xfrm>
            <a:off x="8859694" y="4260412"/>
            <a:ext cx="2888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See slide “Home Employee”</a:t>
            </a:r>
          </a:p>
        </p:txBody>
      </p:sp>
      <p:cxnSp>
        <p:nvCxnSpPr>
          <p:cNvPr id="50" name="Connettore diritto 39">
            <a:extLst>
              <a:ext uri="{FF2B5EF4-FFF2-40B4-BE49-F238E27FC236}">
                <a16:creationId xmlns:a16="http://schemas.microsoft.com/office/drawing/2014/main" id="{92DD33EC-DDCA-49A1-987E-03C48C04E42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442083" y="1545771"/>
            <a:ext cx="6532" cy="2197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diritto 39">
            <a:extLst>
              <a:ext uri="{FF2B5EF4-FFF2-40B4-BE49-F238E27FC236}">
                <a16:creationId xmlns:a16="http://schemas.microsoft.com/office/drawing/2014/main" id="{B3F4EA2E-0F0A-4F59-939C-D6D31EA045A2}"/>
              </a:ext>
            </a:extLst>
          </p:cNvPr>
          <p:cNvCxnSpPr>
            <a:cxnSpLocks/>
          </p:cNvCxnSpPr>
          <p:nvPr/>
        </p:nvCxnSpPr>
        <p:spPr>
          <a:xfrm flipH="1">
            <a:off x="2216446" y="1559450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ttore 2 32">
            <a:extLst>
              <a:ext uri="{FF2B5EF4-FFF2-40B4-BE49-F238E27FC236}">
                <a16:creationId xmlns:a16="http://schemas.microsoft.com/office/drawing/2014/main" id="{3692FBBE-D8B5-4871-957A-5F9EF6A67AE3}"/>
              </a:ext>
            </a:extLst>
          </p:cNvPr>
          <p:cNvCxnSpPr>
            <a:cxnSpLocks/>
          </p:cNvCxnSpPr>
          <p:nvPr/>
        </p:nvCxnSpPr>
        <p:spPr>
          <a:xfrm>
            <a:off x="8243650" y="4613708"/>
            <a:ext cx="3529250" cy="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B733E9E-66D5-463D-80A6-C4FCEBC042DF}"/>
              </a:ext>
            </a:extLst>
          </p:cNvPr>
          <p:cNvSpPr/>
          <p:nvPr/>
        </p:nvSpPr>
        <p:spPr>
          <a:xfrm>
            <a:off x="9507382" y="4941126"/>
            <a:ext cx="2326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See slide “Home </a:t>
            </a:r>
          </a:p>
          <a:p>
            <a:pPr lvl="0" algn="ctr"/>
            <a:r>
              <a:rPr lang="en-US" sz="16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Customer”</a:t>
            </a:r>
          </a:p>
        </p:txBody>
      </p:sp>
      <p:cxnSp>
        <p:nvCxnSpPr>
          <p:cNvPr id="57" name="Connettore 2 32">
            <a:extLst>
              <a:ext uri="{FF2B5EF4-FFF2-40B4-BE49-F238E27FC236}">
                <a16:creationId xmlns:a16="http://schemas.microsoft.com/office/drawing/2014/main" id="{EA7B1F0E-2E70-4B08-B3B7-DBBEC58AEB98}"/>
              </a:ext>
            </a:extLst>
          </p:cNvPr>
          <p:cNvCxnSpPr>
            <a:cxnSpLocks/>
          </p:cNvCxnSpPr>
          <p:nvPr/>
        </p:nvCxnSpPr>
        <p:spPr>
          <a:xfrm>
            <a:off x="9723247" y="5521537"/>
            <a:ext cx="2144235" cy="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39">
            <a:extLst>
              <a:ext uri="{FF2B5EF4-FFF2-40B4-BE49-F238E27FC236}">
                <a16:creationId xmlns:a16="http://schemas.microsoft.com/office/drawing/2014/main" id="{65605175-E66D-4768-938B-2BF28FF98D90}"/>
              </a:ext>
            </a:extLst>
          </p:cNvPr>
          <p:cNvCxnSpPr>
            <a:cxnSpLocks/>
          </p:cNvCxnSpPr>
          <p:nvPr/>
        </p:nvCxnSpPr>
        <p:spPr>
          <a:xfrm flipH="1">
            <a:off x="2215953" y="6302320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8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3AA7169-1E20-4ACF-8726-B707EF3514E2}"/>
              </a:ext>
            </a:extLst>
          </p:cNvPr>
          <p:cNvCxnSpPr>
            <a:cxnSpLocks/>
          </p:cNvCxnSpPr>
          <p:nvPr/>
        </p:nvCxnSpPr>
        <p:spPr>
          <a:xfrm>
            <a:off x="8787853" y="5024609"/>
            <a:ext cx="9199" cy="18645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3" y="414973"/>
            <a:ext cx="8595559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Event: Home Customer</a:t>
            </a:r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24FFEE0-0312-493D-9CBD-8B608CB20870}"/>
              </a:ext>
            </a:extLst>
          </p:cNvPr>
          <p:cNvSpPr/>
          <p:nvPr/>
        </p:nvSpPr>
        <p:spPr>
          <a:xfrm>
            <a:off x="855246" y="1136635"/>
            <a:ext cx="1823977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solidFill>
                  <a:srgbClr val="286D9F"/>
                </a:solidFill>
              </a:rPr>
              <a:t>HomeCustomer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B0EC274-8763-4272-B0B2-70BD3D2F0857}"/>
              </a:ext>
            </a:extLst>
          </p:cNvPr>
          <p:cNvSpPr/>
          <p:nvPr/>
        </p:nvSpPr>
        <p:spPr>
          <a:xfrm>
            <a:off x="4098818" y="1031747"/>
            <a:ext cx="132118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EstimateDAO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8D41046-8FB0-4E44-BC18-A95EAD73CC28}"/>
              </a:ext>
            </a:extLst>
          </p:cNvPr>
          <p:cNvSpPr/>
          <p:nvPr/>
        </p:nvSpPr>
        <p:spPr>
          <a:xfrm>
            <a:off x="1658218" y="1723793"/>
            <a:ext cx="230371" cy="50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5A5968-1DE9-4813-8960-7099E46BBF89}"/>
              </a:ext>
            </a:extLst>
          </p:cNvPr>
          <p:cNvSpPr/>
          <p:nvPr/>
        </p:nvSpPr>
        <p:spPr>
          <a:xfrm>
            <a:off x="4649028" y="1770782"/>
            <a:ext cx="234913" cy="99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8DEDB2F-7870-49EC-AE2F-1D6033F1E032}"/>
              </a:ext>
            </a:extLst>
          </p:cNvPr>
          <p:cNvCxnSpPr>
            <a:cxnSpLocks/>
          </p:cNvCxnSpPr>
          <p:nvPr/>
        </p:nvCxnSpPr>
        <p:spPr>
          <a:xfrm flipH="1">
            <a:off x="1892398" y="2467141"/>
            <a:ext cx="268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7E5DF3-ACA4-44F1-8634-7DC869538AB8}"/>
              </a:ext>
            </a:extLst>
          </p:cNvPr>
          <p:cNvSpPr txBox="1"/>
          <p:nvPr/>
        </p:nvSpPr>
        <p:spPr>
          <a:xfrm>
            <a:off x="1933606" y="1727163"/>
            <a:ext cx="2886579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i="1" err="1"/>
              <a:t>findEstimatesByCustomer</a:t>
            </a:r>
            <a:r>
              <a:rPr lang="en-US" sz="1050" i="1"/>
              <a:t>(session.user.id),</a:t>
            </a:r>
          </a:p>
          <a:p>
            <a:r>
              <a:rPr lang="en-US" sz="1050" i="1" err="1"/>
              <a:t>findEstimatesById</a:t>
            </a:r>
            <a:r>
              <a:rPr lang="en-US" sz="1050" i="1"/>
              <a:t>(</a:t>
            </a:r>
            <a:r>
              <a:rPr lang="en-US" sz="1050" i="1" err="1"/>
              <a:t>estimateid</a:t>
            </a:r>
            <a:r>
              <a:rPr lang="en-US" sz="1050" i="1"/>
              <a:t>)</a:t>
            </a:r>
            <a:endParaRPr lang="it-IT" sz="1050" i="1"/>
          </a:p>
          <a:p>
            <a:endParaRPr lang="it-IT" sz="1050" i="1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4A40BDB-8B52-4915-B74D-C25A4F7212A4}"/>
              </a:ext>
            </a:extLst>
          </p:cNvPr>
          <p:cNvSpPr/>
          <p:nvPr/>
        </p:nvSpPr>
        <p:spPr>
          <a:xfrm>
            <a:off x="5474352" y="1031747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ProductDAO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B96403B-BC51-4359-B90C-489ECC79C146}"/>
              </a:ext>
            </a:extLst>
          </p:cNvPr>
          <p:cNvSpPr/>
          <p:nvPr/>
        </p:nvSpPr>
        <p:spPr>
          <a:xfrm>
            <a:off x="6054624" y="2770439"/>
            <a:ext cx="168350" cy="77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11248E3-B0E2-415C-B7C2-1C8B57A1818E}"/>
              </a:ext>
            </a:extLst>
          </p:cNvPr>
          <p:cNvCxnSpPr>
            <a:cxnSpLocks/>
          </p:cNvCxnSpPr>
          <p:nvPr/>
        </p:nvCxnSpPr>
        <p:spPr>
          <a:xfrm flipV="1">
            <a:off x="1910185" y="2147101"/>
            <a:ext cx="2683584" cy="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0E10C4-F261-438F-8200-C932BE3C9E73}"/>
              </a:ext>
            </a:extLst>
          </p:cNvPr>
          <p:cNvSpPr/>
          <p:nvPr/>
        </p:nvSpPr>
        <p:spPr>
          <a:xfrm>
            <a:off x="7371904" y="3553398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67C92A9-7556-42DF-9A0B-810E3EB323CD}"/>
              </a:ext>
            </a:extLst>
          </p:cNvPr>
          <p:cNvCxnSpPr>
            <a:cxnSpLocks/>
          </p:cNvCxnSpPr>
          <p:nvPr/>
        </p:nvCxnSpPr>
        <p:spPr>
          <a:xfrm flipV="1">
            <a:off x="1913252" y="3818095"/>
            <a:ext cx="5346737" cy="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D690EA8-6F57-428B-9516-BB8F65BD0E3B}"/>
              </a:ext>
            </a:extLst>
          </p:cNvPr>
          <p:cNvSpPr txBox="1"/>
          <p:nvPr/>
        </p:nvSpPr>
        <p:spPr>
          <a:xfrm>
            <a:off x="2054870" y="2591572"/>
            <a:ext cx="2051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findProducts</a:t>
            </a:r>
            <a:r>
              <a:rPr lang="it-IT" sz="1200" i="1">
                <a:ea typeface="+mn-lt"/>
                <a:cs typeface="+mn-lt"/>
              </a:rPr>
              <a:t>(),</a:t>
            </a:r>
          </a:p>
          <a:p>
            <a:r>
              <a:rPr lang="it-IT" sz="1100" i="1">
                <a:ea typeface="+mn-lt"/>
                <a:cs typeface="+mn-lt"/>
              </a:rPr>
              <a:t>findProductById(productid)</a:t>
            </a:r>
            <a:endParaRPr lang="it-IT" sz="1100" i="1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3404608-5795-4CFF-866E-F2064511B5C9}"/>
              </a:ext>
            </a:extLst>
          </p:cNvPr>
          <p:cNvSpPr/>
          <p:nvPr/>
        </p:nvSpPr>
        <p:spPr>
          <a:xfrm>
            <a:off x="8709884" y="4282705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E836BC3-22FF-4C30-998A-8B972BAB52FC}"/>
              </a:ext>
            </a:extLst>
          </p:cNvPr>
          <p:cNvSpPr/>
          <p:nvPr/>
        </p:nvSpPr>
        <p:spPr>
          <a:xfrm>
            <a:off x="10003564" y="5005822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18A9906-5585-4855-B29B-A94F3F00135D}"/>
              </a:ext>
            </a:extLst>
          </p:cNvPr>
          <p:cNvCxnSpPr>
            <a:cxnSpLocks/>
          </p:cNvCxnSpPr>
          <p:nvPr/>
        </p:nvCxnSpPr>
        <p:spPr>
          <a:xfrm>
            <a:off x="10072590" y="5740720"/>
            <a:ext cx="9198" cy="12163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DF37867-52CE-462F-AF31-E110A92F3F4B}"/>
              </a:ext>
            </a:extLst>
          </p:cNvPr>
          <p:cNvCxnSpPr>
            <a:cxnSpLocks/>
          </p:cNvCxnSpPr>
          <p:nvPr/>
        </p:nvCxnSpPr>
        <p:spPr>
          <a:xfrm flipH="1">
            <a:off x="7446962" y="4293287"/>
            <a:ext cx="986" cy="2639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00680B8-0918-48B3-9EF5-4670FF007DC0}"/>
              </a:ext>
            </a:extLst>
          </p:cNvPr>
          <p:cNvCxnSpPr>
            <a:cxnSpLocks/>
          </p:cNvCxnSpPr>
          <p:nvPr/>
        </p:nvCxnSpPr>
        <p:spPr>
          <a:xfrm>
            <a:off x="6121944" y="3549866"/>
            <a:ext cx="17209" cy="2052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F018B00-D703-45A1-8667-AD84D2D1A90B}"/>
              </a:ext>
            </a:extLst>
          </p:cNvPr>
          <p:cNvCxnSpPr>
            <a:cxnSpLocks/>
          </p:cNvCxnSpPr>
          <p:nvPr/>
        </p:nvCxnSpPr>
        <p:spPr>
          <a:xfrm>
            <a:off x="4766485" y="2762367"/>
            <a:ext cx="7361" cy="38767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2 17">
            <a:extLst>
              <a:ext uri="{FF2B5EF4-FFF2-40B4-BE49-F238E27FC236}">
                <a16:creationId xmlns:a16="http://schemas.microsoft.com/office/drawing/2014/main" id="{599125EB-3C8E-4F0B-9488-125A54F16F76}"/>
              </a:ext>
            </a:extLst>
          </p:cNvPr>
          <p:cNvCxnSpPr>
            <a:cxnSpLocks/>
          </p:cNvCxnSpPr>
          <p:nvPr/>
        </p:nvCxnSpPr>
        <p:spPr>
          <a:xfrm flipV="1">
            <a:off x="77837" y="2882450"/>
            <a:ext cx="157601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19">
            <a:extLst>
              <a:ext uri="{FF2B5EF4-FFF2-40B4-BE49-F238E27FC236}">
                <a16:creationId xmlns:a16="http://schemas.microsoft.com/office/drawing/2014/main" id="{B7279ACF-ED9F-4E67-BF94-6BAD3AC5A2CA}"/>
              </a:ext>
            </a:extLst>
          </p:cNvPr>
          <p:cNvSpPr txBox="1"/>
          <p:nvPr/>
        </p:nvSpPr>
        <p:spPr>
          <a:xfrm>
            <a:off x="502782" y="2622287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>
                <a:ea typeface="+mn-lt"/>
                <a:cs typeface="+mn-lt"/>
              </a:rPr>
              <a:t>doGET</a:t>
            </a:r>
            <a:endParaRPr lang="it-IT" sz="1200" i="1"/>
          </a:p>
        </p:txBody>
      </p:sp>
      <p:cxnSp>
        <p:nvCxnSpPr>
          <p:cNvPr id="44" name="Connettore diritto 39">
            <a:extLst>
              <a:ext uri="{FF2B5EF4-FFF2-40B4-BE49-F238E27FC236}">
                <a16:creationId xmlns:a16="http://schemas.microsoft.com/office/drawing/2014/main" id="{128C18EB-C60E-4C1C-BC18-B5BE00D0C8A6}"/>
              </a:ext>
            </a:extLst>
          </p:cNvPr>
          <p:cNvCxnSpPr>
            <a:cxnSpLocks/>
          </p:cNvCxnSpPr>
          <p:nvPr/>
        </p:nvCxnSpPr>
        <p:spPr>
          <a:xfrm>
            <a:off x="6116516" y="1368444"/>
            <a:ext cx="22283" cy="14019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39">
            <a:extLst>
              <a:ext uri="{FF2B5EF4-FFF2-40B4-BE49-F238E27FC236}">
                <a16:creationId xmlns:a16="http://schemas.microsoft.com/office/drawing/2014/main" id="{3AC33199-D38E-404D-991E-03649742D7FA}"/>
              </a:ext>
            </a:extLst>
          </p:cNvPr>
          <p:cNvCxnSpPr>
            <a:cxnSpLocks/>
          </p:cNvCxnSpPr>
          <p:nvPr/>
        </p:nvCxnSpPr>
        <p:spPr>
          <a:xfrm>
            <a:off x="7447948" y="1374264"/>
            <a:ext cx="8608" cy="21766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39">
            <a:extLst>
              <a:ext uri="{FF2B5EF4-FFF2-40B4-BE49-F238E27FC236}">
                <a16:creationId xmlns:a16="http://schemas.microsoft.com/office/drawing/2014/main" id="{6BF273B8-676F-442E-BD78-D7102BEB8EF3}"/>
              </a:ext>
            </a:extLst>
          </p:cNvPr>
          <p:cNvCxnSpPr>
            <a:cxnSpLocks/>
          </p:cNvCxnSpPr>
          <p:nvPr/>
        </p:nvCxnSpPr>
        <p:spPr>
          <a:xfrm>
            <a:off x="8780274" y="1400430"/>
            <a:ext cx="7579" cy="28669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39">
            <a:extLst>
              <a:ext uri="{FF2B5EF4-FFF2-40B4-BE49-F238E27FC236}">
                <a16:creationId xmlns:a16="http://schemas.microsoft.com/office/drawing/2014/main" id="{085E53FE-6CEF-4568-8546-EAEFB1FBBA5A}"/>
              </a:ext>
            </a:extLst>
          </p:cNvPr>
          <p:cNvCxnSpPr>
            <a:cxnSpLocks/>
          </p:cNvCxnSpPr>
          <p:nvPr/>
        </p:nvCxnSpPr>
        <p:spPr>
          <a:xfrm>
            <a:off x="10068909" y="1372479"/>
            <a:ext cx="8860" cy="35994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ttore diritto 39">
            <a:extLst>
              <a:ext uri="{FF2B5EF4-FFF2-40B4-BE49-F238E27FC236}">
                <a16:creationId xmlns:a16="http://schemas.microsoft.com/office/drawing/2014/main" id="{92DD33EC-DDCA-49A1-987E-03C48C04E428}"/>
              </a:ext>
            </a:extLst>
          </p:cNvPr>
          <p:cNvCxnSpPr>
            <a:cxnSpLocks/>
          </p:cNvCxnSpPr>
          <p:nvPr/>
        </p:nvCxnSpPr>
        <p:spPr>
          <a:xfrm>
            <a:off x="4759412" y="1352433"/>
            <a:ext cx="7073" cy="4183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diritto 39">
            <a:extLst>
              <a:ext uri="{FF2B5EF4-FFF2-40B4-BE49-F238E27FC236}">
                <a16:creationId xmlns:a16="http://schemas.microsoft.com/office/drawing/2014/main" id="{B3F4EA2E-0F0A-4F59-939C-D6D31EA045A2}"/>
              </a:ext>
            </a:extLst>
          </p:cNvPr>
          <p:cNvCxnSpPr>
            <a:cxnSpLocks/>
          </p:cNvCxnSpPr>
          <p:nvPr/>
        </p:nvCxnSpPr>
        <p:spPr>
          <a:xfrm flipH="1">
            <a:off x="1767235" y="1506942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ttore 2 32">
            <a:extLst>
              <a:ext uri="{FF2B5EF4-FFF2-40B4-BE49-F238E27FC236}">
                <a16:creationId xmlns:a16="http://schemas.microsoft.com/office/drawing/2014/main" id="{3692FBBE-D8B5-4871-957A-5F9EF6A67AE3}"/>
              </a:ext>
            </a:extLst>
          </p:cNvPr>
          <p:cNvCxnSpPr>
            <a:cxnSpLocks/>
          </p:cNvCxnSpPr>
          <p:nvPr/>
        </p:nvCxnSpPr>
        <p:spPr>
          <a:xfrm flipV="1">
            <a:off x="1878307" y="4517019"/>
            <a:ext cx="6754459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32">
            <a:extLst>
              <a:ext uri="{FF2B5EF4-FFF2-40B4-BE49-F238E27FC236}">
                <a16:creationId xmlns:a16="http://schemas.microsoft.com/office/drawing/2014/main" id="{EA7B1F0E-2E70-4B08-B3B7-DBBEC58AEB98}"/>
              </a:ext>
            </a:extLst>
          </p:cNvPr>
          <p:cNvCxnSpPr>
            <a:cxnSpLocks/>
          </p:cNvCxnSpPr>
          <p:nvPr/>
        </p:nvCxnSpPr>
        <p:spPr>
          <a:xfrm flipH="1" flipV="1">
            <a:off x="1907674" y="4831967"/>
            <a:ext cx="6707370" cy="1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20">
            <a:extLst>
              <a:ext uri="{FF2B5EF4-FFF2-40B4-BE49-F238E27FC236}">
                <a16:creationId xmlns:a16="http://schemas.microsoft.com/office/drawing/2014/main" id="{CCBD57E2-6F25-46C7-9A9B-EF445CC42015}"/>
              </a:ext>
            </a:extLst>
          </p:cNvPr>
          <p:cNvSpPr txBox="1"/>
          <p:nvPr/>
        </p:nvSpPr>
        <p:spPr>
          <a:xfrm>
            <a:off x="2600999" y="2230566"/>
            <a:ext cx="214794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estimates, </a:t>
            </a:r>
            <a:r>
              <a:rPr lang="en-US" sz="1050" err="1"/>
              <a:t>chosenEstimate</a:t>
            </a:r>
            <a:r>
              <a:rPr lang="en-US" sz="1050"/>
              <a:t> </a:t>
            </a:r>
            <a:endParaRPr lang="it-IT" sz="1050"/>
          </a:p>
        </p:txBody>
      </p:sp>
      <p:sp>
        <p:nvSpPr>
          <p:cNvPr id="67" name="Rettangolo 21">
            <a:extLst>
              <a:ext uri="{FF2B5EF4-FFF2-40B4-BE49-F238E27FC236}">
                <a16:creationId xmlns:a16="http://schemas.microsoft.com/office/drawing/2014/main" id="{526910C5-6893-442B-8CCC-0551009CF481}"/>
              </a:ext>
            </a:extLst>
          </p:cNvPr>
          <p:cNvSpPr/>
          <p:nvPr/>
        </p:nvSpPr>
        <p:spPr>
          <a:xfrm>
            <a:off x="6813026" y="1026256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OptionalDAO</a:t>
            </a:r>
          </a:p>
        </p:txBody>
      </p:sp>
      <p:sp>
        <p:nvSpPr>
          <p:cNvPr id="70" name="Rettangolo 21">
            <a:extLst>
              <a:ext uri="{FF2B5EF4-FFF2-40B4-BE49-F238E27FC236}">
                <a16:creationId xmlns:a16="http://schemas.microsoft.com/office/drawing/2014/main" id="{E6B6D8D8-B648-4CA7-AAF9-800AB2A97CE0}"/>
              </a:ext>
            </a:extLst>
          </p:cNvPr>
          <p:cNvSpPr/>
          <p:nvPr/>
        </p:nvSpPr>
        <p:spPr>
          <a:xfrm>
            <a:off x="8151700" y="1033683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UserDAO</a:t>
            </a:r>
          </a:p>
        </p:txBody>
      </p:sp>
      <p:sp>
        <p:nvSpPr>
          <p:cNvPr id="71" name="Rettangolo 21">
            <a:extLst>
              <a:ext uri="{FF2B5EF4-FFF2-40B4-BE49-F238E27FC236}">
                <a16:creationId xmlns:a16="http://schemas.microsoft.com/office/drawing/2014/main" id="{B167C854-6764-4135-A171-5440893307D6}"/>
              </a:ext>
            </a:extLst>
          </p:cNvPr>
          <p:cNvSpPr/>
          <p:nvPr/>
        </p:nvSpPr>
        <p:spPr>
          <a:xfrm>
            <a:off x="9481713" y="1035638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ctx</a:t>
            </a:r>
          </a:p>
        </p:txBody>
      </p:sp>
      <p:sp>
        <p:nvSpPr>
          <p:cNvPr id="72" name="Rettangolo 21">
            <a:extLst>
              <a:ext uri="{FF2B5EF4-FFF2-40B4-BE49-F238E27FC236}">
                <a16:creationId xmlns:a16="http://schemas.microsoft.com/office/drawing/2014/main" id="{F7480FC3-DE79-4D65-8B5C-92053A93960E}"/>
              </a:ext>
            </a:extLst>
          </p:cNvPr>
          <p:cNvSpPr/>
          <p:nvPr/>
        </p:nvSpPr>
        <p:spPr>
          <a:xfrm>
            <a:off x="10829048" y="1035172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solidFill>
                  <a:srgbClr val="286D9F"/>
                </a:solidFill>
              </a:rPr>
              <a:t>TemplateEngine</a:t>
            </a:r>
          </a:p>
        </p:txBody>
      </p:sp>
      <p:cxnSp>
        <p:nvCxnSpPr>
          <p:cNvPr id="102" name="Connettore 2 18">
            <a:extLst>
              <a:ext uri="{FF2B5EF4-FFF2-40B4-BE49-F238E27FC236}">
                <a16:creationId xmlns:a16="http://schemas.microsoft.com/office/drawing/2014/main" id="{E7820555-EEDC-41EF-93C1-2C0ED202F637}"/>
              </a:ext>
            </a:extLst>
          </p:cNvPr>
          <p:cNvCxnSpPr>
            <a:cxnSpLocks/>
          </p:cNvCxnSpPr>
          <p:nvPr/>
        </p:nvCxnSpPr>
        <p:spPr>
          <a:xfrm flipH="1">
            <a:off x="1908093" y="3365786"/>
            <a:ext cx="416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28">
            <a:extLst>
              <a:ext uri="{FF2B5EF4-FFF2-40B4-BE49-F238E27FC236}">
                <a16:creationId xmlns:a16="http://schemas.microsoft.com/office/drawing/2014/main" id="{073274D1-C80A-46B8-9293-E4D1F44187ED}"/>
              </a:ext>
            </a:extLst>
          </p:cNvPr>
          <p:cNvSpPr txBox="1"/>
          <p:nvPr/>
        </p:nvSpPr>
        <p:spPr>
          <a:xfrm>
            <a:off x="2631176" y="3147233"/>
            <a:ext cx="20510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ea typeface="+mn-lt"/>
                <a:cs typeface="+mn-lt"/>
              </a:rPr>
              <a:t>products, detailsProduct</a:t>
            </a:r>
            <a:endParaRPr lang="it-IT" sz="1400"/>
          </a:p>
        </p:txBody>
      </p:sp>
      <p:cxnSp>
        <p:nvCxnSpPr>
          <p:cNvPr id="105" name="Connettore 2 27">
            <a:extLst>
              <a:ext uri="{FF2B5EF4-FFF2-40B4-BE49-F238E27FC236}">
                <a16:creationId xmlns:a16="http://schemas.microsoft.com/office/drawing/2014/main" id="{2DDF364B-A7F2-461F-90B8-DB0A0FF42323}"/>
              </a:ext>
            </a:extLst>
          </p:cNvPr>
          <p:cNvCxnSpPr>
            <a:cxnSpLocks/>
          </p:cNvCxnSpPr>
          <p:nvPr/>
        </p:nvCxnSpPr>
        <p:spPr>
          <a:xfrm flipV="1">
            <a:off x="1901812" y="3021395"/>
            <a:ext cx="4144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8">
            <a:extLst>
              <a:ext uri="{FF2B5EF4-FFF2-40B4-BE49-F238E27FC236}">
                <a16:creationId xmlns:a16="http://schemas.microsoft.com/office/drawing/2014/main" id="{916C4797-E39D-4FBE-A0F8-C1AF21853891}"/>
              </a:ext>
            </a:extLst>
          </p:cNvPr>
          <p:cNvCxnSpPr>
            <a:cxnSpLocks/>
          </p:cNvCxnSpPr>
          <p:nvPr/>
        </p:nvCxnSpPr>
        <p:spPr>
          <a:xfrm flipH="1">
            <a:off x="1913252" y="4146321"/>
            <a:ext cx="5352049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28">
            <a:extLst>
              <a:ext uri="{FF2B5EF4-FFF2-40B4-BE49-F238E27FC236}">
                <a16:creationId xmlns:a16="http://schemas.microsoft.com/office/drawing/2014/main" id="{D018C482-5799-4585-80F0-B1066FEDE608}"/>
              </a:ext>
            </a:extLst>
          </p:cNvPr>
          <p:cNvSpPr txBox="1"/>
          <p:nvPr/>
        </p:nvSpPr>
        <p:spPr>
          <a:xfrm>
            <a:off x="2606106" y="3929280"/>
            <a:ext cx="20510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ea typeface="+mn-lt"/>
                <a:cs typeface="+mn-lt"/>
              </a:rPr>
              <a:t>optionals, detailsOptionals</a:t>
            </a:r>
            <a:endParaRPr lang="it-IT" sz="1400"/>
          </a:p>
        </p:txBody>
      </p:sp>
      <p:sp>
        <p:nvSpPr>
          <p:cNvPr id="117" name="CasellaDiTesto 28">
            <a:extLst>
              <a:ext uri="{FF2B5EF4-FFF2-40B4-BE49-F238E27FC236}">
                <a16:creationId xmlns:a16="http://schemas.microsoft.com/office/drawing/2014/main" id="{6B102ED1-EC44-44F4-A135-0DC413B4FDD4}"/>
              </a:ext>
            </a:extLst>
          </p:cNvPr>
          <p:cNvSpPr txBox="1"/>
          <p:nvPr/>
        </p:nvSpPr>
        <p:spPr>
          <a:xfrm>
            <a:off x="2081039" y="3444769"/>
            <a:ext cx="3935563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findAvailableOptionalsByProduct</a:t>
            </a:r>
            <a:r>
              <a:rPr lang="it-IT" sz="1200" i="1">
                <a:ea typeface="+mn-lt"/>
                <a:cs typeface="+mn-lt"/>
              </a:rPr>
              <a:t>(</a:t>
            </a:r>
            <a:r>
              <a:rPr lang="it-IT" sz="1100" i="1">
                <a:ea typeface="+mn-lt"/>
                <a:cs typeface="+mn-lt"/>
              </a:rPr>
              <a:t>productid</a:t>
            </a:r>
            <a:r>
              <a:rPr lang="it-IT" sz="1200" i="1">
                <a:ea typeface="+mn-lt"/>
                <a:cs typeface="+mn-lt"/>
              </a:rPr>
              <a:t>),</a:t>
            </a:r>
          </a:p>
          <a:p>
            <a:r>
              <a:rPr lang="it-IT" sz="1100" i="1">
                <a:ea typeface="+mn-lt"/>
                <a:cs typeface="+mn-lt"/>
              </a:rPr>
              <a:t>findChosenOptionalsByEstimate(estimateid)</a:t>
            </a:r>
            <a:endParaRPr lang="it-IT" sz="1100" i="1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9DA54BF-F8D7-41FB-84CE-83970FB5A4FD}"/>
              </a:ext>
            </a:extLst>
          </p:cNvPr>
          <p:cNvSpPr/>
          <p:nvPr/>
        </p:nvSpPr>
        <p:spPr>
          <a:xfrm>
            <a:off x="9940" y="3008734"/>
            <a:ext cx="18797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GET /</a:t>
            </a:r>
            <a:r>
              <a:rPr lang="en-US" sz="10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HomeCustomer</a:t>
            </a:r>
            <a:endParaRPr lang="en-US" sz="10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estimateid</a:t>
            </a:r>
            <a:endParaRPr lang="en-US" sz="1000">
              <a:latin typeface="+mj-lt"/>
            </a:endParaRPr>
          </a:p>
          <a:p>
            <a:pPr lvl="0"/>
            <a:r>
              <a:rPr lang="en-US" sz="10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productid</a:t>
            </a:r>
            <a:endParaRPr lang="en-US" sz="1000">
              <a:latin typeface="+mj-lt"/>
            </a:endParaRPr>
          </a:p>
          <a:p>
            <a:pPr lvl="0"/>
            <a:endParaRPr lang="en-US" sz="10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0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HomeCustomer.html</a:t>
            </a:r>
          </a:p>
        </p:txBody>
      </p:sp>
      <p:cxnSp>
        <p:nvCxnSpPr>
          <p:cNvPr id="68" name="Connettore 2 32">
            <a:extLst>
              <a:ext uri="{FF2B5EF4-FFF2-40B4-BE49-F238E27FC236}">
                <a16:creationId xmlns:a16="http://schemas.microsoft.com/office/drawing/2014/main" id="{5BCB0688-E973-4C25-957B-463904BDF8C4}"/>
              </a:ext>
            </a:extLst>
          </p:cNvPr>
          <p:cNvCxnSpPr>
            <a:cxnSpLocks/>
          </p:cNvCxnSpPr>
          <p:nvPr/>
        </p:nvCxnSpPr>
        <p:spPr>
          <a:xfrm>
            <a:off x="1971834" y="5476657"/>
            <a:ext cx="7977203" cy="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39">
            <a:extLst>
              <a:ext uri="{FF2B5EF4-FFF2-40B4-BE49-F238E27FC236}">
                <a16:creationId xmlns:a16="http://schemas.microsoft.com/office/drawing/2014/main" id="{4098A29C-1D76-4D8C-A554-27791ED8BEB6}"/>
              </a:ext>
            </a:extLst>
          </p:cNvPr>
          <p:cNvCxnSpPr>
            <a:cxnSpLocks/>
          </p:cNvCxnSpPr>
          <p:nvPr/>
        </p:nvCxnSpPr>
        <p:spPr>
          <a:xfrm>
            <a:off x="11468862" y="1363618"/>
            <a:ext cx="8860" cy="55310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A3B7CC5E-5BB5-4C4C-B352-AB5B2702D264}"/>
              </a:ext>
            </a:extLst>
          </p:cNvPr>
          <p:cNvSpPr/>
          <p:nvPr/>
        </p:nvSpPr>
        <p:spPr>
          <a:xfrm>
            <a:off x="11407959" y="5898986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78" name="Connettore 2 32">
            <a:extLst>
              <a:ext uri="{FF2B5EF4-FFF2-40B4-BE49-F238E27FC236}">
                <a16:creationId xmlns:a16="http://schemas.microsoft.com/office/drawing/2014/main" id="{77A9B804-1772-4519-9F7F-0321F2716F54}"/>
              </a:ext>
            </a:extLst>
          </p:cNvPr>
          <p:cNvCxnSpPr>
            <a:cxnSpLocks/>
          </p:cNvCxnSpPr>
          <p:nvPr/>
        </p:nvCxnSpPr>
        <p:spPr>
          <a:xfrm flipV="1">
            <a:off x="1976600" y="6262265"/>
            <a:ext cx="9368296" cy="1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28">
            <a:extLst>
              <a:ext uri="{FF2B5EF4-FFF2-40B4-BE49-F238E27FC236}">
                <a16:creationId xmlns:a16="http://schemas.microsoft.com/office/drawing/2014/main" id="{FDAEC6C0-0B4D-4AE1-8A34-26E303DEABFA}"/>
              </a:ext>
            </a:extLst>
          </p:cNvPr>
          <p:cNvSpPr txBox="1"/>
          <p:nvPr/>
        </p:nvSpPr>
        <p:spPr>
          <a:xfrm>
            <a:off x="2088083" y="4291205"/>
            <a:ext cx="39355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findUserById(chosenEstimate.getCustomerId())</a:t>
            </a:r>
            <a:endParaRPr lang="it-IT" sz="1200" i="1">
              <a:ea typeface="+mn-lt"/>
              <a:cs typeface="+mn-lt"/>
            </a:endParaRPr>
          </a:p>
        </p:txBody>
      </p:sp>
      <p:sp>
        <p:nvSpPr>
          <p:cNvPr id="122" name="CasellaDiTesto 28">
            <a:extLst>
              <a:ext uri="{FF2B5EF4-FFF2-40B4-BE49-F238E27FC236}">
                <a16:creationId xmlns:a16="http://schemas.microsoft.com/office/drawing/2014/main" id="{4FAD0611-AE2D-46B7-827A-4E06FD74BE3D}"/>
              </a:ext>
            </a:extLst>
          </p:cNvPr>
          <p:cNvSpPr txBox="1"/>
          <p:nvPr/>
        </p:nvSpPr>
        <p:spPr>
          <a:xfrm>
            <a:off x="2606106" y="4622967"/>
            <a:ext cx="20510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ea typeface="+mn-lt"/>
                <a:cs typeface="+mn-lt"/>
              </a:rPr>
              <a:t>detailsCustomer</a:t>
            </a:r>
            <a:endParaRPr lang="it-IT" sz="1400"/>
          </a:p>
        </p:txBody>
      </p:sp>
      <p:sp>
        <p:nvSpPr>
          <p:cNvPr id="55" name="CasellaDiTesto 38">
            <a:extLst>
              <a:ext uri="{FF2B5EF4-FFF2-40B4-BE49-F238E27FC236}">
                <a16:creationId xmlns:a16="http://schemas.microsoft.com/office/drawing/2014/main" id="{F4A9D99E-B8C2-48DA-B67A-33D6B190FE98}"/>
              </a:ext>
            </a:extLst>
          </p:cNvPr>
          <p:cNvSpPr txBox="1"/>
          <p:nvPr/>
        </p:nvSpPr>
        <p:spPr>
          <a:xfrm>
            <a:off x="1859968" y="5098560"/>
            <a:ext cx="2061455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        setVariable(estimates)</a:t>
            </a:r>
          </a:p>
          <a:p>
            <a:r>
              <a:rPr lang="it-IT" sz="1100" i="1">
                <a:ea typeface="+mn-lt"/>
                <a:cs typeface="+mn-lt"/>
              </a:rPr>
              <a:t>        setVariable(products)</a:t>
            </a:r>
          </a:p>
          <a:p>
            <a:r>
              <a:rPr lang="it-IT" sz="1100" i="1"/>
              <a:t>        setVariable(optionals)</a:t>
            </a:r>
          </a:p>
        </p:txBody>
      </p:sp>
      <p:sp>
        <p:nvSpPr>
          <p:cNvPr id="56" name="CasellaDiTesto 38">
            <a:extLst>
              <a:ext uri="{FF2B5EF4-FFF2-40B4-BE49-F238E27FC236}">
                <a16:creationId xmlns:a16="http://schemas.microsoft.com/office/drawing/2014/main" id="{C4489EEE-07D8-4968-8B95-DFDA0B61C144}"/>
              </a:ext>
            </a:extLst>
          </p:cNvPr>
          <p:cNvSpPr txBox="1"/>
          <p:nvPr/>
        </p:nvSpPr>
        <p:spPr>
          <a:xfrm>
            <a:off x="4130852" y="5022213"/>
            <a:ext cx="242971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setVariable(chosenEstimate)</a:t>
            </a:r>
          </a:p>
          <a:p>
            <a:r>
              <a:rPr lang="it-IT" sz="1100" i="1">
                <a:ea typeface="+mn-lt"/>
                <a:cs typeface="+mn-lt"/>
              </a:rPr>
              <a:t>setVariable(chosenProduct) </a:t>
            </a:r>
          </a:p>
          <a:p>
            <a:r>
              <a:rPr lang="it-IT" sz="1100" i="1">
                <a:ea typeface="+mn-lt"/>
                <a:cs typeface="+mn-lt"/>
              </a:rPr>
              <a:t>setVariable(detailsProduct) </a:t>
            </a:r>
          </a:p>
          <a:p>
            <a:r>
              <a:rPr lang="it-IT" sz="1100" i="1">
                <a:ea typeface="+mn-lt"/>
                <a:cs typeface="+mn-lt"/>
              </a:rPr>
              <a:t>setVariable(detailsEmployee) </a:t>
            </a:r>
          </a:p>
          <a:p>
            <a:r>
              <a:rPr lang="it-IT" sz="1100" i="1"/>
              <a:t>setVariable(detailsOptionals)</a:t>
            </a:r>
          </a:p>
        </p:txBody>
      </p:sp>
      <p:sp>
        <p:nvSpPr>
          <p:cNvPr id="59" name="CasellaDiTesto 6">
            <a:extLst>
              <a:ext uri="{FF2B5EF4-FFF2-40B4-BE49-F238E27FC236}">
                <a16:creationId xmlns:a16="http://schemas.microsoft.com/office/drawing/2014/main" id="{E4825029-D944-44D4-8B98-3C58B835030C}"/>
              </a:ext>
            </a:extLst>
          </p:cNvPr>
          <p:cNvSpPr txBox="1"/>
          <p:nvPr/>
        </p:nvSpPr>
        <p:spPr>
          <a:xfrm>
            <a:off x="6046259" y="5964281"/>
            <a:ext cx="43026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process(</a:t>
            </a:r>
            <a:r>
              <a:rPr lang="en-US" sz="1400" i="1" err="1"/>
              <a:t>ctx</a:t>
            </a:r>
            <a:r>
              <a:rPr lang="en-US" sz="1400" i="1"/>
              <a:t>, "HomeCustomer.html", ...)</a:t>
            </a:r>
          </a:p>
        </p:txBody>
      </p:sp>
      <p:cxnSp>
        <p:nvCxnSpPr>
          <p:cNvPr id="53" name="Connettore diritto 39">
            <a:extLst>
              <a:ext uri="{FF2B5EF4-FFF2-40B4-BE49-F238E27FC236}">
                <a16:creationId xmlns:a16="http://schemas.microsoft.com/office/drawing/2014/main" id="{79643FF5-5FF3-4C69-A646-A5600973571E}"/>
              </a:ext>
            </a:extLst>
          </p:cNvPr>
          <p:cNvCxnSpPr>
            <a:cxnSpLocks/>
          </p:cNvCxnSpPr>
          <p:nvPr/>
        </p:nvCxnSpPr>
        <p:spPr>
          <a:xfrm flipH="1">
            <a:off x="1767234" y="6593242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8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3AA7169-1E20-4ACF-8726-B707EF3514E2}"/>
              </a:ext>
            </a:extLst>
          </p:cNvPr>
          <p:cNvCxnSpPr>
            <a:cxnSpLocks/>
          </p:cNvCxnSpPr>
          <p:nvPr/>
        </p:nvCxnSpPr>
        <p:spPr>
          <a:xfrm>
            <a:off x="8787853" y="5388592"/>
            <a:ext cx="6011" cy="14033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3" y="414973"/>
            <a:ext cx="8595559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Event: Home Employee</a:t>
            </a:r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24FFEE0-0312-493D-9CBD-8B608CB20870}"/>
              </a:ext>
            </a:extLst>
          </p:cNvPr>
          <p:cNvSpPr/>
          <p:nvPr/>
        </p:nvSpPr>
        <p:spPr>
          <a:xfrm>
            <a:off x="855246" y="1136635"/>
            <a:ext cx="1823977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solidFill>
                  <a:srgbClr val="286D9F"/>
                </a:solidFill>
              </a:rPr>
              <a:t>HomeEmployee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B0EC274-8763-4272-B0B2-70BD3D2F0857}"/>
              </a:ext>
            </a:extLst>
          </p:cNvPr>
          <p:cNvSpPr/>
          <p:nvPr/>
        </p:nvSpPr>
        <p:spPr>
          <a:xfrm>
            <a:off x="4098818" y="1031747"/>
            <a:ext cx="132118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EstimateDAO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8D41046-8FB0-4E44-BC18-A95EAD73CC28}"/>
              </a:ext>
            </a:extLst>
          </p:cNvPr>
          <p:cNvSpPr/>
          <p:nvPr/>
        </p:nvSpPr>
        <p:spPr>
          <a:xfrm>
            <a:off x="1658218" y="1723793"/>
            <a:ext cx="230371" cy="50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5A5968-1DE9-4813-8960-7099E46BBF89}"/>
              </a:ext>
            </a:extLst>
          </p:cNvPr>
          <p:cNvSpPr/>
          <p:nvPr/>
        </p:nvSpPr>
        <p:spPr>
          <a:xfrm>
            <a:off x="4649029" y="1770782"/>
            <a:ext cx="230372" cy="104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8DEDB2F-7870-49EC-AE2F-1D6033F1E032}"/>
              </a:ext>
            </a:extLst>
          </p:cNvPr>
          <p:cNvCxnSpPr>
            <a:cxnSpLocks/>
          </p:cNvCxnSpPr>
          <p:nvPr/>
        </p:nvCxnSpPr>
        <p:spPr>
          <a:xfrm flipH="1">
            <a:off x="1928737" y="2643733"/>
            <a:ext cx="268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7E5DF3-ACA4-44F1-8634-7DC869538AB8}"/>
              </a:ext>
            </a:extLst>
          </p:cNvPr>
          <p:cNvSpPr txBox="1"/>
          <p:nvPr/>
        </p:nvSpPr>
        <p:spPr>
          <a:xfrm>
            <a:off x="1840820" y="1652219"/>
            <a:ext cx="3177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err="1"/>
              <a:t>findPricedEstimatesByEmployee</a:t>
            </a:r>
            <a:r>
              <a:rPr lang="en-US" sz="1000" i="1"/>
              <a:t>(session.user.id)</a:t>
            </a:r>
          </a:p>
          <a:p>
            <a:r>
              <a:rPr lang="en-US" sz="1000" i="1" err="1"/>
              <a:t>findNonPricedEstimates</a:t>
            </a:r>
            <a:r>
              <a:rPr lang="en-US" sz="1000" i="1"/>
              <a:t>()</a:t>
            </a:r>
          </a:p>
          <a:p>
            <a:r>
              <a:rPr lang="en-US" sz="1000" i="1" err="1"/>
              <a:t>findEstimateById</a:t>
            </a:r>
            <a:r>
              <a:rPr lang="en-US" sz="1000" i="1"/>
              <a:t>(</a:t>
            </a:r>
            <a:r>
              <a:rPr lang="en-US" sz="1000" i="1" err="1"/>
              <a:t>estimateid</a:t>
            </a:r>
            <a:r>
              <a:rPr lang="en-US" sz="1000" i="1"/>
              <a:t>)</a:t>
            </a:r>
            <a:endParaRPr lang="it-IT" sz="1000" i="1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4A40BDB-8B52-4915-B74D-C25A4F7212A4}"/>
              </a:ext>
            </a:extLst>
          </p:cNvPr>
          <p:cNvSpPr/>
          <p:nvPr/>
        </p:nvSpPr>
        <p:spPr>
          <a:xfrm>
            <a:off x="5474352" y="1031747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ProductDAO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B96403B-BC51-4359-B90C-489ECC79C146}"/>
              </a:ext>
            </a:extLst>
          </p:cNvPr>
          <p:cNvSpPr/>
          <p:nvPr/>
        </p:nvSpPr>
        <p:spPr>
          <a:xfrm>
            <a:off x="6054624" y="3134422"/>
            <a:ext cx="168350" cy="77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11248E3-B0E2-415C-B7C2-1C8B57A1818E}"/>
              </a:ext>
            </a:extLst>
          </p:cNvPr>
          <p:cNvCxnSpPr>
            <a:cxnSpLocks/>
          </p:cNvCxnSpPr>
          <p:nvPr/>
        </p:nvCxnSpPr>
        <p:spPr>
          <a:xfrm flipV="1">
            <a:off x="1910185" y="2191061"/>
            <a:ext cx="2683584" cy="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0E10C4-F261-438F-8200-C932BE3C9E73}"/>
              </a:ext>
            </a:extLst>
          </p:cNvPr>
          <p:cNvSpPr/>
          <p:nvPr/>
        </p:nvSpPr>
        <p:spPr>
          <a:xfrm>
            <a:off x="7371904" y="3917381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67C92A9-7556-42DF-9A0B-810E3EB323CD}"/>
              </a:ext>
            </a:extLst>
          </p:cNvPr>
          <p:cNvCxnSpPr>
            <a:cxnSpLocks/>
          </p:cNvCxnSpPr>
          <p:nvPr/>
        </p:nvCxnSpPr>
        <p:spPr>
          <a:xfrm flipV="1">
            <a:off x="1913252" y="4182078"/>
            <a:ext cx="5346737" cy="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D690EA8-6F57-428B-9516-BB8F65BD0E3B}"/>
              </a:ext>
            </a:extLst>
          </p:cNvPr>
          <p:cNvSpPr txBox="1"/>
          <p:nvPr/>
        </p:nvSpPr>
        <p:spPr>
          <a:xfrm>
            <a:off x="1896954" y="3006809"/>
            <a:ext cx="31216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i="1">
                <a:ea typeface="+mn-lt"/>
                <a:cs typeface="+mn-lt"/>
              </a:rPr>
              <a:t>findPricedProductsByEmployee(session.user.id)</a:t>
            </a:r>
          </a:p>
          <a:p>
            <a:r>
              <a:rPr lang="it-IT" sz="1000" i="1">
                <a:ea typeface="+mn-lt"/>
                <a:cs typeface="+mn-lt"/>
              </a:rPr>
              <a:t>findNonPricedProducts()</a:t>
            </a:r>
            <a:endParaRPr lang="it-IT" sz="1000" i="1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3404608-5795-4CFF-866E-F2064511B5C9}"/>
              </a:ext>
            </a:extLst>
          </p:cNvPr>
          <p:cNvSpPr/>
          <p:nvPr/>
        </p:nvSpPr>
        <p:spPr>
          <a:xfrm>
            <a:off x="8709884" y="4646688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E836BC3-22FF-4C30-998A-8B972BAB52FC}"/>
              </a:ext>
            </a:extLst>
          </p:cNvPr>
          <p:cNvSpPr/>
          <p:nvPr/>
        </p:nvSpPr>
        <p:spPr>
          <a:xfrm>
            <a:off x="10003564" y="5369805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18A9906-5585-4855-B29B-A94F3F00135D}"/>
              </a:ext>
            </a:extLst>
          </p:cNvPr>
          <p:cNvCxnSpPr>
            <a:cxnSpLocks/>
          </p:cNvCxnSpPr>
          <p:nvPr/>
        </p:nvCxnSpPr>
        <p:spPr>
          <a:xfrm>
            <a:off x="10072590" y="6104703"/>
            <a:ext cx="15149" cy="6872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DF37867-52CE-462F-AF31-E110A92F3F4B}"/>
              </a:ext>
            </a:extLst>
          </p:cNvPr>
          <p:cNvCxnSpPr>
            <a:cxnSpLocks/>
          </p:cNvCxnSpPr>
          <p:nvPr/>
        </p:nvCxnSpPr>
        <p:spPr>
          <a:xfrm>
            <a:off x="7447948" y="4657270"/>
            <a:ext cx="0" cy="2134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00680B8-0918-48B3-9EF5-4670FF007DC0}"/>
              </a:ext>
            </a:extLst>
          </p:cNvPr>
          <p:cNvCxnSpPr>
            <a:cxnSpLocks/>
          </p:cNvCxnSpPr>
          <p:nvPr/>
        </p:nvCxnSpPr>
        <p:spPr>
          <a:xfrm>
            <a:off x="6121944" y="3913849"/>
            <a:ext cx="17209" cy="2052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F018B00-D703-45A1-8667-AD84D2D1A90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764215" y="2818272"/>
            <a:ext cx="9631" cy="38208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2 17">
            <a:extLst>
              <a:ext uri="{FF2B5EF4-FFF2-40B4-BE49-F238E27FC236}">
                <a16:creationId xmlns:a16="http://schemas.microsoft.com/office/drawing/2014/main" id="{599125EB-3C8E-4F0B-9488-125A54F16F76}"/>
              </a:ext>
            </a:extLst>
          </p:cNvPr>
          <p:cNvCxnSpPr>
            <a:cxnSpLocks/>
          </p:cNvCxnSpPr>
          <p:nvPr/>
        </p:nvCxnSpPr>
        <p:spPr>
          <a:xfrm flipV="1">
            <a:off x="77837" y="2882450"/>
            <a:ext cx="157601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19">
            <a:extLst>
              <a:ext uri="{FF2B5EF4-FFF2-40B4-BE49-F238E27FC236}">
                <a16:creationId xmlns:a16="http://schemas.microsoft.com/office/drawing/2014/main" id="{B7279ACF-ED9F-4E67-BF94-6BAD3AC5A2CA}"/>
              </a:ext>
            </a:extLst>
          </p:cNvPr>
          <p:cNvSpPr txBox="1"/>
          <p:nvPr/>
        </p:nvSpPr>
        <p:spPr>
          <a:xfrm>
            <a:off x="502782" y="2622287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>
                <a:ea typeface="+mn-lt"/>
                <a:cs typeface="+mn-lt"/>
              </a:rPr>
              <a:t>doGET</a:t>
            </a:r>
            <a:endParaRPr lang="it-IT" sz="1200" i="1"/>
          </a:p>
        </p:txBody>
      </p:sp>
      <p:cxnSp>
        <p:nvCxnSpPr>
          <p:cNvPr id="44" name="Connettore diritto 39">
            <a:extLst>
              <a:ext uri="{FF2B5EF4-FFF2-40B4-BE49-F238E27FC236}">
                <a16:creationId xmlns:a16="http://schemas.microsoft.com/office/drawing/2014/main" id="{128C18EB-C60E-4C1C-BC18-B5BE00D0C8A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16516" y="1368444"/>
            <a:ext cx="22283" cy="17659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39">
            <a:extLst>
              <a:ext uri="{FF2B5EF4-FFF2-40B4-BE49-F238E27FC236}">
                <a16:creationId xmlns:a16="http://schemas.microsoft.com/office/drawing/2014/main" id="{3AC33199-D38E-404D-991E-03649742D7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447948" y="1374264"/>
            <a:ext cx="8131" cy="25431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39">
            <a:extLst>
              <a:ext uri="{FF2B5EF4-FFF2-40B4-BE49-F238E27FC236}">
                <a16:creationId xmlns:a16="http://schemas.microsoft.com/office/drawing/2014/main" id="{6BF273B8-676F-442E-BD78-D7102BEB8EF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780274" y="1400430"/>
            <a:ext cx="13785" cy="32462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39">
            <a:extLst>
              <a:ext uri="{FF2B5EF4-FFF2-40B4-BE49-F238E27FC236}">
                <a16:creationId xmlns:a16="http://schemas.microsoft.com/office/drawing/2014/main" id="{085E53FE-6CEF-4568-8546-EAEFB1FBBA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068909" y="1372479"/>
            <a:ext cx="18830" cy="39973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ttore diritto 39">
            <a:extLst>
              <a:ext uri="{FF2B5EF4-FFF2-40B4-BE49-F238E27FC236}">
                <a16:creationId xmlns:a16="http://schemas.microsoft.com/office/drawing/2014/main" id="{92DD33EC-DDCA-49A1-987E-03C48C04E428}"/>
              </a:ext>
            </a:extLst>
          </p:cNvPr>
          <p:cNvCxnSpPr>
            <a:cxnSpLocks/>
          </p:cNvCxnSpPr>
          <p:nvPr/>
        </p:nvCxnSpPr>
        <p:spPr>
          <a:xfrm>
            <a:off x="4759412" y="1352433"/>
            <a:ext cx="7073" cy="4183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diritto 39">
            <a:extLst>
              <a:ext uri="{FF2B5EF4-FFF2-40B4-BE49-F238E27FC236}">
                <a16:creationId xmlns:a16="http://schemas.microsoft.com/office/drawing/2014/main" id="{B3F4EA2E-0F0A-4F59-939C-D6D31EA045A2}"/>
              </a:ext>
            </a:extLst>
          </p:cNvPr>
          <p:cNvCxnSpPr>
            <a:cxnSpLocks/>
          </p:cNvCxnSpPr>
          <p:nvPr/>
        </p:nvCxnSpPr>
        <p:spPr>
          <a:xfrm flipH="1">
            <a:off x="1767235" y="1506942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ttore 2 32">
            <a:extLst>
              <a:ext uri="{FF2B5EF4-FFF2-40B4-BE49-F238E27FC236}">
                <a16:creationId xmlns:a16="http://schemas.microsoft.com/office/drawing/2014/main" id="{3692FBBE-D8B5-4871-957A-5F9EF6A67AE3}"/>
              </a:ext>
            </a:extLst>
          </p:cNvPr>
          <p:cNvCxnSpPr>
            <a:cxnSpLocks/>
          </p:cNvCxnSpPr>
          <p:nvPr/>
        </p:nvCxnSpPr>
        <p:spPr>
          <a:xfrm flipV="1">
            <a:off x="1878307" y="4881002"/>
            <a:ext cx="6754459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32">
            <a:extLst>
              <a:ext uri="{FF2B5EF4-FFF2-40B4-BE49-F238E27FC236}">
                <a16:creationId xmlns:a16="http://schemas.microsoft.com/office/drawing/2014/main" id="{EA7B1F0E-2E70-4B08-B3B7-DBBEC58AEB98}"/>
              </a:ext>
            </a:extLst>
          </p:cNvPr>
          <p:cNvCxnSpPr>
            <a:cxnSpLocks/>
          </p:cNvCxnSpPr>
          <p:nvPr/>
        </p:nvCxnSpPr>
        <p:spPr>
          <a:xfrm flipH="1" flipV="1">
            <a:off x="1907674" y="5195950"/>
            <a:ext cx="6707370" cy="1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20">
            <a:extLst>
              <a:ext uri="{FF2B5EF4-FFF2-40B4-BE49-F238E27FC236}">
                <a16:creationId xmlns:a16="http://schemas.microsoft.com/office/drawing/2014/main" id="{CCBD57E2-6F25-46C7-9A9B-EF445CC42015}"/>
              </a:ext>
            </a:extLst>
          </p:cNvPr>
          <p:cNvSpPr txBox="1"/>
          <p:nvPr/>
        </p:nvSpPr>
        <p:spPr>
          <a:xfrm>
            <a:off x="2193842" y="2271892"/>
            <a:ext cx="17576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/>
              <a:t>pricedEstimates</a:t>
            </a:r>
            <a:r>
              <a:rPr lang="en-US" sz="1000"/>
              <a:t>,</a:t>
            </a:r>
          </a:p>
          <a:p>
            <a:r>
              <a:rPr lang="en-US" sz="1000" err="1"/>
              <a:t>nonPricedEstimates</a:t>
            </a:r>
            <a:r>
              <a:rPr lang="en-US" sz="1000"/>
              <a:t>,</a:t>
            </a:r>
          </a:p>
          <a:p>
            <a:r>
              <a:rPr lang="en-US" sz="1000" err="1"/>
              <a:t>chosenEstimate</a:t>
            </a:r>
            <a:endParaRPr lang="it-IT" sz="1000"/>
          </a:p>
        </p:txBody>
      </p:sp>
      <p:sp>
        <p:nvSpPr>
          <p:cNvPr id="67" name="Rettangolo 21">
            <a:extLst>
              <a:ext uri="{FF2B5EF4-FFF2-40B4-BE49-F238E27FC236}">
                <a16:creationId xmlns:a16="http://schemas.microsoft.com/office/drawing/2014/main" id="{526910C5-6893-442B-8CCC-0551009CF481}"/>
              </a:ext>
            </a:extLst>
          </p:cNvPr>
          <p:cNvSpPr/>
          <p:nvPr/>
        </p:nvSpPr>
        <p:spPr>
          <a:xfrm>
            <a:off x="6813026" y="1026256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OptionalDAO</a:t>
            </a:r>
          </a:p>
        </p:txBody>
      </p:sp>
      <p:sp>
        <p:nvSpPr>
          <p:cNvPr id="70" name="Rettangolo 21">
            <a:extLst>
              <a:ext uri="{FF2B5EF4-FFF2-40B4-BE49-F238E27FC236}">
                <a16:creationId xmlns:a16="http://schemas.microsoft.com/office/drawing/2014/main" id="{E6B6D8D8-B648-4CA7-AAF9-800AB2A97CE0}"/>
              </a:ext>
            </a:extLst>
          </p:cNvPr>
          <p:cNvSpPr/>
          <p:nvPr/>
        </p:nvSpPr>
        <p:spPr>
          <a:xfrm>
            <a:off x="8151700" y="1033683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UserDAO</a:t>
            </a:r>
          </a:p>
        </p:txBody>
      </p:sp>
      <p:sp>
        <p:nvSpPr>
          <p:cNvPr id="71" name="Rettangolo 21">
            <a:extLst>
              <a:ext uri="{FF2B5EF4-FFF2-40B4-BE49-F238E27FC236}">
                <a16:creationId xmlns:a16="http://schemas.microsoft.com/office/drawing/2014/main" id="{B167C854-6764-4135-A171-5440893307D6}"/>
              </a:ext>
            </a:extLst>
          </p:cNvPr>
          <p:cNvSpPr/>
          <p:nvPr/>
        </p:nvSpPr>
        <p:spPr>
          <a:xfrm>
            <a:off x="9481713" y="1035638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rgbClr val="286D9F"/>
                </a:solidFill>
              </a:rPr>
              <a:t>ctx</a:t>
            </a:r>
          </a:p>
        </p:txBody>
      </p:sp>
      <p:sp>
        <p:nvSpPr>
          <p:cNvPr id="72" name="Rettangolo 21">
            <a:extLst>
              <a:ext uri="{FF2B5EF4-FFF2-40B4-BE49-F238E27FC236}">
                <a16:creationId xmlns:a16="http://schemas.microsoft.com/office/drawing/2014/main" id="{F7480FC3-DE79-4D65-8B5C-92053A93960E}"/>
              </a:ext>
            </a:extLst>
          </p:cNvPr>
          <p:cNvSpPr/>
          <p:nvPr/>
        </p:nvSpPr>
        <p:spPr>
          <a:xfrm>
            <a:off x="10829048" y="1035172"/>
            <a:ext cx="128432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solidFill>
                  <a:srgbClr val="286D9F"/>
                </a:solidFill>
              </a:rPr>
              <a:t>TemplateEngine</a:t>
            </a:r>
          </a:p>
        </p:txBody>
      </p:sp>
      <p:cxnSp>
        <p:nvCxnSpPr>
          <p:cNvPr id="102" name="Connettore 2 18">
            <a:extLst>
              <a:ext uri="{FF2B5EF4-FFF2-40B4-BE49-F238E27FC236}">
                <a16:creationId xmlns:a16="http://schemas.microsoft.com/office/drawing/2014/main" id="{E7820555-EEDC-41EF-93C1-2C0ED202F637}"/>
              </a:ext>
            </a:extLst>
          </p:cNvPr>
          <p:cNvCxnSpPr>
            <a:cxnSpLocks/>
          </p:cNvCxnSpPr>
          <p:nvPr/>
        </p:nvCxnSpPr>
        <p:spPr>
          <a:xfrm flipH="1">
            <a:off x="1908093" y="3729769"/>
            <a:ext cx="416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28">
            <a:extLst>
              <a:ext uri="{FF2B5EF4-FFF2-40B4-BE49-F238E27FC236}">
                <a16:creationId xmlns:a16="http://schemas.microsoft.com/office/drawing/2014/main" id="{073274D1-C80A-46B8-9293-E4D1F44187ED}"/>
              </a:ext>
            </a:extLst>
          </p:cNvPr>
          <p:cNvSpPr txBox="1"/>
          <p:nvPr/>
        </p:nvSpPr>
        <p:spPr>
          <a:xfrm>
            <a:off x="2182269" y="3493314"/>
            <a:ext cx="300203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ea typeface="+mn-lt"/>
                <a:cs typeface="+mn-lt"/>
              </a:rPr>
              <a:t>pricedProducts, nonPricedProducts</a:t>
            </a:r>
            <a:endParaRPr lang="it-IT" sz="1400"/>
          </a:p>
        </p:txBody>
      </p:sp>
      <p:cxnSp>
        <p:nvCxnSpPr>
          <p:cNvPr id="105" name="Connettore 2 27">
            <a:extLst>
              <a:ext uri="{FF2B5EF4-FFF2-40B4-BE49-F238E27FC236}">
                <a16:creationId xmlns:a16="http://schemas.microsoft.com/office/drawing/2014/main" id="{2DDF364B-A7F2-461F-90B8-DB0A0FF42323}"/>
              </a:ext>
            </a:extLst>
          </p:cNvPr>
          <p:cNvCxnSpPr>
            <a:cxnSpLocks/>
          </p:cNvCxnSpPr>
          <p:nvPr/>
        </p:nvCxnSpPr>
        <p:spPr>
          <a:xfrm flipV="1">
            <a:off x="1901812" y="3385378"/>
            <a:ext cx="4144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8">
            <a:extLst>
              <a:ext uri="{FF2B5EF4-FFF2-40B4-BE49-F238E27FC236}">
                <a16:creationId xmlns:a16="http://schemas.microsoft.com/office/drawing/2014/main" id="{916C4797-E39D-4FBE-A0F8-C1AF21853891}"/>
              </a:ext>
            </a:extLst>
          </p:cNvPr>
          <p:cNvCxnSpPr>
            <a:cxnSpLocks/>
          </p:cNvCxnSpPr>
          <p:nvPr/>
        </p:nvCxnSpPr>
        <p:spPr>
          <a:xfrm flipH="1">
            <a:off x="1913252" y="4510304"/>
            <a:ext cx="5352049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28">
            <a:extLst>
              <a:ext uri="{FF2B5EF4-FFF2-40B4-BE49-F238E27FC236}">
                <a16:creationId xmlns:a16="http://schemas.microsoft.com/office/drawing/2014/main" id="{D018C482-5799-4585-80F0-B1066FEDE608}"/>
              </a:ext>
            </a:extLst>
          </p:cNvPr>
          <p:cNvSpPr txBox="1"/>
          <p:nvPr/>
        </p:nvSpPr>
        <p:spPr>
          <a:xfrm>
            <a:off x="2521470" y="4275619"/>
            <a:ext cx="20510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ea typeface="+mn-lt"/>
                <a:cs typeface="+mn-lt"/>
              </a:rPr>
              <a:t>detailsOptionals</a:t>
            </a:r>
            <a:endParaRPr lang="it-IT" sz="1400"/>
          </a:p>
        </p:txBody>
      </p:sp>
      <p:sp>
        <p:nvSpPr>
          <p:cNvPr id="117" name="CasellaDiTesto 28">
            <a:extLst>
              <a:ext uri="{FF2B5EF4-FFF2-40B4-BE49-F238E27FC236}">
                <a16:creationId xmlns:a16="http://schemas.microsoft.com/office/drawing/2014/main" id="{6B102ED1-EC44-44F4-A135-0DC413B4FDD4}"/>
              </a:ext>
            </a:extLst>
          </p:cNvPr>
          <p:cNvSpPr txBox="1"/>
          <p:nvPr/>
        </p:nvSpPr>
        <p:spPr>
          <a:xfrm>
            <a:off x="2045248" y="3968907"/>
            <a:ext cx="39355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findChosenOptionalsByEstimate(estimateid)</a:t>
            </a:r>
            <a:endParaRPr lang="it-IT" sz="1100" i="1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9DA54BF-F8D7-41FB-84CE-83970FB5A4FD}"/>
              </a:ext>
            </a:extLst>
          </p:cNvPr>
          <p:cNvSpPr/>
          <p:nvPr/>
        </p:nvSpPr>
        <p:spPr>
          <a:xfrm>
            <a:off x="9940" y="3008734"/>
            <a:ext cx="1879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GET /</a:t>
            </a:r>
            <a:r>
              <a:rPr lang="en-US" sz="10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HomeEmployee</a:t>
            </a:r>
            <a:endParaRPr lang="en-US" sz="10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estimateid</a:t>
            </a:r>
            <a:endParaRPr lang="en-US" sz="1000">
              <a:latin typeface="+mj-lt"/>
            </a:endParaRPr>
          </a:p>
          <a:p>
            <a:pPr lvl="0"/>
            <a:endParaRPr lang="en-US" sz="10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0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</a:t>
            </a:r>
            <a:r>
              <a:rPr lang="en-US" sz="1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HomeEmployee</a:t>
            </a:r>
            <a:r>
              <a:rPr lang="en-US" sz="10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.html</a:t>
            </a:r>
          </a:p>
        </p:txBody>
      </p:sp>
      <p:cxnSp>
        <p:nvCxnSpPr>
          <p:cNvPr id="68" name="Connettore 2 32">
            <a:extLst>
              <a:ext uri="{FF2B5EF4-FFF2-40B4-BE49-F238E27FC236}">
                <a16:creationId xmlns:a16="http://schemas.microsoft.com/office/drawing/2014/main" id="{5BCB0688-E973-4C25-957B-463904BDF8C4}"/>
              </a:ext>
            </a:extLst>
          </p:cNvPr>
          <p:cNvCxnSpPr>
            <a:cxnSpLocks/>
          </p:cNvCxnSpPr>
          <p:nvPr/>
        </p:nvCxnSpPr>
        <p:spPr>
          <a:xfrm>
            <a:off x="1971834" y="5840640"/>
            <a:ext cx="7977203" cy="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39">
            <a:extLst>
              <a:ext uri="{FF2B5EF4-FFF2-40B4-BE49-F238E27FC236}">
                <a16:creationId xmlns:a16="http://schemas.microsoft.com/office/drawing/2014/main" id="{4098A29C-1D76-4D8C-A554-27791ED8BEB6}"/>
              </a:ext>
            </a:extLst>
          </p:cNvPr>
          <p:cNvCxnSpPr>
            <a:cxnSpLocks/>
          </p:cNvCxnSpPr>
          <p:nvPr/>
        </p:nvCxnSpPr>
        <p:spPr>
          <a:xfrm>
            <a:off x="11468862" y="1363618"/>
            <a:ext cx="8860" cy="55310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A3B7CC5E-5BB5-4C4C-B352-AB5B2702D264}"/>
              </a:ext>
            </a:extLst>
          </p:cNvPr>
          <p:cNvSpPr/>
          <p:nvPr/>
        </p:nvSpPr>
        <p:spPr>
          <a:xfrm>
            <a:off x="11397080" y="6344700"/>
            <a:ext cx="157245" cy="40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78" name="Connettore 2 32">
            <a:extLst>
              <a:ext uri="{FF2B5EF4-FFF2-40B4-BE49-F238E27FC236}">
                <a16:creationId xmlns:a16="http://schemas.microsoft.com/office/drawing/2014/main" id="{77A9B804-1772-4519-9F7F-0321F2716F54}"/>
              </a:ext>
            </a:extLst>
          </p:cNvPr>
          <p:cNvCxnSpPr>
            <a:cxnSpLocks/>
          </p:cNvCxnSpPr>
          <p:nvPr/>
        </p:nvCxnSpPr>
        <p:spPr>
          <a:xfrm flipV="1">
            <a:off x="1976600" y="6626248"/>
            <a:ext cx="9368296" cy="1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28">
            <a:extLst>
              <a:ext uri="{FF2B5EF4-FFF2-40B4-BE49-F238E27FC236}">
                <a16:creationId xmlns:a16="http://schemas.microsoft.com/office/drawing/2014/main" id="{FDAEC6C0-0B4D-4AE1-8A34-26E303DEABFA}"/>
              </a:ext>
            </a:extLst>
          </p:cNvPr>
          <p:cNvSpPr txBox="1"/>
          <p:nvPr/>
        </p:nvSpPr>
        <p:spPr>
          <a:xfrm>
            <a:off x="2088083" y="4655188"/>
            <a:ext cx="39355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findUserById(chosenEstimate.getEmployeeId())</a:t>
            </a:r>
            <a:endParaRPr lang="it-IT" sz="1200" i="1">
              <a:ea typeface="+mn-lt"/>
              <a:cs typeface="+mn-lt"/>
            </a:endParaRPr>
          </a:p>
        </p:txBody>
      </p:sp>
      <p:sp>
        <p:nvSpPr>
          <p:cNvPr id="122" name="CasellaDiTesto 28">
            <a:extLst>
              <a:ext uri="{FF2B5EF4-FFF2-40B4-BE49-F238E27FC236}">
                <a16:creationId xmlns:a16="http://schemas.microsoft.com/office/drawing/2014/main" id="{4FAD0611-AE2D-46B7-827A-4E06FD74BE3D}"/>
              </a:ext>
            </a:extLst>
          </p:cNvPr>
          <p:cNvSpPr txBox="1"/>
          <p:nvPr/>
        </p:nvSpPr>
        <p:spPr>
          <a:xfrm>
            <a:off x="2606106" y="4986950"/>
            <a:ext cx="20510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ea typeface="+mn-lt"/>
                <a:cs typeface="+mn-lt"/>
              </a:rPr>
              <a:t>detailsEmployee</a:t>
            </a:r>
            <a:endParaRPr lang="it-IT" sz="1400"/>
          </a:p>
        </p:txBody>
      </p:sp>
      <p:sp>
        <p:nvSpPr>
          <p:cNvPr id="55" name="CasellaDiTesto 38">
            <a:extLst>
              <a:ext uri="{FF2B5EF4-FFF2-40B4-BE49-F238E27FC236}">
                <a16:creationId xmlns:a16="http://schemas.microsoft.com/office/drawing/2014/main" id="{F4A9D99E-B8C2-48DA-B67A-33D6B190FE98}"/>
              </a:ext>
            </a:extLst>
          </p:cNvPr>
          <p:cNvSpPr txBox="1"/>
          <p:nvPr/>
        </p:nvSpPr>
        <p:spPr>
          <a:xfrm>
            <a:off x="1859968" y="5462543"/>
            <a:ext cx="27475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        setVariable(pricedEstimates)</a:t>
            </a:r>
          </a:p>
          <a:p>
            <a:r>
              <a:rPr lang="it-IT" sz="1100" i="1">
                <a:ea typeface="+mn-lt"/>
                <a:cs typeface="+mn-lt"/>
              </a:rPr>
              <a:t>        setVariable(pricedProducts)</a:t>
            </a:r>
          </a:p>
          <a:p>
            <a:r>
              <a:rPr lang="it-IT" sz="1100" i="1"/>
              <a:t>        setVariable(nonPricedEstimates)</a:t>
            </a:r>
          </a:p>
          <a:p>
            <a:r>
              <a:rPr lang="it-IT" sz="1100" i="1"/>
              <a:t>        setVariable(nonPricedProducts)</a:t>
            </a:r>
          </a:p>
        </p:txBody>
      </p:sp>
      <p:sp>
        <p:nvSpPr>
          <p:cNvPr id="56" name="CasellaDiTesto 38">
            <a:extLst>
              <a:ext uri="{FF2B5EF4-FFF2-40B4-BE49-F238E27FC236}">
                <a16:creationId xmlns:a16="http://schemas.microsoft.com/office/drawing/2014/main" id="{C4489EEE-07D8-4968-8B95-DFDA0B61C144}"/>
              </a:ext>
            </a:extLst>
          </p:cNvPr>
          <p:cNvSpPr txBox="1"/>
          <p:nvPr/>
        </p:nvSpPr>
        <p:spPr>
          <a:xfrm>
            <a:off x="4745039" y="5465214"/>
            <a:ext cx="242971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ea typeface="+mn-lt"/>
                <a:cs typeface="+mn-lt"/>
              </a:rPr>
              <a:t>setVariable(chosenEstimate)</a:t>
            </a:r>
          </a:p>
          <a:p>
            <a:r>
              <a:rPr lang="it-IT" sz="1100" i="1">
                <a:ea typeface="+mn-lt"/>
                <a:cs typeface="+mn-lt"/>
              </a:rPr>
              <a:t>setVariable(detailsProduct) </a:t>
            </a:r>
          </a:p>
          <a:p>
            <a:r>
              <a:rPr lang="it-IT" sz="1100" i="1">
                <a:ea typeface="+mn-lt"/>
                <a:cs typeface="+mn-lt"/>
              </a:rPr>
              <a:t>setVariable(detailsOptionals) </a:t>
            </a:r>
          </a:p>
          <a:p>
            <a:r>
              <a:rPr lang="it-IT" sz="1100" i="1">
                <a:ea typeface="+mn-lt"/>
                <a:cs typeface="+mn-lt"/>
              </a:rPr>
              <a:t>setVariable(detailsCustomer) </a:t>
            </a:r>
          </a:p>
        </p:txBody>
      </p:sp>
      <p:sp>
        <p:nvSpPr>
          <p:cNvPr id="59" name="CasellaDiTesto 6">
            <a:extLst>
              <a:ext uri="{FF2B5EF4-FFF2-40B4-BE49-F238E27FC236}">
                <a16:creationId xmlns:a16="http://schemas.microsoft.com/office/drawing/2014/main" id="{E4825029-D944-44D4-8B98-3C58B835030C}"/>
              </a:ext>
            </a:extLst>
          </p:cNvPr>
          <p:cNvSpPr txBox="1"/>
          <p:nvPr/>
        </p:nvSpPr>
        <p:spPr>
          <a:xfrm>
            <a:off x="6046259" y="6328264"/>
            <a:ext cx="43026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process(</a:t>
            </a:r>
            <a:r>
              <a:rPr lang="en-US" sz="1400" i="1" err="1"/>
              <a:t>ctx</a:t>
            </a:r>
            <a:r>
              <a:rPr lang="en-US" sz="1400" i="1"/>
              <a:t>, “HomeEmployee.html", ...)</a:t>
            </a:r>
          </a:p>
        </p:txBody>
      </p:sp>
    </p:spTree>
    <p:extLst>
      <p:ext uri="{BB962C8B-B14F-4D97-AF65-F5344CB8AC3E}">
        <p14:creationId xmlns:p14="http://schemas.microsoft.com/office/powerpoint/2010/main" val="183740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6148340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Event: </a:t>
            </a:r>
            <a:r>
              <a:rPr lang="it-IT" b="1" i="1" err="1">
                <a:solidFill>
                  <a:srgbClr val="286D9F"/>
                </a:solidFill>
              </a:rPr>
              <a:t>CreateEstimate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381" y="1348741"/>
            <a:ext cx="8596668" cy="5075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it-IT"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>
              <a:ea typeface="+mn-lt"/>
              <a:cs typeface="+mn-l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348D88-5DED-4111-B3C2-19F1BF6F9429}"/>
              </a:ext>
            </a:extLst>
          </p:cNvPr>
          <p:cNvSpPr/>
          <p:nvPr/>
        </p:nvSpPr>
        <p:spPr>
          <a:xfrm>
            <a:off x="1741303" y="1289418"/>
            <a:ext cx="1736649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err="1">
                <a:solidFill>
                  <a:schemeClr val="accent2">
                    <a:lumMod val="75000"/>
                  </a:schemeClr>
                </a:solidFill>
              </a:rPr>
              <a:t>CreateEstimate</a:t>
            </a:r>
            <a:endParaRPr lang="it-IT" b="1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4E34F55-FD8A-48B6-A185-EF7DDD41D970}"/>
              </a:ext>
            </a:extLst>
          </p:cNvPr>
          <p:cNvSpPr/>
          <p:nvPr/>
        </p:nvSpPr>
        <p:spPr>
          <a:xfrm>
            <a:off x="5471557" y="1289418"/>
            <a:ext cx="1550580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err="1">
                <a:solidFill>
                  <a:schemeClr val="accent2">
                    <a:lumMod val="75000"/>
                  </a:schemeClr>
                </a:solidFill>
              </a:rPr>
              <a:t>EstimateDAO</a:t>
            </a:r>
            <a:endParaRPr lang="it-IT" sz="16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A511ADE-D422-4DC2-A75F-B3F602E5F6CC}"/>
              </a:ext>
            </a:extLst>
          </p:cNvPr>
          <p:cNvSpPr/>
          <p:nvPr/>
        </p:nvSpPr>
        <p:spPr>
          <a:xfrm>
            <a:off x="7057580" y="1289418"/>
            <a:ext cx="1665765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it-IT" sz="1400" i="1" err="1">
                <a:solidFill>
                  <a:schemeClr val="accent2">
                    <a:lumMod val="75000"/>
                  </a:schemeClr>
                </a:solidFill>
              </a:rPr>
              <a:t>HomeCustomer</a:t>
            </a:r>
            <a:endParaRPr lang="it-IT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6404FE7-9F52-4F40-85BC-BCE334A2BBB3}"/>
              </a:ext>
            </a:extLst>
          </p:cNvPr>
          <p:cNvSpPr/>
          <p:nvPr/>
        </p:nvSpPr>
        <p:spPr>
          <a:xfrm>
            <a:off x="2504409" y="2025945"/>
            <a:ext cx="203791" cy="44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D8526D-D206-417D-A4D2-8593A7CDFD15}"/>
              </a:ext>
            </a:extLst>
          </p:cNvPr>
          <p:cNvSpPr/>
          <p:nvPr/>
        </p:nvSpPr>
        <p:spPr>
          <a:xfrm>
            <a:off x="6146060" y="2034804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BDB8D8-1BD2-46A4-899C-5406F23A91E5}"/>
              </a:ext>
            </a:extLst>
          </p:cNvPr>
          <p:cNvSpPr/>
          <p:nvPr/>
        </p:nvSpPr>
        <p:spPr>
          <a:xfrm>
            <a:off x="7794107" y="2885408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0F6016-C05B-48F3-B450-F0B7C73E90B8}"/>
              </a:ext>
            </a:extLst>
          </p:cNvPr>
          <p:cNvCxnSpPr/>
          <p:nvPr/>
        </p:nvCxnSpPr>
        <p:spPr>
          <a:xfrm flipV="1">
            <a:off x="2705988" y="2840666"/>
            <a:ext cx="3368747" cy="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036A28-E835-4859-9D36-5B3797ACE590}"/>
              </a:ext>
            </a:extLst>
          </p:cNvPr>
          <p:cNvSpPr txBox="1"/>
          <p:nvPr/>
        </p:nvSpPr>
        <p:spPr>
          <a:xfrm>
            <a:off x="2731903" y="2554694"/>
            <a:ext cx="34077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/>
              <a:t>CreateEstimate(usrid,productname,options)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CCD8B1F-709D-421E-87D3-A8C60D0B30D2}"/>
              </a:ext>
            </a:extLst>
          </p:cNvPr>
          <p:cNvCxnSpPr>
            <a:cxnSpLocks/>
          </p:cNvCxnSpPr>
          <p:nvPr/>
        </p:nvCxnSpPr>
        <p:spPr>
          <a:xfrm>
            <a:off x="2705986" y="3485707"/>
            <a:ext cx="5016793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23D367-CF09-4D18-AE27-6E24EC2F7B04}"/>
              </a:ext>
            </a:extLst>
          </p:cNvPr>
          <p:cNvSpPr txBox="1"/>
          <p:nvPr/>
        </p:nvSpPr>
        <p:spPr>
          <a:xfrm>
            <a:off x="4317926" y="3192647"/>
            <a:ext cx="944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redirect</a:t>
            </a:r>
          </a:p>
        </p:txBody>
      </p:sp>
      <p:cxnSp>
        <p:nvCxnSpPr>
          <p:cNvPr id="33" name="Connettore diritto 39">
            <a:extLst>
              <a:ext uri="{FF2B5EF4-FFF2-40B4-BE49-F238E27FC236}">
                <a16:creationId xmlns:a16="http://schemas.microsoft.com/office/drawing/2014/main" id="{1B132197-908F-42CA-BA7F-E9FEBA30CDA7}"/>
              </a:ext>
            </a:extLst>
          </p:cNvPr>
          <p:cNvCxnSpPr>
            <a:cxnSpLocks/>
          </p:cNvCxnSpPr>
          <p:nvPr/>
        </p:nvCxnSpPr>
        <p:spPr>
          <a:xfrm flipH="1">
            <a:off x="7896443" y="1630485"/>
            <a:ext cx="1281" cy="12543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diritto 39">
            <a:extLst>
              <a:ext uri="{FF2B5EF4-FFF2-40B4-BE49-F238E27FC236}">
                <a16:creationId xmlns:a16="http://schemas.microsoft.com/office/drawing/2014/main" id="{6BB2D388-9AA3-4443-88AC-121F8835610A}"/>
              </a:ext>
            </a:extLst>
          </p:cNvPr>
          <p:cNvCxnSpPr>
            <a:cxnSpLocks/>
          </p:cNvCxnSpPr>
          <p:nvPr/>
        </p:nvCxnSpPr>
        <p:spPr>
          <a:xfrm>
            <a:off x="7897725" y="3739275"/>
            <a:ext cx="7579" cy="2539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diritto 39">
            <a:extLst>
              <a:ext uri="{FF2B5EF4-FFF2-40B4-BE49-F238E27FC236}">
                <a16:creationId xmlns:a16="http://schemas.microsoft.com/office/drawing/2014/main" id="{DCE3C2B1-09B4-4880-9B4C-B8AF693AA3A5}"/>
              </a:ext>
            </a:extLst>
          </p:cNvPr>
          <p:cNvCxnSpPr>
            <a:cxnSpLocks/>
          </p:cNvCxnSpPr>
          <p:nvPr/>
        </p:nvCxnSpPr>
        <p:spPr>
          <a:xfrm flipH="1">
            <a:off x="6248397" y="1586182"/>
            <a:ext cx="1281" cy="430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9">
            <a:extLst>
              <a:ext uri="{FF2B5EF4-FFF2-40B4-BE49-F238E27FC236}">
                <a16:creationId xmlns:a16="http://schemas.microsoft.com/office/drawing/2014/main" id="{F93D8F03-4F92-46E5-BABD-EF15513AAEBC}"/>
              </a:ext>
            </a:extLst>
          </p:cNvPr>
          <p:cNvCxnSpPr>
            <a:cxnSpLocks/>
          </p:cNvCxnSpPr>
          <p:nvPr/>
        </p:nvCxnSpPr>
        <p:spPr>
          <a:xfrm flipH="1">
            <a:off x="6248397" y="2888670"/>
            <a:ext cx="1281" cy="33631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9">
            <a:extLst>
              <a:ext uri="{FF2B5EF4-FFF2-40B4-BE49-F238E27FC236}">
                <a16:creationId xmlns:a16="http://schemas.microsoft.com/office/drawing/2014/main" id="{A024E679-2690-4997-9715-BEF2BE4B38DE}"/>
              </a:ext>
            </a:extLst>
          </p:cNvPr>
          <p:cNvCxnSpPr>
            <a:cxnSpLocks/>
          </p:cNvCxnSpPr>
          <p:nvPr/>
        </p:nvCxnSpPr>
        <p:spPr>
          <a:xfrm flipH="1">
            <a:off x="2606744" y="1630484"/>
            <a:ext cx="1281" cy="430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AE746B6-812C-49D6-93CE-F5206D2C304A}"/>
              </a:ext>
            </a:extLst>
          </p:cNvPr>
          <p:cNvCxnSpPr>
            <a:cxnSpLocks/>
          </p:cNvCxnSpPr>
          <p:nvPr/>
        </p:nvCxnSpPr>
        <p:spPr>
          <a:xfrm>
            <a:off x="2564219" y="2209800"/>
            <a:ext cx="3537097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052C26B-49B6-43DB-A408-37574479FBBD}"/>
              </a:ext>
            </a:extLst>
          </p:cNvPr>
          <p:cNvSpPr txBox="1"/>
          <p:nvPr/>
        </p:nvSpPr>
        <p:spPr>
          <a:xfrm>
            <a:off x="2793926" y="1978763"/>
            <a:ext cx="34077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/>
              <a:t>new EstimateDAO()</a:t>
            </a: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487396EE-5358-43CC-9DF7-52DE9C8379C6}"/>
              </a:ext>
            </a:extLst>
          </p:cNvPr>
          <p:cNvSpPr/>
          <p:nvPr/>
        </p:nvSpPr>
        <p:spPr>
          <a:xfrm>
            <a:off x="8737209" y="3161714"/>
            <a:ext cx="2868094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0" algn="ctr"/>
            <a:r>
              <a:rPr lang="en-US" sz="16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See slide “Home Customer”</a:t>
            </a:r>
          </a:p>
        </p:txBody>
      </p:sp>
      <p:cxnSp>
        <p:nvCxnSpPr>
          <p:cNvPr id="45" name="Connettore 2 32">
            <a:extLst>
              <a:ext uri="{FF2B5EF4-FFF2-40B4-BE49-F238E27FC236}">
                <a16:creationId xmlns:a16="http://schemas.microsoft.com/office/drawing/2014/main" id="{E872D646-03F5-499D-B6BA-E9DF03B10321}"/>
              </a:ext>
            </a:extLst>
          </p:cNvPr>
          <p:cNvCxnSpPr>
            <a:cxnSpLocks/>
          </p:cNvCxnSpPr>
          <p:nvPr/>
        </p:nvCxnSpPr>
        <p:spPr>
          <a:xfrm>
            <a:off x="8110744" y="3515010"/>
            <a:ext cx="3529250" cy="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17">
            <a:extLst>
              <a:ext uri="{FF2B5EF4-FFF2-40B4-BE49-F238E27FC236}">
                <a16:creationId xmlns:a16="http://schemas.microsoft.com/office/drawing/2014/main" id="{11D143BD-4E0C-4963-A759-151C233B5ABD}"/>
              </a:ext>
            </a:extLst>
          </p:cNvPr>
          <p:cNvCxnSpPr>
            <a:cxnSpLocks/>
          </p:cNvCxnSpPr>
          <p:nvPr/>
        </p:nvCxnSpPr>
        <p:spPr>
          <a:xfrm>
            <a:off x="523432" y="3150667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19">
            <a:extLst>
              <a:ext uri="{FF2B5EF4-FFF2-40B4-BE49-F238E27FC236}">
                <a16:creationId xmlns:a16="http://schemas.microsoft.com/office/drawing/2014/main" id="{D9FB8EDD-4567-4FB3-9765-8863B147CF65}"/>
              </a:ext>
            </a:extLst>
          </p:cNvPr>
          <p:cNvSpPr txBox="1"/>
          <p:nvPr/>
        </p:nvSpPr>
        <p:spPr>
          <a:xfrm>
            <a:off x="1202534" y="2863186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 err="1">
                <a:ea typeface="+mn-lt"/>
                <a:cs typeface="+mn-lt"/>
              </a:rPr>
              <a:t>doPOST</a:t>
            </a:r>
            <a:endParaRPr lang="it-IT" sz="1200" i="1" err="1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F757F4C7-F8DB-451E-B616-E1355E2D90B2}"/>
              </a:ext>
            </a:extLst>
          </p:cNvPr>
          <p:cNvSpPr/>
          <p:nvPr/>
        </p:nvSpPr>
        <p:spPr>
          <a:xfrm>
            <a:off x="255846" y="3336083"/>
            <a:ext cx="1992053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POST </a:t>
            </a:r>
            <a:r>
              <a:rPr lang="en-US" sz="1400" i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/</a:t>
            </a:r>
            <a:r>
              <a:rPr lang="en-US" sz="1400" i="1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CreateEstimate</a:t>
            </a:r>
            <a:endParaRPr lang="en-US" sz="1400" i="1">
              <a:solidFill>
                <a:schemeClr val="dk1"/>
              </a:solidFill>
              <a:latin typeface="+mj-lt"/>
              <a:ea typeface="Calibri"/>
              <a:cs typeface="Calibri"/>
            </a:endParaRPr>
          </a:p>
          <a:p>
            <a:r>
              <a:rPr lang="en-US" sz="120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product</a:t>
            </a:r>
            <a:endParaRPr lang="en-US" sz="1400">
              <a:solidFill>
                <a:schemeClr val="dk1"/>
              </a:solidFill>
              <a:latin typeface="+mj-lt"/>
              <a:cs typeface="Calibri"/>
            </a:endParaRPr>
          </a:p>
          <a:p>
            <a:pPr lvl="0"/>
            <a:r>
              <a:rPr lang="en-US" sz="1200">
                <a:solidFill>
                  <a:schemeClr val="dk1"/>
                </a:solidFill>
                <a:latin typeface="+mj-lt"/>
                <a:cs typeface="Calibri"/>
              </a:rPr>
              <a:t>Optional[]</a:t>
            </a:r>
          </a:p>
          <a:p>
            <a:pPr lvl="0"/>
            <a:endParaRPr lang="en-US" sz="1400">
              <a:solidFill>
                <a:schemeClr val="dk1"/>
              </a:solidFill>
              <a:latin typeface="+mj-lt"/>
              <a:cs typeface="Calibri"/>
            </a:endParaRPr>
          </a:p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HomeCustomer.html</a:t>
            </a:r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</a:endParaRPr>
          </a:p>
        </p:txBody>
      </p:sp>
      <p:cxnSp>
        <p:nvCxnSpPr>
          <p:cNvPr id="28" name="Connettore diritto 39">
            <a:extLst>
              <a:ext uri="{FF2B5EF4-FFF2-40B4-BE49-F238E27FC236}">
                <a16:creationId xmlns:a16="http://schemas.microsoft.com/office/drawing/2014/main" id="{98D0F0B7-018C-40B3-99A7-68467B94DB67}"/>
              </a:ext>
            </a:extLst>
          </p:cNvPr>
          <p:cNvCxnSpPr>
            <a:cxnSpLocks/>
          </p:cNvCxnSpPr>
          <p:nvPr/>
        </p:nvCxnSpPr>
        <p:spPr>
          <a:xfrm flipH="1">
            <a:off x="2606304" y="6543111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6148340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Event: </a:t>
            </a:r>
            <a:r>
              <a:rPr lang="it-IT" b="1" i="1" err="1">
                <a:solidFill>
                  <a:srgbClr val="286D9F"/>
                </a:solidFill>
              </a:rPr>
              <a:t>AddEstimatePrice</a:t>
            </a:r>
            <a:endParaRPr lang="it-IT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590" y="1366462"/>
            <a:ext cx="8596668" cy="5075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it-IT"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>
              <a:ea typeface="+mn-lt"/>
              <a:cs typeface="+mn-l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348D88-5DED-4111-B3C2-19F1BF6F9429}"/>
              </a:ext>
            </a:extLst>
          </p:cNvPr>
          <p:cNvSpPr/>
          <p:nvPr/>
        </p:nvSpPr>
        <p:spPr>
          <a:xfrm>
            <a:off x="1342581" y="1307139"/>
            <a:ext cx="2126509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u="sng" err="1">
                <a:solidFill>
                  <a:schemeClr val="accent2">
                    <a:lumMod val="75000"/>
                  </a:schemeClr>
                </a:solidFill>
              </a:rPr>
              <a:t>AddEstimatePrice</a:t>
            </a:r>
            <a:endParaRPr lang="it-IT" u="sng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4E34F55-FD8A-48B6-A185-EF7DDD41D970}"/>
              </a:ext>
            </a:extLst>
          </p:cNvPr>
          <p:cNvSpPr/>
          <p:nvPr/>
        </p:nvSpPr>
        <p:spPr>
          <a:xfrm>
            <a:off x="5267766" y="1307139"/>
            <a:ext cx="1550580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err="1">
                <a:solidFill>
                  <a:schemeClr val="accent2">
                    <a:lumMod val="75000"/>
                  </a:schemeClr>
                </a:solidFill>
              </a:rPr>
              <a:t>EstimateDAO</a:t>
            </a:r>
            <a:endParaRPr lang="it-IT" sz="16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A511ADE-D422-4DC2-A75F-B3F602E5F6CC}"/>
              </a:ext>
            </a:extLst>
          </p:cNvPr>
          <p:cNvSpPr/>
          <p:nvPr/>
        </p:nvSpPr>
        <p:spPr>
          <a:xfrm>
            <a:off x="6853790" y="1307139"/>
            <a:ext cx="1665765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it-IT" sz="1400" i="1" err="1">
                <a:solidFill>
                  <a:schemeClr val="accent2">
                    <a:lumMod val="75000"/>
                  </a:schemeClr>
                </a:solidFill>
              </a:rPr>
              <a:t>HomeEmployee</a:t>
            </a:r>
            <a:endParaRPr lang="it-IT" sz="140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6404FE7-9F52-4F40-85BC-BCE334A2BBB3}"/>
              </a:ext>
            </a:extLst>
          </p:cNvPr>
          <p:cNvSpPr/>
          <p:nvPr/>
        </p:nvSpPr>
        <p:spPr>
          <a:xfrm>
            <a:off x="2300619" y="2043666"/>
            <a:ext cx="203791" cy="44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D8526D-D206-417D-A4D2-8593A7CDFD15}"/>
              </a:ext>
            </a:extLst>
          </p:cNvPr>
          <p:cNvSpPr/>
          <p:nvPr/>
        </p:nvSpPr>
        <p:spPr>
          <a:xfrm>
            <a:off x="5942270" y="2052525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BDB8D8-1BD2-46A4-899C-5406F23A91E5}"/>
              </a:ext>
            </a:extLst>
          </p:cNvPr>
          <p:cNvSpPr/>
          <p:nvPr/>
        </p:nvSpPr>
        <p:spPr>
          <a:xfrm>
            <a:off x="7590316" y="2903129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0F6016-C05B-48F3-B450-F0B7C73E90B8}"/>
              </a:ext>
            </a:extLst>
          </p:cNvPr>
          <p:cNvCxnSpPr/>
          <p:nvPr/>
        </p:nvCxnSpPr>
        <p:spPr>
          <a:xfrm flipV="1">
            <a:off x="2502197" y="2858387"/>
            <a:ext cx="3368747" cy="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036A28-E835-4859-9D36-5B3797ACE590}"/>
              </a:ext>
            </a:extLst>
          </p:cNvPr>
          <p:cNvSpPr txBox="1"/>
          <p:nvPr/>
        </p:nvSpPr>
        <p:spPr>
          <a:xfrm>
            <a:off x="2528112" y="2572415"/>
            <a:ext cx="3407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 u="sng" err="1"/>
              <a:t>addEstimatePrice</a:t>
            </a:r>
            <a:r>
              <a:rPr lang="it-IT" sz="1200" i="1"/>
              <a:t>(</a:t>
            </a:r>
            <a:r>
              <a:rPr lang="it-IT" sz="1200" i="1" err="1"/>
              <a:t>userid,estimateid,price</a:t>
            </a:r>
            <a:r>
              <a:rPr lang="it-IT" sz="1200" i="1"/>
              <a:t>)</a:t>
            </a:r>
            <a:endParaRPr lang="it-IT" sz="1200" i="1">
              <a:ea typeface="+mn-lt"/>
              <a:cs typeface="+mn-lt"/>
            </a:endParaRPr>
          </a:p>
          <a:p>
            <a:pPr algn="l"/>
            <a:endParaRPr lang="it-IT" sz="120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CCD8B1F-709D-421E-87D3-A8C60D0B30D2}"/>
              </a:ext>
            </a:extLst>
          </p:cNvPr>
          <p:cNvCxnSpPr>
            <a:cxnSpLocks/>
          </p:cNvCxnSpPr>
          <p:nvPr/>
        </p:nvCxnSpPr>
        <p:spPr>
          <a:xfrm>
            <a:off x="2502196" y="3503428"/>
            <a:ext cx="5016793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23D367-CF09-4D18-AE27-6E24EC2F7B04}"/>
              </a:ext>
            </a:extLst>
          </p:cNvPr>
          <p:cNvSpPr txBox="1"/>
          <p:nvPr/>
        </p:nvSpPr>
        <p:spPr>
          <a:xfrm>
            <a:off x="3638362" y="3238483"/>
            <a:ext cx="2491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redirect </a:t>
            </a:r>
            <a:r>
              <a:rPr lang="it-IT" sz="1200" i="1"/>
              <a:t>?estimateid= estimateid</a:t>
            </a:r>
          </a:p>
        </p:txBody>
      </p:sp>
      <p:cxnSp>
        <p:nvCxnSpPr>
          <p:cNvPr id="33" name="Connettore diritto 39">
            <a:extLst>
              <a:ext uri="{FF2B5EF4-FFF2-40B4-BE49-F238E27FC236}">
                <a16:creationId xmlns:a16="http://schemas.microsoft.com/office/drawing/2014/main" id="{1B132197-908F-42CA-BA7F-E9FEBA30CDA7}"/>
              </a:ext>
            </a:extLst>
          </p:cNvPr>
          <p:cNvCxnSpPr>
            <a:cxnSpLocks/>
          </p:cNvCxnSpPr>
          <p:nvPr/>
        </p:nvCxnSpPr>
        <p:spPr>
          <a:xfrm flipH="1">
            <a:off x="7692653" y="1648206"/>
            <a:ext cx="1281" cy="12543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diritto 39">
            <a:extLst>
              <a:ext uri="{FF2B5EF4-FFF2-40B4-BE49-F238E27FC236}">
                <a16:creationId xmlns:a16="http://schemas.microsoft.com/office/drawing/2014/main" id="{6BB2D388-9AA3-4443-88AC-121F8835610A}"/>
              </a:ext>
            </a:extLst>
          </p:cNvPr>
          <p:cNvCxnSpPr>
            <a:cxnSpLocks/>
          </p:cNvCxnSpPr>
          <p:nvPr/>
        </p:nvCxnSpPr>
        <p:spPr>
          <a:xfrm>
            <a:off x="7693934" y="3756996"/>
            <a:ext cx="7579" cy="2539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diritto 39">
            <a:extLst>
              <a:ext uri="{FF2B5EF4-FFF2-40B4-BE49-F238E27FC236}">
                <a16:creationId xmlns:a16="http://schemas.microsoft.com/office/drawing/2014/main" id="{DCE3C2B1-09B4-4880-9B4C-B8AF693AA3A5}"/>
              </a:ext>
            </a:extLst>
          </p:cNvPr>
          <p:cNvCxnSpPr>
            <a:cxnSpLocks/>
          </p:cNvCxnSpPr>
          <p:nvPr/>
        </p:nvCxnSpPr>
        <p:spPr>
          <a:xfrm flipH="1">
            <a:off x="6044606" y="1603903"/>
            <a:ext cx="1281" cy="430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9">
            <a:extLst>
              <a:ext uri="{FF2B5EF4-FFF2-40B4-BE49-F238E27FC236}">
                <a16:creationId xmlns:a16="http://schemas.microsoft.com/office/drawing/2014/main" id="{F93D8F03-4F92-46E5-BABD-EF15513AAEBC}"/>
              </a:ext>
            </a:extLst>
          </p:cNvPr>
          <p:cNvCxnSpPr>
            <a:cxnSpLocks/>
          </p:cNvCxnSpPr>
          <p:nvPr/>
        </p:nvCxnSpPr>
        <p:spPr>
          <a:xfrm flipH="1">
            <a:off x="6044606" y="2906391"/>
            <a:ext cx="1281" cy="33631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9">
            <a:extLst>
              <a:ext uri="{FF2B5EF4-FFF2-40B4-BE49-F238E27FC236}">
                <a16:creationId xmlns:a16="http://schemas.microsoft.com/office/drawing/2014/main" id="{A024E679-2690-4997-9715-BEF2BE4B38DE}"/>
              </a:ext>
            </a:extLst>
          </p:cNvPr>
          <p:cNvCxnSpPr>
            <a:cxnSpLocks/>
          </p:cNvCxnSpPr>
          <p:nvPr/>
        </p:nvCxnSpPr>
        <p:spPr>
          <a:xfrm flipH="1">
            <a:off x="2402954" y="1648205"/>
            <a:ext cx="1281" cy="430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AE746B6-812C-49D6-93CE-F5206D2C304A}"/>
              </a:ext>
            </a:extLst>
          </p:cNvPr>
          <p:cNvCxnSpPr>
            <a:cxnSpLocks/>
          </p:cNvCxnSpPr>
          <p:nvPr/>
        </p:nvCxnSpPr>
        <p:spPr>
          <a:xfrm>
            <a:off x="2360428" y="2227521"/>
            <a:ext cx="3537097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052C26B-49B6-43DB-A408-37574479FBBD}"/>
              </a:ext>
            </a:extLst>
          </p:cNvPr>
          <p:cNvSpPr txBox="1"/>
          <p:nvPr/>
        </p:nvSpPr>
        <p:spPr>
          <a:xfrm>
            <a:off x="2590135" y="1996484"/>
            <a:ext cx="34077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/>
              <a:t>new </a:t>
            </a:r>
            <a:r>
              <a:rPr lang="it-IT" sz="1200" err="1"/>
              <a:t>EstimateDAO</a:t>
            </a:r>
            <a:r>
              <a:rPr lang="it-IT" sz="1200"/>
              <a:t>()</a:t>
            </a: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487396EE-5358-43CC-9DF7-52DE9C8379C6}"/>
              </a:ext>
            </a:extLst>
          </p:cNvPr>
          <p:cNvSpPr/>
          <p:nvPr/>
        </p:nvSpPr>
        <p:spPr>
          <a:xfrm>
            <a:off x="8554258" y="3179435"/>
            <a:ext cx="2826416" cy="3385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0" algn="ctr"/>
            <a:r>
              <a:rPr lang="en-US" sz="16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See slide “</a:t>
            </a:r>
            <a:r>
              <a:rPr lang="en-US" sz="1600" b="1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HomeEmployee</a:t>
            </a:r>
            <a:r>
              <a:rPr lang="en-US" sz="1600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”</a:t>
            </a:r>
          </a:p>
        </p:txBody>
      </p:sp>
      <p:cxnSp>
        <p:nvCxnSpPr>
          <p:cNvPr id="45" name="Connettore 2 32">
            <a:extLst>
              <a:ext uri="{FF2B5EF4-FFF2-40B4-BE49-F238E27FC236}">
                <a16:creationId xmlns:a16="http://schemas.microsoft.com/office/drawing/2014/main" id="{E872D646-03F5-499D-B6BA-E9DF03B10321}"/>
              </a:ext>
            </a:extLst>
          </p:cNvPr>
          <p:cNvCxnSpPr>
            <a:cxnSpLocks/>
          </p:cNvCxnSpPr>
          <p:nvPr/>
        </p:nvCxnSpPr>
        <p:spPr>
          <a:xfrm>
            <a:off x="7906953" y="3532731"/>
            <a:ext cx="3529250" cy="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17">
            <a:extLst>
              <a:ext uri="{FF2B5EF4-FFF2-40B4-BE49-F238E27FC236}">
                <a16:creationId xmlns:a16="http://schemas.microsoft.com/office/drawing/2014/main" id="{CEFE1707-9466-4F07-B14E-A71AB6F5F8E1}"/>
              </a:ext>
            </a:extLst>
          </p:cNvPr>
          <p:cNvCxnSpPr>
            <a:cxnSpLocks/>
          </p:cNvCxnSpPr>
          <p:nvPr/>
        </p:nvCxnSpPr>
        <p:spPr>
          <a:xfrm>
            <a:off x="390525" y="2938016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9">
            <a:extLst>
              <a:ext uri="{FF2B5EF4-FFF2-40B4-BE49-F238E27FC236}">
                <a16:creationId xmlns:a16="http://schemas.microsoft.com/office/drawing/2014/main" id="{63AD4FEB-B139-4A8D-ABC6-3878A5D14C66}"/>
              </a:ext>
            </a:extLst>
          </p:cNvPr>
          <p:cNvSpPr txBox="1"/>
          <p:nvPr/>
        </p:nvSpPr>
        <p:spPr>
          <a:xfrm>
            <a:off x="1069627" y="2650535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 err="1">
                <a:ea typeface="+mn-lt"/>
                <a:cs typeface="+mn-lt"/>
              </a:rPr>
              <a:t>doPOST</a:t>
            </a:r>
            <a:endParaRPr lang="it-IT" sz="1200" i="1" err="1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83FAD50-B1D8-4B6A-BEF2-A2D7F98F317C}"/>
              </a:ext>
            </a:extLst>
          </p:cNvPr>
          <p:cNvSpPr/>
          <p:nvPr/>
        </p:nvSpPr>
        <p:spPr>
          <a:xfrm>
            <a:off x="122940" y="3123432"/>
            <a:ext cx="2106352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POST/</a:t>
            </a:r>
            <a:r>
              <a:rPr lang="en-US" sz="14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AddEstimatePrice</a:t>
            </a:r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</a:endParaRPr>
          </a:p>
          <a:p>
            <a:r>
              <a:rPr lang="en-US" sz="1200" err="1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Estimateid</a:t>
            </a:r>
            <a:endParaRPr lang="en-US" sz="1400">
              <a:solidFill>
                <a:schemeClr val="dk1"/>
              </a:solidFill>
              <a:latin typeface="+mj-lt"/>
              <a:cs typeface="Calibri"/>
            </a:endParaRPr>
          </a:p>
          <a:p>
            <a:pPr lvl="0"/>
            <a:r>
              <a:rPr lang="en-US" sz="1200">
                <a:solidFill>
                  <a:schemeClr val="dk1"/>
                </a:solidFill>
                <a:latin typeface="+mj-lt"/>
                <a:cs typeface="Calibri"/>
              </a:rPr>
              <a:t>price</a:t>
            </a:r>
          </a:p>
          <a:p>
            <a:pPr lvl="0"/>
            <a:endParaRPr lang="en-US" sz="1400">
              <a:solidFill>
                <a:schemeClr val="dk1"/>
              </a:solidFill>
              <a:latin typeface="+mj-lt"/>
              <a:cs typeface="Calibri"/>
            </a:endParaRPr>
          </a:p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HomeEmployee.html</a:t>
            </a:r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</a:endParaRPr>
          </a:p>
        </p:txBody>
      </p:sp>
      <p:cxnSp>
        <p:nvCxnSpPr>
          <p:cNvPr id="28" name="Connettore diritto 39">
            <a:extLst>
              <a:ext uri="{FF2B5EF4-FFF2-40B4-BE49-F238E27FC236}">
                <a16:creationId xmlns:a16="http://schemas.microsoft.com/office/drawing/2014/main" id="{4E3346D4-1421-4E23-A05A-3494B7D406E8}"/>
              </a:ext>
            </a:extLst>
          </p:cNvPr>
          <p:cNvCxnSpPr>
            <a:cxnSpLocks/>
          </p:cNvCxnSpPr>
          <p:nvPr/>
        </p:nvCxnSpPr>
        <p:spPr>
          <a:xfrm flipH="1">
            <a:off x="2402267" y="6560798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3AA7169-1E20-4ACF-8726-B707EF3514E2}"/>
              </a:ext>
            </a:extLst>
          </p:cNvPr>
          <p:cNvCxnSpPr>
            <a:cxnSpLocks/>
          </p:cNvCxnSpPr>
          <p:nvPr/>
        </p:nvCxnSpPr>
        <p:spPr>
          <a:xfrm>
            <a:off x="8151951" y="4894803"/>
            <a:ext cx="338" cy="14835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8595559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Event: </a:t>
            </a:r>
            <a:r>
              <a:rPr lang="it-IT" b="1" i="1" err="1">
                <a:solidFill>
                  <a:srgbClr val="286D9F"/>
                </a:solidFill>
              </a:rPr>
              <a:t>CreateEstimatePrice</a:t>
            </a:r>
            <a:endParaRPr lang="it-IT" err="1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24FFEE0-0312-493D-9CBD-8B608CB20870}"/>
              </a:ext>
            </a:extLst>
          </p:cNvPr>
          <p:cNvSpPr/>
          <p:nvPr/>
        </p:nvSpPr>
        <p:spPr>
          <a:xfrm>
            <a:off x="1139235" y="1209074"/>
            <a:ext cx="2161950" cy="34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err="1">
                <a:solidFill>
                  <a:srgbClr val="286D9F"/>
                </a:solidFill>
              </a:rPr>
              <a:t>CreateEstimatePrice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B0EC274-8763-4272-B0B2-70BD3D2F0857}"/>
              </a:ext>
            </a:extLst>
          </p:cNvPr>
          <p:cNvSpPr/>
          <p:nvPr/>
        </p:nvSpPr>
        <p:spPr>
          <a:xfrm>
            <a:off x="3788511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err="1">
                <a:solidFill>
                  <a:srgbClr val="286D9F"/>
                </a:solidFill>
              </a:rPr>
              <a:t>EstimateDAO</a:t>
            </a:r>
            <a:endParaRPr lang="it-IT" sz="140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8D41046-8FB0-4E44-BC18-A95EAD73CC28}"/>
              </a:ext>
            </a:extLst>
          </p:cNvPr>
          <p:cNvSpPr/>
          <p:nvPr/>
        </p:nvSpPr>
        <p:spPr>
          <a:xfrm>
            <a:off x="2132713" y="1812694"/>
            <a:ext cx="203791" cy="44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5A5968-1DE9-4813-8960-7099E46BBF89}"/>
              </a:ext>
            </a:extLst>
          </p:cNvPr>
          <p:cNvSpPr/>
          <p:nvPr/>
        </p:nvSpPr>
        <p:spPr>
          <a:xfrm>
            <a:off x="4347828" y="1759530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033B8DD-DC7B-4E6A-9C06-850CAFB9670A}"/>
              </a:ext>
            </a:extLst>
          </p:cNvPr>
          <p:cNvCxnSpPr/>
          <p:nvPr/>
        </p:nvCxnSpPr>
        <p:spPr>
          <a:xfrm>
            <a:off x="2497102" y="2221383"/>
            <a:ext cx="1773865" cy="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7E5DF3-ACA4-44F1-8634-7DC869538AB8}"/>
              </a:ext>
            </a:extLst>
          </p:cNvPr>
          <p:cNvSpPr txBox="1"/>
          <p:nvPr/>
        </p:nvSpPr>
        <p:spPr>
          <a:xfrm>
            <a:off x="2524564" y="1761081"/>
            <a:ext cx="17769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findEstimateById(</a:t>
            </a:r>
          </a:p>
          <a:p>
            <a:r>
              <a:rPr lang="it-IT" sz="1200" i="1">
                <a:ea typeface="+mn-lt"/>
                <a:cs typeface="+mn-lt"/>
              </a:rPr>
              <a:t>chosenEstimateId)</a:t>
            </a:r>
            <a:endParaRPr lang="it-IT" i="1">
              <a:ea typeface="+mn-lt"/>
              <a:cs typeface="+mn-lt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4A40BDB-8B52-4915-B74D-C25A4F7212A4}"/>
              </a:ext>
            </a:extLst>
          </p:cNvPr>
          <p:cNvSpPr/>
          <p:nvPr/>
        </p:nvSpPr>
        <p:spPr>
          <a:xfrm>
            <a:off x="5153022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err="1">
                <a:solidFill>
                  <a:srgbClr val="286D9F"/>
                </a:solidFill>
              </a:rPr>
              <a:t>ProductDAO</a:t>
            </a:r>
            <a:endParaRPr lang="it-IT" sz="160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B96403B-BC51-4359-B90C-489ECC79C146}"/>
              </a:ext>
            </a:extLst>
          </p:cNvPr>
          <p:cNvSpPr/>
          <p:nvPr/>
        </p:nvSpPr>
        <p:spPr>
          <a:xfrm>
            <a:off x="5792083" y="2663297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11248E3-B0E2-415C-B7C2-1C8B57A1818E}"/>
              </a:ext>
            </a:extLst>
          </p:cNvPr>
          <p:cNvCxnSpPr>
            <a:cxnSpLocks/>
          </p:cNvCxnSpPr>
          <p:nvPr/>
        </p:nvCxnSpPr>
        <p:spPr>
          <a:xfrm flipV="1">
            <a:off x="2336504" y="2965662"/>
            <a:ext cx="3370295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BE301AE-BCF0-44A4-8564-0F8B4DEA5EE6}"/>
              </a:ext>
            </a:extLst>
          </p:cNvPr>
          <p:cNvSpPr txBox="1"/>
          <p:nvPr/>
        </p:nvSpPr>
        <p:spPr>
          <a:xfrm>
            <a:off x="2524566" y="2671602"/>
            <a:ext cx="31180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findProductById(estimate.getProductId())</a:t>
            </a:r>
            <a:endParaRPr lang="it-IT" i="1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5D2DE5-6496-4657-A0AD-407E5927602A}"/>
              </a:ext>
            </a:extLst>
          </p:cNvPr>
          <p:cNvSpPr/>
          <p:nvPr/>
        </p:nvSpPr>
        <p:spPr>
          <a:xfrm>
            <a:off x="6526394" y="1209074"/>
            <a:ext cx="92148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err="1">
                <a:solidFill>
                  <a:srgbClr val="286D9F"/>
                </a:solidFill>
                <a:ea typeface="+mn-lt"/>
                <a:cs typeface="+mn-lt"/>
              </a:rPr>
              <a:t>UserDAO</a:t>
            </a:r>
            <a:endParaRPr lang="it-IT" sz="1200" err="1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0E10C4-F261-438F-8200-C932BE3C9E73}"/>
              </a:ext>
            </a:extLst>
          </p:cNvPr>
          <p:cNvSpPr/>
          <p:nvPr/>
        </p:nvSpPr>
        <p:spPr>
          <a:xfrm>
            <a:off x="6881919" y="3389855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67C92A9-7556-42DF-9A0B-810E3EB323CD}"/>
              </a:ext>
            </a:extLst>
          </p:cNvPr>
          <p:cNvCxnSpPr>
            <a:cxnSpLocks/>
          </p:cNvCxnSpPr>
          <p:nvPr/>
        </p:nvCxnSpPr>
        <p:spPr>
          <a:xfrm flipV="1">
            <a:off x="2336504" y="3711712"/>
            <a:ext cx="4415391" cy="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D690EA8-6F57-428B-9516-BB8F65BD0E3B}"/>
              </a:ext>
            </a:extLst>
          </p:cNvPr>
          <p:cNvSpPr txBox="1"/>
          <p:nvPr/>
        </p:nvSpPr>
        <p:spPr>
          <a:xfrm>
            <a:off x="2655262" y="3454748"/>
            <a:ext cx="36110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/>
              <a:t>userDao.findUserById(estimate.getClientId()) </a:t>
            </a:r>
            <a:endParaRPr lang="it-IT" i="1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5056D4E-4347-433E-9D43-DB535E2187FA}"/>
              </a:ext>
            </a:extLst>
          </p:cNvPr>
          <p:cNvSpPr/>
          <p:nvPr/>
        </p:nvSpPr>
        <p:spPr>
          <a:xfrm>
            <a:off x="7492185" y="1209074"/>
            <a:ext cx="1320208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err="1">
                <a:solidFill>
                  <a:srgbClr val="286D9F"/>
                </a:solidFill>
              </a:rPr>
              <a:t>OptionalsDAO</a:t>
            </a:r>
            <a:endParaRPr lang="it-IT" sz="1200">
              <a:solidFill>
                <a:srgbClr val="286D9F"/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3404608-5795-4CFF-866E-F2064511B5C9}"/>
              </a:ext>
            </a:extLst>
          </p:cNvPr>
          <p:cNvSpPr/>
          <p:nvPr/>
        </p:nvSpPr>
        <p:spPr>
          <a:xfrm>
            <a:off x="8069222" y="4116413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0E843DD-5BAB-4469-90F8-C5C88B122D8D}"/>
              </a:ext>
            </a:extLst>
          </p:cNvPr>
          <p:cNvCxnSpPr>
            <a:cxnSpLocks/>
          </p:cNvCxnSpPr>
          <p:nvPr/>
        </p:nvCxnSpPr>
        <p:spPr>
          <a:xfrm flipV="1">
            <a:off x="2336504" y="4429410"/>
            <a:ext cx="5682440" cy="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7A771C6-D4D4-4715-882A-4191E5C5DBFF}"/>
              </a:ext>
            </a:extLst>
          </p:cNvPr>
          <p:cNvSpPr txBox="1"/>
          <p:nvPr/>
        </p:nvSpPr>
        <p:spPr>
          <a:xfrm>
            <a:off x="2692919" y="4162267"/>
            <a:ext cx="3965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findChosenOptionalsByEstimate(estimate.getId())</a:t>
            </a:r>
          </a:p>
          <a:p>
            <a:endParaRPr lang="it-IT" sz="120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87E3C96-7D27-4234-A938-5BBB9D5EC3AB}"/>
              </a:ext>
            </a:extLst>
          </p:cNvPr>
          <p:cNvSpPr/>
          <p:nvPr/>
        </p:nvSpPr>
        <p:spPr>
          <a:xfrm>
            <a:off x="8856695" y="1209074"/>
            <a:ext cx="1373370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>
                <a:solidFill>
                  <a:srgbClr val="286D9F"/>
                </a:solidFill>
              </a:rPr>
              <a:t>CTX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E836BC3-22FF-4C30-998A-8B972BAB52FC}"/>
              </a:ext>
            </a:extLst>
          </p:cNvPr>
          <p:cNvSpPr/>
          <p:nvPr/>
        </p:nvSpPr>
        <p:spPr>
          <a:xfrm>
            <a:off x="9460315" y="4842971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2B607370-BB11-448E-986F-BA1E8AE28448}"/>
              </a:ext>
            </a:extLst>
          </p:cNvPr>
          <p:cNvCxnSpPr>
            <a:cxnSpLocks/>
          </p:cNvCxnSpPr>
          <p:nvPr/>
        </p:nvCxnSpPr>
        <p:spPr>
          <a:xfrm>
            <a:off x="2461660" y="5304824"/>
            <a:ext cx="6904073" cy="1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CB5596A-95F4-4174-BFF4-B298B0AE43B4}"/>
              </a:ext>
            </a:extLst>
          </p:cNvPr>
          <p:cNvSpPr txBox="1"/>
          <p:nvPr/>
        </p:nvSpPr>
        <p:spPr>
          <a:xfrm>
            <a:off x="2479103" y="5027559"/>
            <a:ext cx="22549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        setVariable(estimate)</a:t>
            </a:r>
          </a:p>
          <a:p>
            <a:r>
              <a:rPr lang="it-IT" sz="1200" i="1">
                <a:ea typeface="+mn-lt"/>
                <a:cs typeface="+mn-lt"/>
              </a:rPr>
              <a:t>        setVariable(customer) </a:t>
            </a:r>
          </a:p>
          <a:p>
            <a:r>
              <a:rPr lang="it-IT" sz="1200" i="1">
                <a:ea typeface="+mn-lt"/>
                <a:cs typeface="+mn-lt"/>
              </a:rPr>
              <a:t>        setVariable(product)</a:t>
            </a:r>
          </a:p>
          <a:p>
            <a:r>
              <a:rPr lang="it-IT" sz="1200" i="1"/>
              <a:t>        setVariable(optionals)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18A9906-5585-4855-B29B-A94F3F00135D}"/>
              </a:ext>
            </a:extLst>
          </p:cNvPr>
          <p:cNvCxnSpPr>
            <a:cxnSpLocks/>
          </p:cNvCxnSpPr>
          <p:nvPr/>
        </p:nvCxnSpPr>
        <p:spPr>
          <a:xfrm>
            <a:off x="9544490" y="5569528"/>
            <a:ext cx="338" cy="8087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DF37867-52CE-462F-AF31-E110A92F3F4B}"/>
              </a:ext>
            </a:extLst>
          </p:cNvPr>
          <p:cNvCxnSpPr>
            <a:cxnSpLocks/>
          </p:cNvCxnSpPr>
          <p:nvPr/>
        </p:nvCxnSpPr>
        <p:spPr>
          <a:xfrm>
            <a:off x="6965756" y="4131038"/>
            <a:ext cx="25594" cy="21428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00680B8-0918-48B3-9EF5-4670FF007DC0}"/>
              </a:ext>
            </a:extLst>
          </p:cNvPr>
          <p:cNvCxnSpPr>
            <a:cxnSpLocks/>
          </p:cNvCxnSpPr>
          <p:nvPr/>
        </p:nvCxnSpPr>
        <p:spPr>
          <a:xfrm>
            <a:off x="5870125" y="3411286"/>
            <a:ext cx="0" cy="28512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F018B00-D703-45A1-8667-AD84D2D1A90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48616" y="2610134"/>
            <a:ext cx="1108" cy="3652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2 17">
            <a:extLst>
              <a:ext uri="{FF2B5EF4-FFF2-40B4-BE49-F238E27FC236}">
                <a16:creationId xmlns:a16="http://schemas.microsoft.com/office/drawing/2014/main" id="{599125EB-3C8E-4F0B-9488-125A54F16F76}"/>
              </a:ext>
            </a:extLst>
          </p:cNvPr>
          <p:cNvCxnSpPr>
            <a:cxnSpLocks/>
          </p:cNvCxnSpPr>
          <p:nvPr/>
        </p:nvCxnSpPr>
        <p:spPr>
          <a:xfrm>
            <a:off x="390525" y="2938016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19">
            <a:extLst>
              <a:ext uri="{FF2B5EF4-FFF2-40B4-BE49-F238E27FC236}">
                <a16:creationId xmlns:a16="http://schemas.microsoft.com/office/drawing/2014/main" id="{B7279ACF-ED9F-4E67-BF94-6BAD3AC5A2CA}"/>
              </a:ext>
            </a:extLst>
          </p:cNvPr>
          <p:cNvSpPr txBox="1"/>
          <p:nvPr/>
        </p:nvSpPr>
        <p:spPr>
          <a:xfrm>
            <a:off x="1069627" y="2650535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 err="1">
                <a:ea typeface="+mn-lt"/>
                <a:cs typeface="+mn-lt"/>
              </a:rPr>
              <a:t>doGET</a:t>
            </a:r>
            <a:endParaRPr lang="it-IT" sz="1200" i="1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96C0D-6621-420E-90F0-468E9C1E5851}"/>
              </a:ext>
            </a:extLst>
          </p:cNvPr>
          <p:cNvSpPr/>
          <p:nvPr/>
        </p:nvSpPr>
        <p:spPr>
          <a:xfrm>
            <a:off x="-25630" y="3022115"/>
            <a:ext cx="2256633" cy="11387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GET/</a:t>
            </a:r>
            <a:r>
              <a:rPr lang="en-US" sz="140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CreateEstimatePrice</a:t>
            </a:r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</a:endParaRPr>
          </a:p>
          <a:p>
            <a:pPr lvl="0"/>
            <a:r>
              <a:rPr lang="en-US" sz="1200" err="1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estimateid</a:t>
            </a:r>
            <a:endParaRPr lang="en-US" sz="1400">
              <a:solidFill>
                <a:schemeClr val="dk1"/>
              </a:solidFill>
              <a:latin typeface="+mj-lt"/>
            </a:endParaRPr>
          </a:p>
          <a:p>
            <a:pPr lvl="0"/>
            <a:endParaRPr lang="en-US" sz="1400">
              <a:solidFill>
                <a:schemeClr val="dk1"/>
              </a:solidFill>
              <a:latin typeface="+mj-lt"/>
              <a:cs typeface="Calibri"/>
            </a:endParaRPr>
          </a:p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HomeEmployee.html</a:t>
            </a:r>
            <a:endParaRPr lang="en-US" sz="1400">
              <a:solidFill>
                <a:schemeClr val="dk1"/>
              </a:solidFill>
              <a:latin typeface="+mj-lt"/>
              <a:ea typeface="Calibri"/>
              <a:cs typeface="Calibri"/>
            </a:endParaRPr>
          </a:p>
        </p:txBody>
      </p:sp>
      <p:cxnSp>
        <p:nvCxnSpPr>
          <p:cNvPr id="44" name="Connettore diritto 39">
            <a:extLst>
              <a:ext uri="{FF2B5EF4-FFF2-40B4-BE49-F238E27FC236}">
                <a16:creationId xmlns:a16="http://schemas.microsoft.com/office/drawing/2014/main" id="{128C18EB-C60E-4C1C-BC18-B5BE00D0C8A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70125" y="1545771"/>
            <a:ext cx="6133" cy="1117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39">
            <a:extLst>
              <a:ext uri="{FF2B5EF4-FFF2-40B4-BE49-F238E27FC236}">
                <a16:creationId xmlns:a16="http://schemas.microsoft.com/office/drawing/2014/main" id="{3AC33199-D38E-404D-991E-03649742D7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57486" y="1603032"/>
            <a:ext cx="8608" cy="1786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39">
            <a:extLst>
              <a:ext uri="{FF2B5EF4-FFF2-40B4-BE49-F238E27FC236}">
                <a16:creationId xmlns:a16="http://schemas.microsoft.com/office/drawing/2014/main" id="{6BF273B8-676F-442E-BD78-D7102BEB8EF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145818" y="1577322"/>
            <a:ext cx="7579" cy="2539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39">
            <a:extLst>
              <a:ext uri="{FF2B5EF4-FFF2-40B4-BE49-F238E27FC236}">
                <a16:creationId xmlns:a16="http://schemas.microsoft.com/office/drawing/2014/main" id="{085E53FE-6CEF-4568-8546-EAEFB1FBBA5A}"/>
              </a:ext>
            </a:extLst>
          </p:cNvPr>
          <p:cNvCxnSpPr>
            <a:cxnSpLocks/>
          </p:cNvCxnSpPr>
          <p:nvPr/>
        </p:nvCxnSpPr>
        <p:spPr>
          <a:xfrm>
            <a:off x="9543380" y="1608349"/>
            <a:ext cx="8860" cy="3191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ttore diritto 39">
            <a:extLst>
              <a:ext uri="{FF2B5EF4-FFF2-40B4-BE49-F238E27FC236}">
                <a16:creationId xmlns:a16="http://schemas.microsoft.com/office/drawing/2014/main" id="{92DD33EC-DDCA-49A1-987E-03C48C04E42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442083" y="1545771"/>
            <a:ext cx="6532" cy="2197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diritto 39">
            <a:extLst>
              <a:ext uri="{FF2B5EF4-FFF2-40B4-BE49-F238E27FC236}">
                <a16:creationId xmlns:a16="http://schemas.microsoft.com/office/drawing/2014/main" id="{B3F4EA2E-0F0A-4F59-939C-D6D31EA045A2}"/>
              </a:ext>
            </a:extLst>
          </p:cNvPr>
          <p:cNvCxnSpPr>
            <a:cxnSpLocks/>
          </p:cNvCxnSpPr>
          <p:nvPr/>
        </p:nvCxnSpPr>
        <p:spPr>
          <a:xfrm flipH="1">
            <a:off x="2216446" y="1559450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92D86D0-3192-4278-9144-25D6598D1407}"/>
              </a:ext>
            </a:extLst>
          </p:cNvPr>
          <p:cNvCxnSpPr>
            <a:cxnSpLocks/>
          </p:cNvCxnSpPr>
          <p:nvPr/>
        </p:nvCxnSpPr>
        <p:spPr>
          <a:xfrm flipH="1" flipV="1">
            <a:off x="2320665" y="2508839"/>
            <a:ext cx="195362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5F10A76-7187-4788-9B71-7896265B6FCF}"/>
              </a:ext>
            </a:extLst>
          </p:cNvPr>
          <p:cNvSpPr txBox="1"/>
          <p:nvPr/>
        </p:nvSpPr>
        <p:spPr>
          <a:xfrm>
            <a:off x="2994169" y="2239546"/>
            <a:ext cx="8289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>
                <a:ea typeface="+mn-lt"/>
                <a:cs typeface="+mn-lt"/>
              </a:rPr>
              <a:t>estimate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27A0810-B721-4D37-B775-414E2C2302C9}"/>
              </a:ext>
            </a:extLst>
          </p:cNvPr>
          <p:cNvCxnSpPr>
            <a:cxnSpLocks/>
          </p:cNvCxnSpPr>
          <p:nvPr/>
        </p:nvCxnSpPr>
        <p:spPr>
          <a:xfrm flipH="1" flipV="1">
            <a:off x="2336504" y="3224229"/>
            <a:ext cx="3320017" cy="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D618336-FD6A-4530-B404-647CB80FC284}"/>
              </a:ext>
            </a:extLst>
          </p:cNvPr>
          <p:cNvSpPr txBox="1"/>
          <p:nvPr/>
        </p:nvSpPr>
        <p:spPr>
          <a:xfrm>
            <a:off x="3773890" y="2974964"/>
            <a:ext cx="8289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ea typeface="+mn-lt"/>
                <a:cs typeface="+mn-lt"/>
              </a:rPr>
              <a:t>product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12165A3-25C1-4F15-A54C-EF1EA2BFDDB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318784" y="4001229"/>
            <a:ext cx="4418714" cy="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E84CD7-B2F0-444D-B771-49F4C057906C}"/>
              </a:ext>
            </a:extLst>
          </p:cNvPr>
          <p:cNvSpPr txBox="1"/>
          <p:nvPr/>
        </p:nvSpPr>
        <p:spPr>
          <a:xfrm>
            <a:off x="4146029" y="3728103"/>
            <a:ext cx="8289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ea typeface="+mn-lt"/>
                <a:cs typeface="+mn-lt"/>
              </a:rPr>
              <a:t>customer</a:t>
            </a:r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0994677-8A59-48DD-83B7-2BCC81782865}"/>
              </a:ext>
            </a:extLst>
          </p:cNvPr>
          <p:cNvCxnSpPr>
            <a:cxnSpLocks/>
          </p:cNvCxnSpPr>
          <p:nvPr/>
        </p:nvCxnSpPr>
        <p:spPr>
          <a:xfrm flipH="1" flipV="1">
            <a:off x="2336504" y="4690730"/>
            <a:ext cx="5641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710C388-D345-4372-AFCA-DCA878A8C161}"/>
              </a:ext>
            </a:extLst>
          </p:cNvPr>
          <p:cNvSpPr txBox="1"/>
          <p:nvPr/>
        </p:nvSpPr>
        <p:spPr>
          <a:xfrm>
            <a:off x="4934610" y="4436939"/>
            <a:ext cx="9883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ea typeface="+mn-lt"/>
                <a:cs typeface="+mn-lt"/>
              </a:rPr>
              <a:t>Optionals</a:t>
            </a:r>
          </a:p>
        </p:txBody>
      </p:sp>
      <p:cxnSp>
        <p:nvCxnSpPr>
          <p:cNvPr id="61" name="Connettore 2 37">
            <a:extLst>
              <a:ext uri="{FF2B5EF4-FFF2-40B4-BE49-F238E27FC236}">
                <a16:creationId xmlns:a16="http://schemas.microsoft.com/office/drawing/2014/main" id="{D7E5D4F4-AE14-4007-92F7-B637D202B899}"/>
              </a:ext>
            </a:extLst>
          </p:cNvPr>
          <p:cNvCxnSpPr>
            <a:cxnSpLocks/>
          </p:cNvCxnSpPr>
          <p:nvPr/>
        </p:nvCxnSpPr>
        <p:spPr>
          <a:xfrm>
            <a:off x="2433085" y="6050798"/>
            <a:ext cx="8436933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70A19B43-CA06-46A5-8AED-4C81432E2BCE}"/>
              </a:ext>
            </a:extLst>
          </p:cNvPr>
          <p:cNvSpPr/>
          <p:nvPr/>
        </p:nvSpPr>
        <p:spPr>
          <a:xfrm>
            <a:off x="10274369" y="1209074"/>
            <a:ext cx="1470835" cy="34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>
                <a:solidFill>
                  <a:srgbClr val="286D9F"/>
                </a:solidFill>
              </a:rPr>
              <a:t>TemplateEngine</a:t>
            </a:r>
          </a:p>
        </p:txBody>
      </p:sp>
      <p:cxnSp>
        <p:nvCxnSpPr>
          <p:cNvPr id="63" name="Connettore diritto 39">
            <a:extLst>
              <a:ext uri="{FF2B5EF4-FFF2-40B4-BE49-F238E27FC236}">
                <a16:creationId xmlns:a16="http://schemas.microsoft.com/office/drawing/2014/main" id="{C72EC861-83EE-4A64-A73A-F0D79C7287B3}"/>
              </a:ext>
            </a:extLst>
          </p:cNvPr>
          <p:cNvCxnSpPr>
            <a:cxnSpLocks/>
          </p:cNvCxnSpPr>
          <p:nvPr/>
        </p:nvCxnSpPr>
        <p:spPr>
          <a:xfrm>
            <a:off x="10961054" y="1546324"/>
            <a:ext cx="8860" cy="45652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7FEEAFB5-B43F-4451-B1DE-F5F3E14A8C60}"/>
              </a:ext>
            </a:extLst>
          </p:cNvPr>
          <p:cNvSpPr/>
          <p:nvPr/>
        </p:nvSpPr>
        <p:spPr>
          <a:xfrm>
            <a:off x="10913431" y="5569529"/>
            <a:ext cx="168350" cy="7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ACCF86-72F1-4B9A-A2CA-E48DDAA961D0}"/>
              </a:ext>
            </a:extLst>
          </p:cNvPr>
          <p:cNvSpPr txBox="1"/>
          <p:nvPr/>
        </p:nvSpPr>
        <p:spPr>
          <a:xfrm>
            <a:off x="4972493" y="5716772"/>
            <a:ext cx="43026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process(</a:t>
            </a:r>
            <a:r>
              <a:rPr lang="en-US" sz="1600" i="1" err="1"/>
              <a:t>ctx</a:t>
            </a:r>
            <a:r>
              <a:rPr lang="en-US" sz="1600" i="1"/>
              <a:t>, "HomeEmployee.html", ...)</a:t>
            </a:r>
          </a:p>
        </p:txBody>
      </p:sp>
      <p:cxnSp>
        <p:nvCxnSpPr>
          <p:cNvPr id="54" name="Connettore diritto 39">
            <a:extLst>
              <a:ext uri="{FF2B5EF4-FFF2-40B4-BE49-F238E27FC236}">
                <a16:creationId xmlns:a16="http://schemas.microsoft.com/office/drawing/2014/main" id="{72301967-0453-48F6-9298-71409C1CC840}"/>
              </a:ext>
            </a:extLst>
          </p:cNvPr>
          <p:cNvCxnSpPr>
            <a:cxnSpLocks/>
          </p:cNvCxnSpPr>
          <p:nvPr/>
        </p:nvCxnSpPr>
        <p:spPr>
          <a:xfrm flipH="1">
            <a:off x="2215953" y="6302320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diritto 39">
            <a:extLst>
              <a:ext uri="{FF2B5EF4-FFF2-40B4-BE49-F238E27FC236}">
                <a16:creationId xmlns:a16="http://schemas.microsoft.com/office/drawing/2014/main" id="{3A99D6EB-706A-4858-B71B-A8C76D9BE944}"/>
              </a:ext>
            </a:extLst>
          </p:cNvPr>
          <p:cNvCxnSpPr>
            <a:cxnSpLocks/>
          </p:cNvCxnSpPr>
          <p:nvPr/>
        </p:nvCxnSpPr>
        <p:spPr>
          <a:xfrm flipH="1">
            <a:off x="10990204" y="6262534"/>
            <a:ext cx="493" cy="2647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6148340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Event: Logout</a:t>
            </a:r>
            <a:endParaRPr lang="it-IT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975"/>
            <a:ext cx="8596668" cy="5075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it-IT"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>
              <a:ea typeface="+mn-lt"/>
              <a:cs typeface="+mn-l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348D88-5DED-4111-B3C2-19F1BF6F9429}"/>
              </a:ext>
            </a:extLst>
          </p:cNvPr>
          <p:cNvSpPr/>
          <p:nvPr/>
        </p:nvSpPr>
        <p:spPr>
          <a:xfrm>
            <a:off x="943860" y="1316000"/>
            <a:ext cx="2126509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u="sng">
                <a:solidFill>
                  <a:schemeClr val="accent2">
                    <a:lumMod val="75000"/>
                  </a:schemeClr>
                </a:solidFill>
              </a:rPr>
              <a:t>Logout</a:t>
            </a:r>
            <a:endParaRPr lang="it-IT" u="sng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4E34F55-FD8A-48B6-A185-EF7DDD41D970}"/>
              </a:ext>
            </a:extLst>
          </p:cNvPr>
          <p:cNvSpPr/>
          <p:nvPr/>
        </p:nvSpPr>
        <p:spPr>
          <a:xfrm>
            <a:off x="4869045" y="1316000"/>
            <a:ext cx="1550580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solidFill>
                  <a:schemeClr val="accent2">
                    <a:lumMod val="75000"/>
                  </a:schemeClr>
                </a:solidFill>
              </a:rPr>
              <a:t>Session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A511ADE-D422-4DC2-A75F-B3F602E5F6CC}"/>
              </a:ext>
            </a:extLst>
          </p:cNvPr>
          <p:cNvSpPr/>
          <p:nvPr/>
        </p:nvSpPr>
        <p:spPr>
          <a:xfrm>
            <a:off x="6455069" y="1316000"/>
            <a:ext cx="1665765" cy="33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>
                <a:solidFill>
                  <a:schemeClr val="accent2">
                    <a:lumMod val="75000"/>
                  </a:schemeClr>
                </a:solidFill>
              </a:rPr>
              <a:t>/Index.html</a:t>
            </a:r>
            <a:endParaRPr lang="it-IT" sz="140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6404FE7-9F52-4F40-85BC-BCE334A2BBB3}"/>
              </a:ext>
            </a:extLst>
          </p:cNvPr>
          <p:cNvSpPr/>
          <p:nvPr/>
        </p:nvSpPr>
        <p:spPr>
          <a:xfrm>
            <a:off x="1901898" y="2052527"/>
            <a:ext cx="203791" cy="44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D8526D-D206-417D-A4D2-8593A7CDFD15}"/>
              </a:ext>
            </a:extLst>
          </p:cNvPr>
          <p:cNvSpPr/>
          <p:nvPr/>
        </p:nvSpPr>
        <p:spPr>
          <a:xfrm>
            <a:off x="5543549" y="2061386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BDB8D8-1BD2-46A4-899C-5406F23A91E5}"/>
              </a:ext>
            </a:extLst>
          </p:cNvPr>
          <p:cNvSpPr/>
          <p:nvPr/>
        </p:nvSpPr>
        <p:spPr>
          <a:xfrm>
            <a:off x="7191595" y="2911990"/>
            <a:ext cx="203791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CCD8B1F-709D-421E-87D3-A8C60D0B30D2}"/>
              </a:ext>
            </a:extLst>
          </p:cNvPr>
          <p:cNvCxnSpPr>
            <a:cxnSpLocks/>
          </p:cNvCxnSpPr>
          <p:nvPr/>
        </p:nvCxnSpPr>
        <p:spPr>
          <a:xfrm>
            <a:off x="2103475" y="3512289"/>
            <a:ext cx="5016793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23D367-CF09-4D18-AE27-6E24EC2F7B04}"/>
              </a:ext>
            </a:extLst>
          </p:cNvPr>
          <p:cNvSpPr txBox="1"/>
          <p:nvPr/>
        </p:nvSpPr>
        <p:spPr>
          <a:xfrm>
            <a:off x="3715414" y="3219229"/>
            <a:ext cx="944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redirect</a:t>
            </a:r>
          </a:p>
        </p:txBody>
      </p:sp>
      <p:cxnSp>
        <p:nvCxnSpPr>
          <p:cNvPr id="33" name="Connettore diritto 39">
            <a:extLst>
              <a:ext uri="{FF2B5EF4-FFF2-40B4-BE49-F238E27FC236}">
                <a16:creationId xmlns:a16="http://schemas.microsoft.com/office/drawing/2014/main" id="{1B132197-908F-42CA-BA7F-E9FEBA30CDA7}"/>
              </a:ext>
            </a:extLst>
          </p:cNvPr>
          <p:cNvCxnSpPr>
            <a:cxnSpLocks/>
          </p:cNvCxnSpPr>
          <p:nvPr/>
        </p:nvCxnSpPr>
        <p:spPr>
          <a:xfrm flipH="1">
            <a:off x="7293932" y="1657067"/>
            <a:ext cx="1281" cy="12543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diritto 39">
            <a:extLst>
              <a:ext uri="{FF2B5EF4-FFF2-40B4-BE49-F238E27FC236}">
                <a16:creationId xmlns:a16="http://schemas.microsoft.com/office/drawing/2014/main" id="{6BB2D388-9AA3-4443-88AC-121F8835610A}"/>
              </a:ext>
            </a:extLst>
          </p:cNvPr>
          <p:cNvCxnSpPr>
            <a:cxnSpLocks/>
          </p:cNvCxnSpPr>
          <p:nvPr/>
        </p:nvCxnSpPr>
        <p:spPr>
          <a:xfrm>
            <a:off x="7295213" y="3765857"/>
            <a:ext cx="7579" cy="2539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diritto 39">
            <a:extLst>
              <a:ext uri="{FF2B5EF4-FFF2-40B4-BE49-F238E27FC236}">
                <a16:creationId xmlns:a16="http://schemas.microsoft.com/office/drawing/2014/main" id="{DCE3C2B1-09B4-4880-9B4C-B8AF693AA3A5}"/>
              </a:ext>
            </a:extLst>
          </p:cNvPr>
          <p:cNvCxnSpPr>
            <a:cxnSpLocks/>
          </p:cNvCxnSpPr>
          <p:nvPr/>
        </p:nvCxnSpPr>
        <p:spPr>
          <a:xfrm flipH="1">
            <a:off x="5645885" y="1612764"/>
            <a:ext cx="1281" cy="430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9">
            <a:extLst>
              <a:ext uri="{FF2B5EF4-FFF2-40B4-BE49-F238E27FC236}">
                <a16:creationId xmlns:a16="http://schemas.microsoft.com/office/drawing/2014/main" id="{F93D8F03-4F92-46E5-BABD-EF15513AAEBC}"/>
              </a:ext>
            </a:extLst>
          </p:cNvPr>
          <p:cNvCxnSpPr>
            <a:cxnSpLocks/>
          </p:cNvCxnSpPr>
          <p:nvPr/>
        </p:nvCxnSpPr>
        <p:spPr>
          <a:xfrm flipH="1">
            <a:off x="5645885" y="2915252"/>
            <a:ext cx="1281" cy="33631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9">
            <a:extLst>
              <a:ext uri="{FF2B5EF4-FFF2-40B4-BE49-F238E27FC236}">
                <a16:creationId xmlns:a16="http://schemas.microsoft.com/office/drawing/2014/main" id="{A024E679-2690-4997-9715-BEF2BE4B38DE}"/>
              </a:ext>
            </a:extLst>
          </p:cNvPr>
          <p:cNvCxnSpPr>
            <a:cxnSpLocks/>
          </p:cNvCxnSpPr>
          <p:nvPr/>
        </p:nvCxnSpPr>
        <p:spPr>
          <a:xfrm flipH="1">
            <a:off x="2004233" y="1657066"/>
            <a:ext cx="1281" cy="430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AE746B6-812C-49D6-93CE-F5206D2C304A}"/>
              </a:ext>
            </a:extLst>
          </p:cNvPr>
          <p:cNvCxnSpPr>
            <a:cxnSpLocks/>
          </p:cNvCxnSpPr>
          <p:nvPr/>
        </p:nvCxnSpPr>
        <p:spPr>
          <a:xfrm>
            <a:off x="1961707" y="2236382"/>
            <a:ext cx="3537097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052C26B-49B6-43DB-A408-37574479FBBD}"/>
              </a:ext>
            </a:extLst>
          </p:cNvPr>
          <p:cNvSpPr txBox="1"/>
          <p:nvPr/>
        </p:nvSpPr>
        <p:spPr>
          <a:xfrm>
            <a:off x="3174926" y="2005345"/>
            <a:ext cx="1325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/>
              <a:t>Invalidate()</a:t>
            </a:r>
          </a:p>
        </p:txBody>
      </p:sp>
      <p:cxnSp>
        <p:nvCxnSpPr>
          <p:cNvPr id="13" name="Connettore 2 17">
            <a:extLst>
              <a:ext uri="{FF2B5EF4-FFF2-40B4-BE49-F238E27FC236}">
                <a16:creationId xmlns:a16="http://schemas.microsoft.com/office/drawing/2014/main" id="{CBB21B6E-525B-498E-9901-ED4FA8AE1F47}"/>
              </a:ext>
            </a:extLst>
          </p:cNvPr>
          <p:cNvCxnSpPr>
            <a:cxnSpLocks/>
          </p:cNvCxnSpPr>
          <p:nvPr/>
        </p:nvCxnSpPr>
        <p:spPr>
          <a:xfrm>
            <a:off x="239897" y="3150667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9">
            <a:extLst>
              <a:ext uri="{FF2B5EF4-FFF2-40B4-BE49-F238E27FC236}">
                <a16:creationId xmlns:a16="http://schemas.microsoft.com/office/drawing/2014/main" id="{C323F1A4-958D-4B17-8BDA-232D0A725616}"/>
              </a:ext>
            </a:extLst>
          </p:cNvPr>
          <p:cNvSpPr txBox="1"/>
          <p:nvPr/>
        </p:nvSpPr>
        <p:spPr>
          <a:xfrm>
            <a:off x="918999" y="2863186"/>
            <a:ext cx="820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i="1">
                <a:ea typeface="+mn-lt"/>
                <a:cs typeface="+mn-lt"/>
              </a:rPr>
              <a:t>doPost</a:t>
            </a:r>
            <a:endParaRPr lang="it-IT" sz="1200" i="1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8E63D1E-25F4-4391-BD84-413E89C5F8B2}"/>
              </a:ext>
            </a:extLst>
          </p:cNvPr>
          <p:cNvSpPr/>
          <p:nvPr/>
        </p:nvSpPr>
        <p:spPr>
          <a:xfrm>
            <a:off x="-27688" y="3336083"/>
            <a:ext cx="1896140" cy="12464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POST </a:t>
            </a:r>
            <a:r>
              <a:rPr lang="en-US" sz="1400" i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/Logout</a:t>
            </a:r>
            <a:endParaRPr lang="en-US" sz="1400" i="1">
              <a:solidFill>
                <a:schemeClr val="dk1"/>
              </a:solidFill>
              <a:latin typeface="+mj-lt"/>
              <a:ea typeface="Calibri"/>
              <a:cs typeface="Calibri"/>
            </a:endParaRPr>
          </a:p>
          <a:p>
            <a:pPr lvl="0"/>
            <a:endParaRPr lang="en-US" sz="1400">
              <a:solidFill>
                <a:schemeClr val="dk1"/>
              </a:solidFill>
              <a:latin typeface="+mj-lt"/>
              <a:cs typeface="Calibri"/>
            </a:endParaRPr>
          </a:p>
          <a:p>
            <a:pPr lvl="0"/>
            <a:r>
              <a:rPr lang="en-US" sz="14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From: </a:t>
            </a:r>
            <a:r>
              <a:rPr lang="en-US" sz="11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HomeEmployee.html</a:t>
            </a:r>
          </a:p>
          <a:p>
            <a:r>
              <a:rPr lang="en-US" sz="1100">
                <a:solidFill>
                  <a:schemeClr val="dk1"/>
                </a:solidFill>
                <a:latin typeface="+mj-lt"/>
                <a:cs typeface="Calibri"/>
              </a:rPr>
              <a:t>HomeCustomer.html</a:t>
            </a:r>
          </a:p>
          <a:p>
            <a:r>
              <a:rPr lang="en-US" sz="1100">
                <a:solidFill>
                  <a:schemeClr val="dk1"/>
                </a:solidFill>
                <a:latin typeface="+mj-lt"/>
                <a:cs typeface="Calibri"/>
              </a:rPr>
              <a:t>CreateEstimatePrice.html</a:t>
            </a:r>
            <a:endParaRPr 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7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4490284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Gestione Preventivi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5075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>
                <a:ea typeface="+mn-lt"/>
                <a:cs typeface="+mn-lt"/>
              </a:rPr>
              <a:t>Un’applicazione web consente la gestione di richieste di preventivi per prodotti personalizzati. Un </a:t>
            </a:r>
            <a:r>
              <a:rPr lang="it-IT" b="1">
                <a:solidFill>
                  <a:srgbClr val="286D9F"/>
                </a:solidFill>
                <a:ea typeface="+mn-lt"/>
                <a:cs typeface="+mn-lt"/>
              </a:rPr>
              <a:t>preventivo è associato a un prodotto</a:t>
            </a:r>
            <a:r>
              <a:rPr lang="it-IT">
                <a:ea typeface="+mn-lt"/>
                <a:cs typeface="+mn-lt"/>
              </a:rPr>
              <a:t>, al </a:t>
            </a:r>
            <a:r>
              <a:rPr lang="it-IT" b="1">
                <a:solidFill>
                  <a:srgbClr val="286D9F"/>
                </a:solidFill>
                <a:ea typeface="+mn-lt"/>
                <a:cs typeface="+mn-lt"/>
              </a:rPr>
              <a:t>cliente</a:t>
            </a:r>
            <a:r>
              <a:rPr lang="it-IT">
                <a:ea typeface="+mn-lt"/>
                <a:cs typeface="+mn-lt"/>
              </a:rPr>
              <a:t> che l’ha richiesto e all’</a:t>
            </a:r>
            <a:r>
              <a:rPr lang="it-IT" b="1">
                <a:solidFill>
                  <a:srgbClr val="286D9F"/>
                </a:solidFill>
                <a:ea typeface="+mn-lt"/>
                <a:cs typeface="+mn-lt"/>
              </a:rPr>
              <a:t>impiegato</a:t>
            </a:r>
            <a:r>
              <a:rPr lang="it-IT">
                <a:ea typeface="+mn-lt"/>
                <a:cs typeface="+mn-lt"/>
              </a:rPr>
              <a:t> che l’ha gestito. </a:t>
            </a:r>
            <a:r>
              <a:rPr lang="it-IT" b="1">
                <a:solidFill>
                  <a:srgbClr val="286D9F"/>
                </a:solidFill>
                <a:ea typeface="+mn-lt"/>
                <a:cs typeface="+mn-lt"/>
              </a:rPr>
              <a:t>Il preventivo comprende una o più opzioni per il prodotto a cui è associato</a:t>
            </a:r>
            <a:r>
              <a:rPr lang="it-IT">
                <a:ea typeface="+mn-lt"/>
                <a:cs typeface="+mn-lt"/>
              </a:rPr>
              <a:t>, che devono essere tra quelle disponibili per il prodotto. Un </a:t>
            </a:r>
            <a:r>
              <a:rPr lang="it-IT" b="1">
                <a:solidFill>
                  <a:srgbClr val="FF0000"/>
                </a:solidFill>
                <a:ea typeface="+mn-lt"/>
                <a:cs typeface="+mn-lt"/>
              </a:rPr>
              <a:t>prodotto</a:t>
            </a:r>
            <a:r>
              <a:rPr lang="it-IT">
                <a:ea typeface="+mn-lt"/>
                <a:cs typeface="+mn-lt"/>
              </a:rPr>
              <a:t> ha un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codice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un’immagine</a:t>
            </a:r>
            <a:r>
              <a:rPr lang="it-IT">
                <a:ea typeface="+mn-lt"/>
                <a:cs typeface="+mn-lt"/>
              </a:rPr>
              <a:t> e un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it-IT">
                <a:ea typeface="+mn-lt"/>
                <a:cs typeface="+mn-lt"/>
              </a:rPr>
              <a:t>. Un’</a:t>
            </a:r>
            <a:r>
              <a:rPr lang="it-IT" b="1">
                <a:solidFill>
                  <a:srgbClr val="FF0000"/>
                </a:solidFill>
                <a:ea typeface="+mn-lt"/>
                <a:cs typeface="+mn-lt"/>
              </a:rPr>
              <a:t>opzione</a:t>
            </a:r>
            <a:r>
              <a:rPr lang="it-IT">
                <a:ea typeface="+mn-lt"/>
                <a:cs typeface="+mn-lt"/>
              </a:rPr>
              <a:t> ha un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codice</a:t>
            </a:r>
            <a:r>
              <a:rPr lang="it-IT">
                <a:ea typeface="+mn-lt"/>
                <a:cs typeface="+mn-lt"/>
              </a:rPr>
              <a:t>, un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tipo</a:t>
            </a:r>
            <a:r>
              <a:rPr lang="it-IT">
                <a:ea typeface="+mn-lt"/>
                <a:cs typeface="+mn-lt"/>
              </a:rPr>
              <a:t> (“normale”, “in offerta”) e un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it-IT">
                <a:ea typeface="+mn-lt"/>
                <a:cs typeface="+mn-lt"/>
              </a:rPr>
              <a:t>. Un </a:t>
            </a:r>
            <a:r>
              <a:rPr lang="it-IT" b="1">
                <a:solidFill>
                  <a:srgbClr val="FF0000"/>
                </a:solidFill>
                <a:ea typeface="+mn-lt"/>
                <a:cs typeface="+mn-lt"/>
              </a:rPr>
              <a:t>preventivo</a:t>
            </a:r>
            <a:r>
              <a:rPr lang="it-IT">
                <a:ea typeface="+mn-lt"/>
                <a:cs typeface="+mn-lt"/>
              </a:rPr>
              <a:t> ha un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prezzo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b="1">
                <a:solidFill>
                  <a:srgbClr val="286D9F"/>
                </a:solidFill>
                <a:ea typeface="+mn-lt"/>
                <a:cs typeface="+mn-lt"/>
              </a:rPr>
              <a:t>definito dall’impiegato</a:t>
            </a:r>
            <a:r>
              <a:rPr lang="it-IT">
                <a:ea typeface="+mn-lt"/>
                <a:cs typeface="+mn-lt"/>
              </a:rPr>
              <a:t>. Quando </a:t>
            </a:r>
            <a:r>
              <a:rPr lang="it-IT"/>
              <a:t>l’</a:t>
            </a:r>
            <a:r>
              <a:rPr lang="it-IT" b="1">
                <a:solidFill>
                  <a:srgbClr val="FF0000"/>
                </a:solidFill>
                <a:ea typeface="+mn-lt"/>
                <a:cs typeface="+mn-lt"/>
              </a:rPr>
              <a:t>utente</a:t>
            </a:r>
            <a:r>
              <a:rPr lang="it-IT">
                <a:ea typeface="+mn-lt"/>
                <a:cs typeface="+mn-lt"/>
              </a:rPr>
              <a:t> (cliente o impiegato) accede all’applicazione, appare una LOGIN PAGE, mediante la quale l’utente si autentica con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username</a:t>
            </a:r>
            <a:r>
              <a:rPr lang="it-IT">
                <a:ea typeface="+mn-lt"/>
                <a:cs typeface="+mn-lt"/>
              </a:rPr>
              <a:t> e </a:t>
            </a:r>
            <a:r>
              <a:rPr lang="it-IT" b="1">
                <a:solidFill>
                  <a:srgbClr val="00B050"/>
                </a:solidFill>
                <a:ea typeface="+mn-lt"/>
                <a:cs typeface="+mn-lt"/>
              </a:rPr>
              <a:t>password</a:t>
            </a:r>
            <a:r>
              <a:rPr lang="it-IT">
                <a:ea typeface="+mn-lt"/>
                <a:cs typeface="+mn-lt"/>
              </a:rPr>
              <a:t>. Quando un cliente fa login, accede a una pagina HOME PAGE CLIENTE che contiene una form per creare un preventivo e l’elenco dei preventivi creati dal cliente. Mediante la form l’utente per prima cosa sceglie il prodotto; scelto il prodotto, la form mostra le opzioni di quel prodotto.</a:t>
            </a:r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DFD8CA4-CDF9-40AA-B84C-D72E3089A7BF}"/>
              </a:ext>
            </a:extLst>
          </p:cNvPr>
          <p:cNvSpPr/>
          <p:nvPr/>
        </p:nvSpPr>
        <p:spPr>
          <a:xfrm>
            <a:off x="781051" y="6434134"/>
            <a:ext cx="196850" cy="1968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796F40-0789-4264-9055-979F94413C36}"/>
              </a:ext>
            </a:extLst>
          </p:cNvPr>
          <p:cNvSpPr txBox="1"/>
          <p:nvPr/>
        </p:nvSpPr>
        <p:spPr>
          <a:xfrm>
            <a:off x="977900" y="6394059"/>
            <a:ext cx="110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Entities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62956EB-346C-447B-A587-3483A780DBE4}"/>
              </a:ext>
            </a:extLst>
          </p:cNvPr>
          <p:cNvSpPr/>
          <p:nvPr/>
        </p:nvSpPr>
        <p:spPr>
          <a:xfrm>
            <a:off x="2279654" y="6424210"/>
            <a:ext cx="196850" cy="1968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BF89C2-9E5F-4773-82F4-38371DE59740}"/>
              </a:ext>
            </a:extLst>
          </p:cNvPr>
          <p:cNvSpPr txBox="1"/>
          <p:nvPr/>
        </p:nvSpPr>
        <p:spPr>
          <a:xfrm>
            <a:off x="2476504" y="6384135"/>
            <a:ext cx="1403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Attributes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F5C822-9AA0-4E6A-8889-656424EF9375}"/>
              </a:ext>
            </a:extLst>
          </p:cNvPr>
          <p:cNvSpPr/>
          <p:nvPr/>
        </p:nvSpPr>
        <p:spPr>
          <a:xfrm>
            <a:off x="4114802" y="6424210"/>
            <a:ext cx="196850" cy="196850"/>
          </a:xfrm>
          <a:prstGeom prst="rect">
            <a:avLst/>
          </a:prstGeom>
          <a:solidFill>
            <a:srgbClr val="286D9F"/>
          </a:solidFill>
          <a:ln>
            <a:solidFill>
              <a:srgbClr val="286D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BBF970-6E16-4BE6-A4E0-9628E551E502}"/>
              </a:ext>
            </a:extLst>
          </p:cNvPr>
          <p:cNvSpPr txBox="1"/>
          <p:nvPr/>
        </p:nvSpPr>
        <p:spPr>
          <a:xfrm>
            <a:off x="4311652" y="6384135"/>
            <a:ext cx="1228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8294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4490284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Gestione Preventivi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5075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>
                <a:ea typeface="+mn-lt"/>
                <a:cs typeface="+mn-lt"/>
              </a:rPr>
              <a:t>L’utente sceglie le opzioni (almeno una) e conferma l’invio del preventivo mediante il bottone INVIA PREVENTIVO. Quando un impiegato fa login, accede a una pagina HOME PAGE IMPIEGATO che contiene l’elenco dei preventivi gestiti da lui in precedenza e quello dei preventivi non ancora associati a nessun impiegato. Quando l’impiegato seleziona un elemento dall’elenco dei preventivi non ancora associati a nessuno, </a:t>
            </a:r>
            <a:r>
              <a:rPr lang="it-IT" u="sng">
                <a:ea typeface="+mn-lt"/>
                <a:cs typeface="+mn-lt"/>
              </a:rPr>
              <a:t>compare</a:t>
            </a:r>
            <a:r>
              <a:rPr lang="it-IT">
                <a:ea typeface="+mn-lt"/>
                <a:cs typeface="+mn-lt"/>
              </a:rPr>
              <a:t> una pagina PREZZA PREVENTIVO che mostra i dati del cliente (username) e del preventivo e una form per inserire il prezzo del preventivo. Quando l’impiegato inserisce il prezzo e invia i dati con il bottone INVIA PREZZO, compare di nuovo la pagina HOME PAGE IMPIEGATO con gli elenchi dei preventivi aggiornati.</a:t>
            </a:r>
          </a:p>
        </p:txBody>
      </p:sp>
    </p:spTree>
    <p:extLst>
      <p:ext uri="{BB962C8B-B14F-4D97-AF65-F5344CB8AC3E}">
        <p14:creationId xmlns:p14="http://schemas.microsoft.com/office/powerpoint/2010/main" val="292778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4490284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Database design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86106A4-36EA-4129-B230-EF1B78F5B1F3}"/>
              </a:ext>
            </a:extLst>
          </p:cNvPr>
          <p:cNvSpPr/>
          <p:nvPr/>
        </p:nvSpPr>
        <p:spPr>
          <a:xfrm>
            <a:off x="2150852" y="1504950"/>
            <a:ext cx="849745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286D9F"/>
                </a:solidFill>
              </a:rPr>
              <a:t>User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8318C3E-1D09-43CD-B953-F5BA64DA3F8B}"/>
              </a:ext>
            </a:extLst>
          </p:cNvPr>
          <p:cNvSpPr/>
          <p:nvPr/>
        </p:nvSpPr>
        <p:spPr>
          <a:xfrm>
            <a:off x="866997" y="2687205"/>
            <a:ext cx="12838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286D9F"/>
                </a:solidFill>
              </a:rPr>
              <a:t>Employee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3B4A326-32F0-428E-B002-114591808B03}"/>
              </a:ext>
            </a:extLst>
          </p:cNvPr>
          <p:cNvSpPr/>
          <p:nvPr/>
        </p:nvSpPr>
        <p:spPr>
          <a:xfrm>
            <a:off x="3000597" y="2687205"/>
            <a:ext cx="1283855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286D9F"/>
                </a:solidFill>
              </a:rPr>
              <a:t>Customer</a:t>
            </a:r>
            <a:endParaRPr lang="it-IT" dirty="0">
              <a:solidFill>
                <a:srgbClr val="286D9F"/>
              </a:solidFill>
            </a:endParaRPr>
          </a:p>
        </p:txBody>
      </p:sp>
      <p:sp>
        <p:nvSpPr>
          <p:cNvPr id="8" name="Decisione 7">
            <a:extLst>
              <a:ext uri="{FF2B5EF4-FFF2-40B4-BE49-F238E27FC236}">
                <a16:creationId xmlns:a16="http://schemas.microsoft.com/office/drawing/2014/main" id="{F3FCCF97-9756-4D73-9611-06636E11C6CD}"/>
              </a:ext>
            </a:extLst>
          </p:cNvPr>
          <p:cNvSpPr/>
          <p:nvPr/>
        </p:nvSpPr>
        <p:spPr>
          <a:xfrm>
            <a:off x="3004919" y="3767860"/>
            <a:ext cx="1279533" cy="46181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err="1">
                <a:solidFill>
                  <a:schemeClr val="tx1"/>
                </a:solidFill>
              </a:rPr>
              <a:t>inserts</a:t>
            </a:r>
            <a:endParaRPr lang="it-IT" sz="1100">
              <a:solidFill>
                <a:schemeClr val="tx1"/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3717E39-22CA-4BD4-86A5-5A8013F0F3FC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3642525" y="3149023"/>
            <a:ext cx="2161" cy="618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5D41C161-B870-46A8-A171-B7069950FB98}"/>
              </a:ext>
            </a:extLst>
          </p:cNvPr>
          <p:cNvGrpSpPr/>
          <p:nvPr/>
        </p:nvGrpSpPr>
        <p:grpSpPr>
          <a:xfrm>
            <a:off x="1508926" y="2068368"/>
            <a:ext cx="2133600" cy="618837"/>
            <a:chOff x="1508926" y="2068368"/>
            <a:chExt cx="2133600" cy="618837"/>
          </a:xfrm>
        </p:grpSpPr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id="{C20BD426-63AE-4CBD-8113-8DF27D3A095C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rot="16200000" flipV="1">
              <a:off x="2799707" y="1844387"/>
              <a:ext cx="618837" cy="10668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1828B561-F827-4E11-8299-EF3AB943B6C7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732907" y="1844387"/>
              <a:ext cx="618837" cy="1066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Decisione 26">
            <a:extLst>
              <a:ext uri="{FF2B5EF4-FFF2-40B4-BE49-F238E27FC236}">
                <a16:creationId xmlns:a16="http://schemas.microsoft.com/office/drawing/2014/main" id="{865431B1-3A0B-4678-8031-FC02383D54F1}"/>
              </a:ext>
            </a:extLst>
          </p:cNvPr>
          <p:cNvSpPr/>
          <p:nvPr/>
        </p:nvSpPr>
        <p:spPr>
          <a:xfrm>
            <a:off x="866997" y="3786333"/>
            <a:ext cx="1279533" cy="46181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2B38B71-B596-4405-B220-7ABB782295C2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504603" y="3167496"/>
            <a:ext cx="2161" cy="618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2EDA56F7-A118-4B53-9FD7-03464BC9B24C}"/>
              </a:ext>
            </a:extLst>
          </p:cNvPr>
          <p:cNvSpPr/>
          <p:nvPr/>
        </p:nvSpPr>
        <p:spPr>
          <a:xfrm>
            <a:off x="4381582" y="5847263"/>
            <a:ext cx="1283855" cy="461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86D9F"/>
                </a:solidFill>
              </a:rPr>
              <a:t>Product</a:t>
            </a:r>
          </a:p>
        </p:txBody>
      </p:sp>
      <p:sp>
        <p:nvSpPr>
          <p:cNvPr id="35" name="Decisione 34">
            <a:extLst>
              <a:ext uri="{FF2B5EF4-FFF2-40B4-BE49-F238E27FC236}">
                <a16:creationId xmlns:a16="http://schemas.microsoft.com/office/drawing/2014/main" id="{B44A4DE3-A981-47CF-9629-C0A8FEA8A0B7}"/>
              </a:ext>
            </a:extLst>
          </p:cNvPr>
          <p:cNvSpPr/>
          <p:nvPr/>
        </p:nvSpPr>
        <p:spPr>
          <a:xfrm>
            <a:off x="2046647" y="5847263"/>
            <a:ext cx="1279533" cy="46181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48599D9-33BC-42FB-8E09-DB57CF0DBD2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684253" y="5411933"/>
            <a:ext cx="2161" cy="435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05ECA85-076D-4A2E-A8EE-BB528BCEB59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3326180" y="6078172"/>
            <a:ext cx="10554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aborazione 42">
            <a:extLst>
              <a:ext uri="{FF2B5EF4-FFF2-40B4-BE49-F238E27FC236}">
                <a16:creationId xmlns:a16="http://schemas.microsoft.com/office/drawing/2014/main" id="{2A520C78-3741-4289-B334-D3D582592437}"/>
              </a:ext>
            </a:extLst>
          </p:cNvPr>
          <p:cNvSpPr/>
          <p:nvPr/>
        </p:nvSpPr>
        <p:spPr>
          <a:xfrm>
            <a:off x="8134005" y="5847263"/>
            <a:ext cx="1283855" cy="461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286D9F"/>
                </a:solidFill>
              </a:rPr>
              <a:t>Optional</a:t>
            </a:r>
          </a:p>
        </p:txBody>
      </p:sp>
      <p:sp>
        <p:nvSpPr>
          <p:cNvPr id="46" name="Decisione 45">
            <a:extLst>
              <a:ext uri="{FF2B5EF4-FFF2-40B4-BE49-F238E27FC236}">
                <a16:creationId xmlns:a16="http://schemas.microsoft.com/office/drawing/2014/main" id="{E77ACBF6-C4F8-4FB1-86D4-B9AF151D639C}"/>
              </a:ext>
            </a:extLst>
          </p:cNvPr>
          <p:cNvSpPr/>
          <p:nvPr/>
        </p:nvSpPr>
        <p:spPr>
          <a:xfrm>
            <a:off x="6174122" y="5847263"/>
            <a:ext cx="1365366" cy="46181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>
                <a:solidFill>
                  <a:schemeClr val="tx1"/>
                </a:solidFill>
              </a:rPr>
              <a:t>optionalToProduct</a:t>
            </a: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AC2AF0D-28EF-477A-83F0-704AEEE8F310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5665437" y="6078172"/>
            <a:ext cx="508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96B4449C-8B96-4B9A-9136-1ABEAD4667EB}"/>
              </a:ext>
            </a:extLst>
          </p:cNvPr>
          <p:cNvCxnSpPr/>
          <p:nvPr/>
        </p:nvCxnSpPr>
        <p:spPr>
          <a:xfrm>
            <a:off x="7539488" y="6078172"/>
            <a:ext cx="594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ecisione 64">
            <a:extLst>
              <a:ext uri="{FF2B5EF4-FFF2-40B4-BE49-F238E27FC236}">
                <a16:creationId xmlns:a16="http://schemas.microsoft.com/office/drawing/2014/main" id="{19CEF30C-9A6B-457D-9A09-58D599CCE016}"/>
              </a:ext>
            </a:extLst>
          </p:cNvPr>
          <p:cNvSpPr/>
          <p:nvPr/>
        </p:nvSpPr>
        <p:spPr>
          <a:xfrm>
            <a:off x="5489363" y="4119451"/>
            <a:ext cx="1437572" cy="539001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</a:rPr>
              <a:t>Chosen</a:t>
            </a:r>
          </a:p>
          <a:p>
            <a:pPr algn="ctr"/>
            <a:r>
              <a:rPr lang="it-IT" sz="110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6ED6ACFA-E3DD-48B6-A80E-B00730340062}"/>
              </a:ext>
            </a:extLst>
          </p:cNvPr>
          <p:cNvCxnSpPr>
            <a:cxnSpLocks/>
          </p:cNvCxnSpPr>
          <p:nvPr/>
        </p:nvCxnSpPr>
        <p:spPr>
          <a:xfrm flipV="1">
            <a:off x="3326180" y="4361514"/>
            <a:ext cx="2163183" cy="768710"/>
          </a:xfrm>
          <a:prstGeom prst="bentConnector3">
            <a:avLst>
              <a:gd name="adj1" fmla="val 725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25E700F-6391-4CBF-A7DA-09CD68C6B947}"/>
              </a:ext>
            </a:extLst>
          </p:cNvPr>
          <p:cNvSpPr txBox="1"/>
          <p:nvPr/>
        </p:nvSpPr>
        <p:spPr>
          <a:xfrm>
            <a:off x="2973304" y="1070998"/>
            <a:ext cx="96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/>
              <a:t>● </a:t>
            </a:r>
            <a:r>
              <a:rPr lang="it-IT" sz="1100" b="1" u="sng"/>
              <a:t>id</a:t>
            </a:r>
          </a:p>
          <a:p>
            <a:r>
              <a:rPr lang="it-IT" sz="1100" b="1"/>
              <a:t>◦ </a:t>
            </a:r>
            <a:r>
              <a:rPr lang="it-IT" sz="1100"/>
              <a:t>username</a:t>
            </a:r>
          </a:p>
          <a:p>
            <a:r>
              <a:rPr lang="it-IT" sz="1100" b="1"/>
              <a:t>◦ </a:t>
            </a:r>
            <a:r>
              <a:rPr lang="it-IT" sz="1100"/>
              <a:t>password</a:t>
            </a:r>
          </a:p>
          <a:p>
            <a:r>
              <a:rPr lang="it-IT" sz="1100" b="1"/>
              <a:t>◦ </a:t>
            </a:r>
            <a:r>
              <a:rPr lang="it-IT" sz="1100"/>
              <a:t>email</a:t>
            </a:r>
          </a:p>
          <a:p>
            <a:r>
              <a:rPr lang="it-IT" sz="1100" b="1"/>
              <a:t>◦ </a:t>
            </a:r>
            <a:r>
              <a:rPr lang="it-IT" sz="1100"/>
              <a:t>name</a:t>
            </a:r>
          </a:p>
          <a:p>
            <a:r>
              <a:rPr lang="it-IT" sz="1100" b="1"/>
              <a:t>◦ </a:t>
            </a:r>
            <a:r>
              <a:rPr lang="it-IT" sz="1100" err="1"/>
              <a:t>surname</a:t>
            </a:r>
            <a:endParaRPr lang="it-IT" sz="110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502E896-781E-4AD0-9DC4-16DCA2501E4A}"/>
              </a:ext>
            </a:extLst>
          </p:cNvPr>
          <p:cNvSpPr txBox="1"/>
          <p:nvPr/>
        </p:nvSpPr>
        <p:spPr>
          <a:xfrm>
            <a:off x="9417860" y="5704807"/>
            <a:ext cx="225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/>
              <a:t>●</a:t>
            </a:r>
            <a:r>
              <a:rPr lang="it-IT" sz="1100" b="1" u="sng"/>
              <a:t> id</a:t>
            </a:r>
          </a:p>
          <a:p>
            <a:r>
              <a:rPr lang="it-IT" sz="1100" b="1"/>
              <a:t>◦ </a:t>
            </a:r>
            <a:r>
              <a:rPr lang="it-IT" sz="1100"/>
              <a:t>name</a:t>
            </a:r>
          </a:p>
          <a:p>
            <a:r>
              <a:rPr lang="it-IT" sz="1100" b="1"/>
              <a:t>◦ </a:t>
            </a:r>
            <a:r>
              <a:rPr lang="it-IT" sz="1100" err="1"/>
              <a:t>type</a:t>
            </a:r>
            <a:r>
              <a:rPr lang="it-IT" sz="1100"/>
              <a:t> (NORMAL, SALE)</a:t>
            </a:r>
            <a:endParaRPr lang="it-IT" sz="120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2BF433E-7832-487B-AC1B-212D59C519F8}"/>
              </a:ext>
            </a:extLst>
          </p:cNvPr>
          <p:cNvSpPr txBox="1"/>
          <p:nvPr/>
        </p:nvSpPr>
        <p:spPr>
          <a:xfrm>
            <a:off x="3823050" y="6147575"/>
            <a:ext cx="849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/>
              <a:t>●</a:t>
            </a:r>
            <a:r>
              <a:rPr lang="it-IT" sz="1100" b="1" u="sng"/>
              <a:t> id</a:t>
            </a:r>
          </a:p>
          <a:p>
            <a:r>
              <a:rPr lang="it-IT" sz="1100" b="1"/>
              <a:t>◦ </a:t>
            </a:r>
            <a:r>
              <a:rPr lang="it-IT" sz="1100"/>
              <a:t>name</a:t>
            </a:r>
          </a:p>
          <a:p>
            <a:r>
              <a:rPr lang="it-IT" sz="1100" b="1"/>
              <a:t>◦ </a:t>
            </a:r>
            <a:r>
              <a:rPr lang="it-IT" sz="1100"/>
              <a:t>image</a:t>
            </a:r>
            <a:endParaRPr lang="it-IT" sz="1200"/>
          </a:p>
        </p:txBody>
      </p:sp>
      <p:sp>
        <p:nvSpPr>
          <p:cNvPr id="75" name="Connettore 74">
            <a:extLst>
              <a:ext uri="{FF2B5EF4-FFF2-40B4-BE49-F238E27FC236}">
                <a16:creationId xmlns:a16="http://schemas.microsoft.com/office/drawing/2014/main" id="{970AB6EC-4673-4DD0-A742-A10A796F898E}"/>
              </a:ext>
            </a:extLst>
          </p:cNvPr>
          <p:cNvSpPr/>
          <p:nvPr/>
        </p:nvSpPr>
        <p:spPr>
          <a:xfrm>
            <a:off x="546745" y="3964781"/>
            <a:ext cx="95250" cy="9525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FDF34459-DFB2-4AAB-8838-BED925013D19}"/>
              </a:ext>
            </a:extLst>
          </p:cNvPr>
          <p:cNvCxnSpPr>
            <a:stCxn id="75" idx="6"/>
            <a:endCxn id="27" idx="1"/>
          </p:cNvCxnSpPr>
          <p:nvPr/>
        </p:nvCxnSpPr>
        <p:spPr>
          <a:xfrm>
            <a:off x="641995" y="4012406"/>
            <a:ext cx="225002" cy="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7B6FE2CD-9ACC-46F8-A083-0BAB53348FEC}"/>
              </a:ext>
            </a:extLst>
          </p:cNvPr>
          <p:cNvSpPr txBox="1"/>
          <p:nvPr/>
        </p:nvSpPr>
        <p:spPr>
          <a:xfrm>
            <a:off x="287425" y="3744853"/>
            <a:ext cx="597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/>
              <a:t>price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6F079898-A6E3-4070-A270-829E970BE5A2}"/>
              </a:ext>
            </a:extLst>
          </p:cNvPr>
          <p:cNvSpPr txBox="1"/>
          <p:nvPr/>
        </p:nvSpPr>
        <p:spPr>
          <a:xfrm>
            <a:off x="1578012" y="4926116"/>
            <a:ext cx="73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● </a:t>
            </a:r>
            <a:r>
              <a:rPr lang="it-IT" sz="1100" b="1" u="sng" dirty="0"/>
              <a:t>id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F3955A-F532-4CD5-9349-869AC4D128EE}"/>
              </a:ext>
            </a:extLst>
          </p:cNvPr>
          <p:cNvSpPr txBox="1"/>
          <p:nvPr/>
        </p:nvSpPr>
        <p:spPr>
          <a:xfrm>
            <a:off x="2328703" y="2381913"/>
            <a:ext cx="644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(p, e)</a:t>
            </a:r>
          </a:p>
        </p:txBody>
      </p:sp>
      <p:sp>
        <p:nvSpPr>
          <p:cNvPr id="47" name="CasellaDiTesto 44">
            <a:extLst>
              <a:ext uri="{FF2B5EF4-FFF2-40B4-BE49-F238E27FC236}">
                <a16:creationId xmlns:a16="http://schemas.microsoft.com/office/drawing/2014/main" id="{5AAEF634-C5F1-4870-AC98-F019E24FE140}"/>
              </a:ext>
            </a:extLst>
          </p:cNvPr>
          <p:cNvSpPr txBox="1"/>
          <p:nvPr/>
        </p:nvSpPr>
        <p:spPr>
          <a:xfrm>
            <a:off x="1015367" y="3175238"/>
            <a:ext cx="48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(0,n)</a:t>
            </a:r>
          </a:p>
        </p:txBody>
      </p:sp>
      <p:sp>
        <p:nvSpPr>
          <p:cNvPr id="52" name="CasellaDiTesto 44">
            <a:extLst>
              <a:ext uri="{FF2B5EF4-FFF2-40B4-BE49-F238E27FC236}">
                <a16:creationId xmlns:a16="http://schemas.microsoft.com/office/drawing/2014/main" id="{BC2872C5-9196-4B02-94C6-AA65FB28728D}"/>
              </a:ext>
            </a:extLst>
          </p:cNvPr>
          <p:cNvSpPr txBox="1"/>
          <p:nvPr/>
        </p:nvSpPr>
        <p:spPr>
          <a:xfrm>
            <a:off x="5669325" y="5816562"/>
            <a:ext cx="539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(m,n)</a:t>
            </a:r>
          </a:p>
        </p:txBody>
      </p:sp>
      <p:sp>
        <p:nvSpPr>
          <p:cNvPr id="53" name="CasellaDiTesto 44">
            <a:extLst>
              <a:ext uri="{FF2B5EF4-FFF2-40B4-BE49-F238E27FC236}">
                <a16:creationId xmlns:a16="http://schemas.microsoft.com/office/drawing/2014/main" id="{AF08A270-5FF7-406D-8947-117A346447E0}"/>
              </a:ext>
            </a:extLst>
          </p:cNvPr>
          <p:cNvSpPr txBox="1"/>
          <p:nvPr/>
        </p:nvSpPr>
        <p:spPr>
          <a:xfrm>
            <a:off x="7588369" y="5824756"/>
            <a:ext cx="541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(m,n)</a:t>
            </a:r>
          </a:p>
        </p:txBody>
      </p:sp>
      <p:sp>
        <p:nvSpPr>
          <p:cNvPr id="54" name="CasellaDiTesto 50">
            <a:extLst>
              <a:ext uri="{FF2B5EF4-FFF2-40B4-BE49-F238E27FC236}">
                <a16:creationId xmlns:a16="http://schemas.microsoft.com/office/drawing/2014/main" id="{FE396F76-E40E-4DD4-91AD-B08A9356BC3D}"/>
              </a:ext>
            </a:extLst>
          </p:cNvPr>
          <p:cNvSpPr txBox="1"/>
          <p:nvPr/>
        </p:nvSpPr>
        <p:spPr>
          <a:xfrm>
            <a:off x="2675234" y="5432466"/>
            <a:ext cx="48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(1,1)</a:t>
            </a:r>
          </a:p>
        </p:txBody>
      </p:sp>
      <p:sp>
        <p:nvSpPr>
          <p:cNvPr id="55" name="CasellaDiTesto 50">
            <a:extLst>
              <a:ext uri="{FF2B5EF4-FFF2-40B4-BE49-F238E27FC236}">
                <a16:creationId xmlns:a16="http://schemas.microsoft.com/office/drawing/2014/main" id="{F8DC4097-DD1C-4A0D-A72F-055242F31A8F}"/>
              </a:ext>
            </a:extLst>
          </p:cNvPr>
          <p:cNvSpPr txBox="1"/>
          <p:nvPr/>
        </p:nvSpPr>
        <p:spPr>
          <a:xfrm>
            <a:off x="1433843" y="4572416"/>
            <a:ext cx="48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(1,1)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1477910-0046-46C6-8E61-04E85776453B}"/>
              </a:ext>
            </a:extLst>
          </p:cNvPr>
          <p:cNvSpPr txBox="1"/>
          <p:nvPr/>
        </p:nvSpPr>
        <p:spPr>
          <a:xfrm>
            <a:off x="3868551" y="5816562"/>
            <a:ext cx="48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(0,n)</a:t>
            </a:r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EAE95448-CB64-4548-B695-287CF9F2FC7B}"/>
              </a:ext>
            </a:extLst>
          </p:cNvPr>
          <p:cNvCxnSpPr>
            <a:cxnSpLocks/>
            <a:stCxn id="43" idx="0"/>
            <a:endCxn id="65" idx="3"/>
          </p:cNvCxnSpPr>
          <p:nvPr/>
        </p:nvCxnSpPr>
        <p:spPr>
          <a:xfrm rot="16200000" flipV="1">
            <a:off x="7122279" y="4193609"/>
            <a:ext cx="1458311" cy="18489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sellaDiTesto 44">
            <a:extLst>
              <a:ext uri="{FF2B5EF4-FFF2-40B4-BE49-F238E27FC236}">
                <a16:creationId xmlns:a16="http://schemas.microsoft.com/office/drawing/2014/main" id="{CFD19FBE-22EA-4D19-9677-EBB01AF7748B}"/>
              </a:ext>
            </a:extLst>
          </p:cNvPr>
          <p:cNvSpPr txBox="1"/>
          <p:nvPr/>
        </p:nvSpPr>
        <p:spPr>
          <a:xfrm>
            <a:off x="3657365" y="3187725"/>
            <a:ext cx="48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(0,n)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664B79-803C-4F13-AF03-D9A142B87F4C}"/>
              </a:ext>
            </a:extLst>
          </p:cNvPr>
          <p:cNvSpPr txBox="1"/>
          <p:nvPr/>
        </p:nvSpPr>
        <p:spPr>
          <a:xfrm>
            <a:off x="3490422" y="4833042"/>
            <a:ext cx="56898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m,n</a:t>
            </a:r>
            <a:r>
              <a:rPr lang="it-IT" sz="1100"/>
              <a:t>)</a:t>
            </a:r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16204837-DADE-499F-A73B-00AD20E39DB5}"/>
              </a:ext>
            </a:extLst>
          </p:cNvPr>
          <p:cNvGrpSpPr/>
          <p:nvPr/>
        </p:nvGrpSpPr>
        <p:grpSpPr>
          <a:xfrm>
            <a:off x="1506763" y="4248151"/>
            <a:ext cx="1064640" cy="600364"/>
            <a:chOff x="1506764" y="4248151"/>
            <a:chExt cx="1040120" cy="600364"/>
          </a:xfrm>
        </p:grpSpPr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id="{52BC1697-5AC3-4BBA-B1EA-AB61BC2F4D6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1876826" y="3878089"/>
              <a:ext cx="299996" cy="104012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74ACC51C-0016-461F-ADAA-046F8C184D3A}"/>
                </a:ext>
              </a:extLst>
            </p:cNvPr>
            <p:cNvCxnSpPr/>
            <p:nvPr/>
          </p:nvCxnSpPr>
          <p:spPr>
            <a:xfrm>
              <a:off x="2546884" y="4571669"/>
              <a:ext cx="0" cy="276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CasellaDiTesto 59">
            <a:extLst>
              <a:ext uri="{FF2B5EF4-FFF2-40B4-BE49-F238E27FC236}">
                <a16:creationId xmlns:a16="http://schemas.microsoft.com/office/drawing/2014/main" id="{C369139E-9C72-4546-AA9E-5C7D30A2DAD9}"/>
              </a:ext>
            </a:extLst>
          </p:cNvPr>
          <p:cNvSpPr txBox="1"/>
          <p:nvPr/>
        </p:nvSpPr>
        <p:spPr>
          <a:xfrm>
            <a:off x="8776089" y="5390816"/>
            <a:ext cx="56898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m,n</a:t>
            </a:r>
            <a:r>
              <a:rPr lang="it-IT" sz="1100"/>
              <a:t>)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5D0E50F0-CF7E-4149-B00A-6727150BF0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855052" y="4058880"/>
            <a:ext cx="618837" cy="9604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5">
            <a:extLst>
              <a:ext uri="{FF2B5EF4-FFF2-40B4-BE49-F238E27FC236}">
                <a16:creationId xmlns:a16="http://schemas.microsoft.com/office/drawing/2014/main" id="{2F4E0752-CB8F-2B46-A771-9DE05A4AE67C}"/>
              </a:ext>
            </a:extLst>
          </p:cNvPr>
          <p:cNvSpPr/>
          <p:nvPr/>
        </p:nvSpPr>
        <p:spPr>
          <a:xfrm>
            <a:off x="2039083" y="4851256"/>
            <a:ext cx="1286942" cy="53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86D9F"/>
                </a:solidFill>
              </a:rPr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236737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8601321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Local database schema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49" y="1384183"/>
            <a:ext cx="4879405" cy="52614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CREATE TABLE IF NOT EXISTS `</a:t>
            </a:r>
            <a:r>
              <a:rPr lang="it-IT" sz="1200" b="1">
                <a:ea typeface="+mn-lt"/>
                <a:cs typeface="+mn-lt"/>
              </a:rPr>
              <a:t>user</a:t>
            </a:r>
            <a:r>
              <a:rPr lang="it-IT" sz="1200">
                <a:ea typeface="+mn-lt"/>
                <a:cs typeface="+mn-lt"/>
              </a:rPr>
              <a:t>` (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`id` int(11) NOT NULL AUTO_INCREMENT,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`username` varchar(50) NOT NULL,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`password` varchar(50) NOT NULL,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`email` varchar(50) NOT NULL,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`name` varchar(50) NOT NULL,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`surname` varchar(50) NOT NULL,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`role` enum('customer','employee') NOT NULL DEFAULT 'customer',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PRIMARY KEY (`id`),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UNIQUE KEY `username` (`username`),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UNIQUE KEY `email` (`email`)</a:t>
            </a:r>
            <a:endParaRPr lang="it-IT" sz="1200"/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) </a:t>
            </a:r>
          </a:p>
          <a:p>
            <a:pPr>
              <a:lnSpc>
                <a:spcPct val="50000"/>
              </a:lnSpc>
              <a:buNone/>
            </a:pPr>
            <a:endParaRPr lang="it-IT" sz="1200">
              <a:ea typeface="+mn-lt"/>
              <a:cs typeface="+mn-lt"/>
            </a:endParaRPr>
          </a:p>
          <a:p>
            <a:pPr>
              <a:lnSpc>
                <a:spcPct val="50000"/>
              </a:lnSpc>
              <a:buNone/>
            </a:pPr>
            <a:endParaRPr lang="it-IT" sz="1200">
              <a:ea typeface="+mn-lt"/>
              <a:cs typeface="+mn-lt"/>
            </a:endParaRP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CREATE TABLE IF NOT EXISTS `product` (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`id` int(11) NOT NULL AUTO_INCREMENT,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`name` varchar(50) NOT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`image` varchar(255) DEFAULT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PRIMARY KEY (`id`)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)</a:t>
            </a:r>
          </a:p>
          <a:p>
            <a:pPr>
              <a:lnSpc>
                <a:spcPct val="50000"/>
              </a:lnSpc>
              <a:buNone/>
            </a:pPr>
            <a:endParaRPr lang="it-IT" sz="1200">
              <a:ea typeface="+mn-lt"/>
              <a:cs typeface="+mn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FF0BED4-F95F-43FA-B0D2-FF8DB229F6A8}"/>
              </a:ext>
            </a:extLst>
          </p:cNvPr>
          <p:cNvSpPr txBox="1">
            <a:spLocks/>
          </p:cNvSpPr>
          <p:nvPr/>
        </p:nvSpPr>
        <p:spPr>
          <a:xfrm>
            <a:off x="5243854" y="1384183"/>
            <a:ext cx="4972808" cy="4818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CREATE TABLE IF NOT EXISTS `optionaltoproduct` (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`prdid` int(11) NOT NULL,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`optid` int(11) NOT NULL,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PRIMARY KEY (`prdid`,`optid`),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KEY `FK_optionaltoproduct_optional` (`optid`),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 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 CONSTRAINT `FK_optionaltoproduct_optional`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  FOREIGN KEY (`optid`) REFERENCES `optional`</a:t>
            </a:r>
            <a:br>
              <a:rPr lang="it-IT" sz="1200">
                <a:ea typeface="+mn-lt"/>
                <a:cs typeface="+mn-lt"/>
              </a:rPr>
            </a:br>
            <a:endParaRPr lang="it-IT" sz="1200">
              <a:ea typeface="+mn-lt"/>
              <a:cs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it-IT" sz="1200">
                <a:ea typeface="+mn-lt"/>
                <a:cs typeface="+mn-lt"/>
              </a:rPr>
              <a:t>  (`id`) ON DELETE CASCADE ON UPDATE CASCADE,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it-IT" sz="1200">
                <a:ea typeface="+mn-lt"/>
                <a:cs typeface="+mn-lt"/>
              </a:rPr>
              <a:t>  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  CONSTRAINT `FK_optionaltoproduct_product`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  FOREIGN KEY (`prdid`) REFERENCES `product`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  (`id`) ON DELETE CASCADE ON UPDATE CASCADE</a:t>
            </a:r>
          </a:p>
          <a:p>
            <a:pPr>
              <a:lnSpc>
                <a:spcPct val="50000"/>
              </a:lnSpc>
              <a:buNone/>
            </a:pPr>
            <a:r>
              <a:rPr lang="it-IT" sz="1200">
                <a:ea typeface="+mn-lt"/>
                <a:cs typeface="+mn-lt"/>
              </a:rPr>
              <a:t>) </a:t>
            </a:r>
          </a:p>
          <a:p>
            <a:pPr algn="just">
              <a:lnSpc>
                <a:spcPct val="60000"/>
              </a:lnSpc>
              <a:buNone/>
            </a:pPr>
            <a:br>
              <a:rPr lang="it-IT" sz="1200"/>
            </a:br>
            <a:endParaRPr lang="it-IT" sz="1200"/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CREATE TABLE IF NOT EXISTS `optional` (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`id` int(11) NOT NULL AUTO_INCREMENT,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`name` varchar(50) NOT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`type` enum('NORMAL','SALE') NOT NULL DEFAULT 'NORMAL',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  PRIMARY KEY (`id`)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/>
              <a:t>)</a:t>
            </a:r>
          </a:p>
          <a:p>
            <a:pPr algn="just">
              <a:lnSpc>
                <a:spcPct val="60000"/>
              </a:lnSpc>
              <a:buNone/>
            </a:pPr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217395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8601321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Local database schema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4742366" cy="526141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60000"/>
              </a:lnSpc>
              <a:buNone/>
            </a:pPr>
            <a:r>
              <a:rPr lang="it-IT" sz="1200" dirty="0"/>
              <a:t>CREATE TABLE IF NOT EXISTS `estimate` (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`id` </a:t>
            </a:r>
            <a:r>
              <a:rPr lang="it-IT" sz="1200" dirty="0" err="1"/>
              <a:t>int</a:t>
            </a:r>
            <a:r>
              <a:rPr lang="it-IT" sz="1200" dirty="0"/>
              <a:t>(11) NOT NULL AUTO_INCREMENT,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`</a:t>
            </a:r>
            <a:r>
              <a:rPr lang="it-IT" sz="1200" dirty="0" err="1"/>
              <a:t>usrid</a:t>
            </a:r>
            <a:r>
              <a:rPr lang="it-IT" sz="1200" dirty="0"/>
              <a:t>` </a:t>
            </a:r>
            <a:r>
              <a:rPr lang="it-IT" sz="1200" dirty="0" err="1"/>
              <a:t>int</a:t>
            </a:r>
            <a:r>
              <a:rPr lang="it-IT" sz="1200" dirty="0"/>
              <a:t>(11) NOT NULL DEFAULT '0',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`</a:t>
            </a:r>
            <a:r>
              <a:rPr lang="it-IT" sz="1200" dirty="0" err="1"/>
              <a:t>prdid</a:t>
            </a:r>
            <a:r>
              <a:rPr lang="it-IT" sz="1200" dirty="0"/>
              <a:t>` </a:t>
            </a:r>
            <a:r>
              <a:rPr lang="it-IT" sz="1200" dirty="0" err="1"/>
              <a:t>int</a:t>
            </a:r>
            <a:r>
              <a:rPr lang="it-IT" sz="1200" dirty="0"/>
              <a:t>(11) NOT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`</a:t>
            </a:r>
            <a:r>
              <a:rPr lang="it-IT" sz="1200" dirty="0" err="1"/>
              <a:t>empid</a:t>
            </a:r>
            <a:r>
              <a:rPr lang="it-IT" sz="1200" dirty="0"/>
              <a:t>` </a:t>
            </a:r>
            <a:r>
              <a:rPr lang="it-IT" sz="1200" dirty="0" err="1"/>
              <a:t>int</a:t>
            </a:r>
            <a:r>
              <a:rPr lang="it-IT" sz="1200" dirty="0"/>
              <a:t>(11) DEFAULT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`</a:t>
            </a:r>
            <a:r>
              <a:rPr lang="it-IT" sz="1200" dirty="0" err="1"/>
              <a:t>price</a:t>
            </a:r>
            <a:r>
              <a:rPr lang="it-IT" sz="1200" dirty="0"/>
              <a:t>` double DEFAULT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PRIMARY KEY (`id`),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KEY `FK__</a:t>
            </a:r>
            <a:r>
              <a:rPr lang="it-IT" sz="1200" dirty="0" err="1"/>
              <a:t>user</a:t>
            </a:r>
            <a:r>
              <a:rPr lang="it-IT" sz="1200" dirty="0"/>
              <a:t>` (`</a:t>
            </a:r>
            <a:r>
              <a:rPr lang="it-IT" sz="1200" dirty="0" err="1"/>
              <a:t>usrid</a:t>
            </a:r>
            <a:r>
              <a:rPr lang="it-IT" sz="1200" dirty="0"/>
              <a:t>`),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KEY `</a:t>
            </a:r>
            <a:r>
              <a:rPr lang="it-IT" sz="1200" dirty="0" err="1"/>
              <a:t>FK_estimate_product</a:t>
            </a:r>
            <a:r>
              <a:rPr lang="it-IT" sz="1200" dirty="0"/>
              <a:t>` (`</a:t>
            </a:r>
            <a:r>
              <a:rPr lang="it-IT" sz="1200" dirty="0" err="1"/>
              <a:t>prdid</a:t>
            </a:r>
            <a:r>
              <a:rPr lang="it-IT" sz="1200" dirty="0"/>
              <a:t>`),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KEY `</a:t>
            </a:r>
            <a:r>
              <a:rPr lang="it-IT" sz="1200" dirty="0" err="1"/>
              <a:t>FK_order_user</a:t>
            </a:r>
            <a:r>
              <a:rPr lang="it-IT" sz="1200" dirty="0"/>
              <a:t>` (`</a:t>
            </a:r>
            <a:r>
              <a:rPr lang="it-IT" sz="1200" dirty="0" err="1"/>
              <a:t>empid</a:t>
            </a:r>
            <a:r>
              <a:rPr lang="it-IT" sz="1200" dirty="0"/>
              <a:t>`),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  CONSTRAINT `</a:t>
            </a:r>
            <a:r>
              <a:rPr lang="it-IT" sz="1200" dirty="0" err="1"/>
              <a:t>FK_estimate_product</a:t>
            </a:r>
            <a:r>
              <a:rPr lang="it-IT" sz="1200" dirty="0"/>
              <a:t>`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  FOREIGN KEY (`</a:t>
            </a:r>
            <a:r>
              <a:rPr lang="it-IT" sz="1200" dirty="0" err="1"/>
              <a:t>prdid</a:t>
            </a:r>
            <a:r>
              <a:rPr lang="it-IT" sz="1200" dirty="0"/>
              <a:t>`)  REFERENCES `</a:t>
            </a:r>
            <a:r>
              <a:rPr lang="it-IT" sz="1200" dirty="0" err="1"/>
              <a:t>product</a:t>
            </a:r>
            <a:r>
              <a:rPr lang="it-IT" sz="1200" dirty="0"/>
              <a:t>` (`id`) 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  ON DELETE CASCADE ON UPDATE CASCADE,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  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  CONSTRAINT `</a:t>
            </a:r>
            <a:r>
              <a:rPr lang="it-IT" sz="1200" dirty="0" err="1"/>
              <a:t>FK_order_user</a:t>
            </a:r>
            <a:r>
              <a:rPr lang="it-IT" sz="1200" dirty="0"/>
              <a:t>`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  FOREIGN KEY (`</a:t>
            </a:r>
            <a:r>
              <a:rPr lang="it-IT" sz="1200" dirty="0" err="1"/>
              <a:t>empid</a:t>
            </a:r>
            <a:r>
              <a:rPr lang="it-IT" sz="1200" dirty="0"/>
              <a:t>`) REFERENCES `</a:t>
            </a:r>
            <a:r>
              <a:rPr lang="it-IT" sz="1200" dirty="0" err="1"/>
              <a:t>user</a:t>
            </a:r>
            <a:r>
              <a:rPr lang="it-IT" sz="1200" dirty="0"/>
              <a:t>` (`id`)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  ON DELETE CASCADE ON UPDATE CASCADE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 dirty="0"/>
              <a:t>) </a:t>
            </a:r>
          </a:p>
          <a:p>
            <a:pPr algn="just">
              <a:lnSpc>
                <a:spcPct val="60000"/>
              </a:lnSpc>
              <a:buNone/>
            </a:pPr>
            <a:endParaRPr lang="it-IT" sz="1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2CB55CA-497D-4045-BC63-C2C1937B1069}"/>
              </a:ext>
            </a:extLst>
          </p:cNvPr>
          <p:cNvSpPr txBox="1">
            <a:spLocks/>
          </p:cNvSpPr>
          <p:nvPr/>
        </p:nvSpPr>
        <p:spPr>
          <a:xfrm>
            <a:off x="5463757" y="1385955"/>
            <a:ext cx="4742366" cy="5261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CREATE TABLE IF NOT EXISTS `</a:t>
            </a:r>
            <a:r>
              <a:rPr lang="it-IT" sz="1200" b="1">
                <a:ea typeface="+mn-lt"/>
                <a:cs typeface="+mn-lt"/>
              </a:rPr>
              <a:t>chosenoptional</a:t>
            </a:r>
            <a:r>
              <a:rPr lang="it-IT" sz="1200">
                <a:ea typeface="+mn-lt"/>
                <a:cs typeface="+mn-lt"/>
              </a:rPr>
              <a:t>` (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  `estid` int(11) NOT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  `optid` int(11) NOT NULL,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  PRIMARY KEY (`estid`,`optid`),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  KEY `FK_chosenoptional_optionaltoproduct` (`optid`) </a:t>
            </a:r>
            <a:endParaRPr lang="it-IT" sz="1200"/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  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CONSTRAINT `FK_chosenoptional_estimate`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  FOREIGN KEY  (`estid`) REFERENCES `estimate` (`id`)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  ON DELETE CASCADE ON UPDATE CASCADE,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  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  CONSTRAINT `FK_chosenoptional_optional`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  FOREIGN KEY (`optid`) REFERENCES `optional` (`id`) 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ON DELETE CASCADE ON UPDATE CASCADE</a:t>
            </a:r>
          </a:p>
          <a:p>
            <a:pPr algn="just">
              <a:lnSpc>
                <a:spcPct val="60000"/>
              </a:lnSpc>
              <a:buNone/>
            </a:pPr>
            <a:r>
              <a:rPr lang="it-IT" sz="120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37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4490284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Gestione Preventivi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B5028-FBE8-412E-9C96-0F391203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6196"/>
            <a:ext cx="8596668" cy="50753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>
                <a:ea typeface="+mn-lt"/>
                <a:cs typeface="+mn-lt"/>
              </a:rPr>
              <a:t>Un’applicazione web consente la gestione di richieste di preventivi per prodotti personalizzati. Un preventivo è associato a un prodotto, al cliente che l’ha richiesto e all’impiegato che l’ha gestito. Il preventivo comprende una o più opzioni per il prodotto a cui è associato, che devono essere tra quelle disponibili per il prodotto. Un prodotto ha un codice, un’immagine e un nome. Un’opzione ha un codice, un tipo (“normale”, “in offerta”) e un nome. Un preventivo ha un prezzo, definito dall’impiegato. Quando </a:t>
            </a:r>
            <a:r>
              <a:rPr lang="it-IT">
                <a:solidFill>
                  <a:srgbClr val="0070C0"/>
                </a:solidFill>
                <a:ea typeface="+mn-lt"/>
                <a:cs typeface="+mn-lt"/>
              </a:rPr>
              <a:t>l’utente</a:t>
            </a:r>
            <a:r>
              <a:rPr lang="it-IT">
                <a:ea typeface="+mn-lt"/>
                <a:cs typeface="+mn-lt"/>
              </a:rPr>
              <a:t> (cliente o impiegato) </a:t>
            </a:r>
            <a:r>
              <a:rPr lang="it-IT">
                <a:solidFill>
                  <a:srgbClr val="0070C0"/>
                </a:solidFill>
                <a:ea typeface="+mn-lt"/>
                <a:cs typeface="+mn-lt"/>
              </a:rPr>
              <a:t>accede</a:t>
            </a:r>
            <a:r>
              <a:rPr lang="it-IT">
                <a:ea typeface="+mn-lt"/>
                <a:cs typeface="+mn-lt"/>
              </a:rPr>
              <a:t> all’applicazione, appare una </a:t>
            </a:r>
            <a:r>
              <a:rPr lang="it-IT">
                <a:solidFill>
                  <a:srgbClr val="FF0000"/>
                </a:solidFill>
                <a:ea typeface="+mn-lt"/>
                <a:cs typeface="+mn-lt"/>
              </a:rPr>
              <a:t>LOGIN PAGE</a:t>
            </a:r>
            <a:r>
              <a:rPr lang="it-IT">
                <a:ea typeface="+mn-lt"/>
                <a:cs typeface="+mn-lt"/>
              </a:rPr>
              <a:t>, mediante la quale </a:t>
            </a:r>
            <a:r>
              <a:rPr lang="it-IT">
                <a:solidFill>
                  <a:srgbClr val="0070C0"/>
                </a:solidFill>
                <a:ea typeface="+mn-lt"/>
                <a:cs typeface="+mn-lt"/>
              </a:rPr>
              <a:t>l’utente si autentica </a:t>
            </a:r>
            <a:r>
              <a:rPr lang="it-IT">
                <a:ea typeface="+mn-lt"/>
                <a:cs typeface="+mn-lt"/>
              </a:rPr>
              <a:t>con username e password. Quando un cliente fa login, accede a una </a:t>
            </a:r>
            <a:r>
              <a:rPr lang="it-IT">
                <a:solidFill>
                  <a:srgbClr val="FF0000"/>
                </a:solidFill>
                <a:ea typeface="+mn-lt"/>
                <a:cs typeface="+mn-lt"/>
              </a:rPr>
              <a:t>pagina HOME PAGE CLIENTE</a:t>
            </a:r>
            <a:r>
              <a:rPr lang="it-IT">
                <a:ea typeface="+mn-lt"/>
                <a:cs typeface="+mn-lt"/>
              </a:rPr>
              <a:t> che contiene una 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form per </a:t>
            </a:r>
            <a:r>
              <a:rPr lang="it-IT">
                <a:solidFill>
                  <a:srgbClr val="00B050"/>
                </a:solidFill>
              </a:rPr>
              <a:t>creare un preventivo</a:t>
            </a:r>
            <a:r>
              <a:rPr lang="it-IT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e 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l’elenco dei preventivi creati dal cliente</a:t>
            </a:r>
            <a:r>
              <a:rPr lang="it-IT">
                <a:ea typeface="+mn-lt"/>
                <a:cs typeface="+mn-lt"/>
              </a:rPr>
              <a:t>. Mediante la form </a:t>
            </a:r>
            <a:r>
              <a:rPr lang="it-IT">
                <a:solidFill>
                  <a:srgbClr val="0070C0"/>
                </a:solidFill>
                <a:ea typeface="+mn-lt"/>
                <a:cs typeface="+mn-lt"/>
              </a:rPr>
              <a:t>l’utente per prima cosa sceglie il prodotto</a:t>
            </a:r>
            <a:r>
              <a:rPr lang="it-IT">
                <a:ea typeface="+mn-lt"/>
                <a:cs typeface="+mn-lt"/>
              </a:rPr>
              <a:t>; scelto il prodotto, la </a:t>
            </a:r>
            <a:r>
              <a:rPr lang="it-IT" err="1">
                <a:solidFill>
                  <a:srgbClr val="00B050"/>
                </a:solidFill>
                <a:ea typeface="+mn-lt"/>
                <a:cs typeface="+mn-lt"/>
              </a:rPr>
              <a:t>form</a:t>
            </a:r>
            <a:r>
              <a:rPr lang="it-IT">
                <a:solidFill>
                  <a:srgbClr val="9966FF"/>
                </a:solidFill>
                <a:ea typeface="+mn-lt"/>
                <a:cs typeface="+mn-lt"/>
              </a:rPr>
              <a:t> mostra le opzioni di quel prodotto</a:t>
            </a:r>
            <a:r>
              <a:rPr lang="it-IT">
                <a:ea typeface="+mn-lt"/>
                <a:cs typeface="+mn-lt"/>
              </a:rPr>
              <a:t>. </a:t>
            </a:r>
            <a:r>
              <a:rPr lang="it-IT">
                <a:solidFill>
                  <a:srgbClr val="0070C0"/>
                </a:solidFill>
                <a:ea typeface="+mn-lt"/>
                <a:cs typeface="+mn-lt"/>
              </a:rPr>
              <a:t>L’utente sceglie le opzioni </a:t>
            </a:r>
            <a:r>
              <a:rPr lang="it-IT">
                <a:ea typeface="+mn-lt"/>
                <a:cs typeface="+mn-lt"/>
              </a:rPr>
              <a:t>(almeno una) e </a:t>
            </a:r>
            <a:r>
              <a:rPr lang="it-IT">
                <a:solidFill>
                  <a:srgbClr val="0070C0"/>
                </a:solidFill>
                <a:ea typeface="+mn-lt"/>
                <a:cs typeface="+mn-lt"/>
              </a:rPr>
              <a:t>conferma l’invio </a:t>
            </a:r>
            <a:r>
              <a:rPr lang="it-IT">
                <a:ea typeface="+mn-lt"/>
                <a:cs typeface="+mn-lt"/>
              </a:rPr>
              <a:t>del preventivo mediante il 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bottone INVIA PREVENTIVO</a:t>
            </a:r>
            <a:r>
              <a:rPr lang="it-IT">
                <a:ea typeface="+mn-lt"/>
                <a:cs typeface="+mn-lt"/>
              </a:rPr>
              <a:t>. Quando un impiegato fa login, accede a una </a:t>
            </a:r>
            <a:r>
              <a:rPr lang="it-IT">
                <a:solidFill>
                  <a:srgbClr val="FF0000"/>
                </a:solidFill>
                <a:ea typeface="+mn-lt"/>
                <a:cs typeface="+mn-lt"/>
              </a:rPr>
              <a:t>pagina HOME PAGE IMPIEGATO</a:t>
            </a:r>
            <a:r>
              <a:rPr lang="it-IT">
                <a:ea typeface="+mn-lt"/>
                <a:cs typeface="+mn-lt"/>
              </a:rPr>
              <a:t> che 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contiene l’elenco dei preventivi </a:t>
            </a:r>
            <a:r>
              <a:rPr lang="it-IT">
                <a:ea typeface="+mn-lt"/>
                <a:cs typeface="+mn-lt"/>
              </a:rPr>
              <a:t>gestiti da lui in precedenza e quello dei 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preventivi non ancora associati a nessun impiegato</a:t>
            </a:r>
            <a:r>
              <a:rPr lang="it-IT">
                <a:ea typeface="+mn-lt"/>
                <a:cs typeface="+mn-lt"/>
              </a:rPr>
              <a:t>. Quando </a:t>
            </a:r>
            <a:r>
              <a:rPr lang="it-IT">
                <a:solidFill>
                  <a:srgbClr val="286D9F"/>
                </a:solidFill>
                <a:ea typeface="+mn-lt"/>
                <a:cs typeface="+mn-lt"/>
              </a:rPr>
              <a:t>l’impiegato seleziona </a:t>
            </a:r>
            <a:r>
              <a:rPr lang="it-IT">
                <a:ea typeface="+mn-lt"/>
                <a:cs typeface="+mn-lt"/>
              </a:rPr>
              <a:t>un elemento dall’elenco dei preventivi non ancora associati a nessuno, </a:t>
            </a:r>
            <a:r>
              <a:rPr lang="it-IT">
                <a:solidFill>
                  <a:srgbClr val="9966FF"/>
                </a:solidFill>
                <a:ea typeface="+mn-lt"/>
                <a:cs typeface="+mn-lt"/>
              </a:rPr>
              <a:t>compare </a:t>
            </a:r>
            <a:r>
              <a:rPr lang="it-IT"/>
              <a:t>una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>
                <a:solidFill>
                  <a:srgbClr val="FF0000"/>
                </a:solidFill>
                <a:ea typeface="+mn-lt"/>
                <a:cs typeface="+mn-lt"/>
              </a:rPr>
              <a:t>pagina PREZZA PREVENTIVO</a:t>
            </a:r>
            <a:r>
              <a:rPr lang="it-IT">
                <a:ea typeface="+mn-lt"/>
                <a:cs typeface="+mn-lt"/>
              </a:rPr>
              <a:t> che </a:t>
            </a:r>
            <a:r>
              <a:rPr lang="it-IT">
                <a:solidFill>
                  <a:srgbClr val="9966FF"/>
                </a:solidFill>
                <a:ea typeface="+mn-lt"/>
                <a:cs typeface="+mn-lt"/>
              </a:rPr>
              <a:t>mostra i dati del cliente</a:t>
            </a:r>
            <a:r>
              <a:rPr lang="it-IT">
                <a:ea typeface="+mn-lt"/>
                <a:cs typeface="+mn-lt"/>
              </a:rPr>
              <a:t> (username) e del preventivo e una 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form per inserire il prezzo del preventivo</a:t>
            </a:r>
            <a:r>
              <a:rPr lang="it-IT">
                <a:ea typeface="+mn-lt"/>
                <a:cs typeface="+mn-lt"/>
              </a:rPr>
              <a:t>. Quando l’impiegato </a:t>
            </a:r>
            <a:r>
              <a:rPr lang="it-IT">
                <a:solidFill>
                  <a:srgbClr val="286D9F"/>
                </a:solidFill>
                <a:ea typeface="+mn-lt"/>
                <a:cs typeface="+mn-lt"/>
              </a:rPr>
              <a:t>inserisce il prezzo </a:t>
            </a:r>
            <a:r>
              <a:rPr lang="it-IT">
                <a:ea typeface="+mn-lt"/>
                <a:cs typeface="+mn-lt"/>
              </a:rPr>
              <a:t>e </a:t>
            </a:r>
            <a:r>
              <a:rPr lang="it-IT">
                <a:solidFill>
                  <a:srgbClr val="286D9F"/>
                </a:solidFill>
                <a:ea typeface="+mn-lt"/>
                <a:cs typeface="+mn-lt"/>
              </a:rPr>
              <a:t>invia i dati</a:t>
            </a:r>
            <a:r>
              <a:rPr lang="it-IT">
                <a:solidFill>
                  <a:srgbClr val="9966FF"/>
                </a:solidFill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con il </a:t>
            </a:r>
            <a:r>
              <a:rPr lang="it-IT">
                <a:solidFill>
                  <a:srgbClr val="00B050"/>
                </a:solidFill>
                <a:ea typeface="+mn-lt"/>
                <a:cs typeface="+mn-lt"/>
              </a:rPr>
              <a:t>bottone INVIA PREZZO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>
                <a:solidFill>
                  <a:srgbClr val="9933FF"/>
                </a:solidFill>
                <a:ea typeface="+mn-lt"/>
                <a:cs typeface="+mn-lt"/>
              </a:rPr>
              <a:t>compare</a:t>
            </a:r>
            <a:r>
              <a:rPr lang="it-IT">
                <a:ea typeface="+mn-lt"/>
                <a:cs typeface="+mn-lt"/>
              </a:rPr>
              <a:t> di nuovo la </a:t>
            </a:r>
            <a:r>
              <a:rPr lang="it-IT">
                <a:solidFill>
                  <a:srgbClr val="9933FF"/>
                </a:solidFill>
                <a:ea typeface="+mn-lt"/>
                <a:cs typeface="+mn-lt"/>
              </a:rPr>
              <a:t>pagina</a:t>
            </a:r>
            <a:r>
              <a:rPr lang="it-IT">
                <a:ea typeface="+mn-lt"/>
                <a:cs typeface="+mn-lt"/>
              </a:rPr>
              <a:t> HOME PAGE IMPIEGATO </a:t>
            </a:r>
            <a:r>
              <a:rPr lang="it-IT">
                <a:solidFill>
                  <a:srgbClr val="9933FF"/>
                </a:solidFill>
                <a:ea typeface="+mn-lt"/>
                <a:cs typeface="+mn-lt"/>
              </a:rPr>
              <a:t>con gli elenchi dei preventivi aggiornati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D02280-3443-4EA5-9430-DE306469B74C}"/>
              </a:ext>
            </a:extLst>
          </p:cNvPr>
          <p:cNvSpPr/>
          <p:nvPr/>
        </p:nvSpPr>
        <p:spPr>
          <a:xfrm>
            <a:off x="781051" y="6434134"/>
            <a:ext cx="196850" cy="1968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24A295-B225-4B96-A6EA-689ADF1781C7}"/>
              </a:ext>
            </a:extLst>
          </p:cNvPr>
          <p:cNvSpPr txBox="1"/>
          <p:nvPr/>
        </p:nvSpPr>
        <p:spPr>
          <a:xfrm>
            <a:off x="977900" y="6394059"/>
            <a:ext cx="110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Pages (</a:t>
            </a:r>
            <a:r>
              <a:rPr lang="it-IT" sz="1200" err="1"/>
              <a:t>View</a:t>
            </a:r>
            <a:r>
              <a:rPr lang="it-IT" sz="1200"/>
              <a:t>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3E9A7A-250B-4DED-92FC-A477BAB2BBF4}"/>
              </a:ext>
            </a:extLst>
          </p:cNvPr>
          <p:cNvSpPr/>
          <p:nvPr/>
        </p:nvSpPr>
        <p:spPr>
          <a:xfrm>
            <a:off x="2279654" y="6424210"/>
            <a:ext cx="196850" cy="1968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E14F24-0E87-42B4-8758-18E212D5B9B9}"/>
              </a:ext>
            </a:extLst>
          </p:cNvPr>
          <p:cNvSpPr txBox="1"/>
          <p:nvPr/>
        </p:nvSpPr>
        <p:spPr>
          <a:xfrm>
            <a:off x="2476504" y="6384135"/>
            <a:ext cx="1403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err="1"/>
              <a:t>View</a:t>
            </a:r>
            <a:r>
              <a:rPr lang="it-IT" sz="1200"/>
              <a:t> Components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8B0899B-18CB-43D0-B269-F50DC442F0CD}"/>
              </a:ext>
            </a:extLst>
          </p:cNvPr>
          <p:cNvSpPr/>
          <p:nvPr/>
        </p:nvSpPr>
        <p:spPr>
          <a:xfrm>
            <a:off x="4114802" y="6424210"/>
            <a:ext cx="196850" cy="196850"/>
          </a:xfrm>
          <a:prstGeom prst="rect">
            <a:avLst/>
          </a:prstGeom>
          <a:solidFill>
            <a:srgbClr val="286D9F"/>
          </a:solidFill>
          <a:ln>
            <a:solidFill>
              <a:srgbClr val="286D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1B2C86-AE83-4C02-98C9-61D78920B331}"/>
              </a:ext>
            </a:extLst>
          </p:cNvPr>
          <p:cNvSpPr txBox="1"/>
          <p:nvPr/>
        </p:nvSpPr>
        <p:spPr>
          <a:xfrm>
            <a:off x="4311652" y="6384135"/>
            <a:ext cx="6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Events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62B7A2F-D9F7-441D-8D6D-5B806A5C9A81}"/>
              </a:ext>
            </a:extLst>
          </p:cNvPr>
          <p:cNvSpPr/>
          <p:nvPr/>
        </p:nvSpPr>
        <p:spPr>
          <a:xfrm>
            <a:off x="5435601" y="6434134"/>
            <a:ext cx="196850" cy="196850"/>
          </a:xfrm>
          <a:prstGeom prst="rect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6A23F1-6DAB-45B1-BD25-3225B20C9792}"/>
              </a:ext>
            </a:extLst>
          </p:cNvPr>
          <p:cNvSpPr txBox="1"/>
          <p:nvPr/>
        </p:nvSpPr>
        <p:spPr>
          <a:xfrm>
            <a:off x="5632450" y="6394059"/>
            <a:ext cx="69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63845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9680"/>
            <a:ext cx="8595559" cy="673916"/>
          </a:xfrm>
        </p:spPr>
        <p:txBody>
          <a:bodyPr/>
          <a:lstStyle/>
          <a:p>
            <a:r>
              <a:rPr lang="it-IT" b="1" i="1">
                <a:solidFill>
                  <a:srgbClr val="286D9F"/>
                </a:solidFill>
              </a:rPr>
              <a:t>Application design - login</a:t>
            </a:r>
            <a:endParaRPr lang="it-IT"/>
          </a:p>
        </p:txBody>
      </p:sp>
      <p:sp>
        <p:nvSpPr>
          <p:cNvPr id="5" name="Elaborazione 4">
            <a:extLst>
              <a:ext uri="{FF2B5EF4-FFF2-40B4-BE49-F238E27FC236}">
                <a16:creationId xmlns:a16="http://schemas.microsoft.com/office/drawing/2014/main" id="{F9F6998E-F11C-47E1-9E27-E2CAEE448454}"/>
              </a:ext>
            </a:extLst>
          </p:cNvPr>
          <p:cNvSpPr/>
          <p:nvPr/>
        </p:nvSpPr>
        <p:spPr>
          <a:xfrm>
            <a:off x="677334" y="2956375"/>
            <a:ext cx="2665941" cy="1809750"/>
          </a:xfrm>
          <a:prstGeom prst="flowChartProcess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8E8652-EEFB-4016-8F4D-F7686DD33114}"/>
              </a:ext>
            </a:extLst>
          </p:cNvPr>
          <p:cNvSpPr txBox="1"/>
          <p:nvPr/>
        </p:nvSpPr>
        <p:spPr>
          <a:xfrm>
            <a:off x="677334" y="2956375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>
                <a:solidFill>
                  <a:srgbClr val="286D9F"/>
                </a:solidFill>
              </a:rPr>
              <a:t>LOGIN PAGE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1692A4E6-7310-437E-B5CF-40D55F561090}"/>
              </a:ext>
            </a:extLst>
          </p:cNvPr>
          <p:cNvSpPr/>
          <p:nvPr/>
        </p:nvSpPr>
        <p:spPr>
          <a:xfrm>
            <a:off x="1019704" y="3423100"/>
            <a:ext cx="1980671" cy="1104900"/>
          </a:xfrm>
          <a:prstGeom prst="flowChartAlternateProcess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CAE225A-846F-4713-84F9-A0825A44DE2B}"/>
              </a:ext>
            </a:extLst>
          </p:cNvPr>
          <p:cNvSpPr/>
          <p:nvPr/>
        </p:nvSpPr>
        <p:spPr>
          <a:xfrm>
            <a:off x="1019703" y="3500193"/>
            <a:ext cx="198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286D9F"/>
                </a:solidFill>
              </a:rPr>
              <a:t>Login form</a:t>
            </a:r>
            <a:br>
              <a:rPr lang="en-US" sz="1600">
                <a:solidFill>
                  <a:srgbClr val="286D9F"/>
                </a:solidFill>
              </a:rPr>
            </a:br>
            <a:r>
              <a:rPr lang="en-US" sz="1600">
                <a:solidFill>
                  <a:srgbClr val="286D9F"/>
                </a:solidFill>
              </a:rPr>
              <a:t>[field: username</a:t>
            </a:r>
          </a:p>
          <a:p>
            <a:pPr algn="ctr"/>
            <a:r>
              <a:rPr lang="en-US" sz="1600">
                <a:solidFill>
                  <a:srgbClr val="286D9F"/>
                </a:solidFill>
              </a:rPr>
              <a:t>field: password]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7469A4A3-2D67-4C05-BB6B-8B53218492C8}"/>
              </a:ext>
            </a:extLst>
          </p:cNvPr>
          <p:cNvSpPr/>
          <p:nvPr/>
        </p:nvSpPr>
        <p:spPr>
          <a:xfrm>
            <a:off x="2850355" y="3823150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129AEF5-0A11-49A3-9D82-9222E5A2C443}"/>
              </a:ext>
            </a:extLst>
          </p:cNvPr>
          <p:cNvGrpSpPr/>
          <p:nvPr/>
        </p:nvGrpSpPr>
        <p:grpSpPr>
          <a:xfrm>
            <a:off x="8912478" y="1212914"/>
            <a:ext cx="2533651" cy="944360"/>
            <a:chOff x="6739242" y="1404066"/>
            <a:chExt cx="2533651" cy="673916"/>
          </a:xfrm>
        </p:grpSpPr>
        <p:sp>
          <p:nvSpPr>
            <p:cNvPr id="43" name="Elaborazione 42">
              <a:extLst>
                <a:ext uri="{FF2B5EF4-FFF2-40B4-BE49-F238E27FC236}">
                  <a16:creationId xmlns:a16="http://schemas.microsoft.com/office/drawing/2014/main" id="{EF13D756-B6D0-4984-A9E0-713445084270}"/>
                </a:ext>
              </a:extLst>
            </p:cNvPr>
            <p:cNvSpPr/>
            <p:nvPr/>
          </p:nvSpPr>
          <p:spPr>
            <a:xfrm>
              <a:off x="6739242" y="1404066"/>
              <a:ext cx="2533651" cy="673916"/>
            </a:xfrm>
            <a:prstGeom prst="flowChartProcess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B98C6463-0B41-49B6-A8F0-72AA664BFC65}"/>
                </a:ext>
              </a:extLst>
            </p:cNvPr>
            <p:cNvSpPr txBox="1"/>
            <p:nvPr/>
          </p:nvSpPr>
          <p:spPr>
            <a:xfrm>
              <a:off x="7028267" y="1458180"/>
              <a:ext cx="195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>
                  <a:solidFill>
                    <a:srgbClr val="286D9F"/>
                  </a:solidFill>
                </a:rPr>
                <a:t>CUSTOMER PAGE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2B3F978F-7DF6-49E8-A992-6FA5247DA99A}"/>
              </a:ext>
            </a:extLst>
          </p:cNvPr>
          <p:cNvGrpSpPr/>
          <p:nvPr/>
        </p:nvGrpSpPr>
        <p:grpSpPr>
          <a:xfrm>
            <a:off x="9052491" y="5435997"/>
            <a:ext cx="2533651" cy="1063370"/>
            <a:chOff x="6739242" y="5314950"/>
            <a:chExt cx="2533651" cy="1063370"/>
          </a:xfrm>
        </p:grpSpPr>
        <p:sp>
          <p:nvSpPr>
            <p:cNvPr id="42" name="Elaborazione 41">
              <a:extLst>
                <a:ext uri="{FF2B5EF4-FFF2-40B4-BE49-F238E27FC236}">
                  <a16:creationId xmlns:a16="http://schemas.microsoft.com/office/drawing/2014/main" id="{F77C2D80-C86D-4D4E-AFB0-7FEDEA64FA9E}"/>
                </a:ext>
              </a:extLst>
            </p:cNvPr>
            <p:cNvSpPr/>
            <p:nvPr/>
          </p:nvSpPr>
          <p:spPr>
            <a:xfrm>
              <a:off x="6739242" y="5314950"/>
              <a:ext cx="2533651" cy="1063370"/>
            </a:xfrm>
            <a:prstGeom prst="flowChartProcess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F92F09E8-6BA5-4AE9-8680-A171F5397B6F}"/>
                </a:ext>
              </a:extLst>
            </p:cNvPr>
            <p:cNvSpPr txBox="1"/>
            <p:nvPr/>
          </p:nvSpPr>
          <p:spPr>
            <a:xfrm>
              <a:off x="7138347" y="5372289"/>
              <a:ext cx="1938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>
                  <a:solidFill>
                    <a:srgbClr val="286D9F"/>
                  </a:solidFill>
                </a:rPr>
                <a:t>EMPLOYEE PAGE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BC1347F-6F75-4EA4-91B6-E01365E088C7}"/>
              </a:ext>
            </a:extLst>
          </p:cNvPr>
          <p:cNvGrpSpPr/>
          <p:nvPr/>
        </p:nvGrpSpPr>
        <p:grpSpPr>
          <a:xfrm>
            <a:off x="5118198" y="3632258"/>
            <a:ext cx="1955600" cy="673916"/>
            <a:chOff x="4705350" y="3429000"/>
            <a:chExt cx="1955600" cy="673916"/>
          </a:xfrm>
        </p:grpSpPr>
        <p:sp>
          <p:nvSpPr>
            <p:cNvPr id="10" name="Dati 9">
              <a:extLst>
                <a:ext uri="{FF2B5EF4-FFF2-40B4-BE49-F238E27FC236}">
                  <a16:creationId xmlns:a16="http://schemas.microsoft.com/office/drawing/2014/main" id="{9E4B9C2E-84E4-48CB-A8E2-36279F2A3B72}"/>
                </a:ext>
              </a:extLst>
            </p:cNvPr>
            <p:cNvSpPr/>
            <p:nvPr/>
          </p:nvSpPr>
          <p:spPr>
            <a:xfrm>
              <a:off x="4705350" y="3429000"/>
              <a:ext cx="1955600" cy="673916"/>
            </a:xfrm>
            <a:prstGeom prst="flowChartInputOutpu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9AEBBA6-7A6E-490F-9D87-B89D23D6E491}"/>
                </a:ext>
              </a:extLst>
            </p:cNvPr>
            <p:cNvSpPr txBox="1"/>
            <p:nvPr/>
          </p:nvSpPr>
          <p:spPr>
            <a:xfrm>
              <a:off x="5005721" y="3573661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CheckLogin</a:t>
              </a:r>
            </a:p>
          </p:txBody>
        </p:sp>
      </p:grpSp>
      <p:sp>
        <p:nvSpPr>
          <p:cNvPr id="46" name="Google Shape;207;p33">
            <a:extLst>
              <a:ext uri="{FF2B5EF4-FFF2-40B4-BE49-F238E27FC236}">
                <a16:creationId xmlns:a16="http://schemas.microsoft.com/office/drawing/2014/main" id="{3CF05D7E-3CC9-47A8-81A2-8D85EA794972}"/>
              </a:ext>
            </a:extLst>
          </p:cNvPr>
          <p:cNvSpPr txBox="1"/>
          <p:nvPr/>
        </p:nvSpPr>
        <p:spPr>
          <a:xfrm>
            <a:off x="2114407" y="5319015"/>
            <a:ext cx="338497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username + password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12;p33">
            <a:extLst>
              <a:ext uri="{FF2B5EF4-FFF2-40B4-BE49-F238E27FC236}">
                <a16:creationId xmlns:a16="http://schemas.microsoft.com/office/drawing/2014/main" id="{900D8762-37DF-4969-B7C9-9F6210BA1A70}"/>
              </a:ext>
            </a:extLst>
          </p:cNvPr>
          <p:cNvSpPr txBox="1"/>
          <p:nvPr/>
        </p:nvSpPr>
        <p:spPr>
          <a:xfrm>
            <a:off x="7792525" y="3961286"/>
            <a:ext cx="187300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s-419" sz="21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Connettore 50">
            <a:extLst>
              <a:ext uri="{FF2B5EF4-FFF2-40B4-BE49-F238E27FC236}">
                <a16:creationId xmlns:a16="http://schemas.microsoft.com/office/drawing/2014/main" id="{59986614-7F14-4412-9EC3-3EDD56931A58}"/>
              </a:ext>
            </a:extLst>
          </p:cNvPr>
          <p:cNvSpPr/>
          <p:nvPr/>
        </p:nvSpPr>
        <p:spPr>
          <a:xfrm>
            <a:off x="5268550" y="4236117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onnettore 51">
            <a:extLst>
              <a:ext uri="{FF2B5EF4-FFF2-40B4-BE49-F238E27FC236}">
                <a16:creationId xmlns:a16="http://schemas.microsoft.com/office/drawing/2014/main" id="{27279E18-8EFD-47C8-A6B0-9CA1DAE88260}"/>
              </a:ext>
            </a:extLst>
          </p:cNvPr>
          <p:cNvSpPr/>
          <p:nvPr/>
        </p:nvSpPr>
        <p:spPr>
          <a:xfrm>
            <a:off x="6773760" y="3846213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94133B3C-5F6F-4618-857F-7ECE39DBCF37}"/>
              </a:ext>
            </a:extLst>
          </p:cNvPr>
          <p:cNvCxnSpPr>
            <a:stCxn id="51" idx="4"/>
            <a:endCxn id="5" idx="2"/>
          </p:cNvCxnSpPr>
          <p:nvPr/>
        </p:nvCxnSpPr>
        <p:spPr>
          <a:xfrm rot="5400000">
            <a:off x="3599452" y="2947008"/>
            <a:ext cx="229970" cy="3408264"/>
          </a:xfrm>
          <a:prstGeom prst="bentConnector3">
            <a:avLst>
              <a:gd name="adj1" fmla="val 336085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23990735-EDE7-4A91-B849-E7692B2EE600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7073798" y="3996232"/>
            <a:ext cx="3245520" cy="5373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E2A46A8A-F930-4446-BA8E-20232E0ACC52}"/>
              </a:ext>
            </a:extLst>
          </p:cNvPr>
          <p:cNvCxnSpPr>
            <a:cxnSpLocks/>
            <a:stCxn id="52" idx="6"/>
            <a:endCxn id="34" idx="4"/>
          </p:cNvCxnSpPr>
          <p:nvPr/>
        </p:nvCxnSpPr>
        <p:spPr>
          <a:xfrm flipV="1">
            <a:off x="7073798" y="3429061"/>
            <a:ext cx="3245520" cy="5671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04434800-ED91-4F72-A0F7-D199A8300F6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150393" y="3969216"/>
            <a:ext cx="2163365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2431AAF-F04E-4AD4-BEB8-142F70FAC632}"/>
              </a:ext>
            </a:extLst>
          </p:cNvPr>
          <p:cNvSpPr txBox="1"/>
          <p:nvPr/>
        </p:nvSpPr>
        <p:spPr>
          <a:xfrm>
            <a:off x="2664889" y="351924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submit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EAEA329D-81E1-4F1C-B07E-F353AD29BCD3}"/>
              </a:ext>
            </a:extLst>
          </p:cNvPr>
          <p:cNvGrpSpPr/>
          <p:nvPr/>
        </p:nvGrpSpPr>
        <p:grpSpPr>
          <a:xfrm>
            <a:off x="9110683" y="4549557"/>
            <a:ext cx="2417269" cy="394707"/>
            <a:chOff x="4705350" y="3548286"/>
            <a:chExt cx="2533650" cy="394707"/>
          </a:xfrm>
        </p:grpSpPr>
        <p:sp>
          <p:nvSpPr>
            <p:cNvPr id="30" name="Dati 29">
              <a:extLst>
                <a:ext uri="{FF2B5EF4-FFF2-40B4-BE49-F238E27FC236}">
                  <a16:creationId xmlns:a16="http://schemas.microsoft.com/office/drawing/2014/main" id="{F8EB1EF0-F0C2-4FB1-9AF6-FCF9F79D41A4}"/>
                </a:ext>
              </a:extLst>
            </p:cNvPr>
            <p:cNvSpPr/>
            <p:nvPr/>
          </p:nvSpPr>
          <p:spPr>
            <a:xfrm>
              <a:off x="4705350" y="3548286"/>
              <a:ext cx="2533650" cy="394707"/>
            </a:xfrm>
            <a:prstGeom prst="flowChartInputOutpu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DBEB7AD-CDF6-4A45-BEBD-2F3D24C8AC25}"/>
                </a:ext>
              </a:extLst>
            </p:cNvPr>
            <p:cNvSpPr txBox="1"/>
            <p:nvPr/>
          </p:nvSpPr>
          <p:spPr>
            <a:xfrm>
              <a:off x="5005721" y="3573661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err="1"/>
                <a:t>HomeEmployee</a:t>
              </a:r>
              <a:endParaRPr lang="it-IT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5D453FE-5F54-42B7-BF52-C239161A8E65}"/>
              </a:ext>
            </a:extLst>
          </p:cNvPr>
          <p:cNvGrpSpPr/>
          <p:nvPr/>
        </p:nvGrpSpPr>
        <p:grpSpPr>
          <a:xfrm>
            <a:off x="9110683" y="3034354"/>
            <a:ext cx="2417269" cy="394707"/>
            <a:chOff x="4705350" y="3548286"/>
            <a:chExt cx="2533650" cy="394707"/>
          </a:xfrm>
        </p:grpSpPr>
        <p:sp>
          <p:nvSpPr>
            <p:cNvPr id="34" name="Dati 33">
              <a:extLst>
                <a:ext uri="{FF2B5EF4-FFF2-40B4-BE49-F238E27FC236}">
                  <a16:creationId xmlns:a16="http://schemas.microsoft.com/office/drawing/2014/main" id="{6E20136C-EDF5-46C9-8A16-065A7BB8AC45}"/>
                </a:ext>
              </a:extLst>
            </p:cNvPr>
            <p:cNvSpPr/>
            <p:nvPr/>
          </p:nvSpPr>
          <p:spPr>
            <a:xfrm>
              <a:off x="4705350" y="3548286"/>
              <a:ext cx="2533650" cy="394707"/>
            </a:xfrm>
            <a:prstGeom prst="flowChartInputOutpu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E101D143-7058-464A-80E1-E93AE502959F}"/>
                </a:ext>
              </a:extLst>
            </p:cNvPr>
            <p:cNvSpPr txBox="1"/>
            <p:nvPr/>
          </p:nvSpPr>
          <p:spPr>
            <a:xfrm>
              <a:off x="5005721" y="3573661"/>
              <a:ext cx="193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DADB33D-F6CF-492A-A0F4-4CCB1C9469A9}"/>
              </a:ext>
            </a:extLst>
          </p:cNvPr>
          <p:cNvSpPr txBox="1"/>
          <p:nvPr/>
        </p:nvSpPr>
        <p:spPr>
          <a:xfrm>
            <a:off x="9398288" y="303106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HomeCustomer</a:t>
            </a:r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8EF759C-B3D8-4316-813B-25D91660CEAE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0277695" y="2157274"/>
            <a:ext cx="1" cy="873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C2AE31-5D55-422A-B47D-D4BE40D50ED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319317" y="4955541"/>
            <a:ext cx="2" cy="480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EC41DF2-6AA5-4A5E-97E8-61A810CAC596}"/>
              </a:ext>
            </a:extLst>
          </p:cNvPr>
          <p:cNvSpPr txBox="1"/>
          <p:nvPr/>
        </p:nvSpPr>
        <p:spPr>
          <a:xfrm>
            <a:off x="9027690" y="2323592"/>
            <a:ext cx="10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estimates</a:t>
            </a:r>
            <a:endParaRPr lang="it-IT" sz="140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D58900D-F8BD-4E58-8A1B-257C89D4CD7E}"/>
              </a:ext>
            </a:extLst>
          </p:cNvPr>
          <p:cNvSpPr txBox="1"/>
          <p:nvPr/>
        </p:nvSpPr>
        <p:spPr>
          <a:xfrm>
            <a:off x="10294516" y="2323592"/>
            <a:ext cx="90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products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74089EE-3819-4727-9155-0D42DB11B086}"/>
              </a:ext>
            </a:extLst>
          </p:cNvPr>
          <p:cNvSpPr txBox="1"/>
          <p:nvPr/>
        </p:nvSpPr>
        <p:spPr>
          <a:xfrm>
            <a:off x="8777714" y="5028122"/>
            <a:ext cx="149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pricedEstimates</a:t>
            </a:r>
            <a:endParaRPr lang="it-IT" sz="140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B778760-55F0-4B4E-AA3F-2554170F15BE}"/>
              </a:ext>
            </a:extLst>
          </p:cNvPr>
          <p:cNvSpPr txBox="1"/>
          <p:nvPr/>
        </p:nvSpPr>
        <p:spPr>
          <a:xfrm>
            <a:off x="10319316" y="5021328"/>
            <a:ext cx="175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nonpricedEstimates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139320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aborazione 3">
            <a:extLst>
              <a:ext uri="{FF2B5EF4-FFF2-40B4-BE49-F238E27FC236}">
                <a16:creationId xmlns:a16="http://schemas.microsoft.com/office/drawing/2014/main" id="{F6BDD614-2EA4-419A-936A-D56FAF7E008B}"/>
              </a:ext>
            </a:extLst>
          </p:cNvPr>
          <p:cNvSpPr/>
          <p:nvPr/>
        </p:nvSpPr>
        <p:spPr>
          <a:xfrm>
            <a:off x="1859194" y="995424"/>
            <a:ext cx="4486014" cy="560283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C2E881-9045-441E-8B57-DDA61D8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9" y="79630"/>
            <a:ext cx="6723591" cy="673916"/>
          </a:xfrm>
        </p:spPr>
        <p:txBody>
          <a:bodyPr>
            <a:normAutofit/>
          </a:bodyPr>
          <a:lstStyle/>
          <a:p>
            <a:r>
              <a:rPr lang="it-IT" b="1" i="1">
                <a:solidFill>
                  <a:srgbClr val="286D9F"/>
                </a:solidFill>
              </a:rPr>
              <a:t>Application design - Customer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7DEA2D-781A-45F0-8120-48A8CC50E937}"/>
              </a:ext>
            </a:extLst>
          </p:cNvPr>
          <p:cNvSpPr txBox="1"/>
          <p:nvPr/>
        </p:nvSpPr>
        <p:spPr>
          <a:xfrm>
            <a:off x="1859194" y="1057346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286D9F"/>
                </a:solidFill>
              </a:rPr>
              <a:t>CUSTOMER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02981ED2-B64E-4345-A5A5-0468F22C977A}"/>
              </a:ext>
            </a:extLst>
          </p:cNvPr>
          <p:cNvSpPr/>
          <p:nvPr/>
        </p:nvSpPr>
        <p:spPr>
          <a:xfrm>
            <a:off x="2512548" y="4003896"/>
            <a:ext cx="1995055" cy="942109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[databinding: products]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DDFE34CD-BD5F-4D49-A4CF-AA5AFC7B8E2D}"/>
              </a:ext>
            </a:extLst>
          </p:cNvPr>
          <p:cNvSpPr/>
          <p:nvPr/>
        </p:nvSpPr>
        <p:spPr>
          <a:xfrm>
            <a:off x="2383931" y="3844459"/>
            <a:ext cx="2829268" cy="2373552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Dati 10">
            <a:extLst>
              <a:ext uri="{FF2B5EF4-FFF2-40B4-BE49-F238E27FC236}">
                <a16:creationId xmlns:a16="http://schemas.microsoft.com/office/drawing/2014/main" id="{A08CB181-D4D4-4647-B454-C1CA83A358B2}"/>
              </a:ext>
            </a:extLst>
          </p:cNvPr>
          <p:cNvSpPr/>
          <p:nvPr/>
        </p:nvSpPr>
        <p:spPr>
          <a:xfrm>
            <a:off x="6919737" y="3887215"/>
            <a:ext cx="1871230" cy="533400"/>
          </a:xfrm>
          <a:prstGeom prst="flowChartInputOutp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Get</a:t>
            </a:r>
            <a:r>
              <a:rPr lang="it-IT">
                <a:solidFill>
                  <a:schemeClr val="tx1"/>
                </a:solidFill>
              </a:rPr>
              <a:t> Product</a:t>
            </a: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DFB9F59A-633A-4BE3-8283-DAA5C39C99DF}"/>
              </a:ext>
            </a:extLst>
          </p:cNvPr>
          <p:cNvSpPr/>
          <p:nvPr/>
        </p:nvSpPr>
        <p:spPr>
          <a:xfrm>
            <a:off x="4338413" y="4003896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7B9B47C-8D3B-40F3-B583-4D23BFFF622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609923" y="4153915"/>
            <a:ext cx="2496937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8ABF7EF4-82E7-4E71-94F7-2BEE3C9F4363}"/>
              </a:ext>
            </a:extLst>
          </p:cNvPr>
          <p:cNvCxnSpPr>
            <a:cxnSpLocks/>
            <a:stCxn id="11" idx="3"/>
          </p:cNvCxnSpPr>
          <p:nvPr/>
        </p:nvCxnSpPr>
        <p:spPr>
          <a:xfrm rot="5400000">
            <a:off x="6038165" y="3595649"/>
            <a:ext cx="805098" cy="245503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nettore 17">
            <a:extLst>
              <a:ext uri="{FF2B5EF4-FFF2-40B4-BE49-F238E27FC236}">
                <a16:creationId xmlns:a16="http://schemas.microsoft.com/office/drawing/2014/main" id="{4B95FFCD-F2F3-4543-846B-1CD690865ABF}"/>
              </a:ext>
            </a:extLst>
          </p:cNvPr>
          <p:cNvSpPr/>
          <p:nvPr/>
        </p:nvSpPr>
        <p:spPr>
          <a:xfrm>
            <a:off x="5063179" y="5391893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2F997E8-6800-48F0-9F76-E847F9728F41}"/>
              </a:ext>
            </a:extLst>
          </p:cNvPr>
          <p:cNvCxnSpPr>
            <a:cxnSpLocks/>
          </p:cNvCxnSpPr>
          <p:nvPr/>
        </p:nvCxnSpPr>
        <p:spPr>
          <a:xfrm flipV="1">
            <a:off x="5382821" y="5585470"/>
            <a:ext cx="2496937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Dati 19">
            <a:extLst>
              <a:ext uri="{FF2B5EF4-FFF2-40B4-BE49-F238E27FC236}">
                <a16:creationId xmlns:a16="http://schemas.microsoft.com/office/drawing/2014/main" id="{5BDACA74-D053-4AE4-89D3-68FA04031DDD}"/>
              </a:ext>
            </a:extLst>
          </p:cNvPr>
          <p:cNvSpPr/>
          <p:nvPr/>
        </p:nvSpPr>
        <p:spPr>
          <a:xfrm>
            <a:off x="7668230" y="5318770"/>
            <a:ext cx="1871230" cy="533400"/>
          </a:xfrm>
          <a:prstGeom prst="flowChartInputOutp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Estimate</a:t>
            </a: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A7F01012-95DF-43C1-8A11-1AB6C64C80E2}"/>
              </a:ext>
            </a:extLst>
          </p:cNvPr>
          <p:cNvCxnSpPr>
            <a:cxnSpLocks/>
            <a:stCxn id="20" idx="5"/>
          </p:cNvCxnSpPr>
          <p:nvPr/>
        </p:nvCxnSpPr>
        <p:spPr>
          <a:xfrm flipH="1">
            <a:off x="6493398" y="5585470"/>
            <a:ext cx="2858939" cy="653006"/>
          </a:xfrm>
          <a:prstGeom prst="bentConnector3">
            <a:avLst>
              <a:gd name="adj1" fmla="val -14541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Elaborazione alternativa 26">
            <a:extLst>
              <a:ext uri="{FF2B5EF4-FFF2-40B4-BE49-F238E27FC236}">
                <a16:creationId xmlns:a16="http://schemas.microsoft.com/office/drawing/2014/main" id="{5BB9BB3F-6017-4D63-AF76-D7340F10B92F}"/>
              </a:ext>
            </a:extLst>
          </p:cNvPr>
          <p:cNvSpPr/>
          <p:nvPr/>
        </p:nvSpPr>
        <p:spPr>
          <a:xfrm>
            <a:off x="1919370" y="1495665"/>
            <a:ext cx="4056784" cy="642071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[</a:t>
            </a:r>
            <a:r>
              <a:rPr lang="it-IT" err="1">
                <a:solidFill>
                  <a:schemeClr val="tx1"/>
                </a:solidFill>
              </a:rPr>
              <a:t>databinding</a:t>
            </a:r>
            <a:r>
              <a:rPr lang="it-IT">
                <a:solidFill>
                  <a:schemeClr val="tx1"/>
                </a:solidFill>
              </a:rPr>
              <a:t>: </a:t>
            </a:r>
            <a:r>
              <a:rPr lang="it-IT" err="1">
                <a:solidFill>
                  <a:schemeClr val="tx1"/>
                </a:solidFill>
              </a:rPr>
              <a:t>Estimates</a:t>
            </a:r>
            <a:r>
              <a:rPr lang="it-IT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8" name="Dati 27">
            <a:extLst>
              <a:ext uri="{FF2B5EF4-FFF2-40B4-BE49-F238E27FC236}">
                <a16:creationId xmlns:a16="http://schemas.microsoft.com/office/drawing/2014/main" id="{411DF618-14A1-4FAA-939D-124630827FAC}"/>
              </a:ext>
            </a:extLst>
          </p:cNvPr>
          <p:cNvSpPr/>
          <p:nvPr/>
        </p:nvSpPr>
        <p:spPr>
          <a:xfrm>
            <a:off x="7083233" y="1535954"/>
            <a:ext cx="1871230" cy="533400"/>
          </a:xfrm>
          <a:prstGeom prst="flowChartInputOutp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Get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Details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BA812914-6D07-4FC5-B422-D1EE8069EB28}"/>
              </a:ext>
            </a:extLst>
          </p:cNvPr>
          <p:cNvSpPr/>
          <p:nvPr/>
        </p:nvSpPr>
        <p:spPr>
          <a:xfrm>
            <a:off x="5832584" y="1642908"/>
            <a:ext cx="300038" cy="30003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6171F6E-93C4-4738-A964-A12303687D18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6132622" y="1792927"/>
            <a:ext cx="1130702" cy="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CB3E705E-AC53-436B-AC5C-19D4FFF9FFD9}"/>
              </a:ext>
            </a:extLst>
          </p:cNvPr>
          <p:cNvCxnSpPr>
            <a:cxnSpLocks/>
            <a:stCxn id="28" idx="3"/>
          </p:cNvCxnSpPr>
          <p:nvPr/>
        </p:nvCxnSpPr>
        <p:spPr>
          <a:xfrm rot="5400000">
            <a:off x="6330102" y="1505087"/>
            <a:ext cx="937357" cy="206589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Elaborazione alternativa 33">
            <a:extLst>
              <a:ext uri="{FF2B5EF4-FFF2-40B4-BE49-F238E27FC236}">
                <a16:creationId xmlns:a16="http://schemas.microsoft.com/office/drawing/2014/main" id="{5CA558AF-67A8-4F9A-8850-688EAD42D858}"/>
              </a:ext>
            </a:extLst>
          </p:cNvPr>
          <p:cNvSpPr/>
          <p:nvPr/>
        </p:nvSpPr>
        <p:spPr>
          <a:xfrm>
            <a:off x="2088577" y="2535655"/>
            <a:ext cx="3626493" cy="942109"/>
          </a:xfrm>
          <a:prstGeom prst="flowChartAlternateProcess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Estimate </a:t>
            </a:r>
            <a:r>
              <a:rPr lang="it-IT" err="1">
                <a:solidFill>
                  <a:schemeClr val="tx1"/>
                </a:solidFill>
              </a:rPr>
              <a:t>details</a:t>
            </a:r>
            <a:endParaRPr lang="it-IT">
              <a:solidFill>
                <a:schemeClr val="tx1"/>
              </a:solidFill>
            </a:endParaRPr>
          </a:p>
          <a:p>
            <a:pPr algn="ctr"/>
            <a:r>
              <a:rPr lang="it-IT">
                <a:solidFill>
                  <a:schemeClr val="tx1"/>
                </a:solidFill>
              </a:rPr>
              <a:t>[</a:t>
            </a:r>
            <a:r>
              <a:rPr lang="it-IT" err="1">
                <a:solidFill>
                  <a:schemeClr val="tx1"/>
                </a:solidFill>
              </a:rPr>
              <a:t>employee</a:t>
            </a:r>
            <a:r>
              <a:rPr lang="it-IT">
                <a:solidFill>
                  <a:schemeClr val="tx1"/>
                </a:solidFill>
              </a:rPr>
              <a:t>, </a:t>
            </a:r>
            <a:r>
              <a:rPr lang="it-IT" err="1">
                <a:solidFill>
                  <a:schemeClr val="tx1"/>
                </a:solidFill>
              </a:rPr>
              <a:t>product_id</a:t>
            </a:r>
            <a:r>
              <a:rPr lang="it-IT">
                <a:solidFill>
                  <a:schemeClr val="tx1"/>
                </a:solidFill>
              </a:rPr>
              <a:t>, </a:t>
            </a:r>
            <a:r>
              <a:rPr lang="it-IT" err="1">
                <a:solidFill>
                  <a:schemeClr val="tx1"/>
                </a:solidFill>
              </a:rPr>
              <a:t>product_name</a:t>
            </a:r>
            <a:r>
              <a:rPr lang="it-IT">
                <a:solidFill>
                  <a:schemeClr val="tx1"/>
                </a:solidFill>
              </a:rPr>
              <a:t> price, optionals ]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09BC9D2-BAC8-467E-9BA9-C23B89567C59}"/>
              </a:ext>
            </a:extLst>
          </p:cNvPr>
          <p:cNvSpPr txBox="1"/>
          <p:nvPr/>
        </p:nvSpPr>
        <p:spPr>
          <a:xfrm>
            <a:off x="2553137" y="5031235"/>
            <a:ext cx="24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/>
              <a:t>Create Estimate </a:t>
            </a:r>
            <a:r>
              <a:rPr lang="it-IT"/>
              <a:t>form</a:t>
            </a:r>
          </a:p>
          <a:p>
            <a:pPr algn="ctr"/>
            <a:r>
              <a:rPr lang="it-IT"/>
              <a:t>[field: productid</a:t>
            </a:r>
          </a:p>
          <a:p>
            <a:pPr algn="ctr"/>
            <a:r>
              <a:rPr lang="it-IT"/>
              <a:t>Field: optionals]</a:t>
            </a:r>
          </a:p>
        </p:txBody>
      </p:sp>
    </p:spTree>
    <p:extLst>
      <p:ext uri="{BB962C8B-B14F-4D97-AF65-F5344CB8AC3E}">
        <p14:creationId xmlns:p14="http://schemas.microsoft.com/office/powerpoint/2010/main" val="325428262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BEDC3AEBD7EF4A9627E3FDC941FCA8" ma:contentTypeVersion="4" ma:contentTypeDescription="Creare un nuovo documento." ma:contentTypeScope="" ma:versionID="13573eecf0fcdc828240f5f36fa7504e">
  <xsd:schema xmlns:xsd="http://www.w3.org/2001/XMLSchema" xmlns:xs="http://www.w3.org/2001/XMLSchema" xmlns:p="http://schemas.microsoft.com/office/2006/metadata/properties" xmlns:ns3="7c086660-65a4-4ca5-8c0e-f078a837aeb4" targetNamespace="http://schemas.microsoft.com/office/2006/metadata/properties" ma:root="true" ma:fieldsID="bc674e3a3ff1cb79a6f10eac212ff0bc" ns3:_="">
    <xsd:import namespace="7c086660-65a4-4ca5-8c0e-f078a837ae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86660-65a4-4ca5-8c0e-f078a837ae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0AB086-0B8A-4041-977A-914F8696107C}">
  <ds:schemaRefs>
    <ds:schemaRef ds:uri="7c086660-65a4-4ca5-8c0e-f078a837ae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F21CF1-26F3-442E-A64D-24249A9114FC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c086660-65a4-4ca5-8c0e-f078a837aeb4"/>
  </ds:schemaRefs>
</ds:datastoreItem>
</file>

<file path=customXml/itemProps3.xml><?xml version="1.0" encoding="utf-8"?>
<ds:datastoreItem xmlns:ds="http://schemas.openxmlformats.org/officeDocument/2006/customXml" ds:itemID="{19152DCE-96D7-475B-AEC4-A2E8181D62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2131</Words>
  <Application>Microsoft Macintosh PowerPoint</Application>
  <PresentationFormat>Widescreen</PresentationFormat>
  <Paragraphs>383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Trebuchet MS</vt:lpstr>
      <vt:lpstr>Wingdings</vt:lpstr>
      <vt:lpstr>Wingdings 3</vt:lpstr>
      <vt:lpstr>Sfaccettatura</vt:lpstr>
      <vt:lpstr>Web Technologies</vt:lpstr>
      <vt:lpstr>Gestione Preventivi</vt:lpstr>
      <vt:lpstr>Gestione Preventivi</vt:lpstr>
      <vt:lpstr>Database design</vt:lpstr>
      <vt:lpstr>Local database schema</vt:lpstr>
      <vt:lpstr>Local database schema</vt:lpstr>
      <vt:lpstr>Gestione Preventivi</vt:lpstr>
      <vt:lpstr>Application design - login</vt:lpstr>
      <vt:lpstr>Application design - Customer</vt:lpstr>
      <vt:lpstr>Application design - Employee</vt:lpstr>
      <vt:lpstr>Application design - Employee</vt:lpstr>
      <vt:lpstr>Components</vt:lpstr>
      <vt:lpstr>Event: login</vt:lpstr>
      <vt:lpstr>Event: Home Customer</vt:lpstr>
      <vt:lpstr>Event: Home Employee</vt:lpstr>
      <vt:lpstr>Event: CreateEstimate</vt:lpstr>
      <vt:lpstr>Event: AddEstimatePrice</vt:lpstr>
      <vt:lpstr>Event: CreateEstimatePrice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Mattia Sala</dc:creator>
  <cp:lastModifiedBy>Samuele Negrini</cp:lastModifiedBy>
  <cp:revision>2</cp:revision>
  <dcterms:created xsi:type="dcterms:W3CDTF">2020-06-08T21:07:37Z</dcterms:created>
  <dcterms:modified xsi:type="dcterms:W3CDTF">2020-06-12T09:23:20Z</dcterms:modified>
</cp:coreProperties>
</file>