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19" r:id="rId1"/>
  </p:sldMasterIdLst>
  <p:sldIdLst>
    <p:sldId id="264" r:id="rId2"/>
    <p:sldId id="265" r:id="rId3"/>
    <p:sldId id="256" r:id="rId4"/>
    <p:sldId id="257" r:id="rId5"/>
    <p:sldId id="272" r:id="rId6"/>
    <p:sldId id="266" r:id="rId7"/>
    <p:sldId id="267" r:id="rId8"/>
    <p:sldId id="268" r:id="rId9"/>
    <p:sldId id="269" r:id="rId10"/>
    <p:sldId id="270" r:id="rId11"/>
    <p:sldId id="271" r:id="rId12"/>
    <p:sldId id="273" r:id="rId13"/>
    <p:sldId id="274" r:id="rId14"/>
    <p:sldId id="275" r:id="rId15"/>
    <p:sldId id="276" r:id="rId16"/>
    <p:sldId id="261" r:id="rId17"/>
    <p:sldId id="262" r:id="rId18"/>
    <p:sldId id="263" r:id="rId19"/>
  </p:sldIdLst>
  <p:sldSz cx="18288000" cy="10287000"/>
  <p:notesSz cx="18288000" cy="10287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2" d="100"/>
          <a:sy n="52"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26518" y="914402"/>
            <a:ext cx="13014333" cy="4800600"/>
          </a:xfrm>
        </p:spPr>
        <p:txBody>
          <a:bodyPr anchor="b">
            <a:normAutofit/>
          </a:bodyPr>
          <a:lstStyle>
            <a:lvl1pPr algn="ctr">
              <a:defRPr sz="72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2626518" y="5829300"/>
            <a:ext cx="13014333" cy="2857500"/>
          </a:xfrm>
        </p:spPr>
        <p:txBody>
          <a:bodyPr anchor="t">
            <a:normAutofit/>
          </a:bodyPr>
          <a:lstStyle>
            <a:lvl1pPr marL="0" indent="0" algn="ctr">
              <a:buNone/>
              <a:defRPr sz="3150">
                <a:gradFill flip="none" rotWithShape="1">
                  <a:gsLst>
                    <a:gs pos="0">
                      <a:schemeClr val="tx1"/>
                    </a:gs>
                    <a:gs pos="100000">
                      <a:schemeClr val="tx1">
                        <a:lumMod val="75000"/>
                      </a:schemeClr>
                    </a:gs>
                  </a:gsLst>
                  <a:lin ang="5400000" scaled="0"/>
                  <a:tileRect/>
                </a:gra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6/4/2023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991018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12120" y="7099298"/>
            <a:ext cx="14859000" cy="85010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69418" y="1398168"/>
            <a:ext cx="12338916" cy="4747464"/>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12120" y="7949405"/>
            <a:ext cx="14859000" cy="740568"/>
          </a:xfrm>
        </p:spPr>
        <p:txBody>
          <a:bodyPr>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6/4/2023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194141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712119" y="914402"/>
            <a:ext cx="14858999" cy="4686299"/>
          </a:xfrm>
        </p:spPr>
        <p:txBody>
          <a:bodyPr anchor="ctr">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1712117" y="6515100"/>
            <a:ext cx="14859000" cy="2171700"/>
          </a:xfrm>
        </p:spPr>
        <p:txBody>
          <a:bodyPr anchor="ctr">
            <a:normAutofit/>
          </a:bodyPr>
          <a:lstStyle>
            <a:lvl1pPr marL="0" indent="0" algn="l">
              <a:buNone/>
              <a:defRPr sz="3000">
                <a:gradFill flip="none" rotWithShape="1">
                  <a:gsLst>
                    <a:gs pos="0">
                      <a:schemeClr val="tx1"/>
                    </a:gs>
                    <a:gs pos="100000">
                      <a:schemeClr val="tx1">
                        <a:lumMod val="75000"/>
                      </a:schemeClr>
                    </a:gs>
                  </a:gsLst>
                  <a:lin ang="5400000" scaled="0"/>
                  <a:tileRect/>
                </a:gra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6/4/2023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8169272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254918" y="1180236"/>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2000" dirty="0">
                <a:solidFill>
                  <a:schemeClr val="accent1"/>
                </a:solidFill>
              </a:rPr>
              <a:t>“</a:t>
            </a:r>
          </a:p>
        </p:txBody>
      </p:sp>
      <p:sp>
        <p:nvSpPr>
          <p:cNvPr id="15" name="TextBox 14"/>
          <p:cNvSpPr txBox="1"/>
          <p:nvPr/>
        </p:nvSpPr>
        <p:spPr>
          <a:xfrm>
            <a:off x="15656718" y="4114800"/>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0" dirty="0">
                <a:solidFill>
                  <a:schemeClr val="accent1"/>
                </a:solidFill>
              </a:rPr>
              <a:t>”</a:t>
            </a:r>
          </a:p>
        </p:txBody>
      </p:sp>
      <p:sp>
        <p:nvSpPr>
          <p:cNvPr id="2" name="Title 1"/>
          <p:cNvSpPr>
            <a:spLocks noGrp="1"/>
          </p:cNvSpPr>
          <p:nvPr>
            <p:ph type="title"/>
          </p:nvPr>
        </p:nvSpPr>
        <p:spPr>
          <a:xfrm>
            <a:off x="2169320" y="914402"/>
            <a:ext cx="13944597" cy="4114799"/>
          </a:xfrm>
        </p:spPr>
        <p:txBody>
          <a:bodyPr anchor="ctr">
            <a:normAutofit/>
          </a:bodyPr>
          <a:lstStyle>
            <a:lvl1pPr algn="l">
              <a:defRPr sz="4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512218" y="5029200"/>
            <a:ext cx="13258803" cy="571500"/>
          </a:xfrm>
        </p:spPr>
        <p:txBody>
          <a:bodyPr anchor="ctr"/>
          <a:lstStyle>
            <a:lvl1pPr marL="0" indent="0">
              <a:buFontTx/>
              <a:buNone/>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Text Placeholder 2"/>
          <p:cNvSpPr>
            <a:spLocks noGrp="1"/>
          </p:cNvSpPr>
          <p:nvPr>
            <p:ph type="body" idx="1"/>
          </p:nvPr>
        </p:nvSpPr>
        <p:spPr>
          <a:xfrm>
            <a:off x="1712117" y="6515100"/>
            <a:ext cx="14859000" cy="2171700"/>
          </a:xfrm>
        </p:spPr>
        <p:txBody>
          <a:bodyPr vert="horz" lIns="91440" tIns="45720" rIns="91440" bIns="45720" rtlCol="0" anchor="ctr">
            <a:normAutofit/>
          </a:bodyPr>
          <a:lstStyle>
            <a:lvl1pPr>
              <a:buNone/>
              <a:defRPr lang="en-US" sz="3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6/4/2023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0941599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712118" y="4962872"/>
            <a:ext cx="14859000" cy="2203200"/>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1712116" y="7166072"/>
            <a:ext cx="14859002" cy="1290600"/>
          </a:xfrm>
        </p:spPr>
        <p:txBody>
          <a:bodyPr vert="horz" lIns="91440" tIns="45720" rIns="91440" bIns="45720" rtlCol="0" anchor="t">
            <a:normAutofit/>
          </a:bodyPr>
          <a:lstStyle>
            <a:lvl1pPr>
              <a:defRPr lang="en-US" sz="3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6/4/2023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7810817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254918" y="1180236"/>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2000" dirty="0">
                <a:solidFill>
                  <a:schemeClr val="accent1"/>
                </a:solidFill>
              </a:rPr>
              <a:t>“</a:t>
            </a:r>
          </a:p>
        </p:txBody>
      </p:sp>
      <p:sp>
        <p:nvSpPr>
          <p:cNvPr id="15" name="TextBox 14"/>
          <p:cNvSpPr txBox="1"/>
          <p:nvPr/>
        </p:nvSpPr>
        <p:spPr>
          <a:xfrm>
            <a:off x="15656718" y="4114800"/>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0" dirty="0">
                <a:solidFill>
                  <a:schemeClr val="accent1"/>
                </a:solidFill>
              </a:rPr>
              <a:t>”</a:t>
            </a:r>
          </a:p>
        </p:txBody>
      </p:sp>
      <p:sp>
        <p:nvSpPr>
          <p:cNvPr id="2" name="Title 1"/>
          <p:cNvSpPr>
            <a:spLocks noGrp="1"/>
          </p:cNvSpPr>
          <p:nvPr>
            <p:ph type="title"/>
          </p:nvPr>
        </p:nvSpPr>
        <p:spPr>
          <a:xfrm>
            <a:off x="2169320" y="914402"/>
            <a:ext cx="13944597" cy="4114799"/>
          </a:xfrm>
        </p:spPr>
        <p:txBody>
          <a:bodyPr anchor="ctr">
            <a:normAutofit/>
          </a:bodyPr>
          <a:lstStyle>
            <a:lvl1pPr algn="l">
              <a:defRPr sz="48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712118" y="5829300"/>
            <a:ext cx="14859000" cy="1333500"/>
          </a:xfrm>
        </p:spPr>
        <p:txBody>
          <a:bodyPr vert="horz" lIns="91440" tIns="45720" rIns="91440" bIns="45720" rtlCol="0" anchor="b">
            <a:normAutofit/>
          </a:bodyPr>
          <a:lstStyle>
            <a:lvl1pPr>
              <a:buNone/>
              <a:defRPr lang="en-US" sz="36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712117" y="7162800"/>
            <a:ext cx="14859000" cy="1524000"/>
          </a:xfrm>
        </p:spPr>
        <p:txBody>
          <a:bodyPr anchor="t">
            <a:normAutofit/>
          </a:bodyPr>
          <a:lstStyle>
            <a:lvl1pPr marL="0" indent="0" algn="l">
              <a:buNone/>
              <a:defRPr sz="2700">
                <a:gradFill flip="none" rotWithShape="1">
                  <a:gsLst>
                    <a:gs pos="0">
                      <a:schemeClr val="tx1"/>
                    </a:gs>
                    <a:gs pos="100000">
                      <a:schemeClr val="tx1">
                        <a:lumMod val="75000"/>
                      </a:schemeClr>
                    </a:gs>
                  </a:gsLst>
                  <a:lin ang="5400000" scaled="0"/>
                  <a:tileRect/>
                </a:gra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6/4/2023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9100557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712119" y="914402"/>
            <a:ext cx="14858999" cy="41147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712118" y="5257800"/>
            <a:ext cx="14859000" cy="1257300"/>
          </a:xfrm>
        </p:spPr>
        <p:txBody>
          <a:bodyPr vert="horz" lIns="91440" tIns="45720" rIns="91440" bIns="45720" rtlCol="0" anchor="b">
            <a:normAutofit/>
          </a:bodyPr>
          <a:lstStyle>
            <a:lvl1pPr>
              <a:buNone/>
              <a:defRPr lang="en-US" sz="42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712117" y="6515100"/>
            <a:ext cx="14859000" cy="2171700"/>
          </a:xfrm>
        </p:spPr>
        <p:txBody>
          <a:bodyPr anchor="t">
            <a:normAutofit/>
          </a:bodyPr>
          <a:lstStyle>
            <a:lvl1pPr marL="0" indent="0" algn="l">
              <a:buNone/>
              <a:defRPr sz="2700">
                <a:gradFill flip="none" rotWithShape="1">
                  <a:gsLst>
                    <a:gs pos="0">
                      <a:schemeClr val="tx1"/>
                    </a:gs>
                    <a:gs pos="100000">
                      <a:schemeClr val="tx1">
                        <a:lumMod val="75000"/>
                      </a:schemeClr>
                    </a:gs>
                  </a:gsLst>
                  <a:lin ang="5400000" scaled="0"/>
                  <a:tileRect/>
                </a:gra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6/4/2023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4626336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712120" y="914400"/>
            <a:ext cx="14858997" cy="28575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6/4/2023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86581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255347" y="914399"/>
            <a:ext cx="3315771" cy="777240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712118" y="914400"/>
            <a:ext cx="11315700" cy="7772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6/4/2023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084673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6/4/2023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662707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6520" y="4962872"/>
            <a:ext cx="13030200" cy="2203200"/>
          </a:xfrm>
        </p:spPr>
        <p:txBody>
          <a:bodyPr anchor="b"/>
          <a:lstStyle>
            <a:lvl1pPr algn="r">
              <a:defRPr sz="6000" b="0" cap="all"/>
            </a:lvl1pPr>
          </a:lstStyle>
          <a:p>
            <a:r>
              <a:rPr lang="en-US"/>
              <a:t>Click to edit Master title style</a:t>
            </a:r>
            <a:endParaRPr lang="en-US" dirty="0"/>
          </a:p>
        </p:txBody>
      </p:sp>
      <p:sp>
        <p:nvSpPr>
          <p:cNvPr id="3" name="Text Placeholder 2"/>
          <p:cNvSpPr>
            <a:spLocks noGrp="1"/>
          </p:cNvSpPr>
          <p:nvPr>
            <p:ph type="body" idx="1"/>
          </p:nvPr>
        </p:nvSpPr>
        <p:spPr>
          <a:xfrm>
            <a:off x="2626517" y="7166072"/>
            <a:ext cx="13030202" cy="1290600"/>
          </a:xfrm>
        </p:spPr>
        <p:txBody>
          <a:bodyPr anchor="t">
            <a:normAutofit/>
          </a:bodyPr>
          <a:lstStyle>
            <a:lvl1pPr marL="0" indent="0" algn="r">
              <a:buNone/>
              <a:defRPr sz="3000">
                <a:gradFill flip="none" rotWithShape="1">
                  <a:gsLst>
                    <a:gs pos="0">
                      <a:schemeClr val="tx1"/>
                    </a:gs>
                    <a:gs pos="100000">
                      <a:schemeClr val="tx1">
                        <a:lumMod val="75000"/>
                      </a:schemeClr>
                    </a:gs>
                  </a:gsLst>
                  <a:lin ang="5400000" scaled="0"/>
                  <a:tileRect/>
                </a:gra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6/4/2023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050255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712118" y="4000499"/>
            <a:ext cx="7315200" cy="4686302"/>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255918" y="4000500"/>
            <a:ext cx="7315200" cy="4686300"/>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6/4/2023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038944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2143921" y="3987800"/>
            <a:ext cx="6883397" cy="864393"/>
          </a:xfrm>
        </p:spPr>
        <p:txBody>
          <a:bodyPr anchor="b">
            <a:noAutofit/>
          </a:bodyPr>
          <a:lstStyle>
            <a:lvl1pPr marL="0" indent="0">
              <a:buNone/>
              <a:defRPr sz="4200" b="0"/>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712118" y="4864894"/>
            <a:ext cx="7315200" cy="3821906"/>
          </a:xfrm>
        </p:spPr>
        <p:txBody>
          <a:bodyPr anchor="t">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664700" y="4000500"/>
            <a:ext cx="6906420" cy="864393"/>
          </a:xfrm>
        </p:spPr>
        <p:txBody>
          <a:bodyPr anchor="b">
            <a:noAutofit/>
          </a:bodyPr>
          <a:lstStyle>
            <a:lvl1pPr marL="0" indent="0">
              <a:buNone/>
              <a:defRPr sz="4200" b="0"/>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255919" y="4864894"/>
            <a:ext cx="7315202" cy="3821906"/>
          </a:xfrm>
        </p:spPr>
        <p:txBody>
          <a:bodyPr anchor="t">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6/4/2023</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687079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6/4/2023</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546026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6/4/2023</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298793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12117" y="2400300"/>
            <a:ext cx="5323682" cy="2057400"/>
          </a:xfrm>
        </p:spPr>
        <p:txBody>
          <a:bodyPr anchor="b">
            <a:normAutofit/>
          </a:bodyPr>
          <a:lstStyle>
            <a:lvl1pPr algn="l">
              <a:defRPr sz="3600" b="0"/>
            </a:lvl1pPr>
          </a:lstStyle>
          <a:p>
            <a:r>
              <a:rPr lang="en-US"/>
              <a:t>Click to edit Master title style</a:t>
            </a:r>
            <a:endParaRPr lang="en-US" dirty="0"/>
          </a:p>
        </p:txBody>
      </p:sp>
      <p:sp>
        <p:nvSpPr>
          <p:cNvPr id="3" name="Content Placeholder 2"/>
          <p:cNvSpPr>
            <a:spLocks noGrp="1"/>
          </p:cNvSpPr>
          <p:nvPr>
            <p:ph idx="1"/>
          </p:nvPr>
        </p:nvSpPr>
        <p:spPr>
          <a:xfrm>
            <a:off x="7655719" y="914402"/>
            <a:ext cx="8915402" cy="7772400"/>
          </a:xfrm>
        </p:spPr>
        <p:txBody>
          <a:bodyPr anchor="ctr">
            <a:normAutofit/>
          </a:bodyPr>
          <a:lstStyle>
            <a:lvl1pPr>
              <a:defRPr sz="30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12117" y="4457700"/>
            <a:ext cx="5323682" cy="2743200"/>
          </a:xfrm>
        </p:spPr>
        <p:txBody>
          <a:bodyPr>
            <a:normAutofit/>
          </a:bodyPr>
          <a:lstStyle>
            <a:lvl1pPr marL="0" indent="0">
              <a:buNone/>
              <a:defRPr sz="24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6/4/2023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235920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12117" y="2400300"/>
            <a:ext cx="8001002" cy="2057400"/>
          </a:xfrm>
        </p:spPr>
        <p:txBody>
          <a:bodyPr anchor="b">
            <a:normAutofit/>
          </a:bodyPr>
          <a:lstStyle>
            <a:lvl1pPr algn="l">
              <a:defRPr sz="42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11150600" y="-27432"/>
            <a:ext cx="4914899" cy="1035558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12117" y="4457700"/>
            <a:ext cx="8001002" cy="2743200"/>
          </a:xfrm>
        </p:spPr>
        <p:txBody>
          <a:bodyP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a:xfrm>
            <a:off x="9598818" y="8824913"/>
            <a:ext cx="1371600" cy="547688"/>
          </a:xfrm>
        </p:spPr>
        <p:txBody>
          <a:bodyPr/>
          <a:lstStyle/>
          <a:p>
            <a:fld id="{1D8BD707-D9CF-40AE-B4C6-C98DA3205C09}" type="datetimeFigureOut">
              <a:rPr lang="en-US" smtClean="0"/>
              <a:t>6/4/2023</a:t>
            </a:fld>
            <a:endParaRPr lang="en-US"/>
          </a:p>
        </p:txBody>
      </p:sp>
      <p:sp>
        <p:nvSpPr>
          <p:cNvPr id="6" name="Footer Placeholder 5"/>
          <p:cNvSpPr>
            <a:spLocks noGrp="1"/>
          </p:cNvSpPr>
          <p:nvPr>
            <p:ph type="ftr" sz="quarter" idx="11"/>
          </p:nvPr>
        </p:nvSpPr>
        <p:spPr>
          <a:xfrm>
            <a:off x="1712118" y="8824913"/>
            <a:ext cx="7658100" cy="547688"/>
          </a:xfrm>
        </p:spPr>
        <p:txBody>
          <a:bodyPr/>
          <a:lstStyle/>
          <a:p>
            <a:endParaRPr lang="en-IN"/>
          </a:p>
        </p:txBody>
      </p:sp>
      <p:sp>
        <p:nvSpPr>
          <p:cNvPr id="7" name="Slide Number Placeholder 6"/>
          <p:cNvSpPr>
            <a:spLocks noGrp="1"/>
          </p:cNvSpPr>
          <p:nvPr>
            <p:ph type="sldNum" sz="quarter" idx="12"/>
          </p:nvPr>
        </p:nvSpPr>
        <p:spPr>
          <a:xfrm>
            <a:off x="16113919" y="8824913"/>
            <a:ext cx="483851" cy="547688"/>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925228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12120" y="914400"/>
            <a:ext cx="14858997" cy="28575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712120" y="4000499"/>
            <a:ext cx="14858997" cy="468630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256418" y="8824913"/>
            <a:ext cx="2400300" cy="547688"/>
          </a:xfrm>
          <a:prstGeom prst="rect">
            <a:avLst/>
          </a:prstGeom>
        </p:spPr>
        <p:txBody>
          <a:bodyPr vert="horz" lIns="91440" tIns="45720" rIns="91440" bIns="45720" rtlCol="0" anchor="ctr"/>
          <a:lstStyle>
            <a:lvl1pPr algn="r">
              <a:defRPr sz="1350" b="1" i="0">
                <a:solidFill>
                  <a:schemeClr val="tx1">
                    <a:lumMod val="75000"/>
                  </a:schemeClr>
                </a:solidFill>
                <a:effectLst>
                  <a:outerShdw blurRad="50800" dist="38100" dir="2700000" algn="tl" rotWithShape="0">
                    <a:srgbClr val="000000">
                      <a:alpha val="43000"/>
                    </a:srgbClr>
                  </a:outerShdw>
                </a:effectLst>
                <a:latin typeface="+mn-lt"/>
              </a:defRPr>
            </a:lvl1pPr>
          </a:lstStyle>
          <a:p>
            <a:fld id="{1D8BD707-D9CF-40AE-B4C6-C98DA3205C09}" type="datetimeFigureOut">
              <a:rPr lang="en-US" smtClean="0"/>
              <a:t>6/4/2023</a:t>
            </a:fld>
            <a:endParaRPr lang="en-US"/>
          </a:p>
        </p:txBody>
      </p:sp>
      <p:sp>
        <p:nvSpPr>
          <p:cNvPr id="5" name="Footer Placeholder 4"/>
          <p:cNvSpPr>
            <a:spLocks noGrp="1"/>
          </p:cNvSpPr>
          <p:nvPr>
            <p:ph type="ftr" sz="quarter" idx="3"/>
          </p:nvPr>
        </p:nvSpPr>
        <p:spPr>
          <a:xfrm>
            <a:off x="1712118" y="8824913"/>
            <a:ext cx="11315700" cy="547688"/>
          </a:xfrm>
          <a:prstGeom prst="rect">
            <a:avLst/>
          </a:prstGeom>
        </p:spPr>
        <p:txBody>
          <a:bodyPr vert="horz" lIns="91440" tIns="45720" rIns="91440" bIns="45720" rtlCol="0" anchor="ctr"/>
          <a:lstStyle>
            <a:lvl1pPr algn="l">
              <a:defRPr sz="135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IN"/>
          </a:p>
        </p:txBody>
      </p:sp>
      <p:sp>
        <p:nvSpPr>
          <p:cNvPr id="6" name="Slide Number Placeholder 5"/>
          <p:cNvSpPr>
            <a:spLocks noGrp="1"/>
          </p:cNvSpPr>
          <p:nvPr>
            <p:ph type="sldNum" sz="quarter" idx="4"/>
          </p:nvPr>
        </p:nvSpPr>
        <p:spPr>
          <a:xfrm>
            <a:off x="15771019" y="8824913"/>
            <a:ext cx="826751" cy="547688"/>
          </a:xfrm>
          <a:prstGeom prst="rect">
            <a:avLst/>
          </a:prstGeom>
        </p:spPr>
        <p:txBody>
          <a:bodyPr vert="horz" lIns="91440" tIns="45720" rIns="91440" bIns="45720" rtlCol="0" anchor="ctr"/>
          <a:lstStyle>
            <a:lvl1pPr algn="r">
              <a:defRPr sz="1350" b="1" i="0">
                <a:solidFill>
                  <a:schemeClr val="tx1">
                    <a:lumMod val="75000"/>
                  </a:schemeClr>
                </a:solidFill>
                <a:effectLst>
                  <a:outerShdw blurRad="50800" dist="38100" dir="2700000" algn="tl" rotWithShape="0">
                    <a:srgbClr val="000000">
                      <a:alpha val="43000"/>
                    </a:srgbClr>
                  </a:outerShdw>
                </a:effectLst>
                <a:latin typeface="+mn-lt"/>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3539823093"/>
      </p:ext>
    </p:extLst>
  </p:cSld>
  <p:clrMap bg1="dk1" tx1="lt1" bg2="dk2" tx2="lt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 id="2147483831" r:id="rId12"/>
    <p:sldLayoutId id="2147483832" r:id="rId13"/>
    <p:sldLayoutId id="2147483833" r:id="rId14"/>
    <p:sldLayoutId id="2147483834" r:id="rId15"/>
    <p:sldLayoutId id="2147483835" r:id="rId16"/>
    <p:sldLayoutId id="2147483836" r:id="rId17"/>
  </p:sldLayoutIdLst>
  <p:txStyles>
    <p:titleStyle>
      <a:lvl1pPr algn="l" defTabSz="685800" rtl="0" eaLnBrk="1" latinLnBrk="0" hangingPunct="1">
        <a:spcBef>
          <a:spcPct val="0"/>
        </a:spcBef>
        <a:buNone/>
        <a:defRPr sz="48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28625" indent="-428625" algn="l" defTabSz="685800" rtl="0" eaLnBrk="1" latinLnBrk="0" hangingPunct="1">
        <a:spcBef>
          <a:spcPct val="20000"/>
        </a:spcBef>
        <a:spcAft>
          <a:spcPts val="900"/>
        </a:spcAft>
        <a:buClr>
          <a:schemeClr val="tx1"/>
        </a:buClr>
        <a:buSzPct val="100000"/>
        <a:buFont typeface="Arial"/>
        <a:buChar char="•"/>
        <a:defRPr sz="3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1114425" indent="-428625" algn="l" defTabSz="685800" rtl="0" eaLnBrk="1" latinLnBrk="0" hangingPunct="1">
        <a:spcBef>
          <a:spcPct val="20000"/>
        </a:spcBef>
        <a:spcAft>
          <a:spcPts val="900"/>
        </a:spcAft>
        <a:buClr>
          <a:schemeClr val="tx1"/>
        </a:buClr>
        <a:buSzPct val="100000"/>
        <a:buFont typeface="Arial"/>
        <a:buChar char="•"/>
        <a:defRPr sz="27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800225" indent="-428625" algn="l" defTabSz="685800" rtl="0" eaLnBrk="1" latinLnBrk="0" hangingPunct="1">
        <a:spcBef>
          <a:spcPct val="20000"/>
        </a:spcBef>
        <a:spcAft>
          <a:spcPts val="900"/>
        </a:spcAft>
        <a:buClr>
          <a:schemeClr val="tx1"/>
        </a:buClr>
        <a:buSzPct val="100000"/>
        <a:buFont typeface="Arial"/>
        <a:buChar char="•"/>
        <a:defRPr sz="2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2314575" indent="-257175" algn="l" defTabSz="685800" rtl="0" eaLnBrk="1" latinLnBrk="0" hangingPunct="1">
        <a:spcBef>
          <a:spcPct val="20000"/>
        </a:spcBef>
        <a:spcAft>
          <a:spcPts val="900"/>
        </a:spcAft>
        <a:buClr>
          <a:schemeClr val="tx1"/>
        </a:buClr>
        <a:buSzPct val="100000"/>
        <a:buFont typeface="Arial"/>
        <a:buChar char="•"/>
        <a:defRPr sz="21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3000375" indent="-257175" algn="l" defTabSz="685800" rtl="0" eaLnBrk="1" latinLnBrk="0" hangingPunct="1">
        <a:spcBef>
          <a:spcPct val="20000"/>
        </a:spcBef>
        <a:spcAft>
          <a:spcPts val="900"/>
        </a:spcAft>
        <a:buClr>
          <a:schemeClr val="tx1"/>
        </a:buClr>
        <a:buSzPct val="100000"/>
        <a:buFont typeface="Arial"/>
        <a:buChar char="•"/>
        <a:defRPr sz="21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3771900" indent="-342900" algn="l" defTabSz="685800" rtl="0" eaLnBrk="1" latinLnBrk="0" hangingPunct="1">
        <a:spcBef>
          <a:spcPct val="20000"/>
        </a:spcBef>
        <a:spcAft>
          <a:spcPts val="9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4457700" indent="-342900" algn="l" defTabSz="685800" rtl="0" eaLnBrk="1" latinLnBrk="0" hangingPunct="1">
        <a:spcBef>
          <a:spcPct val="20000"/>
        </a:spcBef>
        <a:spcAft>
          <a:spcPts val="9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5143500" indent="-342900" algn="l" defTabSz="685800" rtl="0" eaLnBrk="1" latinLnBrk="0" hangingPunct="1">
        <a:spcBef>
          <a:spcPct val="20000"/>
        </a:spcBef>
        <a:spcAft>
          <a:spcPts val="9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5829300" indent="-342900" algn="l" defTabSz="685800" rtl="0" eaLnBrk="1" latinLnBrk="0" hangingPunct="1">
        <a:spcBef>
          <a:spcPct val="20000"/>
        </a:spcBef>
        <a:spcAft>
          <a:spcPts val="9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05CA97-A473-E19D-C99C-6FC9CDA05019}"/>
              </a:ext>
            </a:extLst>
          </p:cNvPr>
          <p:cNvSpPr txBox="1"/>
          <p:nvPr/>
        </p:nvSpPr>
        <p:spPr>
          <a:xfrm>
            <a:off x="0" y="419100"/>
            <a:ext cx="18288000" cy="10464403"/>
          </a:xfrm>
          <a:prstGeom prst="rect">
            <a:avLst/>
          </a:prstGeom>
          <a:noFill/>
        </p:spPr>
        <p:txBody>
          <a:bodyPr wrap="square" rtlCol="0">
            <a:spAutoFit/>
          </a:bodyPr>
          <a:lstStyle/>
          <a:p>
            <a:endParaRPr lang="en-IN" sz="10000" dirty="0"/>
          </a:p>
          <a:p>
            <a:endParaRPr lang="en-IN" sz="10000" dirty="0"/>
          </a:p>
          <a:p>
            <a:pPr algn="ctr"/>
            <a:endParaRPr lang="en-IN" sz="4000" b="1" dirty="0"/>
          </a:p>
          <a:p>
            <a:pPr algn="ctr"/>
            <a:endParaRPr lang="en-IN" sz="4000" b="1" dirty="0"/>
          </a:p>
          <a:p>
            <a:pPr algn="ctr"/>
            <a:r>
              <a:rPr lang="en-IN" sz="8800" b="1" i="1" dirty="0"/>
              <a:t>Social Network Analysis</a:t>
            </a:r>
          </a:p>
          <a:p>
            <a:pPr algn="ctr"/>
            <a:r>
              <a:rPr lang="en-IN" sz="8800" b="1" i="1" dirty="0"/>
              <a:t>(SNA)</a:t>
            </a:r>
          </a:p>
          <a:p>
            <a:pPr algn="ctr"/>
            <a:endParaRPr lang="en-IN" sz="10000" dirty="0"/>
          </a:p>
          <a:p>
            <a:pPr algn="ctr"/>
            <a:endParaRPr lang="en-IN" sz="10000" dirty="0"/>
          </a:p>
          <a:p>
            <a:endParaRPr lang="en-IN" dirty="0"/>
          </a:p>
        </p:txBody>
      </p:sp>
      <p:sp>
        <p:nvSpPr>
          <p:cNvPr id="3" name="TextBox 2">
            <a:extLst>
              <a:ext uri="{FF2B5EF4-FFF2-40B4-BE49-F238E27FC236}">
                <a16:creationId xmlns:a16="http://schemas.microsoft.com/office/drawing/2014/main" id="{9B0CE273-0FF9-68FD-F04B-82E4E8ECE9E3}"/>
              </a:ext>
            </a:extLst>
          </p:cNvPr>
          <p:cNvSpPr txBox="1"/>
          <p:nvPr/>
        </p:nvSpPr>
        <p:spPr>
          <a:xfrm>
            <a:off x="0" y="1028700"/>
            <a:ext cx="18288000" cy="3600986"/>
          </a:xfrm>
          <a:prstGeom prst="rect">
            <a:avLst/>
          </a:prstGeom>
          <a:noFill/>
        </p:spPr>
        <p:txBody>
          <a:bodyPr wrap="square" rtlCol="0">
            <a:spAutoFit/>
          </a:bodyPr>
          <a:lstStyle/>
          <a:p>
            <a:pPr algn="ctr"/>
            <a:endParaRPr lang="en-IN" sz="7000" dirty="0">
              <a:solidFill>
                <a:schemeClr val="bg2">
                  <a:lumMod val="40000"/>
                  <a:lumOff val="60000"/>
                </a:schemeClr>
              </a:solidFill>
            </a:endParaRPr>
          </a:p>
          <a:p>
            <a:pPr algn="ctr"/>
            <a:r>
              <a:rPr lang="en-IN" sz="7000" dirty="0">
                <a:solidFill>
                  <a:schemeClr val="bg2">
                    <a:lumMod val="40000"/>
                    <a:lumOff val="60000"/>
                  </a:schemeClr>
                </a:solidFill>
              </a:rPr>
              <a:t>DISCRETE MATHEMATICS (SC205) </a:t>
            </a:r>
          </a:p>
          <a:p>
            <a:pPr algn="ctr"/>
            <a:r>
              <a:rPr lang="en-IN" sz="7000" dirty="0">
                <a:solidFill>
                  <a:schemeClr val="bg2">
                    <a:lumMod val="40000"/>
                    <a:lumOff val="60000"/>
                  </a:schemeClr>
                </a:solidFill>
              </a:rPr>
              <a:t>PROJECT</a:t>
            </a:r>
          </a:p>
          <a:p>
            <a:endParaRPr lang="en-IN" dirty="0"/>
          </a:p>
        </p:txBody>
      </p:sp>
    </p:spTree>
    <p:extLst>
      <p:ext uri="{BB962C8B-B14F-4D97-AF65-F5344CB8AC3E}">
        <p14:creationId xmlns:p14="http://schemas.microsoft.com/office/powerpoint/2010/main" val="2215938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C94318-B45C-451E-1AD4-2725BFBAAC4B}"/>
              </a:ext>
            </a:extLst>
          </p:cNvPr>
          <p:cNvSpPr txBox="1"/>
          <p:nvPr/>
        </p:nvSpPr>
        <p:spPr>
          <a:xfrm>
            <a:off x="0" y="800100"/>
            <a:ext cx="18288000" cy="9202519"/>
          </a:xfrm>
          <a:prstGeom prst="rect">
            <a:avLst/>
          </a:prstGeom>
          <a:noFill/>
        </p:spPr>
        <p:txBody>
          <a:bodyPr wrap="square">
            <a:spAutoFit/>
          </a:bodyPr>
          <a:lstStyle/>
          <a:p>
            <a:r>
              <a:rPr lang="en-US" sz="4000" b="1" dirty="0"/>
              <a:t>Degree Centrality</a:t>
            </a:r>
            <a:r>
              <a:rPr lang="en-US" sz="3200" dirty="0"/>
              <a:t>:</a:t>
            </a:r>
            <a:br>
              <a:rPr lang="en-US" sz="3200" dirty="0"/>
            </a:br>
            <a:br>
              <a:rPr lang="en-US" sz="3200" dirty="0"/>
            </a:br>
            <a:r>
              <a:rPr lang="en-US" sz="3200" u="sng" dirty="0"/>
              <a:t>Definition</a:t>
            </a:r>
            <a:r>
              <a:rPr lang="en-US" sz="3200" dirty="0"/>
              <a:t>: It quantifies the number of connections a node has in the network. The higher the degree centrality, the more central the node is. The algorithm involves counting the number of neighbors each node has.</a:t>
            </a:r>
          </a:p>
          <a:p>
            <a:br>
              <a:rPr lang="en-US" sz="3200" dirty="0"/>
            </a:br>
            <a:r>
              <a:rPr lang="en-US" sz="3200" u="sng" dirty="0"/>
              <a:t>When to use it</a:t>
            </a:r>
            <a:r>
              <a:rPr lang="en-US" sz="3200" dirty="0"/>
              <a:t>: For finding very connected individuals, popular individuals, individuals who are likely to hold most information or individuals who can quickly connect with the wider network.</a:t>
            </a:r>
            <a:br>
              <a:rPr lang="en-US" sz="3200" dirty="0"/>
            </a:br>
            <a:br>
              <a:rPr lang="en-US" sz="3200" dirty="0"/>
            </a:br>
            <a:r>
              <a:rPr lang="en-US" sz="4000" b="1" dirty="0"/>
              <a:t>Closeness Centrality</a:t>
            </a:r>
            <a:r>
              <a:rPr lang="en-US" sz="3200" dirty="0"/>
              <a:t>:</a:t>
            </a:r>
            <a:br>
              <a:rPr lang="en-US" sz="3200" dirty="0"/>
            </a:br>
            <a:br>
              <a:rPr lang="en-US" sz="3200" dirty="0"/>
            </a:br>
            <a:r>
              <a:rPr lang="en-US" sz="3200" u="sng" dirty="0"/>
              <a:t>Definition</a:t>
            </a:r>
            <a:r>
              <a:rPr lang="en-US" sz="3200" dirty="0"/>
              <a:t>: It measures how close a node is to all other nodes in the network. It is computed by calculating the average shortest path length from a node to all other nodes. Nodes with higher closeness centrality are more influential in terms of information flow.</a:t>
            </a:r>
          </a:p>
          <a:p>
            <a:br>
              <a:rPr lang="en-US" sz="3200" dirty="0"/>
            </a:br>
            <a:r>
              <a:rPr lang="en-US" sz="3200" u="sng" dirty="0"/>
              <a:t>When to use it</a:t>
            </a:r>
            <a:r>
              <a:rPr lang="en-US" sz="3200" dirty="0"/>
              <a:t>: For finding the individuals who are best placed to influence the entire network most quickly.</a:t>
            </a:r>
            <a:endParaRPr lang="en-IN" sz="3200" dirty="0"/>
          </a:p>
        </p:txBody>
      </p:sp>
    </p:spTree>
    <p:extLst>
      <p:ext uri="{BB962C8B-B14F-4D97-AF65-F5344CB8AC3E}">
        <p14:creationId xmlns:p14="http://schemas.microsoft.com/office/powerpoint/2010/main" val="223917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41997D3-5930-5E18-883D-EA2ADCED657B}"/>
              </a:ext>
            </a:extLst>
          </p:cNvPr>
          <p:cNvSpPr txBox="1"/>
          <p:nvPr/>
        </p:nvSpPr>
        <p:spPr>
          <a:xfrm>
            <a:off x="0" y="495300"/>
            <a:ext cx="18288000" cy="9541073"/>
          </a:xfrm>
          <a:prstGeom prst="rect">
            <a:avLst/>
          </a:prstGeom>
          <a:noFill/>
        </p:spPr>
        <p:txBody>
          <a:bodyPr wrap="square">
            <a:spAutoFit/>
          </a:bodyPr>
          <a:lstStyle/>
          <a:p>
            <a:r>
              <a:rPr lang="en-US" sz="4000" b="1" dirty="0"/>
              <a:t>Betweenness Centrality:</a:t>
            </a:r>
            <a:br>
              <a:rPr lang="en-US" b="1" i="0" dirty="0">
                <a:solidFill>
                  <a:srgbClr val="FFFFFF"/>
                </a:solidFill>
                <a:effectLst/>
                <a:latin typeface="Comic Sans"/>
              </a:rPr>
            </a:br>
            <a:br>
              <a:rPr lang="en-US" b="1" i="0" dirty="0">
                <a:solidFill>
                  <a:srgbClr val="FFFFFF"/>
                </a:solidFill>
                <a:effectLst/>
                <a:latin typeface="Comic Sans"/>
              </a:rPr>
            </a:br>
            <a:r>
              <a:rPr lang="en-US" sz="3200" u="sng" dirty="0"/>
              <a:t>Definition</a:t>
            </a:r>
            <a:r>
              <a:rPr lang="en-US" sz="3200" dirty="0"/>
              <a:t>: It quantifies the importance of a node as a bridge between other nodes. It is computed by finding the shortest paths between all pairs of nodes and calculating the fraction of those paths that pass through a particular node. Nodes with higher betweenness centrality have more control over information flow.</a:t>
            </a:r>
          </a:p>
          <a:p>
            <a:br>
              <a:rPr lang="en-US" sz="3200" dirty="0"/>
            </a:br>
            <a:r>
              <a:rPr lang="en-US" sz="3200" u="sng" dirty="0"/>
              <a:t>When to use it</a:t>
            </a:r>
            <a:r>
              <a:rPr lang="en-US" sz="3200" dirty="0"/>
              <a:t>: For finding the individuals who influence the flow around a system.</a:t>
            </a:r>
            <a:br>
              <a:rPr lang="en-US" dirty="0"/>
            </a:br>
            <a:br>
              <a:rPr lang="en-US" dirty="0"/>
            </a:br>
            <a:r>
              <a:rPr lang="en-US" sz="4000" b="1" dirty="0"/>
              <a:t>Eigenvector Centrality:</a:t>
            </a:r>
            <a:br>
              <a:rPr lang="en-US" b="1" i="0" dirty="0">
                <a:solidFill>
                  <a:srgbClr val="FFFFFF"/>
                </a:solidFill>
                <a:effectLst/>
                <a:latin typeface="Comic Sans"/>
              </a:rPr>
            </a:br>
            <a:r>
              <a:rPr lang="en-US" b="1" i="0" dirty="0">
                <a:solidFill>
                  <a:srgbClr val="FFFFFF"/>
                </a:solidFill>
                <a:effectLst/>
                <a:latin typeface="Comic Sans"/>
              </a:rPr>
              <a:t>​</a:t>
            </a:r>
            <a:br>
              <a:rPr lang="en-US" dirty="0"/>
            </a:br>
            <a:r>
              <a:rPr lang="en-US" sz="3200" u="sng" dirty="0"/>
              <a:t>Definition</a:t>
            </a:r>
            <a:r>
              <a:rPr lang="en-US" sz="3200" dirty="0"/>
              <a:t>: Based on the centrality of its surrounding nodes, eigenvector centrality calculates how central a node is. Nodes that are connected to other significant nodes receive higher scores. The eigenvector linked to the largest eigenvalue of the network's adjacency matrix is used to calculate eigenvector centrality. The centrality scores for each network node are determined through an iterative process.</a:t>
            </a:r>
          </a:p>
          <a:p>
            <a:br>
              <a:rPr lang="en-US" sz="3200" dirty="0"/>
            </a:br>
            <a:r>
              <a:rPr lang="en-US" sz="3200" u="sng" dirty="0"/>
              <a:t>When to use it</a:t>
            </a:r>
            <a:r>
              <a:rPr lang="en-US" sz="3200" dirty="0"/>
              <a:t>: Eigenvector Centrality is a good ‘all-round’ SNA score, handy for understanding human social networks, but also for understanding networks like malware propagation.</a:t>
            </a:r>
            <a:endParaRPr lang="en-IN" sz="3200" dirty="0"/>
          </a:p>
        </p:txBody>
      </p:sp>
    </p:spTree>
    <p:extLst>
      <p:ext uri="{BB962C8B-B14F-4D97-AF65-F5344CB8AC3E}">
        <p14:creationId xmlns:p14="http://schemas.microsoft.com/office/powerpoint/2010/main" val="1239926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D46EC9-D5B9-1BE9-2E1D-538CC617F48C}"/>
              </a:ext>
            </a:extLst>
          </p:cNvPr>
          <p:cNvSpPr txBox="1"/>
          <p:nvPr/>
        </p:nvSpPr>
        <p:spPr>
          <a:xfrm>
            <a:off x="0" y="38100"/>
            <a:ext cx="18288000" cy="5047536"/>
          </a:xfrm>
          <a:prstGeom prst="rect">
            <a:avLst/>
          </a:prstGeom>
          <a:noFill/>
        </p:spPr>
        <p:txBody>
          <a:bodyPr wrap="square" rtlCol="0">
            <a:spAutoFit/>
          </a:bodyPr>
          <a:lstStyle/>
          <a:p>
            <a:r>
              <a:rPr lang="en-IN" sz="6600" u="sng" dirty="0"/>
              <a:t>COMMUNITY DETECTION</a:t>
            </a:r>
          </a:p>
          <a:p>
            <a:pPr algn="l"/>
            <a:endParaRPr lang="en-US" sz="3200" dirty="0"/>
          </a:p>
          <a:p>
            <a:pPr algn="l"/>
            <a:r>
              <a:rPr lang="en-US" sz="3200" dirty="0"/>
              <a:t>Community detection algorithms aim to identify groups or communities within a social network based on the patterns of connectivity. Here is one popular algorithm.</a:t>
            </a:r>
          </a:p>
          <a:p>
            <a:pPr algn="l"/>
            <a:br>
              <a:rPr lang="en-US" sz="3200" dirty="0"/>
            </a:br>
            <a:r>
              <a:rPr lang="en-US" sz="3200" u="sng" dirty="0"/>
              <a:t>​​Girvan-Newman Algorithm</a:t>
            </a:r>
            <a:r>
              <a:rPr lang="en-US" sz="3200" dirty="0"/>
              <a:t>: This algorithm works by iteratively removing edges with high betweenness centrality, causing the network to split into smaller communities. It measures the edge betweenness centrality using concepts from graph theory</a:t>
            </a:r>
          </a:p>
          <a:p>
            <a:r>
              <a:rPr lang="en-US" sz="3200" dirty="0"/>
              <a:t>The Following is an example explaining how Girvan-Newman </a:t>
            </a:r>
            <a:r>
              <a:rPr lang="en-US" sz="3200" dirty="0" err="1"/>
              <a:t>Algoritm</a:t>
            </a:r>
            <a:r>
              <a:rPr lang="en-US" sz="3200" dirty="0"/>
              <a:t> works:</a:t>
            </a:r>
            <a:endParaRPr lang="en-IN" sz="3200" dirty="0"/>
          </a:p>
        </p:txBody>
      </p:sp>
      <p:sp>
        <p:nvSpPr>
          <p:cNvPr id="3" name="AutoShape 2" descr="Picture">
            <a:extLst>
              <a:ext uri="{FF2B5EF4-FFF2-40B4-BE49-F238E27FC236}">
                <a16:creationId xmlns:a16="http://schemas.microsoft.com/office/drawing/2014/main" id="{91E3473C-1B3F-3955-837D-6CF188D81E6D}"/>
              </a:ext>
            </a:extLst>
          </p:cNvPr>
          <p:cNvSpPr>
            <a:spLocks noChangeAspect="1" noChangeArrowheads="1"/>
          </p:cNvSpPr>
          <p:nvPr/>
        </p:nvSpPr>
        <p:spPr bwMode="auto">
          <a:xfrm>
            <a:off x="8991600" y="4991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4" descr="Picture">
            <a:extLst>
              <a:ext uri="{FF2B5EF4-FFF2-40B4-BE49-F238E27FC236}">
                <a16:creationId xmlns:a16="http://schemas.microsoft.com/office/drawing/2014/main" id="{0A049C62-5D7D-B803-5B25-FA353E75CB21}"/>
              </a:ext>
            </a:extLst>
          </p:cNvPr>
          <p:cNvSpPr>
            <a:spLocks noChangeAspect="1" noChangeArrowheads="1"/>
          </p:cNvSpPr>
          <p:nvPr/>
        </p:nvSpPr>
        <p:spPr bwMode="auto">
          <a:xfrm>
            <a:off x="6400800" y="5143500"/>
            <a:ext cx="6781800" cy="403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154" name="Picture 10" descr="Picture">
            <a:extLst>
              <a:ext uri="{FF2B5EF4-FFF2-40B4-BE49-F238E27FC236}">
                <a16:creationId xmlns:a16="http://schemas.microsoft.com/office/drawing/2014/main" id="{52478007-9061-A853-DB71-896FE50C37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5520254"/>
            <a:ext cx="6553200" cy="4555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5045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852AAF-00D0-9B59-0D80-21B2DC2E8F54}"/>
              </a:ext>
            </a:extLst>
          </p:cNvPr>
          <p:cNvSpPr txBox="1"/>
          <p:nvPr/>
        </p:nvSpPr>
        <p:spPr>
          <a:xfrm>
            <a:off x="0" y="495300"/>
            <a:ext cx="18440400" cy="1077218"/>
          </a:xfrm>
          <a:prstGeom prst="rect">
            <a:avLst/>
          </a:prstGeom>
          <a:noFill/>
        </p:spPr>
        <p:txBody>
          <a:bodyPr wrap="square">
            <a:spAutoFit/>
          </a:bodyPr>
          <a:lstStyle/>
          <a:p>
            <a:r>
              <a:rPr lang="en-US" sz="3200" dirty="0"/>
              <a:t> Step 1 : In the first step we will find Edge betweenness of each edge with respect to every node</a:t>
            </a:r>
            <a:r>
              <a:rPr lang="en-US" b="1" i="0" dirty="0">
                <a:solidFill>
                  <a:srgbClr val="FFFFFF"/>
                </a:solidFill>
                <a:effectLst/>
                <a:latin typeface="Comic Sans"/>
              </a:rPr>
              <a:t>.</a:t>
            </a:r>
            <a:endParaRPr lang="en-IN" dirty="0"/>
          </a:p>
        </p:txBody>
      </p:sp>
      <p:pic>
        <p:nvPicPr>
          <p:cNvPr id="7170" name="Picture 2" descr="Picture">
            <a:extLst>
              <a:ext uri="{FF2B5EF4-FFF2-40B4-BE49-F238E27FC236}">
                <a16:creationId xmlns:a16="http://schemas.microsoft.com/office/drawing/2014/main" id="{8EB7102E-7123-829E-4661-07AFBA2A74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799" y="2162175"/>
            <a:ext cx="3124200" cy="3501851"/>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Picture">
            <a:extLst>
              <a:ext uri="{FF2B5EF4-FFF2-40B4-BE49-F238E27FC236}">
                <a16:creationId xmlns:a16="http://schemas.microsoft.com/office/drawing/2014/main" id="{E3177C43-33BC-4F8C-6FE4-C41BE8C16E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2138291"/>
            <a:ext cx="3429000" cy="3549618"/>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Picture">
            <a:extLst>
              <a:ext uri="{FF2B5EF4-FFF2-40B4-BE49-F238E27FC236}">
                <a16:creationId xmlns:a16="http://schemas.microsoft.com/office/drawing/2014/main" id="{0A65B2EC-6096-A34B-8665-37C455B7E7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82600" y="2138291"/>
            <a:ext cx="3162298" cy="3481892"/>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Picture">
            <a:extLst>
              <a:ext uri="{FF2B5EF4-FFF2-40B4-BE49-F238E27FC236}">
                <a16:creationId xmlns:a16="http://schemas.microsoft.com/office/drawing/2014/main" id="{AC7C9A2E-C15E-14EF-78B8-EAA7896E754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1182" y="6289849"/>
            <a:ext cx="3432409" cy="3501851"/>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descr="Picture">
            <a:extLst>
              <a:ext uri="{FF2B5EF4-FFF2-40B4-BE49-F238E27FC236}">
                <a16:creationId xmlns:a16="http://schemas.microsoft.com/office/drawing/2014/main" id="{FDE088BD-2250-7D5D-1088-E07D790C1DE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47893" y="6244329"/>
            <a:ext cx="3496694" cy="3547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517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CBA45F-B645-FD37-B75D-0CE1D0E6967B}"/>
              </a:ext>
            </a:extLst>
          </p:cNvPr>
          <p:cNvSpPr txBox="1"/>
          <p:nvPr/>
        </p:nvSpPr>
        <p:spPr>
          <a:xfrm>
            <a:off x="0" y="0"/>
            <a:ext cx="18288000" cy="1569660"/>
          </a:xfrm>
          <a:prstGeom prst="rect">
            <a:avLst/>
          </a:prstGeom>
          <a:noFill/>
        </p:spPr>
        <p:txBody>
          <a:bodyPr wrap="square">
            <a:spAutoFit/>
          </a:bodyPr>
          <a:lstStyle/>
          <a:p>
            <a:r>
              <a:rPr lang="en-US" sz="3200" dirty="0"/>
              <a:t> </a:t>
            </a:r>
          </a:p>
          <a:p>
            <a:r>
              <a:rPr lang="en-US" sz="3200" dirty="0"/>
              <a:t>Step 2 : Now total Edge betweenness of each edge will be the sum of Edge betweenness w.r.t every node.</a:t>
            </a:r>
            <a:endParaRPr lang="en-IN" sz="3200" dirty="0"/>
          </a:p>
        </p:txBody>
      </p:sp>
      <p:pic>
        <p:nvPicPr>
          <p:cNvPr id="8194" name="Picture 2" descr="Picture">
            <a:extLst>
              <a:ext uri="{FF2B5EF4-FFF2-40B4-BE49-F238E27FC236}">
                <a16:creationId xmlns:a16="http://schemas.microsoft.com/office/drawing/2014/main" id="{6791C3C9-19B5-D963-00C6-1E11149055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00" y="1916974"/>
            <a:ext cx="12903200" cy="7188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1309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8914A2-2BBF-46E9-C5F3-A0D5E5494953}"/>
              </a:ext>
            </a:extLst>
          </p:cNvPr>
          <p:cNvSpPr txBox="1"/>
          <p:nvPr/>
        </p:nvSpPr>
        <p:spPr>
          <a:xfrm>
            <a:off x="-76200" y="0"/>
            <a:ext cx="18364200" cy="1569660"/>
          </a:xfrm>
          <a:prstGeom prst="rect">
            <a:avLst/>
          </a:prstGeom>
          <a:noFill/>
        </p:spPr>
        <p:txBody>
          <a:bodyPr wrap="square">
            <a:spAutoFit/>
          </a:bodyPr>
          <a:lstStyle/>
          <a:p>
            <a:r>
              <a:rPr lang="en-US" sz="3200" dirty="0"/>
              <a:t> </a:t>
            </a:r>
          </a:p>
          <a:p>
            <a:r>
              <a:rPr lang="en-US" sz="3200" dirty="0"/>
              <a:t>Step 3 : Remove the edge having highest Edge betweenness. Repeat the same process until we find a proper communities. </a:t>
            </a:r>
            <a:endParaRPr lang="en-IN" sz="3200" dirty="0"/>
          </a:p>
        </p:txBody>
      </p:sp>
      <p:pic>
        <p:nvPicPr>
          <p:cNvPr id="9218" name="Picture 2" descr="Picture">
            <a:extLst>
              <a:ext uri="{FF2B5EF4-FFF2-40B4-BE49-F238E27FC236}">
                <a16:creationId xmlns:a16="http://schemas.microsoft.com/office/drawing/2014/main" id="{BAE3836A-E003-416C-4BA2-9AC0399908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628900"/>
            <a:ext cx="5029200" cy="3767191"/>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Picture">
            <a:extLst>
              <a:ext uri="{FF2B5EF4-FFF2-40B4-BE49-F238E27FC236}">
                <a16:creationId xmlns:a16="http://schemas.microsoft.com/office/drawing/2014/main" id="{EBA0AB2B-63CC-AFC4-0C72-73B0A6B77A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9000" y="2628900"/>
            <a:ext cx="5029200" cy="366945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1D75FC0-2B05-1079-8652-8E34E535C3E6}"/>
              </a:ext>
            </a:extLst>
          </p:cNvPr>
          <p:cNvSpPr txBox="1"/>
          <p:nvPr/>
        </p:nvSpPr>
        <p:spPr>
          <a:xfrm>
            <a:off x="0" y="7886700"/>
            <a:ext cx="16078200" cy="1077218"/>
          </a:xfrm>
          <a:prstGeom prst="rect">
            <a:avLst/>
          </a:prstGeom>
          <a:noFill/>
        </p:spPr>
        <p:txBody>
          <a:bodyPr wrap="square">
            <a:spAutoFit/>
          </a:bodyPr>
          <a:lstStyle/>
          <a:p>
            <a:r>
              <a:rPr lang="en-US" sz="3200" dirty="0"/>
              <a:t>At last we got 3 communities i.e. {A,B},{C,B},{E}  which helps us to easily analysis the </a:t>
            </a:r>
            <a:r>
              <a:rPr lang="en-US" sz="3200"/>
              <a:t>Social Network.</a:t>
            </a:r>
            <a:endParaRPr lang="en-IN" sz="3200" dirty="0"/>
          </a:p>
        </p:txBody>
      </p:sp>
    </p:spTree>
    <p:extLst>
      <p:ext uri="{BB962C8B-B14F-4D97-AF65-F5344CB8AC3E}">
        <p14:creationId xmlns:p14="http://schemas.microsoft.com/office/powerpoint/2010/main" val="3126620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12120" y="1614794"/>
            <a:ext cx="14858997" cy="843821"/>
          </a:xfrm>
          <a:prstGeom prst="rect">
            <a:avLst/>
          </a:prstGeom>
        </p:spPr>
        <p:txBody>
          <a:bodyPr vert="horz" wrap="square" lIns="0" tIns="12700" rIns="0" bIns="0" rtlCol="0">
            <a:spAutoFit/>
          </a:bodyPr>
          <a:lstStyle/>
          <a:p>
            <a:pPr marL="7308850">
              <a:lnSpc>
                <a:spcPct val="100000"/>
              </a:lnSpc>
              <a:spcBef>
                <a:spcPts val="100"/>
              </a:spcBef>
            </a:pPr>
            <a:r>
              <a:rPr lang="en-IN" spc="155" dirty="0"/>
              <a:t>          </a:t>
            </a:r>
            <a:r>
              <a:rPr spc="155" dirty="0"/>
              <a:t>A</a:t>
            </a:r>
            <a:r>
              <a:rPr spc="80" dirty="0"/>
              <a:t>pp</a:t>
            </a:r>
            <a:r>
              <a:rPr spc="70" dirty="0"/>
              <a:t>l</a:t>
            </a:r>
            <a:r>
              <a:rPr spc="75" dirty="0"/>
              <a:t>i</a:t>
            </a:r>
            <a:r>
              <a:rPr spc="-75" dirty="0"/>
              <a:t>c</a:t>
            </a:r>
            <a:r>
              <a:rPr spc="-70" dirty="0"/>
              <a:t>a</a:t>
            </a:r>
            <a:r>
              <a:rPr spc="-210" dirty="0"/>
              <a:t>t</a:t>
            </a:r>
            <a:r>
              <a:rPr spc="35" dirty="0"/>
              <a:t>io</a:t>
            </a:r>
            <a:r>
              <a:rPr spc="110" dirty="0"/>
              <a:t>n</a:t>
            </a:r>
            <a:r>
              <a:rPr spc="145" dirty="0"/>
              <a:t>s</a:t>
            </a:r>
          </a:p>
        </p:txBody>
      </p:sp>
      <p:sp>
        <p:nvSpPr>
          <p:cNvPr id="3" name="object 3"/>
          <p:cNvSpPr txBox="1"/>
          <p:nvPr/>
        </p:nvSpPr>
        <p:spPr>
          <a:xfrm>
            <a:off x="10820400" y="3390900"/>
            <a:ext cx="5641340" cy="5387309"/>
          </a:xfrm>
          <a:prstGeom prst="rect">
            <a:avLst/>
          </a:prstGeom>
        </p:spPr>
        <p:txBody>
          <a:bodyPr vert="horz" wrap="square" lIns="0" tIns="8255" rIns="0" bIns="0" rtlCol="0">
            <a:spAutoFit/>
          </a:bodyPr>
          <a:lstStyle/>
          <a:p>
            <a:pPr marL="12700" marR="5080">
              <a:lnSpc>
                <a:spcPct val="102000"/>
              </a:lnSpc>
              <a:spcBef>
                <a:spcPts val="65"/>
              </a:spcBef>
            </a:pPr>
            <a:r>
              <a:rPr lang="en-US" sz="2450" spc="-155" dirty="0">
                <a:solidFill>
                  <a:srgbClr val="FFFFFF"/>
                </a:solidFill>
                <a:latin typeface="Verdana"/>
                <a:cs typeface="Verdana"/>
              </a:rPr>
              <a:t>Social network analysis has been applied to social media as a tool to understand behavior between individuals or organizations through their linkages on social media websites such as Twitter and Facebook.</a:t>
            </a:r>
            <a:endParaRPr lang="en-IN" sz="2450" spc="-155" dirty="0">
              <a:solidFill>
                <a:srgbClr val="FFFFFF"/>
              </a:solidFill>
              <a:latin typeface="Verdana"/>
              <a:cs typeface="Verdana"/>
            </a:endParaRPr>
          </a:p>
          <a:p>
            <a:pPr marL="12700" marR="5080">
              <a:lnSpc>
                <a:spcPct val="102000"/>
              </a:lnSpc>
              <a:spcBef>
                <a:spcPts val="65"/>
              </a:spcBef>
            </a:pPr>
            <a:endParaRPr lang="en-IN" sz="2450" spc="-155" dirty="0">
              <a:solidFill>
                <a:srgbClr val="FFFFFF"/>
              </a:solidFill>
              <a:latin typeface="Verdana"/>
              <a:cs typeface="Verdana"/>
            </a:endParaRPr>
          </a:p>
          <a:p>
            <a:pPr marL="12700" marR="5080">
              <a:lnSpc>
                <a:spcPct val="102000"/>
              </a:lnSpc>
              <a:spcBef>
                <a:spcPts val="65"/>
              </a:spcBef>
            </a:pPr>
            <a:r>
              <a:rPr sz="2450" spc="-155" dirty="0">
                <a:solidFill>
                  <a:srgbClr val="FFFFFF"/>
                </a:solidFill>
                <a:latin typeface="Verdana"/>
                <a:cs typeface="Verdana"/>
              </a:rPr>
              <a:t>S</a:t>
            </a:r>
            <a:r>
              <a:rPr sz="2450" spc="175" dirty="0">
                <a:solidFill>
                  <a:srgbClr val="FFFFFF"/>
                </a:solidFill>
                <a:latin typeface="Verdana"/>
                <a:cs typeface="Verdana"/>
              </a:rPr>
              <a:t>N</a:t>
            </a:r>
            <a:r>
              <a:rPr sz="2450" spc="95" dirty="0">
                <a:solidFill>
                  <a:srgbClr val="FFFFFF"/>
                </a:solidFill>
                <a:latin typeface="Verdana"/>
                <a:cs typeface="Verdana"/>
              </a:rPr>
              <a:t>A</a:t>
            </a:r>
            <a:r>
              <a:rPr sz="2450" spc="-215" dirty="0">
                <a:solidFill>
                  <a:srgbClr val="FFFFFF"/>
                </a:solidFill>
                <a:latin typeface="Verdana"/>
                <a:cs typeface="Verdana"/>
              </a:rPr>
              <a:t> </a:t>
            </a:r>
            <a:r>
              <a:rPr sz="2450" spc="125" dirty="0">
                <a:solidFill>
                  <a:srgbClr val="FFFFFF"/>
                </a:solidFill>
                <a:latin typeface="Verdana"/>
                <a:cs typeface="Verdana"/>
              </a:rPr>
              <a:t>h</a:t>
            </a:r>
            <a:r>
              <a:rPr sz="2450" spc="-15" dirty="0">
                <a:solidFill>
                  <a:srgbClr val="FFFFFF"/>
                </a:solidFill>
                <a:latin typeface="Verdana"/>
                <a:cs typeface="Verdana"/>
              </a:rPr>
              <a:t>a</a:t>
            </a:r>
            <a:r>
              <a:rPr sz="2450" spc="-70" dirty="0">
                <a:solidFill>
                  <a:srgbClr val="FFFFFF"/>
                </a:solidFill>
                <a:latin typeface="Verdana"/>
                <a:cs typeface="Verdana"/>
              </a:rPr>
              <a:t>s</a:t>
            </a:r>
            <a:r>
              <a:rPr sz="2450" spc="-215" dirty="0">
                <a:solidFill>
                  <a:srgbClr val="FFFFFF"/>
                </a:solidFill>
                <a:latin typeface="Verdana"/>
                <a:cs typeface="Verdana"/>
              </a:rPr>
              <a:t> </a:t>
            </a:r>
            <a:r>
              <a:rPr sz="2450" spc="-15" dirty="0">
                <a:solidFill>
                  <a:srgbClr val="FFFFFF"/>
                </a:solidFill>
                <a:latin typeface="Verdana"/>
                <a:cs typeface="Verdana"/>
              </a:rPr>
              <a:t>a</a:t>
            </a:r>
            <a:r>
              <a:rPr sz="2450" spc="150" dirty="0">
                <a:solidFill>
                  <a:srgbClr val="FFFFFF"/>
                </a:solidFill>
                <a:latin typeface="Verdana"/>
                <a:cs typeface="Verdana"/>
              </a:rPr>
              <a:t>pp</a:t>
            </a:r>
            <a:r>
              <a:rPr sz="2450" spc="-10" dirty="0">
                <a:solidFill>
                  <a:srgbClr val="FFFFFF"/>
                </a:solidFill>
                <a:latin typeface="Verdana"/>
                <a:cs typeface="Verdana"/>
              </a:rPr>
              <a:t>li</a:t>
            </a:r>
            <a:r>
              <a:rPr sz="2450" spc="114" dirty="0">
                <a:solidFill>
                  <a:srgbClr val="FFFFFF"/>
                </a:solidFill>
                <a:latin typeface="Verdana"/>
                <a:cs typeface="Verdana"/>
              </a:rPr>
              <a:t>c</a:t>
            </a:r>
            <a:r>
              <a:rPr sz="2450" spc="-15" dirty="0">
                <a:solidFill>
                  <a:srgbClr val="FFFFFF"/>
                </a:solidFill>
                <a:latin typeface="Verdana"/>
                <a:cs typeface="Verdana"/>
              </a:rPr>
              <a:t>a</a:t>
            </a:r>
            <a:r>
              <a:rPr sz="2450" spc="35" dirty="0">
                <a:solidFill>
                  <a:srgbClr val="FFFFFF"/>
                </a:solidFill>
                <a:latin typeface="Verdana"/>
                <a:cs typeface="Verdana"/>
              </a:rPr>
              <a:t>t</a:t>
            </a:r>
            <a:r>
              <a:rPr sz="2450" spc="-10" dirty="0">
                <a:solidFill>
                  <a:srgbClr val="FFFFFF"/>
                </a:solidFill>
                <a:latin typeface="Verdana"/>
                <a:cs typeface="Verdana"/>
              </a:rPr>
              <a:t>i</a:t>
            </a:r>
            <a:r>
              <a:rPr sz="2450" spc="60" dirty="0">
                <a:solidFill>
                  <a:srgbClr val="FFFFFF"/>
                </a:solidFill>
                <a:latin typeface="Verdana"/>
                <a:cs typeface="Verdana"/>
              </a:rPr>
              <a:t>o</a:t>
            </a:r>
            <a:r>
              <a:rPr sz="2450" spc="125" dirty="0">
                <a:solidFill>
                  <a:srgbClr val="FFFFFF"/>
                </a:solidFill>
                <a:latin typeface="Verdana"/>
                <a:cs typeface="Verdana"/>
              </a:rPr>
              <a:t>n</a:t>
            </a:r>
            <a:r>
              <a:rPr sz="2450" spc="-70" dirty="0">
                <a:solidFill>
                  <a:srgbClr val="FFFFFF"/>
                </a:solidFill>
                <a:latin typeface="Verdana"/>
                <a:cs typeface="Verdana"/>
              </a:rPr>
              <a:t>s</a:t>
            </a:r>
            <a:r>
              <a:rPr sz="2450" spc="-215" dirty="0">
                <a:solidFill>
                  <a:srgbClr val="FFFFFF"/>
                </a:solidFill>
                <a:latin typeface="Verdana"/>
                <a:cs typeface="Verdana"/>
              </a:rPr>
              <a:t> </a:t>
            </a:r>
            <a:r>
              <a:rPr sz="2450" spc="-10" dirty="0">
                <a:solidFill>
                  <a:srgbClr val="FFFFFF"/>
                </a:solidFill>
                <a:latin typeface="Verdana"/>
                <a:cs typeface="Verdana"/>
              </a:rPr>
              <a:t>i</a:t>
            </a:r>
            <a:r>
              <a:rPr sz="2450" spc="125" dirty="0">
                <a:solidFill>
                  <a:srgbClr val="FFFFFF"/>
                </a:solidFill>
                <a:latin typeface="Verdana"/>
                <a:cs typeface="Verdana"/>
              </a:rPr>
              <a:t>n</a:t>
            </a:r>
            <a:r>
              <a:rPr sz="2450" spc="-215" dirty="0">
                <a:solidFill>
                  <a:srgbClr val="FFFFFF"/>
                </a:solidFill>
                <a:latin typeface="Verdana"/>
                <a:cs typeface="Verdana"/>
              </a:rPr>
              <a:t> </a:t>
            </a:r>
            <a:r>
              <a:rPr sz="2450" spc="-150" dirty="0">
                <a:solidFill>
                  <a:srgbClr val="FFFFFF"/>
                </a:solidFill>
                <a:latin typeface="Verdana"/>
                <a:cs typeface="Verdana"/>
              </a:rPr>
              <a:t>v</a:t>
            </a:r>
            <a:r>
              <a:rPr sz="2450" spc="-15" dirty="0">
                <a:solidFill>
                  <a:srgbClr val="FFFFFF"/>
                </a:solidFill>
                <a:latin typeface="Verdana"/>
                <a:cs typeface="Verdana"/>
              </a:rPr>
              <a:t>a</a:t>
            </a:r>
            <a:r>
              <a:rPr sz="2450" spc="-75" dirty="0">
                <a:solidFill>
                  <a:srgbClr val="FFFFFF"/>
                </a:solidFill>
                <a:latin typeface="Verdana"/>
                <a:cs typeface="Verdana"/>
              </a:rPr>
              <a:t>r</a:t>
            </a:r>
            <a:r>
              <a:rPr sz="2450" spc="-10" dirty="0">
                <a:solidFill>
                  <a:srgbClr val="FFFFFF"/>
                </a:solidFill>
                <a:latin typeface="Verdana"/>
                <a:cs typeface="Verdana"/>
              </a:rPr>
              <a:t>i</a:t>
            </a:r>
            <a:r>
              <a:rPr sz="2450" spc="60" dirty="0">
                <a:solidFill>
                  <a:srgbClr val="FFFFFF"/>
                </a:solidFill>
                <a:latin typeface="Verdana"/>
                <a:cs typeface="Verdana"/>
              </a:rPr>
              <a:t>o</a:t>
            </a:r>
            <a:r>
              <a:rPr sz="2450" spc="114" dirty="0">
                <a:solidFill>
                  <a:srgbClr val="FFFFFF"/>
                </a:solidFill>
                <a:latin typeface="Verdana"/>
                <a:cs typeface="Verdana"/>
              </a:rPr>
              <a:t>u</a:t>
            </a:r>
            <a:r>
              <a:rPr sz="2450" spc="-55" dirty="0">
                <a:solidFill>
                  <a:srgbClr val="FFFFFF"/>
                </a:solidFill>
                <a:latin typeface="Verdana"/>
                <a:cs typeface="Verdana"/>
              </a:rPr>
              <a:t>s  </a:t>
            </a:r>
            <a:r>
              <a:rPr sz="2450" spc="170" dirty="0">
                <a:solidFill>
                  <a:srgbClr val="FFFFFF"/>
                </a:solidFill>
                <a:latin typeface="Verdana"/>
                <a:cs typeface="Verdana"/>
              </a:rPr>
              <a:t>ﬁ</a:t>
            </a:r>
            <a:r>
              <a:rPr sz="2450" spc="35" dirty="0">
                <a:solidFill>
                  <a:srgbClr val="FFFFFF"/>
                </a:solidFill>
                <a:latin typeface="Verdana"/>
                <a:cs typeface="Verdana"/>
              </a:rPr>
              <a:t>e</a:t>
            </a:r>
            <a:r>
              <a:rPr sz="2450" spc="-10" dirty="0">
                <a:solidFill>
                  <a:srgbClr val="FFFFFF"/>
                </a:solidFill>
                <a:latin typeface="Verdana"/>
                <a:cs typeface="Verdana"/>
              </a:rPr>
              <a:t>l</a:t>
            </a:r>
            <a:r>
              <a:rPr sz="2450" spc="150" dirty="0">
                <a:solidFill>
                  <a:srgbClr val="FFFFFF"/>
                </a:solidFill>
                <a:latin typeface="Verdana"/>
                <a:cs typeface="Verdana"/>
              </a:rPr>
              <a:t>d</a:t>
            </a:r>
            <a:r>
              <a:rPr sz="2450" spc="-70" dirty="0">
                <a:solidFill>
                  <a:srgbClr val="FFFFFF"/>
                </a:solidFill>
                <a:latin typeface="Verdana"/>
                <a:cs typeface="Verdana"/>
              </a:rPr>
              <a:t>s</a:t>
            </a:r>
            <a:r>
              <a:rPr sz="2450" spc="-215" dirty="0">
                <a:solidFill>
                  <a:srgbClr val="FFFFFF"/>
                </a:solidFill>
                <a:latin typeface="Verdana"/>
                <a:cs typeface="Verdana"/>
              </a:rPr>
              <a:t> </a:t>
            </a:r>
            <a:r>
              <a:rPr sz="2450" spc="-70" dirty="0">
                <a:solidFill>
                  <a:srgbClr val="FFFFFF"/>
                </a:solidFill>
                <a:latin typeface="Verdana"/>
                <a:cs typeface="Verdana"/>
              </a:rPr>
              <a:t>s</a:t>
            </a:r>
            <a:r>
              <a:rPr sz="2450" spc="125" dirty="0">
                <a:solidFill>
                  <a:srgbClr val="FFFFFF"/>
                </a:solidFill>
                <a:latin typeface="Verdana"/>
                <a:cs typeface="Verdana"/>
              </a:rPr>
              <a:t>u</a:t>
            </a:r>
            <a:r>
              <a:rPr sz="2450" spc="80" dirty="0">
                <a:solidFill>
                  <a:srgbClr val="FFFFFF"/>
                </a:solidFill>
                <a:latin typeface="Verdana"/>
                <a:cs typeface="Verdana"/>
              </a:rPr>
              <a:t>c</a:t>
            </a:r>
            <a:r>
              <a:rPr sz="2450" spc="125" dirty="0">
                <a:solidFill>
                  <a:srgbClr val="FFFFFF"/>
                </a:solidFill>
                <a:latin typeface="Verdana"/>
                <a:cs typeface="Verdana"/>
              </a:rPr>
              <a:t>h</a:t>
            </a:r>
            <a:r>
              <a:rPr sz="2450" spc="-215" dirty="0">
                <a:solidFill>
                  <a:srgbClr val="FFFFFF"/>
                </a:solidFill>
                <a:latin typeface="Verdana"/>
                <a:cs typeface="Verdana"/>
              </a:rPr>
              <a:t> </a:t>
            </a:r>
            <a:r>
              <a:rPr sz="2450" spc="-15" dirty="0">
                <a:solidFill>
                  <a:srgbClr val="FFFFFF"/>
                </a:solidFill>
                <a:latin typeface="Verdana"/>
                <a:cs typeface="Verdana"/>
              </a:rPr>
              <a:t>a</a:t>
            </a:r>
            <a:r>
              <a:rPr sz="2450" spc="-70" dirty="0">
                <a:solidFill>
                  <a:srgbClr val="FFFFFF"/>
                </a:solidFill>
                <a:latin typeface="Verdana"/>
                <a:cs typeface="Verdana"/>
              </a:rPr>
              <a:t>s</a:t>
            </a:r>
            <a:r>
              <a:rPr sz="2450" spc="-215" dirty="0">
                <a:solidFill>
                  <a:srgbClr val="FFFFFF"/>
                </a:solidFill>
                <a:latin typeface="Verdana"/>
                <a:cs typeface="Verdana"/>
              </a:rPr>
              <a:t> </a:t>
            </a:r>
            <a:r>
              <a:rPr sz="2450" b="1" spc="50" dirty="0">
                <a:solidFill>
                  <a:srgbClr val="FFFFFF"/>
                </a:solidFill>
                <a:latin typeface="Tahoma"/>
                <a:cs typeface="Tahoma"/>
              </a:rPr>
              <a:t>s</a:t>
            </a:r>
            <a:r>
              <a:rPr sz="2450" b="1" spc="105" dirty="0">
                <a:solidFill>
                  <a:srgbClr val="FFFFFF"/>
                </a:solidFill>
                <a:latin typeface="Tahoma"/>
                <a:cs typeface="Tahoma"/>
              </a:rPr>
              <a:t>o</a:t>
            </a:r>
            <a:r>
              <a:rPr sz="2450" b="1" spc="170" dirty="0">
                <a:solidFill>
                  <a:srgbClr val="FFFFFF"/>
                </a:solidFill>
                <a:latin typeface="Tahoma"/>
                <a:cs typeface="Tahoma"/>
              </a:rPr>
              <a:t>c</a:t>
            </a:r>
            <a:r>
              <a:rPr sz="2450" b="1" spc="5" dirty="0">
                <a:solidFill>
                  <a:srgbClr val="FFFFFF"/>
                </a:solidFill>
                <a:latin typeface="Tahoma"/>
                <a:cs typeface="Tahoma"/>
              </a:rPr>
              <a:t>i</a:t>
            </a:r>
            <a:r>
              <a:rPr sz="2450" b="1" spc="105" dirty="0">
                <a:solidFill>
                  <a:srgbClr val="FFFFFF"/>
                </a:solidFill>
                <a:latin typeface="Tahoma"/>
                <a:cs typeface="Tahoma"/>
              </a:rPr>
              <a:t>o</a:t>
            </a:r>
            <a:r>
              <a:rPr sz="2450" b="1" spc="5" dirty="0">
                <a:solidFill>
                  <a:srgbClr val="FFFFFF"/>
                </a:solidFill>
                <a:latin typeface="Tahoma"/>
                <a:cs typeface="Tahoma"/>
              </a:rPr>
              <a:t>l</a:t>
            </a:r>
            <a:r>
              <a:rPr sz="2450" b="1" spc="105" dirty="0">
                <a:solidFill>
                  <a:srgbClr val="FFFFFF"/>
                </a:solidFill>
                <a:latin typeface="Tahoma"/>
                <a:cs typeface="Tahoma"/>
              </a:rPr>
              <a:t>o</a:t>
            </a:r>
            <a:r>
              <a:rPr sz="2450" b="1" spc="190" dirty="0">
                <a:solidFill>
                  <a:srgbClr val="FFFFFF"/>
                </a:solidFill>
                <a:latin typeface="Tahoma"/>
                <a:cs typeface="Tahoma"/>
              </a:rPr>
              <a:t>g</a:t>
            </a:r>
            <a:r>
              <a:rPr sz="2450" b="1" spc="65" dirty="0">
                <a:solidFill>
                  <a:srgbClr val="FFFFFF"/>
                </a:solidFill>
                <a:latin typeface="Tahoma"/>
                <a:cs typeface="Tahoma"/>
              </a:rPr>
              <a:t>y</a:t>
            </a:r>
            <a:r>
              <a:rPr sz="2450" spc="-360" dirty="0">
                <a:solidFill>
                  <a:srgbClr val="FFFFFF"/>
                </a:solidFill>
                <a:latin typeface="Verdana"/>
                <a:cs typeface="Verdana"/>
              </a:rPr>
              <a:t>,  </a:t>
            </a:r>
            <a:r>
              <a:rPr sz="2450" b="1" spc="254" dirty="0">
                <a:solidFill>
                  <a:srgbClr val="FFFFFF"/>
                </a:solidFill>
                <a:latin typeface="Tahoma"/>
                <a:cs typeface="Tahoma"/>
              </a:rPr>
              <a:t>m</a:t>
            </a:r>
            <a:r>
              <a:rPr sz="2450" b="1" spc="60" dirty="0">
                <a:solidFill>
                  <a:srgbClr val="FFFFFF"/>
                </a:solidFill>
                <a:latin typeface="Tahoma"/>
                <a:cs typeface="Tahoma"/>
              </a:rPr>
              <a:t>a</a:t>
            </a:r>
            <a:r>
              <a:rPr sz="2450" b="1" spc="-10" dirty="0">
                <a:solidFill>
                  <a:srgbClr val="FFFFFF"/>
                </a:solidFill>
                <a:latin typeface="Tahoma"/>
                <a:cs typeface="Tahoma"/>
              </a:rPr>
              <a:t>r</a:t>
            </a:r>
            <a:r>
              <a:rPr sz="2450" b="1" spc="95" dirty="0">
                <a:solidFill>
                  <a:srgbClr val="FFFFFF"/>
                </a:solidFill>
                <a:latin typeface="Tahoma"/>
                <a:cs typeface="Tahoma"/>
              </a:rPr>
              <a:t>k</a:t>
            </a:r>
            <a:r>
              <a:rPr sz="2450" b="1" spc="105" dirty="0">
                <a:solidFill>
                  <a:srgbClr val="FFFFFF"/>
                </a:solidFill>
                <a:latin typeface="Tahoma"/>
                <a:cs typeface="Tahoma"/>
              </a:rPr>
              <a:t>e</a:t>
            </a:r>
            <a:r>
              <a:rPr sz="2450" b="1" spc="55" dirty="0">
                <a:solidFill>
                  <a:srgbClr val="FFFFFF"/>
                </a:solidFill>
                <a:latin typeface="Tahoma"/>
                <a:cs typeface="Tahoma"/>
              </a:rPr>
              <a:t>t</a:t>
            </a:r>
            <a:r>
              <a:rPr sz="2450" b="1" spc="5" dirty="0">
                <a:solidFill>
                  <a:srgbClr val="FFFFFF"/>
                </a:solidFill>
                <a:latin typeface="Tahoma"/>
                <a:cs typeface="Tahoma"/>
              </a:rPr>
              <a:t>i</a:t>
            </a:r>
            <a:r>
              <a:rPr sz="2450" b="1" spc="150" dirty="0">
                <a:solidFill>
                  <a:srgbClr val="FFFFFF"/>
                </a:solidFill>
                <a:latin typeface="Tahoma"/>
                <a:cs typeface="Tahoma"/>
              </a:rPr>
              <a:t>n</a:t>
            </a:r>
            <a:r>
              <a:rPr sz="2450" b="1" spc="190" dirty="0">
                <a:solidFill>
                  <a:srgbClr val="FFFFFF"/>
                </a:solidFill>
                <a:latin typeface="Tahoma"/>
                <a:cs typeface="Tahoma"/>
              </a:rPr>
              <a:t>g</a:t>
            </a:r>
            <a:r>
              <a:rPr sz="2450" spc="-370" dirty="0">
                <a:solidFill>
                  <a:srgbClr val="FFFFFF"/>
                </a:solidFill>
                <a:latin typeface="Verdana"/>
                <a:cs typeface="Verdana"/>
              </a:rPr>
              <a:t>,</a:t>
            </a:r>
            <a:r>
              <a:rPr sz="2450" spc="-215" dirty="0">
                <a:solidFill>
                  <a:srgbClr val="FFFFFF"/>
                </a:solidFill>
                <a:latin typeface="Verdana"/>
                <a:cs typeface="Verdana"/>
              </a:rPr>
              <a:t> </a:t>
            </a:r>
            <a:r>
              <a:rPr sz="2450" b="1" spc="150" dirty="0">
                <a:solidFill>
                  <a:srgbClr val="FFFFFF"/>
                </a:solidFill>
                <a:latin typeface="Tahoma"/>
                <a:cs typeface="Tahoma"/>
              </a:rPr>
              <a:t>h</a:t>
            </a:r>
            <a:r>
              <a:rPr sz="2450" b="1" spc="65" dirty="0">
                <a:solidFill>
                  <a:srgbClr val="FFFFFF"/>
                </a:solidFill>
                <a:latin typeface="Tahoma"/>
                <a:cs typeface="Tahoma"/>
              </a:rPr>
              <a:t>e</a:t>
            </a:r>
            <a:r>
              <a:rPr sz="2450" b="1" spc="60" dirty="0">
                <a:solidFill>
                  <a:srgbClr val="FFFFFF"/>
                </a:solidFill>
                <a:latin typeface="Tahoma"/>
                <a:cs typeface="Tahoma"/>
              </a:rPr>
              <a:t>a</a:t>
            </a:r>
            <a:r>
              <a:rPr sz="2450" b="1" spc="100" dirty="0">
                <a:solidFill>
                  <a:srgbClr val="FFFFFF"/>
                </a:solidFill>
                <a:latin typeface="Tahoma"/>
                <a:cs typeface="Tahoma"/>
              </a:rPr>
              <a:t>l</a:t>
            </a:r>
            <a:r>
              <a:rPr sz="2450" b="1" spc="55" dirty="0">
                <a:solidFill>
                  <a:srgbClr val="FFFFFF"/>
                </a:solidFill>
                <a:latin typeface="Tahoma"/>
                <a:cs typeface="Tahoma"/>
              </a:rPr>
              <a:t>t</a:t>
            </a:r>
            <a:r>
              <a:rPr sz="2450" b="1" spc="150" dirty="0">
                <a:solidFill>
                  <a:srgbClr val="FFFFFF"/>
                </a:solidFill>
                <a:latin typeface="Tahoma"/>
                <a:cs typeface="Tahoma"/>
              </a:rPr>
              <a:t>h</a:t>
            </a:r>
            <a:r>
              <a:rPr sz="2450" b="1" spc="170" dirty="0">
                <a:solidFill>
                  <a:srgbClr val="FFFFFF"/>
                </a:solidFill>
                <a:latin typeface="Tahoma"/>
                <a:cs typeface="Tahoma"/>
              </a:rPr>
              <a:t>c</a:t>
            </a:r>
            <a:r>
              <a:rPr sz="2450" b="1" spc="60" dirty="0">
                <a:solidFill>
                  <a:srgbClr val="FFFFFF"/>
                </a:solidFill>
                <a:latin typeface="Tahoma"/>
                <a:cs typeface="Tahoma"/>
              </a:rPr>
              <a:t>a</a:t>
            </a:r>
            <a:r>
              <a:rPr sz="2450" b="1" spc="-25" dirty="0">
                <a:solidFill>
                  <a:srgbClr val="FFFFFF"/>
                </a:solidFill>
                <a:latin typeface="Tahoma"/>
                <a:cs typeface="Tahoma"/>
              </a:rPr>
              <a:t>r</a:t>
            </a:r>
            <a:r>
              <a:rPr sz="2450" b="1" spc="105" dirty="0">
                <a:solidFill>
                  <a:srgbClr val="FFFFFF"/>
                </a:solidFill>
                <a:latin typeface="Tahoma"/>
                <a:cs typeface="Tahoma"/>
              </a:rPr>
              <a:t>e</a:t>
            </a:r>
            <a:r>
              <a:rPr sz="2450" spc="-370" dirty="0">
                <a:solidFill>
                  <a:srgbClr val="FFFFFF"/>
                </a:solidFill>
                <a:latin typeface="Verdana"/>
                <a:cs typeface="Verdana"/>
              </a:rPr>
              <a:t>,</a:t>
            </a:r>
            <a:r>
              <a:rPr sz="2450" spc="-215" dirty="0">
                <a:solidFill>
                  <a:srgbClr val="FFFFFF"/>
                </a:solidFill>
                <a:latin typeface="Verdana"/>
                <a:cs typeface="Verdana"/>
              </a:rPr>
              <a:t> </a:t>
            </a:r>
            <a:r>
              <a:rPr sz="2450" b="1" spc="50" dirty="0">
                <a:solidFill>
                  <a:srgbClr val="FFFFFF"/>
                </a:solidFill>
                <a:latin typeface="Tahoma"/>
                <a:cs typeface="Tahoma"/>
              </a:rPr>
              <a:t>s</a:t>
            </a:r>
            <a:r>
              <a:rPr sz="2450" b="1" spc="105" dirty="0">
                <a:solidFill>
                  <a:srgbClr val="FFFFFF"/>
                </a:solidFill>
                <a:latin typeface="Tahoma"/>
                <a:cs typeface="Tahoma"/>
              </a:rPr>
              <a:t>e</a:t>
            </a:r>
            <a:r>
              <a:rPr sz="2450" b="1" spc="170" dirty="0">
                <a:solidFill>
                  <a:srgbClr val="FFFFFF"/>
                </a:solidFill>
                <a:latin typeface="Tahoma"/>
                <a:cs typeface="Tahoma"/>
              </a:rPr>
              <a:t>c</a:t>
            </a:r>
            <a:r>
              <a:rPr sz="2450" b="1" spc="130" dirty="0">
                <a:solidFill>
                  <a:srgbClr val="FFFFFF"/>
                </a:solidFill>
                <a:latin typeface="Tahoma"/>
                <a:cs typeface="Tahoma"/>
              </a:rPr>
              <a:t>u</a:t>
            </a:r>
            <a:r>
              <a:rPr sz="2450" b="1" spc="-10" dirty="0">
                <a:solidFill>
                  <a:srgbClr val="FFFFFF"/>
                </a:solidFill>
                <a:latin typeface="Tahoma"/>
                <a:cs typeface="Tahoma"/>
              </a:rPr>
              <a:t>r</a:t>
            </a:r>
            <a:r>
              <a:rPr sz="2450" b="1" spc="5" dirty="0">
                <a:solidFill>
                  <a:srgbClr val="FFFFFF"/>
                </a:solidFill>
                <a:latin typeface="Tahoma"/>
                <a:cs typeface="Tahoma"/>
              </a:rPr>
              <a:t>i</a:t>
            </a:r>
            <a:r>
              <a:rPr sz="2450" b="1" spc="30" dirty="0">
                <a:solidFill>
                  <a:srgbClr val="FFFFFF"/>
                </a:solidFill>
                <a:latin typeface="Tahoma"/>
                <a:cs typeface="Tahoma"/>
              </a:rPr>
              <a:t>t</a:t>
            </a:r>
            <a:r>
              <a:rPr sz="2450" b="1" spc="65" dirty="0">
                <a:solidFill>
                  <a:srgbClr val="FFFFFF"/>
                </a:solidFill>
                <a:latin typeface="Tahoma"/>
                <a:cs typeface="Tahoma"/>
              </a:rPr>
              <a:t>y</a:t>
            </a:r>
            <a:r>
              <a:rPr sz="2450" spc="-360" dirty="0">
                <a:solidFill>
                  <a:srgbClr val="FFFFFF"/>
                </a:solidFill>
                <a:latin typeface="Verdana"/>
                <a:cs typeface="Verdana"/>
              </a:rPr>
              <a:t>,  </a:t>
            </a:r>
            <a:r>
              <a:rPr sz="2450" spc="-15" dirty="0">
                <a:solidFill>
                  <a:srgbClr val="FFFFFF"/>
                </a:solidFill>
                <a:latin typeface="Verdana"/>
                <a:cs typeface="Verdana"/>
              </a:rPr>
              <a:t>a</a:t>
            </a:r>
            <a:r>
              <a:rPr sz="2450" spc="125" dirty="0">
                <a:solidFill>
                  <a:srgbClr val="FFFFFF"/>
                </a:solidFill>
                <a:latin typeface="Verdana"/>
                <a:cs typeface="Verdana"/>
              </a:rPr>
              <a:t>n</a:t>
            </a:r>
            <a:r>
              <a:rPr sz="2450" spc="150" dirty="0">
                <a:solidFill>
                  <a:srgbClr val="FFFFFF"/>
                </a:solidFill>
                <a:latin typeface="Verdana"/>
                <a:cs typeface="Verdana"/>
              </a:rPr>
              <a:t>d</a:t>
            </a:r>
            <a:r>
              <a:rPr sz="2450" spc="-215" dirty="0">
                <a:solidFill>
                  <a:srgbClr val="FFFFFF"/>
                </a:solidFill>
                <a:latin typeface="Verdana"/>
                <a:cs typeface="Verdana"/>
              </a:rPr>
              <a:t> </a:t>
            </a:r>
            <a:r>
              <a:rPr sz="2450" b="1" spc="165" dirty="0">
                <a:solidFill>
                  <a:srgbClr val="FFFFFF"/>
                </a:solidFill>
                <a:latin typeface="Tahoma"/>
                <a:cs typeface="Tahoma"/>
              </a:rPr>
              <a:t>p</a:t>
            </a:r>
            <a:r>
              <a:rPr sz="2450" b="1" spc="105" dirty="0">
                <a:solidFill>
                  <a:srgbClr val="FFFFFF"/>
                </a:solidFill>
                <a:latin typeface="Tahoma"/>
                <a:cs typeface="Tahoma"/>
              </a:rPr>
              <a:t>o</a:t>
            </a:r>
            <a:r>
              <a:rPr sz="2450" b="1" spc="5" dirty="0">
                <a:solidFill>
                  <a:srgbClr val="FFFFFF"/>
                </a:solidFill>
                <a:latin typeface="Tahoma"/>
                <a:cs typeface="Tahoma"/>
              </a:rPr>
              <a:t>li</a:t>
            </a:r>
            <a:r>
              <a:rPr sz="2450" b="1" spc="55" dirty="0">
                <a:solidFill>
                  <a:srgbClr val="FFFFFF"/>
                </a:solidFill>
                <a:latin typeface="Tahoma"/>
                <a:cs typeface="Tahoma"/>
              </a:rPr>
              <a:t>t</a:t>
            </a:r>
            <a:r>
              <a:rPr sz="2450" b="1" spc="5" dirty="0">
                <a:solidFill>
                  <a:srgbClr val="FFFFFF"/>
                </a:solidFill>
                <a:latin typeface="Tahoma"/>
                <a:cs typeface="Tahoma"/>
              </a:rPr>
              <a:t>i</a:t>
            </a:r>
            <a:r>
              <a:rPr sz="2450" b="1" spc="170" dirty="0">
                <a:solidFill>
                  <a:srgbClr val="FFFFFF"/>
                </a:solidFill>
                <a:latin typeface="Tahoma"/>
                <a:cs typeface="Tahoma"/>
              </a:rPr>
              <a:t>c</a:t>
            </a:r>
            <a:r>
              <a:rPr sz="2450" b="1" spc="50" dirty="0">
                <a:solidFill>
                  <a:srgbClr val="FFFFFF"/>
                </a:solidFill>
                <a:latin typeface="Tahoma"/>
                <a:cs typeface="Tahoma"/>
              </a:rPr>
              <a:t>s</a:t>
            </a:r>
            <a:r>
              <a:rPr sz="2450" spc="-370" dirty="0">
                <a:solidFill>
                  <a:srgbClr val="FFFFFF"/>
                </a:solidFill>
                <a:latin typeface="Verdana"/>
                <a:cs typeface="Verdana"/>
              </a:rPr>
              <a:t>.</a:t>
            </a:r>
            <a:r>
              <a:rPr sz="2450" spc="-215" dirty="0">
                <a:solidFill>
                  <a:srgbClr val="FFFFFF"/>
                </a:solidFill>
                <a:latin typeface="Verdana"/>
                <a:cs typeface="Verdana"/>
              </a:rPr>
              <a:t> </a:t>
            </a:r>
            <a:r>
              <a:rPr sz="2450" spc="-285" dirty="0">
                <a:solidFill>
                  <a:srgbClr val="FFFFFF"/>
                </a:solidFill>
                <a:latin typeface="Verdana"/>
                <a:cs typeface="Verdana"/>
              </a:rPr>
              <a:t>I</a:t>
            </a:r>
            <a:r>
              <a:rPr sz="2450" spc="35" dirty="0">
                <a:solidFill>
                  <a:srgbClr val="FFFFFF"/>
                </a:solidFill>
                <a:latin typeface="Verdana"/>
                <a:cs typeface="Verdana"/>
              </a:rPr>
              <a:t>t</a:t>
            </a:r>
            <a:r>
              <a:rPr sz="2450" spc="-215" dirty="0">
                <a:solidFill>
                  <a:srgbClr val="FFFFFF"/>
                </a:solidFill>
                <a:latin typeface="Verdana"/>
                <a:cs typeface="Verdana"/>
              </a:rPr>
              <a:t> </a:t>
            </a:r>
            <a:r>
              <a:rPr sz="2450" spc="114" dirty="0">
                <a:solidFill>
                  <a:srgbClr val="FFFFFF"/>
                </a:solidFill>
                <a:latin typeface="Verdana"/>
                <a:cs typeface="Verdana"/>
              </a:rPr>
              <a:t>c</a:t>
            </a:r>
            <a:r>
              <a:rPr sz="2450" spc="-15" dirty="0">
                <a:solidFill>
                  <a:srgbClr val="FFFFFF"/>
                </a:solidFill>
                <a:latin typeface="Verdana"/>
                <a:cs typeface="Verdana"/>
              </a:rPr>
              <a:t>a</a:t>
            </a:r>
            <a:r>
              <a:rPr sz="2450" spc="125" dirty="0">
                <a:solidFill>
                  <a:srgbClr val="FFFFFF"/>
                </a:solidFill>
                <a:latin typeface="Verdana"/>
                <a:cs typeface="Verdana"/>
              </a:rPr>
              <a:t>n</a:t>
            </a:r>
            <a:r>
              <a:rPr sz="2450" spc="-215" dirty="0">
                <a:solidFill>
                  <a:srgbClr val="FFFFFF"/>
                </a:solidFill>
                <a:latin typeface="Verdana"/>
                <a:cs typeface="Verdana"/>
              </a:rPr>
              <a:t> </a:t>
            </a:r>
            <a:r>
              <a:rPr sz="2450" spc="150" dirty="0">
                <a:solidFill>
                  <a:srgbClr val="FFFFFF"/>
                </a:solidFill>
                <a:latin typeface="Verdana"/>
                <a:cs typeface="Verdana"/>
              </a:rPr>
              <a:t>b</a:t>
            </a:r>
            <a:r>
              <a:rPr sz="2450" spc="35" dirty="0">
                <a:solidFill>
                  <a:srgbClr val="FFFFFF"/>
                </a:solidFill>
                <a:latin typeface="Verdana"/>
                <a:cs typeface="Verdana"/>
              </a:rPr>
              <a:t>e</a:t>
            </a:r>
            <a:r>
              <a:rPr sz="2450" spc="-215" dirty="0">
                <a:solidFill>
                  <a:srgbClr val="FFFFFF"/>
                </a:solidFill>
                <a:latin typeface="Verdana"/>
                <a:cs typeface="Verdana"/>
              </a:rPr>
              <a:t> </a:t>
            </a:r>
            <a:r>
              <a:rPr sz="2450" spc="20" dirty="0">
                <a:solidFill>
                  <a:srgbClr val="FFFFFF"/>
                </a:solidFill>
                <a:latin typeface="Verdana"/>
                <a:cs typeface="Verdana"/>
              </a:rPr>
              <a:t>us</a:t>
            </a:r>
            <a:r>
              <a:rPr sz="2450" spc="35" dirty="0">
                <a:solidFill>
                  <a:srgbClr val="FFFFFF"/>
                </a:solidFill>
                <a:latin typeface="Verdana"/>
                <a:cs typeface="Verdana"/>
              </a:rPr>
              <a:t>e</a:t>
            </a:r>
            <a:r>
              <a:rPr sz="2450" spc="150" dirty="0">
                <a:solidFill>
                  <a:srgbClr val="FFFFFF"/>
                </a:solidFill>
                <a:latin typeface="Verdana"/>
                <a:cs typeface="Verdana"/>
              </a:rPr>
              <a:t>d</a:t>
            </a:r>
            <a:r>
              <a:rPr sz="2450" spc="-215" dirty="0">
                <a:solidFill>
                  <a:srgbClr val="FFFFFF"/>
                </a:solidFill>
                <a:latin typeface="Verdana"/>
                <a:cs typeface="Verdana"/>
              </a:rPr>
              <a:t> </a:t>
            </a:r>
            <a:r>
              <a:rPr sz="2450" spc="-15" dirty="0">
                <a:solidFill>
                  <a:srgbClr val="FFFFFF"/>
                </a:solidFill>
                <a:latin typeface="Verdana"/>
                <a:cs typeface="Verdana"/>
              </a:rPr>
              <a:t>t</a:t>
            </a:r>
            <a:r>
              <a:rPr sz="2450" spc="60" dirty="0">
                <a:solidFill>
                  <a:srgbClr val="FFFFFF"/>
                </a:solidFill>
                <a:latin typeface="Verdana"/>
                <a:cs typeface="Verdana"/>
              </a:rPr>
              <a:t>o</a:t>
            </a:r>
            <a:r>
              <a:rPr sz="2450" spc="-215" dirty="0">
                <a:solidFill>
                  <a:srgbClr val="FFFFFF"/>
                </a:solidFill>
                <a:latin typeface="Verdana"/>
                <a:cs typeface="Verdana"/>
              </a:rPr>
              <a:t> </a:t>
            </a:r>
            <a:r>
              <a:rPr sz="2450" spc="-70" dirty="0">
                <a:solidFill>
                  <a:srgbClr val="FFFFFF"/>
                </a:solidFill>
                <a:latin typeface="Verdana"/>
                <a:cs typeface="Verdana"/>
              </a:rPr>
              <a:t>s</a:t>
            </a:r>
            <a:r>
              <a:rPr sz="2450" spc="35" dirty="0">
                <a:solidFill>
                  <a:srgbClr val="FFFFFF"/>
                </a:solidFill>
                <a:latin typeface="Verdana"/>
                <a:cs typeface="Verdana"/>
              </a:rPr>
              <a:t>t</a:t>
            </a:r>
            <a:r>
              <a:rPr sz="2450" spc="114" dirty="0">
                <a:solidFill>
                  <a:srgbClr val="FFFFFF"/>
                </a:solidFill>
                <a:latin typeface="Verdana"/>
                <a:cs typeface="Verdana"/>
              </a:rPr>
              <a:t>u</a:t>
            </a:r>
            <a:r>
              <a:rPr sz="2450" spc="150" dirty="0">
                <a:solidFill>
                  <a:srgbClr val="FFFFFF"/>
                </a:solidFill>
                <a:latin typeface="Verdana"/>
                <a:cs typeface="Verdana"/>
              </a:rPr>
              <a:t>d</a:t>
            </a:r>
            <a:r>
              <a:rPr sz="2450" spc="-80" dirty="0">
                <a:solidFill>
                  <a:srgbClr val="FFFFFF"/>
                </a:solidFill>
                <a:latin typeface="Verdana"/>
                <a:cs typeface="Verdana"/>
              </a:rPr>
              <a:t>y  </a:t>
            </a:r>
            <a:r>
              <a:rPr sz="2450" spc="35" dirty="0">
                <a:solidFill>
                  <a:srgbClr val="FFFFFF"/>
                </a:solidFill>
                <a:latin typeface="Verdana"/>
                <a:cs typeface="Verdana"/>
              </a:rPr>
              <a:t>t</a:t>
            </a:r>
            <a:r>
              <a:rPr sz="2450" spc="125" dirty="0">
                <a:solidFill>
                  <a:srgbClr val="FFFFFF"/>
                </a:solidFill>
                <a:latin typeface="Verdana"/>
                <a:cs typeface="Verdana"/>
              </a:rPr>
              <a:t>h</a:t>
            </a:r>
            <a:r>
              <a:rPr sz="2450" spc="35" dirty="0">
                <a:solidFill>
                  <a:srgbClr val="FFFFFF"/>
                </a:solidFill>
                <a:latin typeface="Verdana"/>
                <a:cs typeface="Verdana"/>
              </a:rPr>
              <a:t>e</a:t>
            </a:r>
            <a:r>
              <a:rPr sz="2450" spc="-215" dirty="0">
                <a:solidFill>
                  <a:srgbClr val="FFFFFF"/>
                </a:solidFill>
                <a:latin typeface="Verdana"/>
                <a:cs typeface="Verdana"/>
              </a:rPr>
              <a:t> </a:t>
            </a:r>
            <a:r>
              <a:rPr sz="2450" spc="-70" dirty="0">
                <a:solidFill>
                  <a:srgbClr val="FFFFFF"/>
                </a:solidFill>
                <a:latin typeface="Verdana"/>
                <a:cs typeface="Verdana"/>
              </a:rPr>
              <a:t>s</a:t>
            </a:r>
            <a:r>
              <a:rPr sz="2450" spc="150" dirty="0">
                <a:solidFill>
                  <a:srgbClr val="FFFFFF"/>
                </a:solidFill>
                <a:latin typeface="Verdana"/>
                <a:cs typeface="Verdana"/>
              </a:rPr>
              <a:t>p</a:t>
            </a:r>
            <a:r>
              <a:rPr sz="2450" spc="-90" dirty="0">
                <a:solidFill>
                  <a:srgbClr val="FFFFFF"/>
                </a:solidFill>
                <a:latin typeface="Verdana"/>
                <a:cs typeface="Verdana"/>
              </a:rPr>
              <a:t>r</a:t>
            </a:r>
            <a:r>
              <a:rPr sz="2450" spc="-5" dirty="0">
                <a:solidFill>
                  <a:srgbClr val="FFFFFF"/>
                </a:solidFill>
                <a:latin typeface="Verdana"/>
                <a:cs typeface="Verdana"/>
              </a:rPr>
              <a:t>e</a:t>
            </a:r>
            <a:r>
              <a:rPr sz="2450" spc="-15" dirty="0">
                <a:solidFill>
                  <a:srgbClr val="FFFFFF"/>
                </a:solidFill>
                <a:latin typeface="Verdana"/>
                <a:cs typeface="Verdana"/>
              </a:rPr>
              <a:t>a</a:t>
            </a:r>
            <a:r>
              <a:rPr sz="2450" spc="150" dirty="0">
                <a:solidFill>
                  <a:srgbClr val="FFFFFF"/>
                </a:solidFill>
                <a:latin typeface="Verdana"/>
                <a:cs typeface="Verdana"/>
              </a:rPr>
              <a:t>d</a:t>
            </a:r>
            <a:r>
              <a:rPr sz="2450" spc="-215" dirty="0">
                <a:solidFill>
                  <a:srgbClr val="FFFFFF"/>
                </a:solidFill>
                <a:latin typeface="Verdana"/>
                <a:cs typeface="Verdana"/>
              </a:rPr>
              <a:t> </a:t>
            </a:r>
            <a:r>
              <a:rPr sz="2450" spc="60" dirty="0">
                <a:solidFill>
                  <a:srgbClr val="FFFFFF"/>
                </a:solidFill>
                <a:latin typeface="Verdana"/>
                <a:cs typeface="Verdana"/>
              </a:rPr>
              <a:t>o</a:t>
            </a:r>
            <a:r>
              <a:rPr sz="2450" spc="-25" dirty="0">
                <a:solidFill>
                  <a:srgbClr val="FFFFFF"/>
                </a:solidFill>
                <a:latin typeface="Verdana"/>
                <a:cs typeface="Verdana"/>
              </a:rPr>
              <a:t>f</a:t>
            </a:r>
            <a:r>
              <a:rPr sz="2450" spc="-215" dirty="0">
                <a:solidFill>
                  <a:srgbClr val="FFFFFF"/>
                </a:solidFill>
                <a:latin typeface="Verdana"/>
                <a:cs typeface="Verdana"/>
              </a:rPr>
              <a:t> </a:t>
            </a:r>
            <a:r>
              <a:rPr sz="2450" spc="150" dirty="0">
                <a:solidFill>
                  <a:srgbClr val="FFFFFF"/>
                </a:solidFill>
                <a:latin typeface="Verdana"/>
                <a:cs typeface="Verdana"/>
              </a:rPr>
              <a:t>d</a:t>
            </a:r>
            <a:r>
              <a:rPr sz="2450" spc="-10" dirty="0">
                <a:solidFill>
                  <a:srgbClr val="FFFFFF"/>
                </a:solidFill>
                <a:latin typeface="Verdana"/>
                <a:cs typeface="Verdana"/>
              </a:rPr>
              <a:t>i</a:t>
            </a:r>
            <a:r>
              <a:rPr sz="2450" spc="-70" dirty="0">
                <a:solidFill>
                  <a:srgbClr val="FFFFFF"/>
                </a:solidFill>
                <a:latin typeface="Verdana"/>
                <a:cs typeface="Verdana"/>
              </a:rPr>
              <a:t>s</a:t>
            </a:r>
            <a:r>
              <a:rPr sz="2450" spc="-5" dirty="0">
                <a:solidFill>
                  <a:srgbClr val="FFFFFF"/>
                </a:solidFill>
                <a:latin typeface="Verdana"/>
                <a:cs typeface="Verdana"/>
              </a:rPr>
              <a:t>e</a:t>
            </a:r>
            <a:r>
              <a:rPr sz="2450" spc="-15" dirty="0">
                <a:solidFill>
                  <a:srgbClr val="FFFFFF"/>
                </a:solidFill>
                <a:latin typeface="Verdana"/>
                <a:cs typeface="Verdana"/>
              </a:rPr>
              <a:t>a</a:t>
            </a:r>
            <a:r>
              <a:rPr sz="2450" spc="-70" dirty="0">
                <a:solidFill>
                  <a:srgbClr val="FFFFFF"/>
                </a:solidFill>
                <a:latin typeface="Verdana"/>
                <a:cs typeface="Verdana"/>
              </a:rPr>
              <a:t>s</a:t>
            </a:r>
            <a:r>
              <a:rPr sz="2450" spc="35" dirty="0">
                <a:solidFill>
                  <a:srgbClr val="FFFFFF"/>
                </a:solidFill>
                <a:latin typeface="Verdana"/>
                <a:cs typeface="Verdana"/>
              </a:rPr>
              <a:t>e</a:t>
            </a:r>
            <a:r>
              <a:rPr sz="2450" spc="-70" dirty="0">
                <a:solidFill>
                  <a:srgbClr val="FFFFFF"/>
                </a:solidFill>
                <a:latin typeface="Verdana"/>
                <a:cs typeface="Verdana"/>
              </a:rPr>
              <a:t>s</a:t>
            </a:r>
            <a:r>
              <a:rPr sz="2450" spc="-370" dirty="0">
                <a:solidFill>
                  <a:srgbClr val="FFFFFF"/>
                </a:solidFill>
                <a:latin typeface="Verdana"/>
                <a:cs typeface="Verdana"/>
              </a:rPr>
              <a:t>,</a:t>
            </a:r>
            <a:r>
              <a:rPr sz="2450" spc="-215" dirty="0">
                <a:solidFill>
                  <a:srgbClr val="FFFFFF"/>
                </a:solidFill>
                <a:latin typeface="Verdana"/>
                <a:cs typeface="Verdana"/>
              </a:rPr>
              <a:t> </a:t>
            </a:r>
            <a:r>
              <a:rPr sz="2450" spc="-10" dirty="0">
                <a:solidFill>
                  <a:srgbClr val="FFFFFF"/>
                </a:solidFill>
                <a:latin typeface="Verdana"/>
                <a:cs typeface="Verdana"/>
              </a:rPr>
              <a:t>i</a:t>
            </a:r>
            <a:r>
              <a:rPr sz="2450" spc="150" dirty="0">
                <a:solidFill>
                  <a:srgbClr val="FFFFFF"/>
                </a:solidFill>
                <a:latin typeface="Verdana"/>
                <a:cs typeface="Verdana"/>
              </a:rPr>
              <a:t>d</a:t>
            </a:r>
            <a:r>
              <a:rPr sz="2450" spc="35" dirty="0">
                <a:solidFill>
                  <a:srgbClr val="FFFFFF"/>
                </a:solidFill>
                <a:latin typeface="Verdana"/>
                <a:cs typeface="Verdana"/>
              </a:rPr>
              <a:t>e</a:t>
            </a:r>
            <a:r>
              <a:rPr sz="2450" spc="125" dirty="0">
                <a:solidFill>
                  <a:srgbClr val="FFFFFF"/>
                </a:solidFill>
                <a:latin typeface="Verdana"/>
                <a:cs typeface="Verdana"/>
              </a:rPr>
              <a:t>n</a:t>
            </a:r>
            <a:r>
              <a:rPr sz="2450" spc="35" dirty="0">
                <a:solidFill>
                  <a:srgbClr val="FFFFFF"/>
                </a:solidFill>
                <a:latin typeface="Verdana"/>
                <a:cs typeface="Verdana"/>
              </a:rPr>
              <a:t>t</a:t>
            </a:r>
            <a:r>
              <a:rPr sz="2450" spc="-10" dirty="0">
                <a:solidFill>
                  <a:srgbClr val="FFFFFF"/>
                </a:solidFill>
                <a:latin typeface="Verdana"/>
                <a:cs typeface="Verdana"/>
              </a:rPr>
              <a:t>i</a:t>
            </a:r>
            <a:r>
              <a:rPr sz="2450" spc="-5" dirty="0">
                <a:solidFill>
                  <a:srgbClr val="FFFFFF"/>
                </a:solidFill>
                <a:latin typeface="Verdana"/>
                <a:cs typeface="Verdana"/>
              </a:rPr>
              <a:t>f</a:t>
            </a:r>
            <a:r>
              <a:rPr sz="2450" spc="-110" dirty="0">
                <a:solidFill>
                  <a:srgbClr val="FFFFFF"/>
                </a:solidFill>
                <a:latin typeface="Verdana"/>
                <a:cs typeface="Verdana"/>
              </a:rPr>
              <a:t>y</a:t>
            </a:r>
            <a:r>
              <a:rPr sz="2450" spc="-215" dirty="0">
                <a:solidFill>
                  <a:srgbClr val="FFFFFF"/>
                </a:solidFill>
                <a:latin typeface="Verdana"/>
                <a:cs typeface="Verdana"/>
              </a:rPr>
              <a:t> </a:t>
            </a:r>
            <a:r>
              <a:rPr sz="2450" spc="-20" dirty="0">
                <a:solidFill>
                  <a:srgbClr val="FFFFFF"/>
                </a:solidFill>
                <a:latin typeface="Verdana"/>
                <a:cs typeface="Verdana"/>
              </a:rPr>
              <a:t>k</a:t>
            </a:r>
            <a:r>
              <a:rPr sz="2450" spc="10" dirty="0">
                <a:solidFill>
                  <a:srgbClr val="FFFFFF"/>
                </a:solidFill>
                <a:latin typeface="Verdana"/>
                <a:cs typeface="Verdana"/>
              </a:rPr>
              <a:t>e</a:t>
            </a:r>
            <a:r>
              <a:rPr sz="2450" spc="-80" dirty="0">
                <a:solidFill>
                  <a:srgbClr val="FFFFFF"/>
                </a:solidFill>
                <a:latin typeface="Verdana"/>
                <a:cs typeface="Verdana"/>
              </a:rPr>
              <a:t>y  </a:t>
            </a:r>
            <a:r>
              <a:rPr sz="2450" spc="150" dirty="0">
                <a:solidFill>
                  <a:srgbClr val="FFFFFF"/>
                </a:solidFill>
                <a:latin typeface="Verdana"/>
                <a:cs typeface="Verdana"/>
              </a:rPr>
              <a:t>p</a:t>
            </a:r>
            <a:r>
              <a:rPr sz="2450" spc="-10" dirty="0">
                <a:solidFill>
                  <a:srgbClr val="FFFFFF"/>
                </a:solidFill>
                <a:latin typeface="Verdana"/>
                <a:cs typeface="Verdana"/>
              </a:rPr>
              <a:t>l</a:t>
            </a:r>
            <a:r>
              <a:rPr sz="2450" spc="-40" dirty="0">
                <a:solidFill>
                  <a:srgbClr val="FFFFFF"/>
                </a:solidFill>
                <a:latin typeface="Verdana"/>
                <a:cs typeface="Verdana"/>
              </a:rPr>
              <a:t>a</a:t>
            </a:r>
            <a:r>
              <a:rPr sz="2450" spc="-150" dirty="0">
                <a:solidFill>
                  <a:srgbClr val="FFFFFF"/>
                </a:solidFill>
                <a:latin typeface="Verdana"/>
                <a:cs typeface="Verdana"/>
              </a:rPr>
              <a:t>y</a:t>
            </a:r>
            <a:r>
              <a:rPr sz="2450" spc="35" dirty="0">
                <a:solidFill>
                  <a:srgbClr val="FFFFFF"/>
                </a:solidFill>
                <a:latin typeface="Verdana"/>
                <a:cs typeface="Verdana"/>
              </a:rPr>
              <a:t>e</a:t>
            </a:r>
            <a:r>
              <a:rPr sz="2450" spc="-65" dirty="0">
                <a:solidFill>
                  <a:srgbClr val="FFFFFF"/>
                </a:solidFill>
                <a:latin typeface="Verdana"/>
                <a:cs typeface="Verdana"/>
              </a:rPr>
              <a:t>r</a:t>
            </a:r>
            <a:r>
              <a:rPr sz="2450" spc="-70" dirty="0">
                <a:solidFill>
                  <a:srgbClr val="FFFFFF"/>
                </a:solidFill>
                <a:latin typeface="Verdana"/>
                <a:cs typeface="Verdana"/>
              </a:rPr>
              <a:t>s</a:t>
            </a:r>
            <a:r>
              <a:rPr sz="2450" spc="-215" dirty="0">
                <a:solidFill>
                  <a:srgbClr val="FFFFFF"/>
                </a:solidFill>
                <a:latin typeface="Verdana"/>
                <a:cs typeface="Verdana"/>
              </a:rPr>
              <a:t> </a:t>
            </a:r>
            <a:r>
              <a:rPr sz="2450" spc="-10" dirty="0">
                <a:solidFill>
                  <a:srgbClr val="FFFFFF"/>
                </a:solidFill>
                <a:latin typeface="Verdana"/>
                <a:cs typeface="Verdana"/>
              </a:rPr>
              <a:t>i</a:t>
            </a:r>
            <a:r>
              <a:rPr sz="2450" spc="125" dirty="0">
                <a:solidFill>
                  <a:srgbClr val="FFFFFF"/>
                </a:solidFill>
                <a:latin typeface="Verdana"/>
                <a:cs typeface="Verdana"/>
              </a:rPr>
              <a:t>n</a:t>
            </a:r>
            <a:r>
              <a:rPr sz="2450" spc="-215" dirty="0">
                <a:solidFill>
                  <a:srgbClr val="FFFFFF"/>
                </a:solidFill>
                <a:latin typeface="Verdana"/>
                <a:cs typeface="Verdana"/>
              </a:rPr>
              <a:t> </a:t>
            </a:r>
            <a:r>
              <a:rPr sz="2450" spc="-15" dirty="0">
                <a:solidFill>
                  <a:srgbClr val="FFFFFF"/>
                </a:solidFill>
                <a:latin typeface="Verdana"/>
                <a:cs typeface="Verdana"/>
              </a:rPr>
              <a:t>a</a:t>
            </a:r>
            <a:r>
              <a:rPr sz="2450" spc="-215" dirty="0">
                <a:solidFill>
                  <a:srgbClr val="FFFFFF"/>
                </a:solidFill>
                <a:latin typeface="Verdana"/>
                <a:cs typeface="Verdana"/>
              </a:rPr>
              <a:t> </a:t>
            </a:r>
            <a:r>
              <a:rPr sz="2450" spc="240" dirty="0">
                <a:solidFill>
                  <a:srgbClr val="FFFFFF"/>
                </a:solidFill>
                <a:latin typeface="Verdana"/>
                <a:cs typeface="Verdana"/>
              </a:rPr>
              <a:t>m</a:t>
            </a:r>
            <a:r>
              <a:rPr sz="2450" spc="-15" dirty="0">
                <a:solidFill>
                  <a:srgbClr val="FFFFFF"/>
                </a:solidFill>
                <a:latin typeface="Verdana"/>
                <a:cs typeface="Verdana"/>
              </a:rPr>
              <a:t>a</a:t>
            </a:r>
            <a:r>
              <a:rPr sz="2450" spc="-75" dirty="0">
                <a:solidFill>
                  <a:srgbClr val="FFFFFF"/>
                </a:solidFill>
                <a:latin typeface="Verdana"/>
                <a:cs typeface="Verdana"/>
              </a:rPr>
              <a:t>r</a:t>
            </a:r>
            <a:r>
              <a:rPr sz="2450" spc="-20" dirty="0">
                <a:solidFill>
                  <a:srgbClr val="FFFFFF"/>
                </a:solidFill>
                <a:latin typeface="Verdana"/>
                <a:cs typeface="Verdana"/>
              </a:rPr>
              <a:t>k</a:t>
            </a:r>
            <a:r>
              <a:rPr sz="2450" spc="35" dirty="0">
                <a:solidFill>
                  <a:srgbClr val="FFFFFF"/>
                </a:solidFill>
                <a:latin typeface="Verdana"/>
                <a:cs typeface="Verdana"/>
              </a:rPr>
              <a:t>e</a:t>
            </a:r>
            <a:r>
              <a:rPr sz="2450" spc="55" dirty="0">
                <a:solidFill>
                  <a:srgbClr val="FFFFFF"/>
                </a:solidFill>
                <a:latin typeface="Verdana"/>
                <a:cs typeface="Verdana"/>
              </a:rPr>
              <a:t>t</a:t>
            </a:r>
            <a:r>
              <a:rPr sz="2450" spc="-370" dirty="0">
                <a:solidFill>
                  <a:srgbClr val="FFFFFF"/>
                </a:solidFill>
                <a:latin typeface="Verdana"/>
                <a:cs typeface="Verdana"/>
              </a:rPr>
              <a:t>,</a:t>
            </a:r>
            <a:r>
              <a:rPr sz="2450" spc="-215" dirty="0">
                <a:solidFill>
                  <a:srgbClr val="FFFFFF"/>
                </a:solidFill>
                <a:latin typeface="Verdana"/>
                <a:cs typeface="Verdana"/>
              </a:rPr>
              <a:t> </a:t>
            </a:r>
            <a:r>
              <a:rPr sz="2450" spc="60" dirty="0">
                <a:solidFill>
                  <a:srgbClr val="FFFFFF"/>
                </a:solidFill>
                <a:latin typeface="Verdana"/>
                <a:cs typeface="Verdana"/>
              </a:rPr>
              <a:t>o</a:t>
            </a:r>
            <a:r>
              <a:rPr sz="2450" spc="-55" dirty="0">
                <a:solidFill>
                  <a:srgbClr val="FFFFFF"/>
                </a:solidFill>
                <a:latin typeface="Verdana"/>
                <a:cs typeface="Verdana"/>
              </a:rPr>
              <a:t>r</a:t>
            </a:r>
            <a:r>
              <a:rPr sz="2450" spc="-215" dirty="0">
                <a:solidFill>
                  <a:srgbClr val="FFFFFF"/>
                </a:solidFill>
                <a:latin typeface="Verdana"/>
                <a:cs typeface="Verdana"/>
              </a:rPr>
              <a:t> </a:t>
            </a:r>
            <a:r>
              <a:rPr sz="2450" spc="150" dirty="0">
                <a:solidFill>
                  <a:srgbClr val="FFFFFF"/>
                </a:solidFill>
                <a:latin typeface="Verdana"/>
                <a:cs typeface="Verdana"/>
              </a:rPr>
              <a:t>d</a:t>
            </a:r>
            <a:r>
              <a:rPr sz="2450" spc="35" dirty="0">
                <a:solidFill>
                  <a:srgbClr val="FFFFFF"/>
                </a:solidFill>
                <a:latin typeface="Verdana"/>
                <a:cs typeface="Verdana"/>
              </a:rPr>
              <a:t>e</a:t>
            </a:r>
            <a:r>
              <a:rPr sz="2450" spc="-15" dirty="0">
                <a:solidFill>
                  <a:srgbClr val="FFFFFF"/>
                </a:solidFill>
                <a:latin typeface="Verdana"/>
                <a:cs typeface="Verdana"/>
              </a:rPr>
              <a:t>t</a:t>
            </a:r>
            <a:r>
              <a:rPr sz="2450" spc="35" dirty="0">
                <a:solidFill>
                  <a:srgbClr val="FFFFFF"/>
                </a:solidFill>
                <a:latin typeface="Verdana"/>
                <a:cs typeface="Verdana"/>
              </a:rPr>
              <a:t>e</a:t>
            </a:r>
            <a:r>
              <a:rPr sz="2450" spc="125" dirty="0">
                <a:solidFill>
                  <a:srgbClr val="FFFFFF"/>
                </a:solidFill>
                <a:latin typeface="Verdana"/>
                <a:cs typeface="Verdana"/>
              </a:rPr>
              <a:t>c</a:t>
            </a:r>
            <a:r>
              <a:rPr sz="2450" spc="35" dirty="0">
                <a:solidFill>
                  <a:srgbClr val="FFFFFF"/>
                </a:solidFill>
                <a:latin typeface="Verdana"/>
                <a:cs typeface="Verdana"/>
              </a:rPr>
              <a:t>t  </a:t>
            </a:r>
            <a:r>
              <a:rPr sz="2450" spc="-15" dirty="0">
                <a:solidFill>
                  <a:srgbClr val="FFFFFF"/>
                </a:solidFill>
                <a:latin typeface="Verdana"/>
                <a:cs typeface="Verdana"/>
              </a:rPr>
              <a:t>t</a:t>
            </a:r>
            <a:r>
              <a:rPr sz="2450" spc="35" dirty="0">
                <a:solidFill>
                  <a:srgbClr val="FFFFFF"/>
                </a:solidFill>
                <a:latin typeface="Verdana"/>
                <a:cs typeface="Verdana"/>
              </a:rPr>
              <a:t>e</a:t>
            </a:r>
            <a:r>
              <a:rPr sz="2450" spc="-75" dirty="0">
                <a:solidFill>
                  <a:srgbClr val="FFFFFF"/>
                </a:solidFill>
                <a:latin typeface="Verdana"/>
                <a:cs typeface="Verdana"/>
              </a:rPr>
              <a:t>r</a:t>
            </a:r>
            <a:r>
              <a:rPr sz="2450" spc="-90" dirty="0">
                <a:solidFill>
                  <a:srgbClr val="FFFFFF"/>
                </a:solidFill>
                <a:latin typeface="Verdana"/>
                <a:cs typeface="Verdana"/>
              </a:rPr>
              <a:t>r</a:t>
            </a:r>
            <a:r>
              <a:rPr sz="2450" spc="60" dirty="0">
                <a:solidFill>
                  <a:srgbClr val="FFFFFF"/>
                </a:solidFill>
                <a:latin typeface="Verdana"/>
                <a:cs typeface="Verdana"/>
              </a:rPr>
              <a:t>o</a:t>
            </a:r>
            <a:r>
              <a:rPr sz="2450" spc="-75" dirty="0">
                <a:solidFill>
                  <a:srgbClr val="FFFFFF"/>
                </a:solidFill>
                <a:latin typeface="Verdana"/>
                <a:cs typeface="Verdana"/>
              </a:rPr>
              <a:t>r</a:t>
            </a:r>
            <a:r>
              <a:rPr sz="2450" spc="-10" dirty="0">
                <a:solidFill>
                  <a:srgbClr val="FFFFFF"/>
                </a:solidFill>
                <a:latin typeface="Verdana"/>
                <a:cs typeface="Verdana"/>
              </a:rPr>
              <a:t>i</a:t>
            </a:r>
            <a:r>
              <a:rPr sz="2450" spc="-70" dirty="0">
                <a:solidFill>
                  <a:srgbClr val="FFFFFF"/>
                </a:solidFill>
                <a:latin typeface="Verdana"/>
                <a:cs typeface="Verdana"/>
              </a:rPr>
              <a:t>s</a:t>
            </a:r>
            <a:r>
              <a:rPr sz="2450" spc="35" dirty="0">
                <a:solidFill>
                  <a:srgbClr val="FFFFFF"/>
                </a:solidFill>
                <a:latin typeface="Verdana"/>
                <a:cs typeface="Verdana"/>
              </a:rPr>
              <a:t>t</a:t>
            </a:r>
            <a:r>
              <a:rPr sz="2450" spc="-215" dirty="0">
                <a:solidFill>
                  <a:srgbClr val="FFFFFF"/>
                </a:solidFill>
                <a:latin typeface="Verdana"/>
                <a:cs typeface="Verdana"/>
              </a:rPr>
              <a:t> </a:t>
            </a:r>
            <a:r>
              <a:rPr sz="2450" spc="125" dirty="0">
                <a:solidFill>
                  <a:srgbClr val="FFFFFF"/>
                </a:solidFill>
                <a:latin typeface="Verdana"/>
                <a:cs typeface="Verdana"/>
              </a:rPr>
              <a:t>n</a:t>
            </a:r>
            <a:r>
              <a:rPr sz="2450" spc="35" dirty="0">
                <a:solidFill>
                  <a:srgbClr val="FFFFFF"/>
                </a:solidFill>
                <a:latin typeface="Verdana"/>
                <a:cs typeface="Verdana"/>
              </a:rPr>
              <a:t>e</a:t>
            </a:r>
            <a:r>
              <a:rPr sz="2450" spc="10" dirty="0">
                <a:solidFill>
                  <a:srgbClr val="FFFFFF"/>
                </a:solidFill>
                <a:latin typeface="Verdana"/>
                <a:cs typeface="Verdana"/>
              </a:rPr>
              <a:t>t</a:t>
            </a:r>
            <a:r>
              <a:rPr sz="2450" spc="130" dirty="0">
                <a:solidFill>
                  <a:srgbClr val="FFFFFF"/>
                </a:solidFill>
                <a:latin typeface="Verdana"/>
                <a:cs typeface="Verdana"/>
              </a:rPr>
              <a:t>w</a:t>
            </a:r>
            <a:r>
              <a:rPr sz="2450" spc="60" dirty="0">
                <a:solidFill>
                  <a:srgbClr val="FFFFFF"/>
                </a:solidFill>
                <a:latin typeface="Verdana"/>
                <a:cs typeface="Verdana"/>
              </a:rPr>
              <a:t>o</a:t>
            </a:r>
            <a:r>
              <a:rPr sz="2450" spc="-75" dirty="0">
                <a:solidFill>
                  <a:srgbClr val="FFFFFF"/>
                </a:solidFill>
                <a:latin typeface="Verdana"/>
                <a:cs typeface="Verdana"/>
              </a:rPr>
              <a:t>r</a:t>
            </a:r>
            <a:r>
              <a:rPr sz="2450" spc="-5" dirty="0">
                <a:solidFill>
                  <a:srgbClr val="FFFFFF"/>
                </a:solidFill>
                <a:latin typeface="Verdana"/>
                <a:cs typeface="Verdana"/>
              </a:rPr>
              <a:t>k</a:t>
            </a:r>
            <a:r>
              <a:rPr sz="2450" spc="-70" dirty="0">
                <a:solidFill>
                  <a:srgbClr val="FFFFFF"/>
                </a:solidFill>
                <a:latin typeface="Verdana"/>
                <a:cs typeface="Verdana"/>
              </a:rPr>
              <a:t>s</a:t>
            </a:r>
            <a:r>
              <a:rPr sz="2450" spc="-370" dirty="0">
                <a:solidFill>
                  <a:srgbClr val="FFFFFF"/>
                </a:solidFill>
                <a:latin typeface="Verdana"/>
                <a:cs typeface="Verdana"/>
              </a:rPr>
              <a:t>.</a:t>
            </a:r>
            <a:endParaRPr sz="2450" dirty="0">
              <a:latin typeface="Verdana"/>
              <a:cs typeface="Verdana"/>
            </a:endParaRPr>
          </a:p>
        </p:txBody>
      </p:sp>
      <p:pic>
        <p:nvPicPr>
          <p:cNvPr id="4" name="object 4"/>
          <p:cNvPicPr/>
          <p:nvPr/>
        </p:nvPicPr>
        <p:blipFill>
          <a:blip r:embed="rId2" cstate="print"/>
          <a:stretch>
            <a:fillRect/>
          </a:stretch>
        </p:blipFill>
        <p:spPr>
          <a:xfrm>
            <a:off x="0" y="0"/>
            <a:ext cx="9143999" cy="1028699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5901673" y="2481371"/>
            <a:ext cx="7585727" cy="1465580"/>
          </a:xfrm>
          <a:prstGeom prst="rect">
            <a:avLst/>
          </a:prstGeom>
        </p:spPr>
        <p:txBody>
          <a:bodyPr vert="horz" wrap="square" lIns="0" tIns="12700" rIns="0" bIns="0" rtlCol="0">
            <a:spAutoFit/>
          </a:bodyPr>
          <a:lstStyle/>
          <a:p>
            <a:pPr marL="12700">
              <a:lnSpc>
                <a:spcPct val="100000"/>
              </a:lnSpc>
              <a:spcBef>
                <a:spcPts val="100"/>
              </a:spcBef>
            </a:pPr>
            <a:r>
              <a:rPr sz="9450" spc="1355" dirty="0">
                <a:solidFill>
                  <a:schemeClr val="tx1"/>
                </a:solidFill>
                <a:latin typeface="Cambria"/>
                <a:cs typeface="Cambria"/>
              </a:rPr>
              <a:t>C</a:t>
            </a:r>
            <a:r>
              <a:rPr sz="9450" spc="60" dirty="0">
                <a:solidFill>
                  <a:schemeClr val="tx1"/>
                </a:solidFill>
                <a:latin typeface="Cambria"/>
                <a:cs typeface="Cambria"/>
              </a:rPr>
              <a:t>o</a:t>
            </a:r>
            <a:r>
              <a:rPr sz="9450" spc="200" dirty="0">
                <a:solidFill>
                  <a:schemeClr val="tx1"/>
                </a:solidFill>
                <a:latin typeface="Cambria"/>
                <a:cs typeface="Cambria"/>
              </a:rPr>
              <a:t>n</a:t>
            </a:r>
            <a:r>
              <a:rPr sz="9450" spc="320" dirty="0">
                <a:solidFill>
                  <a:schemeClr val="tx1"/>
                </a:solidFill>
                <a:latin typeface="Cambria"/>
                <a:cs typeface="Cambria"/>
              </a:rPr>
              <a:t>c</a:t>
            </a:r>
            <a:r>
              <a:rPr sz="9450" spc="185" dirty="0">
                <a:solidFill>
                  <a:schemeClr val="tx1"/>
                </a:solidFill>
                <a:latin typeface="Cambria"/>
                <a:cs typeface="Cambria"/>
              </a:rPr>
              <a:t>l</a:t>
            </a:r>
            <a:r>
              <a:rPr sz="9450" spc="229" dirty="0">
                <a:solidFill>
                  <a:schemeClr val="tx1"/>
                </a:solidFill>
                <a:latin typeface="Cambria"/>
                <a:cs typeface="Cambria"/>
              </a:rPr>
              <a:t>u</a:t>
            </a:r>
            <a:r>
              <a:rPr sz="9450" spc="120" dirty="0">
                <a:solidFill>
                  <a:schemeClr val="tx1"/>
                </a:solidFill>
                <a:latin typeface="Cambria"/>
                <a:cs typeface="Cambria"/>
              </a:rPr>
              <a:t>s</a:t>
            </a:r>
            <a:r>
              <a:rPr sz="9450" spc="145" dirty="0">
                <a:solidFill>
                  <a:schemeClr val="tx1"/>
                </a:solidFill>
                <a:latin typeface="Cambria"/>
                <a:cs typeface="Cambria"/>
              </a:rPr>
              <a:t>i</a:t>
            </a:r>
            <a:r>
              <a:rPr sz="9450" spc="60" dirty="0">
                <a:solidFill>
                  <a:schemeClr val="tx1"/>
                </a:solidFill>
                <a:latin typeface="Cambria"/>
                <a:cs typeface="Cambria"/>
              </a:rPr>
              <a:t>o</a:t>
            </a:r>
            <a:r>
              <a:rPr sz="9450" spc="200" dirty="0">
                <a:solidFill>
                  <a:schemeClr val="tx1"/>
                </a:solidFill>
                <a:latin typeface="Cambria"/>
                <a:cs typeface="Cambria"/>
              </a:rPr>
              <a:t>n</a:t>
            </a:r>
            <a:endParaRPr sz="9450" dirty="0">
              <a:solidFill>
                <a:schemeClr val="tx1"/>
              </a:solidFill>
              <a:latin typeface="Cambria"/>
              <a:cs typeface="Cambria"/>
            </a:endParaRPr>
          </a:p>
        </p:txBody>
      </p:sp>
      <p:sp>
        <p:nvSpPr>
          <p:cNvPr id="6" name="object 6"/>
          <p:cNvSpPr txBox="1"/>
          <p:nvPr/>
        </p:nvSpPr>
        <p:spPr>
          <a:xfrm>
            <a:off x="4357134" y="4736310"/>
            <a:ext cx="9564370" cy="1926589"/>
          </a:xfrm>
          <a:prstGeom prst="rect">
            <a:avLst/>
          </a:prstGeom>
        </p:spPr>
        <p:txBody>
          <a:bodyPr vert="horz" wrap="square" lIns="0" tIns="8255" rIns="0" bIns="0" rtlCol="0">
            <a:spAutoFit/>
          </a:bodyPr>
          <a:lstStyle/>
          <a:p>
            <a:pPr marL="12700" marR="5080" algn="ctr">
              <a:lnSpc>
                <a:spcPct val="102000"/>
              </a:lnSpc>
              <a:spcBef>
                <a:spcPts val="65"/>
              </a:spcBef>
            </a:pPr>
            <a:r>
              <a:rPr sz="2450" spc="40" dirty="0">
                <a:latin typeface="Verdana"/>
                <a:cs typeface="Verdana"/>
              </a:rPr>
              <a:t>SNA </a:t>
            </a:r>
            <a:r>
              <a:rPr sz="2450" spc="-40" dirty="0">
                <a:latin typeface="Verdana"/>
                <a:cs typeface="Verdana"/>
              </a:rPr>
              <a:t>is </a:t>
            </a:r>
            <a:r>
              <a:rPr sz="2450" spc="-15" dirty="0">
                <a:latin typeface="Verdana"/>
                <a:cs typeface="Verdana"/>
              </a:rPr>
              <a:t>a </a:t>
            </a:r>
            <a:r>
              <a:rPr sz="2450" spc="45" dirty="0">
                <a:latin typeface="Verdana"/>
                <a:cs typeface="Verdana"/>
              </a:rPr>
              <a:t>powerful </a:t>
            </a:r>
            <a:r>
              <a:rPr sz="2450" spc="25" dirty="0">
                <a:latin typeface="Verdana"/>
                <a:cs typeface="Verdana"/>
              </a:rPr>
              <a:t>tool to uncover </a:t>
            </a:r>
            <a:r>
              <a:rPr sz="2450" spc="95" dirty="0">
                <a:latin typeface="Verdana"/>
                <a:cs typeface="Verdana"/>
              </a:rPr>
              <a:t>hidden </a:t>
            </a:r>
            <a:r>
              <a:rPr sz="2450" spc="65" dirty="0">
                <a:latin typeface="Verdana"/>
                <a:cs typeface="Verdana"/>
              </a:rPr>
              <a:t>connections </a:t>
            </a:r>
            <a:r>
              <a:rPr sz="2450" spc="85" dirty="0">
                <a:latin typeface="Verdana"/>
                <a:cs typeface="Verdana"/>
              </a:rPr>
              <a:t>and </a:t>
            </a:r>
            <a:r>
              <a:rPr sz="2450" spc="90" dirty="0">
                <a:latin typeface="Verdana"/>
                <a:cs typeface="Verdana"/>
              </a:rPr>
              <a:t> </a:t>
            </a:r>
            <a:r>
              <a:rPr sz="2450" spc="60" dirty="0">
                <a:latin typeface="Verdana"/>
                <a:cs typeface="Verdana"/>
              </a:rPr>
              <a:t>understand</a:t>
            </a:r>
            <a:r>
              <a:rPr sz="2450" spc="-215" dirty="0">
                <a:latin typeface="Verdana"/>
                <a:cs typeface="Verdana"/>
              </a:rPr>
              <a:t> </a:t>
            </a:r>
            <a:r>
              <a:rPr sz="2450" spc="65" dirty="0">
                <a:latin typeface="Verdana"/>
                <a:cs typeface="Verdana"/>
              </a:rPr>
              <a:t>the</a:t>
            </a:r>
            <a:r>
              <a:rPr sz="2450" spc="-215" dirty="0">
                <a:latin typeface="Verdana"/>
                <a:cs typeface="Verdana"/>
              </a:rPr>
              <a:t> </a:t>
            </a:r>
            <a:r>
              <a:rPr sz="2450" spc="25" dirty="0">
                <a:latin typeface="Verdana"/>
                <a:cs typeface="Verdana"/>
              </a:rPr>
              <a:t>structure</a:t>
            </a:r>
            <a:r>
              <a:rPr sz="2450" spc="-210" dirty="0">
                <a:latin typeface="Verdana"/>
                <a:cs typeface="Verdana"/>
              </a:rPr>
              <a:t> </a:t>
            </a:r>
            <a:r>
              <a:rPr sz="2450" spc="85" dirty="0">
                <a:latin typeface="Verdana"/>
                <a:cs typeface="Verdana"/>
              </a:rPr>
              <a:t>and</a:t>
            </a:r>
            <a:r>
              <a:rPr sz="2450" spc="-215" dirty="0">
                <a:latin typeface="Verdana"/>
                <a:cs typeface="Verdana"/>
              </a:rPr>
              <a:t> </a:t>
            </a:r>
            <a:r>
              <a:rPr sz="2450" spc="70" dirty="0">
                <a:latin typeface="Verdana"/>
                <a:cs typeface="Verdana"/>
              </a:rPr>
              <a:t>function</a:t>
            </a:r>
            <a:r>
              <a:rPr sz="2450" spc="-215" dirty="0">
                <a:latin typeface="Verdana"/>
                <a:cs typeface="Verdana"/>
              </a:rPr>
              <a:t> </a:t>
            </a:r>
            <a:r>
              <a:rPr sz="2450" spc="20" dirty="0">
                <a:latin typeface="Verdana"/>
                <a:cs typeface="Verdana"/>
              </a:rPr>
              <a:t>of</a:t>
            </a:r>
            <a:r>
              <a:rPr sz="2450" spc="-210" dirty="0">
                <a:latin typeface="Verdana"/>
                <a:cs typeface="Verdana"/>
              </a:rPr>
              <a:t> </a:t>
            </a:r>
            <a:r>
              <a:rPr sz="2450" spc="15" dirty="0">
                <a:latin typeface="Verdana"/>
                <a:cs typeface="Verdana"/>
              </a:rPr>
              <a:t>social</a:t>
            </a:r>
            <a:r>
              <a:rPr sz="2450" spc="-215" dirty="0">
                <a:latin typeface="Verdana"/>
                <a:cs typeface="Verdana"/>
              </a:rPr>
              <a:t> </a:t>
            </a:r>
            <a:r>
              <a:rPr sz="2450" spc="-20" dirty="0">
                <a:latin typeface="Verdana"/>
                <a:cs typeface="Verdana"/>
              </a:rPr>
              <a:t>networks.</a:t>
            </a:r>
            <a:r>
              <a:rPr sz="2450" spc="-215" dirty="0">
                <a:latin typeface="Verdana"/>
                <a:cs typeface="Verdana"/>
              </a:rPr>
              <a:t> </a:t>
            </a:r>
            <a:r>
              <a:rPr sz="2450" spc="-125" dirty="0">
                <a:latin typeface="Verdana"/>
                <a:cs typeface="Verdana"/>
              </a:rPr>
              <a:t>It </a:t>
            </a:r>
            <a:r>
              <a:rPr sz="2450" spc="-120" dirty="0">
                <a:latin typeface="Verdana"/>
                <a:cs typeface="Verdana"/>
              </a:rPr>
              <a:t> </a:t>
            </a:r>
            <a:r>
              <a:rPr sz="2450" spc="75" dirty="0">
                <a:latin typeface="Verdana"/>
                <a:cs typeface="Verdana"/>
              </a:rPr>
              <a:t>can </a:t>
            </a:r>
            <a:r>
              <a:rPr sz="2450" spc="20" dirty="0">
                <a:latin typeface="Verdana"/>
                <a:cs typeface="Verdana"/>
              </a:rPr>
              <a:t>provide </a:t>
            </a:r>
            <a:r>
              <a:rPr sz="2450" spc="10" dirty="0">
                <a:latin typeface="Verdana"/>
                <a:cs typeface="Verdana"/>
              </a:rPr>
              <a:t>valuable </a:t>
            </a:r>
            <a:r>
              <a:rPr sz="2450" spc="35" dirty="0">
                <a:latin typeface="Verdana"/>
                <a:cs typeface="Verdana"/>
              </a:rPr>
              <a:t>insights </a:t>
            </a:r>
            <a:r>
              <a:rPr sz="2450" spc="-15" dirty="0">
                <a:latin typeface="Verdana"/>
                <a:cs typeface="Verdana"/>
              </a:rPr>
              <a:t>for </a:t>
            </a:r>
            <a:r>
              <a:rPr sz="2450" spc="50" dirty="0">
                <a:latin typeface="Verdana"/>
                <a:cs typeface="Verdana"/>
              </a:rPr>
              <a:t>decision-making </a:t>
            </a:r>
            <a:r>
              <a:rPr sz="2450" spc="85" dirty="0">
                <a:latin typeface="Verdana"/>
                <a:cs typeface="Verdana"/>
              </a:rPr>
              <a:t>and </a:t>
            </a:r>
            <a:r>
              <a:rPr sz="2450" spc="90" dirty="0">
                <a:latin typeface="Verdana"/>
                <a:cs typeface="Verdana"/>
              </a:rPr>
              <a:t> </a:t>
            </a:r>
            <a:r>
              <a:rPr sz="2450" spc="35" dirty="0">
                <a:latin typeface="Verdana"/>
                <a:cs typeface="Verdana"/>
              </a:rPr>
              <a:t>problem-solving</a:t>
            </a:r>
            <a:r>
              <a:rPr sz="2450" spc="-215" dirty="0">
                <a:latin typeface="Verdana"/>
                <a:cs typeface="Verdana"/>
              </a:rPr>
              <a:t> </a:t>
            </a:r>
            <a:r>
              <a:rPr sz="2450" spc="55" dirty="0">
                <a:latin typeface="Verdana"/>
                <a:cs typeface="Verdana"/>
              </a:rPr>
              <a:t>in</a:t>
            </a:r>
            <a:r>
              <a:rPr sz="2450" spc="-210" dirty="0">
                <a:latin typeface="Verdana"/>
                <a:cs typeface="Verdana"/>
              </a:rPr>
              <a:t> </a:t>
            </a:r>
            <a:r>
              <a:rPr sz="2450" spc="-20" dirty="0">
                <a:latin typeface="Verdana"/>
                <a:cs typeface="Verdana"/>
              </a:rPr>
              <a:t>various</a:t>
            </a:r>
            <a:r>
              <a:rPr sz="2450" spc="-210" dirty="0">
                <a:latin typeface="Verdana"/>
                <a:cs typeface="Verdana"/>
              </a:rPr>
              <a:t> </a:t>
            </a:r>
            <a:r>
              <a:rPr sz="2450" spc="-15" dirty="0">
                <a:latin typeface="Verdana"/>
                <a:cs typeface="Verdana"/>
              </a:rPr>
              <a:t>ﬁelds.</a:t>
            </a:r>
            <a:r>
              <a:rPr sz="2450" spc="-210" dirty="0">
                <a:latin typeface="Verdana"/>
                <a:cs typeface="Verdana"/>
              </a:rPr>
              <a:t> </a:t>
            </a:r>
            <a:r>
              <a:rPr sz="2450" spc="-30" dirty="0">
                <a:latin typeface="Verdana"/>
                <a:cs typeface="Verdana"/>
              </a:rPr>
              <a:t>However,</a:t>
            </a:r>
            <a:r>
              <a:rPr sz="2450" spc="-210" dirty="0">
                <a:latin typeface="Verdana"/>
                <a:cs typeface="Verdana"/>
              </a:rPr>
              <a:t> </a:t>
            </a:r>
            <a:r>
              <a:rPr sz="2450" spc="15" dirty="0">
                <a:latin typeface="Verdana"/>
                <a:cs typeface="Verdana"/>
              </a:rPr>
              <a:t>it</a:t>
            </a:r>
            <a:r>
              <a:rPr sz="2450" spc="-210" dirty="0">
                <a:latin typeface="Verdana"/>
                <a:cs typeface="Verdana"/>
              </a:rPr>
              <a:t> </a:t>
            </a:r>
            <a:r>
              <a:rPr sz="2450" spc="10" dirty="0">
                <a:latin typeface="Verdana"/>
                <a:cs typeface="Verdana"/>
              </a:rPr>
              <a:t>requires</a:t>
            </a:r>
            <a:r>
              <a:rPr sz="2450" spc="-210" dirty="0">
                <a:latin typeface="Verdana"/>
                <a:cs typeface="Verdana"/>
              </a:rPr>
              <a:t> </a:t>
            </a:r>
            <a:r>
              <a:rPr sz="2450" spc="15" dirty="0">
                <a:latin typeface="Verdana"/>
                <a:cs typeface="Verdana"/>
              </a:rPr>
              <a:t>careful </a:t>
            </a:r>
            <a:r>
              <a:rPr sz="2450" spc="-850" dirty="0">
                <a:latin typeface="Verdana"/>
                <a:cs typeface="Verdana"/>
              </a:rPr>
              <a:t> </a:t>
            </a:r>
            <a:r>
              <a:rPr sz="2450" spc="150" dirty="0">
                <a:latin typeface="Verdana"/>
                <a:cs typeface="Verdana"/>
              </a:rPr>
              <a:t>d</a:t>
            </a:r>
            <a:r>
              <a:rPr sz="2450" spc="-15" dirty="0">
                <a:latin typeface="Verdana"/>
                <a:cs typeface="Verdana"/>
              </a:rPr>
              <a:t>a</a:t>
            </a:r>
            <a:r>
              <a:rPr sz="2450" spc="35" dirty="0">
                <a:latin typeface="Verdana"/>
                <a:cs typeface="Verdana"/>
              </a:rPr>
              <a:t>t</a:t>
            </a:r>
            <a:r>
              <a:rPr sz="2450" spc="-15" dirty="0">
                <a:latin typeface="Verdana"/>
                <a:cs typeface="Verdana"/>
              </a:rPr>
              <a:t>a</a:t>
            </a:r>
            <a:r>
              <a:rPr sz="2450" spc="-215" dirty="0">
                <a:latin typeface="Verdana"/>
                <a:cs typeface="Verdana"/>
              </a:rPr>
              <a:t> </a:t>
            </a:r>
            <a:r>
              <a:rPr sz="2450" spc="90" dirty="0">
                <a:latin typeface="Verdana"/>
                <a:cs typeface="Verdana"/>
              </a:rPr>
              <a:t>c</a:t>
            </a:r>
            <a:r>
              <a:rPr sz="2450" spc="60" dirty="0">
                <a:latin typeface="Verdana"/>
                <a:cs typeface="Verdana"/>
              </a:rPr>
              <a:t>o</a:t>
            </a:r>
            <a:r>
              <a:rPr sz="2450" spc="-10" dirty="0">
                <a:latin typeface="Verdana"/>
                <a:cs typeface="Verdana"/>
              </a:rPr>
              <a:t>ll</a:t>
            </a:r>
            <a:r>
              <a:rPr sz="2450" spc="35" dirty="0">
                <a:latin typeface="Verdana"/>
                <a:cs typeface="Verdana"/>
              </a:rPr>
              <a:t>e</a:t>
            </a:r>
            <a:r>
              <a:rPr sz="2450" spc="125" dirty="0">
                <a:latin typeface="Verdana"/>
                <a:cs typeface="Verdana"/>
              </a:rPr>
              <a:t>c</a:t>
            </a:r>
            <a:r>
              <a:rPr sz="2450" spc="35" dirty="0">
                <a:latin typeface="Verdana"/>
                <a:cs typeface="Verdana"/>
              </a:rPr>
              <a:t>t</a:t>
            </a:r>
            <a:r>
              <a:rPr sz="2450" spc="-10" dirty="0">
                <a:latin typeface="Verdana"/>
                <a:cs typeface="Verdana"/>
              </a:rPr>
              <a:t>i</a:t>
            </a:r>
            <a:r>
              <a:rPr sz="2450" spc="60" dirty="0">
                <a:latin typeface="Verdana"/>
                <a:cs typeface="Verdana"/>
              </a:rPr>
              <a:t>o</a:t>
            </a:r>
            <a:r>
              <a:rPr sz="2450" spc="125" dirty="0">
                <a:latin typeface="Verdana"/>
                <a:cs typeface="Verdana"/>
              </a:rPr>
              <a:t>n</a:t>
            </a:r>
            <a:r>
              <a:rPr sz="2450" spc="-215" dirty="0">
                <a:latin typeface="Verdana"/>
                <a:cs typeface="Verdana"/>
              </a:rPr>
              <a:t> </a:t>
            </a:r>
            <a:r>
              <a:rPr sz="2450" spc="-15" dirty="0">
                <a:latin typeface="Verdana"/>
                <a:cs typeface="Verdana"/>
              </a:rPr>
              <a:t>a</a:t>
            </a:r>
            <a:r>
              <a:rPr sz="2450" spc="125" dirty="0">
                <a:latin typeface="Verdana"/>
                <a:cs typeface="Verdana"/>
              </a:rPr>
              <a:t>n</a:t>
            </a:r>
            <a:r>
              <a:rPr sz="2450" spc="150" dirty="0">
                <a:latin typeface="Verdana"/>
                <a:cs typeface="Verdana"/>
              </a:rPr>
              <a:t>d</a:t>
            </a:r>
            <a:r>
              <a:rPr sz="2450" spc="-215" dirty="0">
                <a:latin typeface="Verdana"/>
                <a:cs typeface="Verdana"/>
              </a:rPr>
              <a:t> </a:t>
            </a:r>
            <a:r>
              <a:rPr sz="2450" spc="-15" dirty="0">
                <a:latin typeface="Verdana"/>
                <a:cs typeface="Verdana"/>
              </a:rPr>
              <a:t>a</a:t>
            </a:r>
            <a:r>
              <a:rPr sz="2450" spc="125" dirty="0">
                <a:latin typeface="Verdana"/>
                <a:cs typeface="Verdana"/>
              </a:rPr>
              <a:t>n</a:t>
            </a:r>
            <a:r>
              <a:rPr sz="2450" spc="-15" dirty="0">
                <a:latin typeface="Verdana"/>
                <a:cs typeface="Verdana"/>
              </a:rPr>
              <a:t>a</a:t>
            </a:r>
            <a:r>
              <a:rPr sz="2450" spc="-10" dirty="0">
                <a:latin typeface="Verdana"/>
                <a:cs typeface="Verdana"/>
              </a:rPr>
              <a:t>l</a:t>
            </a:r>
            <a:r>
              <a:rPr sz="2450" spc="-125" dirty="0">
                <a:latin typeface="Verdana"/>
                <a:cs typeface="Verdana"/>
              </a:rPr>
              <a:t>y</a:t>
            </a:r>
            <a:r>
              <a:rPr sz="2450" spc="-70" dirty="0">
                <a:latin typeface="Verdana"/>
                <a:cs typeface="Verdana"/>
              </a:rPr>
              <a:t>s</a:t>
            </a:r>
            <a:r>
              <a:rPr sz="2450" spc="-10" dirty="0">
                <a:latin typeface="Verdana"/>
                <a:cs typeface="Verdana"/>
              </a:rPr>
              <a:t>i</a:t>
            </a:r>
            <a:r>
              <a:rPr sz="2450" spc="-70" dirty="0">
                <a:latin typeface="Verdana"/>
                <a:cs typeface="Verdana"/>
              </a:rPr>
              <a:t>s</a:t>
            </a:r>
            <a:r>
              <a:rPr sz="2450" spc="-370" dirty="0">
                <a:latin typeface="Verdana"/>
                <a:cs typeface="Verdana"/>
              </a:rPr>
              <a:t>.</a:t>
            </a:r>
            <a:endParaRPr sz="2450" dirty="0">
              <a:latin typeface="Verdana"/>
              <a:cs typeface="Verdan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57600" y="3615003"/>
            <a:ext cx="10686854" cy="2308965"/>
          </a:xfrm>
          <a:prstGeom prst="rect">
            <a:avLst/>
          </a:prstGeom>
        </p:spPr>
        <p:txBody>
          <a:bodyPr vert="horz" wrap="square" lIns="0" tIns="15875" rIns="0" bIns="0" rtlCol="0">
            <a:spAutoFit/>
          </a:bodyPr>
          <a:lstStyle/>
          <a:p>
            <a:pPr marL="12700">
              <a:lnSpc>
                <a:spcPct val="100000"/>
              </a:lnSpc>
              <a:spcBef>
                <a:spcPts val="125"/>
              </a:spcBef>
            </a:pPr>
            <a:r>
              <a:rPr sz="14900" spc="815" dirty="0">
                <a:latin typeface="Algerian" panose="04020705040A02060702" pitchFamily="82" charset="0"/>
                <a:cs typeface="Cambria"/>
              </a:rPr>
              <a:t>T</a:t>
            </a:r>
            <a:r>
              <a:rPr sz="14900" spc="390" dirty="0">
                <a:latin typeface="Algerian" panose="04020705040A02060702" pitchFamily="82" charset="0"/>
                <a:cs typeface="Cambria"/>
              </a:rPr>
              <a:t>h</a:t>
            </a:r>
            <a:r>
              <a:rPr sz="14900" spc="-50" dirty="0">
                <a:latin typeface="Algerian" panose="04020705040A02060702" pitchFamily="82" charset="0"/>
                <a:cs typeface="Cambria"/>
              </a:rPr>
              <a:t>a</a:t>
            </a:r>
            <a:r>
              <a:rPr sz="14900" spc="335" dirty="0">
                <a:latin typeface="Algerian" panose="04020705040A02060702" pitchFamily="82" charset="0"/>
                <a:cs typeface="Cambria"/>
              </a:rPr>
              <a:t>n</a:t>
            </a:r>
            <a:r>
              <a:rPr sz="14900" spc="270" dirty="0">
                <a:latin typeface="Algerian" panose="04020705040A02060702" pitchFamily="82" charset="0"/>
                <a:cs typeface="Cambria"/>
              </a:rPr>
              <a:t>k</a:t>
            </a:r>
            <a:r>
              <a:rPr lang="en-IN" sz="14900" spc="204" dirty="0">
                <a:latin typeface="Algerian" panose="04020705040A02060702" pitchFamily="82" charset="0"/>
                <a:cs typeface="Cambria"/>
              </a:rPr>
              <a:t> YOU</a:t>
            </a:r>
            <a:endParaRPr sz="14900" dirty="0">
              <a:latin typeface="Algerian" panose="04020705040A02060702" pitchFamily="82" charset="0"/>
              <a:cs typeface="Cambri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F6907C-1FD6-8AC2-95AF-06C9791DBE8E}"/>
              </a:ext>
            </a:extLst>
          </p:cNvPr>
          <p:cNvSpPr txBox="1"/>
          <p:nvPr/>
        </p:nvSpPr>
        <p:spPr>
          <a:xfrm>
            <a:off x="0" y="33337"/>
            <a:ext cx="18288000" cy="10618291"/>
          </a:xfrm>
          <a:prstGeom prst="rect">
            <a:avLst/>
          </a:prstGeom>
          <a:noFill/>
        </p:spPr>
        <p:txBody>
          <a:bodyPr wrap="square" rtlCol="0">
            <a:spAutoFit/>
          </a:bodyPr>
          <a:lstStyle/>
          <a:p>
            <a:pPr algn="ctr"/>
            <a:endParaRPr lang="en-IN" sz="5400" dirty="0"/>
          </a:p>
          <a:p>
            <a:pPr algn="ctr"/>
            <a:r>
              <a:rPr lang="en-IN" sz="5400" b="1" dirty="0"/>
              <a:t>ABOUT US</a:t>
            </a:r>
          </a:p>
          <a:p>
            <a:pPr algn="ctr"/>
            <a:endParaRPr lang="en-IN" sz="5400" b="1" dirty="0"/>
          </a:p>
          <a:p>
            <a:pPr algn="ctr"/>
            <a:r>
              <a:rPr lang="en-IN" sz="4000" i="0" dirty="0">
                <a:effectLst/>
                <a:latin typeface="+mj-lt"/>
              </a:rPr>
              <a:t>Heet Thakkar (202201431)</a:t>
            </a:r>
            <a:br>
              <a:rPr lang="en-IN" sz="4000" i="0" dirty="0">
                <a:effectLst/>
                <a:latin typeface="+mj-lt"/>
              </a:rPr>
            </a:br>
            <a:r>
              <a:rPr lang="en-IN" sz="4000" i="0" dirty="0" err="1">
                <a:effectLst/>
                <a:latin typeface="+mj-lt"/>
              </a:rPr>
              <a:t>Sujal</a:t>
            </a:r>
            <a:r>
              <a:rPr lang="en-IN" sz="4000" i="0" dirty="0">
                <a:effectLst/>
                <a:latin typeface="+mj-lt"/>
              </a:rPr>
              <a:t> </a:t>
            </a:r>
            <a:r>
              <a:rPr lang="en-IN" sz="4000" i="0" dirty="0" err="1">
                <a:effectLst/>
                <a:latin typeface="+mj-lt"/>
              </a:rPr>
              <a:t>Manavadariya</a:t>
            </a:r>
            <a:r>
              <a:rPr lang="en-IN" sz="4000" i="0" dirty="0">
                <a:effectLst/>
                <a:latin typeface="+mj-lt"/>
              </a:rPr>
              <a:t> (202201084)</a:t>
            </a:r>
            <a:br>
              <a:rPr lang="en-IN" sz="4000" i="0" dirty="0">
                <a:effectLst/>
                <a:latin typeface="+mj-lt"/>
              </a:rPr>
            </a:br>
            <a:r>
              <a:rPr lang="en-IN" sz="4000" i="0" dirty="0" err="1">
                <a:effectLst/>
                <a:latin typeface="+mj-lt"/>
              </a:rPr>
              <a:t>Sneh</a:t>
            </a:r>
            <a:r>
              <a:rPr lang="en-IN" sz="4000" i="0" dirty="0">
                <a:effectLst/>
                <a:latin typeface="+mj-lt"/>
              </a:rPr>
              <a:t> Joshi (202201048)</a:t>
            </a:r>
            <a:br>
              <a:rPr lang="en-IN" sz="4000" i="0" dirty="0">
                <a:effectLst/>
                <a:latin typeface="+mj-lt"/>
              </a:rPr>
            </a:br>
            <a:r>
              <a:rPr lang="en-IN" sz="4000" i="0" dirty="0">
                <a:effectLst/>
                <a:latin typeface="+mj-lt"/>
              </a:rPr>
              <a:t>Kathan </a:t>
            </a:r>
            <a:r>
              <a:rPr lang="en-IN" sz="4000" i="0" dirty="0" err="1">
                <a:effectLst/>
                <a:latin typeface="+mj-lt"/>
              </a:rPr>
              <a:t>Khuman</a:t>
            </a:r>
            <a:r>
              <a:rPr lang="en-IN" sz="4000" i="0" dirty="0">
                <a:effectLst/>
                <a:latin typeface="+mj-lt"/>
              </a:rPr>
              <a:t> (202201091)</a:t>
            </a:r>
            <a:br>
              <a:rPr lang="en-IN" sz="4000" i="0" dirty="0">
                <a:effectLst/>
                <a:latin typeface="+mj-lt"/>
              </a:rPr>
            </a:br>
            <a:r>
              <a:rPr lang="en-IN" sz="4000" i="0" dirty="0" err="1">
                <a:effectLst/>
                <a:latin typeface="+mj-lt"/>
              </a:rPr>
              <a:t>Stavan</a:t>
            </a:r>
            <a:r>
              <a:rPr lang="en-IN" sz="4000" i="0" dirty="0">
                <a:effectLst/>
                <a:latin typeface="+mj-lt"/>
              </a:rPr>
              <a:t> </a:t>
            </a:r>
            <a:r>
              <a:rPr lang="en-IN" sz="4000" i="0" dirty="0" err="1">
                <a:effectLst/>
                <a:latin typeface="+mj-lt"/>
              </a:rPr>
              <a:t>Ravisaheb</a:t>
            </a:r>
            <a:r>
              <a:rPr lang="en-IN" sz="4000" i="0" dirty="0">
                <a:effectLst/>
                <a:latin typeface="+mj-lt"/>
              </a:rPr>
              <a:t> (202201436)</a:t>
            </a:r>
            <a:br>
              <a:rPr lang="en-IN" sz="4000" i="0" dirty="0">
                <a:effectLst/>
                <a:latin typeface="+mj-lt"/>
              </a:rPr>
            </a:br>
            <a:r>
              <a:rPr lang="en-IN" sz="4000" i="0" dirty="0">
                <a:effectLst/>
                <a:latin typeface="+mj-lt"/>
              </a:rPr>
              <a:t>Nirupam Nayak (202201437)</a:t>
            </a:r>
          </a:p>
          <a:p>
            <a:pPr algn="ctr"/>
            <a:endParaRPr lang="en-IN" sz="4000" b="1" dirty="0">
              <a:latin typeface="Droid Serif"/>
            </a:endParaRPr>
          </a:p>
          <a:p>
            <a:pPr algn="ctr"/>
            <a:r>
              <a:rPr lang="en-IN" sz="5400" b="1" dirty="0"/>
              <a:t>ASSIGNED BY</a:t>
            </a:r>
          </a:p>
          <a:p>
            <a:pPr algn="ctr"/>
            <a:endParaRPr lang="en-IN" sz="5400" dirty="0"/>
          </a:p>
          <a:p>
            <a:pPr algn="ctr"/>
            <a:r>
              <a:rPr lang="en-IN" sz="4000" dirty="0">
                <a:latin typeface="+mj-lt"/>
              </a:rPr>
              <a:t>Prof. Manish K Gupta</a:t>
            </a:r>
          </a:p>
          <a:p>
            <a:pPr algn="ctr"/>
            <a:r>
              <a:rPr lang="en-IN" sz="4000" dirty="0">
                <a:latin typeface="+mj-lt"/>
              </a:rPr>
              <a:t>Prof. Manoj Raut</a:t>
            </a:r>
          </a:p>
          <a:p>
            <a:endParaRPr lang="en-IN" sz="5400" dirty="0"/>
          </a:p>
        </p:txBody>
      </p:sp>
    </p:spTree>
    <p:extLst>
      <p:ext uri="{BB962C8B-B14F-4D97-AF65-F5344CB8AC3E}">
        <p14:creationId xmlns:p14="http://schemas.microsoft.com/office/powerpoint/2010/main" val="607046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06696" y="1327865"/>
            <a:ext cx="9533890" cy="6292850"/>
          </a:xfrm>
          <a:prstGeom prst="rect">
            <a:avLst/>
          </a:prstGeom>
        </p:spPr>
        <p:txBody>
          <a:bodyPr vert="horz" wrap="square" lIns="0" tIns="17780" rIns="0" bIns="0" rtlCol="0">
            <a:spAutoFit/>
          </a:bodyPr>
          <a:lstStyle/>
          <a:p>
            <a:pPr marL="12700" marR="5080" algn="ctr">
              <a:lnSpc>
                <a:spcPct val="99600"/>
              </a:lnSpc>
              <a:spcBef>
                <a:spcPts val="140"/>
              </a:spcBef>
            </a:pPr>
            <a:r>
              <a:rPr sz="8250" b="1" spc="335" dirty="0">
                <a:solidFill>
                  <a:srgbClr val="FFFFFF"/>
                </a:solidFill>
                <a:latin typeface="Times New Roman"/>
                <a:cs typeface="Times New Roman"/>
              </a:rPr>
              <a:t>Uncovering</a:t>
            </a:r>
            <a:r>
              <a:rPr sz="8250" b="1" spc="-260" dirty="0">
                <a:solidFill>
                  <a:srgbClr val="FFFFFF"/>
                </a:solidFill>
                <a:latin typeface="Times New Roman"/>
                <a:cs typeface="Times New Roman"/>
              </a:rPr>
              <a:t> </a:t>
            </a:r>
            <a:r>
              <a:rPr sz="8250" b="1" spc="445" dirty="0">
                <a:solidFill>
                  <a:srgbClr val="FFFFFF"/>
                </a:solidFill>
                <a:latin typeface="Times New Roman"/>
                <a:cs typeface="Times New Roman"/>
              </a:rPr>
              <a:t>Hidden </a:t>
            </a:r>
            <a:r>
              <a:rPr sz="8250" b="1" spc="-2045" dirty="0">
                <a:solidFill>
                  <a:srgbClr val="FFFFFF"/>
                </a:solidFill>
                <a:latin typeface="Times New Roman"/>
                <a:cs typeface="Times New Roman"/>
              </a:rPr>
              <a:t> </a:t>
            </a:r>
            <a:r>
              <a:rPr sz="8250" b="1" spc="-45" dirty="0">
                <a:solidFill>
                  <a:srgbClr val="FFFFFF"/>
                </a:solidFill>
                <a:latin typeface="Times New Roman"/>
                <a:cs typeface="Times New Roman"/>
              </a:rPr>
              <a:t>C</a:t>
            </a:r>
            <a:r>
              <a:rPr sz="8250" b="1" spc="625" dirty="0">
                <a:solidFill>
                  <a:srgbClr val="FFFFFF"/>
                </a:solidFill>
                <a:latin typeface="Times New Roman"/>
                <a:cs typeface="Times New Roman"/>
              </a:rPr>
              <a:t>o</a:t>
            </a:r>
            <a:r>
              <a:rPr sz="8250" b="1" spc="565" dirty="0">
                <a:solidFill>
                  <a:srgbClr val="FFFFFF"/>
                </a:solidFill>
                <a:latin typeface="Times New Roman"/>
                <a:cs typeface="Times New Roman"/>
              </a:rPr>
              <a:t>nn</a:t>
            </a:r>
            <a:r>
              <a:rPr sz="8250" b="1" spc="484" dirty="0">
                <a:solidFill>
                  <a:srgbClr val="FFFFFF"/>
                </a:solidFill>
                <a:latin typeface="Times New Roman"/>
                <a:cs typeface="Times New Roman"/>
              </a:rPr>
              <a:t>ec</a:t>
            </a:r>
            <a:r>
              <a:rPr sz="8250" b="1" spc="140" dirty="0">
                <a:solidFill>
                  <a:srgbClr val="FFFFFF"/>
                </a:solidFill>
                <a:latin typeface="Times New Roman"/>
                <a:cs typeface="Times New Roman"/>
              </a:rPr>
              <a:t>t</a:t>
            </a:r>
            <a:r>
              <a:rPr sz="8250" b="1" spc="430" dirty="0">
                <a:solidFill>
                  <a:srgbClr val="FFFFFF"/>
                </a:solidFill>
                <a:latin typeface="Times New Roman"/>
                <a:cs typeface="Times New Roman"/>
              </a:rPr>
              <a:t>i</a:t>
            </a:r>
            <a:r>
              <a:rPr sz="8250" b="1" spc="625" dirty="0">
                <a:solidFill>
                  <a:srgbClr val="FFFFFF"/>
                </a:solidFill>
                <a:latin typeface="Times New Roman"/>
                <a:cs typeface="Times New Roman"/>
              </a:rPr>
              <a:t>o</a:t>
            </a:r>
            <a:r>
              <a:rPr sz="8250" b="1" spc="565" dirty="0">
                <a:solidFill>
                  <a:srgbClr val="FFFFFF"/>
                </a:solidFill>
                <a:latin typeface="Times New Roman"/>
                <a:cs typeface="Times New Roman"/>
              </a:rPr>
              <a:t>n</a:t>
            </a:r>
            <a:r>
              <a:rPr sz="8250" b="1" spc="680" dirty="0">
                <a:solidFill>
                  <a:srgbClr val="FFFFFF"/>
                </a:solidFill>
                <a:latin typeface="Times New Roman"/>
                <a:cs typeface="Times New Roman"/>
              </a:rPr>
              <a:t>s</a:t>
            </a:r>
            <a:r>
              <a:rPr sz="8250" b="1" spc="-225" dirty="0">
                <a:solidFill>
                  <a:srgbClr val="FFFFFF"/>
                </a:solidFill>
                <a:latin typeface="Times New Roman"/>
                <a:cs typeface="Times New Roman"/>
              </a:rPr>
              <a:t>:</a:t>
            </a:r>
            <a:r>
              <a:rPr sz="8250" b="1" spc="-570" dirty="0">
                <a:solidFill>
                  <a:srgbClr val="FFFFFF"/>
                </a:solidFill>
                <a:latin typeface="Times New Roman"/>
                <a:cs typeface="Times New Roman"/>
              </a:rPr>
              <a:t> </a:t>
            </a:r>
            <a:r>
              <a:rPr sz="8250" b="1" spc="-250" dirty="0">
                <a:solidFill>
                  <a:srgbClr val="FFFFFF"/>
                </a:solidFill>
                <a:latin typeface="Times New Roman"/>
                <a:cs typeface="Times New Roman"/>
              </a:rPr>
              <a:t>A</a:t>
            </a:r>
            <a:r>
              <a:rPr sz="8250" b="1" spc="355" dirty="0">
                <a:solidFill>
                  <a:srgbClr val="FFFFFF"/>
                </a:solidFill>
                <a:latin typeface="Times New Roman"/>
                <a:cs typeface="Times New Roman"/>
              </a:rPr>
              <a:t>n  </a:t>
            </a:r>
            <a:r>
              <a:rPr sz="8250" b="1" spc="405" dirty="0">
                <a:solidFill>
                  <a:srgbClr val="FFFFFF"/>
                </a:solidFill>
                <a:latin typeface="Times New Roman"/>
                <a:cs typeface="Times New Roman"/>
              </a:rPr>
              <a:t>Introduction </a:t>
            </a:r>
            <a:r>
              <a:rPr sz="8250" b="1" spc="355" dirty="0">
                <a:solidFill>
                  <a:srgbClr val="FFFFFF"/>
                </a:solidFill>
                <a:latin typeface="Times New Roman"/>
                <a:cs typeface="Times New Roman"/>
              </a:rPr>
              <a:t>to </a:t>
            </a:r>
            <a:r>
              <a:rPr sz="8250" b="1" spc="360" dirty="0">
                <a:solidFill>
                  <a:srgbClr val="FFFFFF"/>
                </a:solidFill>
                <a:latin typeface="Times New Roman"/>
                <a:cs typeface="Times New Roman"/>
              </a:rPr>
              <a:t> </a:t>
            </a:r>
            <a:r>
              <a:rPr sz="8250" b="1" spc="445" dirty="0">
                <a:solidFill>
                  <a:srgbClr val="FFFFFF"/>
                </a:solidFill>
                <a:latin typeface="Times New Roman"/>
                <a:cs typeface="Times New Roman"/>
              </a:rPr>
              <a:t>Social </a:t>
            </a:r>
            <a:r>
              <a:rPr sz="8250" b="1" spc="300" dirty="0">
                <a:solidFill>
                  <a:srgbClr val="FFFFFF"/>
                </a:solidFill>
                <a:latin typeface="Times New Roman"/>
                <a:cs typeface="Times New Roman"/>
              </a:rPr>
              <a:t>Network </a:t>
            </a:r>
            <a:r>
              <a:rPr sz="8250" b="1" spc="305" dirty="0">
                <a:solidFill>
                  <a:srgbClr val="FFFFFF"/>
                </a:solidFill>
                <a:latin typeface="Times New Roman"/>
                <a:cs typeface="Times New Roman"/>
              </a:rPr>
              <a:t> </a:t>
            </a:r>
            <a:r>
              <a:rPr sz="8250" b="1" spc="360" dirty="0">
                <a:solidFill>
                  <a:srgbClr val="FFFFFF"/>
                </a:solidFill>
                <a:latin typeface="Times New Roman"/>
                <a:cs typeface="Times New Roman"/>
              </a:rPr>
              <a:t>Analysis</a:t>
            </a:r>
            <a:endParaRPr sz="8250" dirty="0">
              <a:latin typeface="Times New Roman"/>
              <a:cs typeface="Times New Roman"/>
            </a:endParaRPr>
          </a:p>
        </p:txBody>
      </p:sp>
      <p:pic>
        <p:nvPicPr>
          <p:cNvPr id="3" name="object 3"/>
          <p:cNvPicPr/>
          <p:nvPr/>
        </p:nvPicPr>
        <p:blipFill>
          <a:blip r:embed="rId2" cstate="print"/>
          <a:stretch>
            <a:fillRect/>
          </a:stretch>
        </p:blipFill>
        <p:spPr>
          <a:xfrm>
            <a:off x="1334999" y="1143000"/>
            <a:ext cx="5122068" cy="800099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9372600" y="3390900"/>
            <a:ext cx="7736840" cy="5327612"/>
          </a:xfrm>
          <a:prstGeom prst="rect">
            <a:avLst/>
          </a:prstGeom>
        </p:spPr>
        <p:txBody>
          <a:bodyPr vert="horz" wrap="square" lIns="0" tIns="9525" rIns="0" bIns="0" rtlCol="0">
            <a:spAutoFit/>
          </a:bodyPr>
          <a:lstStyle/>
          <a:p>
            <a:pPr marL="12700" marR="5080">
              <a:lnSpc>
                <a:spcPct val="117900"/>
              </a:lnSpc>
              <a:spcBef>
                <a:spcPts val="75"/>
              </a:spcBef>
            </a:pPr>
            <a:r>
              <a:rPr lang="en-US" sz="2450" b="1" spc="-165" dirty="0">
                <a:latin typeface="Verdana"/>
              </a:rPr>
              <a:t>Social Network Analysis (SNA) </a:t>
            </a:r>
            <a:r>
              <a:rPr lang="en-US" sz="2450" spc="-165" dirty="0">
                <a:latin typeface="Verdana"/>
              </a:rPr>
              <a:t>is a methodology  to investigate social structures through the use  of networks and graph theory. It helps us  understand the relationships and interactions  between individuals, groups, organizations, and  even countries.</a:t>
            </a:r>
          </a:p>
          <a:p>
            <a:pPr marL="12700" marR="5080">
              <a:lnSpc>
                <a:spcPct val="117900"/>
              </a:lnSpc>
              <a:spcBef>
                <a:spcPts val="75"/>
              </a:spcBef>
            </a:pPr>
            <a:endParaRPr lang="en-US" sz="2450" b="1" spc="-165" dirty="0">
              <a:latin typeface="Verdana"/>
            </a:endParaRPr>
          </a:p>
          <a:p>
            <a:pPr marL="12700" marR="5080">
              <a:lnSpc>
                <a:spcPct val="117900"/>
              </a:lnSpc>
              <a:spcBef>
                <a:spcPts val="75"/>
              </a:spcBef>
            </a:pPr>
            <a:r>
              <a:rPr lang="en-US" sz="2450" spc="-165" dirty="0">
                <a:latin typeface="Verdana"/>
              </a:rPr>
              <a:t>Insights into the structure, dynamics, and chara</a:t>
            </a:r>
            <a:r>
              <a:rPr lang="en-US" sz="2450" spc="-165" dirty="0">
                <a:latin typeface="Verdana" panose="020B0604030504040204" pitchFamily="34" charset="0"/>
                <a:ea typeface="Verdana" panose="020B0604030504040204" pitchFamily="34" charset="0"/>
              </a:rPr>
              <a:t>cteristics </a:t>
            </a:r>
            <a:r>
              <a:rPr lang="en-US" sz="2450" spc="-165" dirty="0">
                <a:latin typeface="Verdana"/>
              </a:rPr>
              <a:t>of social networks may be gained by </a:t>
            </a:r>
            <a:r>
              <a:rPr lang="en-US" sz="2450" spc="-165" dirty="0" err="1">
                <a:latin typeface="Verdana"/>
              </a:rPr>
              <a:t>utilising</a:t>
            </a:r>
            <a:r>
              <a:rPr lang="en-US" sz="2450" spc="-165" dirty="0">
                <a:latin typeface="Verdana"/>
              </a:rPr>
              <a:t> the power of discrete </a:t>
            </a:r>
            <a:r>
              <a:rPr lang="en-US" sz="2450" spc="-165" dirty="0" err="1">
                <a:latin typeface="Verdana"/>
              </a:rPr>
              <a:t>mathematics.These</a:t>
            </a:r>
            <a:r>
              <a:rPr lang="en-US" sz="2450" spc="-165" dirty="0">
                <a:latin typeface="Verdana"/>
              </a:rPr>
              <a:t> insights can be used to better understand social </a:t>
            </a:r>
            <a:r>
              <a:rPr lang="en-US" sz="2450" spc="-165" dirty="0" err="1">
                <a:latin typeface="Verdana"/>
              </a:rPr>
              <a:t>behaviour</a:t>
            </a:r>
            <a:r>
              <a:rPr lang="en-US" sz="2450" spc="-165" dirty="0">
                <a:latin typeface="Verdana"/>
              </a:rPr>
              <a:t>, </a:t>
            </a:r>
            <a:r>
              <a:rPr lang="en-US" sz="2450" spc="-165" dirty="0" err="1">
                <a:latin typeface="Verdana"/>
              </a:rPr>
              <a:t>recognise</a:t>
            </a:r>
            <a:r>
              <a:rPr lang="en-US" sz="2450" spc="-165" dirty="0">
                <a:latin typeface="Verdana"/>
              </a:rPr>
              <a:t> important persons or communities, and forecast information dissemination patterns.</a:t>
            </a:r>
          </a:p>
        </p:txBody>
      </p:sp>
      <p:pic>
        <p:nvPicPr>
          <p:cNvPr id="1026" name="Picture 2">
            <a:extLst>
              <a:ext uri="{FF2B5EF4-FFF2-40B4-BE49-F238E27FC236}">
                <a16:creationId xmlns:a16="http://schemas.microsoft.com/office/drawing/2014/main" id="{E2AB6018-CAF9-8446-BE32-481B95EDB9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 y="1126110"/>
            <a:ext cx="8648700" cy="851319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A7E8941-7EAB-DA21-6D00-FE2F905D8A4A}"/>
              </a:ext>
            </a:extLst>
          </p:cNvPr>
          <p:cNvSpPr txBox="1"/>
          <p:nvPr/>
        </p:nvSpPr>
        <p:spPr>
          <a:xfrm>
            <a:off x="9372600" y="1866900"/>
            <a:ext cx="7736840" cy="1107996"/>
          </a:xfrm>
          <a:prstGeom prst="rect">
            <a:avLst/>
          </a:prstGeom>
          <a:noFill/>
        </p:spPr>
        <p:txBody>
          <a:bodyPr wrap="square" rtlCol="0">
            <a:spAutoFit/>
          </a:bodyPr>
          <a:lstStyle/>
          <a:p>
            <a:pPr algn="ctr"/>
            <a:r>
              <a:rPr lang="en-IN" sz="6600" dirty="0"/>
              <a:t>INTRODUCTION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B0BD82-2D38-C6E3-84BC-BE6B0DAF7F77}"/>
              </a:ext>
            </a:extLst>
          </p:cNvPr>
          <p:cNvSpPr txBox="1"/>
          <p:nvPr/>
        </p:nvSpPr>
        <p:spPr>
          <a:xfrm>
            <a:off x="762000" y="-48756"/>
            <a:ext cx="16078200" cy="9484648"/>
          </a:xfrm>
          <a:prstGeom prst="rect">
            <a:avLst/>
          </a:prstGeom>
          <a:noFill/>
        </p:spPr>
        <p:txBody>
          <a:bodyPr wrap="square" rtlCol="0">
            <a:spAutoFit/>
          </a:bodyPr>
          <a:lstStyle/>
          <a:p>
            <a:pPr algn="ctr"/>
            <a:endParaRPr lang="en-IN" sz="6000" dirty="0">
              <a:highlight>
                <a:srgbClr val="000000"/>
              </a:highlight>
            </a:endParaRPr>
          </a:p>
          <a:p>
            <a:pPr marR="28575" algn="ctr" defTabSz="1371600">
              <a:spcBef>
                <a:spcPts val="3425"/>
              </a:spcBef>
            </a:pPr>
            <a:r>
              <a:rPr lang="en-IN" sz="5600" cap="all" spc="30" dirty="0">
                <a:latin typeface="Cambria"/>
                <a:ea typeface="+mj-ea"/>
              </a:rPr>
              <a:t>PROBLEM</a:t>
            </a:r>
          </a:p>
          <a:p>
            <a:pPr algn="ctr"/>
            <a:endParaRPr lang="en-IN" sz="4800" dirty="0"/>
          </a:p>
          <a:p>
            <a:r>
              <a:rPr lang="en-US" sz="2800" i="0" dirty="0">
                <a:solidFill>
                  <a:srgbClr val="FFFFFF"/>
                </a:solidFill>
                <a:effectLst/>
                <a:latin typeface="Comic Sans"/>
              </a:rPr>
              <a:t>In order to improve communication, recognize influential people, and promote the spread of ideas, it is essential to comprehend network dynamics.</a:t>
            </a:r>
          </a:p>
          <a:p>
            <a:endParaRPr lang="en-US" sz="2800" i="0" dirty="0">
              <a:solidFill>
                <a:srgbClr val="FFFFFF"/>
              </a:solidFill>
              <a:effectLst/>
              <a:latin typeface="Comic Sans"/>
            </a:endParaRPr>
          </a:p>
          <a:p>
            <a:r>
              <a:rPr lang="en-US" sz="2800" dirty="0">
                <a:solidFill>
                  <a:srgbClr val="FFFFFF"/>
                </a:solidFill>
                <a:latin typeface="Comic Sans"/>
              </a:rPr>
              <a:t>The following issues will be dealt with by this project:</a:t>
            </a:r>
          </a:p>
          <a:p>
            <a:pPr>
              <a:buFont typeface="Arial" panose="020B0604020202020204" pitchFamily="34" charset="0"/>
              <a:buChar char="•"/>
            </a:pPr>
            <a:r>
              <a:rPr lang="en-US" sz="2800" dirty="0">
                <a:solidFill>
                  <a:srgbClr val="FFFFFF"/>
                </a:solidFill>
                <a:latin typeface="Comic Sans"/>
              </a:rPr>
              <a:t>Within a social network, who are the powerful people?</a:t>
            </a:r>
          </a:p>
          <a:p>
            <a:pPr>
              <a:buFont typeface="Arial" panose="020B0604020202020204" pitchFamily="34" charset="0"/>
              <a:buChar char="•"/>
            </a:pPr>
            <a:r>
              <a:rPr lang="en-US" sz="2800" dirty="0">
                <a:solidFill>
                  <a:srgbClr val="FFFFFF"/>
                </a:solidFill>
                <a:latin typeface="Comic Sans"/>
              </a:rPr>
              <a:t>What mechanisms does the network use to distribute information?</a:t>
            </a:r>
          </a:p>
          <a:p>
            <a:pPr>
              <a:buFont typeface="Arial" panose="020B0604020202020204" pitchFamily="34" charset="0"/>
              <a:buChar char="•"/>
            </a:pPr>
            <a:r>
              <a:rPr lang="en-US" sz="2800" dirty="0">
                <a:solidFill>
                  <a:srgbClr val="FFFFFF"/>
                </a:solidFill>
                <a:latin typeface="Comic Sans"/>
              </a:rPr>
              <a:t>How do influential people affect the spread of information?</a:t>
            </a:r>
          </a:p>
          <a:p>
            <a:endParaRPr lang="en-US" sz="2400" dirty="0">
              <a:solidFill>
                <a:srgbClr val="FFFFFF"/>
              </a:solidFill>
              <a:latin typeface="Comic Sans"/>
            </a:endParaRPr>
          </a:p>
          <a:p>
            <a:endParaRPr lang="en-US" sz="2400" dirty="0">
              <a:solidFill>
                <a:srgbClr val="FFFFFF"/>
              </a:solidFill>
              <a:latin typeface="Comic Sans"/>
            </a:endParaRPr>
          </a:p>
          <a:p>
            <a:r>
              <a:rPr lang="en-US" sz="2800" dirty="0">
                <a:solidFill>
                  <a:srgbClr val="FFFFFF"/>
                </a:solidFill>
                <a:latin typeface="Comic Sans"/>
              </a:rPr>
              <a:t>We will create an algorithm to develop a centrality-based method for identifying </a:t>
            </a:r>
          </a:p>
          <a:p>
            <a:r>
              <a:rPr lang="en-US" sz="2800" dirty="0">
                <a:solidFill>
                  <a:srgbClr val="FFFFFF"/>
                </a:solidFill>
                <a:latin typeface="Comic Sans"/>
              </a:rPr>
              <a:t>influential people and </a:t>
            </a:r>
            <a:r>
              <a:rPr lang="en-US" sz="2800" dirty="0" err="1">
                <a:solidFill>
                  <a:srgbClr val="FFFFFF"/>
                </a:solidFill>
                <a:latin typeface="Comic Sans"/>
              </a:rPr>
              <a:t>analysing</a:t>
            </a:r>
            <a:r>
              <a:rPr lang="en-US" sz="2800" dirty="0">
                <a:solidFill>
                  <a:srgbClr val="FFFFFF"/>
                </a:solidFill>
                <a:latin typeface="Comic Sans"/>
              </a:rPr>
              <a:t> their influence. This method will be applied to </a:t>
            </a:r>
          </a:p>
          <a:p>
            <a:r>
              <a:rPr lang="en-US" sz="2800" dirty="0">
                <a:solidFill>
                  <a:srgbClr val="FFFFFF"/>
                </a:solidFill>
                <a:latin typeface="Comic Sans"/>
              </a:rPr>
              <a:t>discrete mathematics and social network analysis. We will be able to better </a:t>
            </a:r>
          </a:p>
          <a:p>
            <a:r>
              <a:rPr lang="en-US" sz="2800" dirty="0">
                <a:solidFill>
                  <a:srgbClr val="FFFFFF"/>
                </a:solidFill>
                <a:latin typeface="Comic Sans"/>
              </a:rPr>
              <a:t>understand social </a:t>
            </a:r>
            <a:r>
              <a:rPr lang="en-US" sz="2800" dirty="0" err="1">
                <a:solidFill>
                  <a:srgbClr val="FFFFFF"/>
                </a:solidFill>
                <a:latin typeface="Comic Sans"/>
              </a:rPr>
              <a:t>behaviour</a:t>
            </a:r>
            <a:r>
              <a:rPr lang="en-US" sz="2800" dirty="0">
                <a:solidFill>
                  <a:srgbClr val="FFFFFF"/>
                </a:solidFill>
                <a:latin typeface="Comic Sans"/>
              </a:rPr>
              <a:t> and network dynamics by using the new insights </a:t>
            </a:r>
          </a:p>
          <a:p>
            <a:r>
              <a:rPr lang="en-US" sz="2800" dirty="0">
                <a:solidFill>
                  <a:srgbClr val="FFFFFF"/>
                </a:solidFill>
                <a:latin typeface="Comic Sans"/>
              </a:rPr>
              <a:t>to inform our communication strategies.</a:t>
            </a:r>
          </a:p>
          <a:p>
            <a:endParaRPr lang="en-IN" sz="2400" dirty="0"/>
          </a:p>
        </p:txBody>
      </p:sp>
      <p:pic>
        <p:nvPicPr>
          <p:cNvPr id="2050" name="Picture 2" descr="Picture">
            <a:extLst>
              <a:ext uri="{FF2B5EF4-FFF2-40B4-BE49-F238E27FC236}">
                <a16:creationId xmlns:a16="http://schemas.microsoft.com/office/drawing/2014/main" id="{E1FAF87E-E168-F8A5-7CFE-4311424ACA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49200" y="3695700"/>
            <a:ext cx="5410200"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2002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FE5141-67D1-15BA-F61A-CFE708C3E624}"/>
              </a:ext>
            </a:extLst>
          </p:cNvPr>
          <p:cNvSpPr txBox="1"/>
          <p:nvPr/>
        </p:nvSpPr>
        <p:spPr>
          <a:xfrm>
            <a:off x="-23813" y="-647700"/>
            <a:ext cx="18288000" cy="3159839"/>
          </a:xfrm>
          <a:prstGeom prst="rect">
            <a:avLst/>
          </a:prstGeom>
          <a:noFill/>
        </p:spPr>
        <p:txBody>
          <a:bodyPr wrap="square" rtlCol="0">
            <a:spAutoFit/>
          </a:bodyPr>
          <a:lstStyle/>
          <a:p>
            <a:pPr marR="28575" algn="ctr" defTabSz="1371600">
              <a:spcBef>
                <a:spcPts val="3425"/>
              </a:spcBef>
            </a:pPr>
            <a:endParaRPr lang="en-IN" sz="5600" cap="all" spc="30" dirty="0">
              <a:highlight>
                <a:srgbClr val="000000"/>
              </a:highlight>
              <a:latin typeface="Cambria"/>
              <a:ea typeface="+mj-ea"/>
            </a:endParaRPr>
          </a:p>
          <a:p>
            <a:pPr marR="28575" algn="ctr" defTabSz="1371600">
              <a:spcBef>
                <a:spcPts val="3425"/>
              </a:spcBef>
            </a:pPr>
            <a:r>
              <a:rPr lang="en-IN" sz="11500" cap="all" spc="30" dirty="0">
                <a:latin typeface="Cambria"/>
                <a:ea typeface="+mj-ea"/>
              </a:rPr>
              <a:t>SOLUTIONS</a:t>
            </a:r>
            <a:r>
              <a:rPr lang="en-IN" sz="7200" cap="all" spc="30" dirty="0">
                <a:highlight>
                  <a:srgbClr val="000000"/>
                </a:highlight>
                <a:latin typeface="Cambria"/>
                <a:ea typeface="+mj-ea"/>
              </a:rPr>
              <a:t>         </a:t>
            </a:r>
          </a:p>
        </p:txBody>
      </p:sp>
      <p:sp>
        <p:nvSpPr>
          <p:cNvPr id="3" name="TextBox 2">
            <a:extLst>
              <a:ext uri="{FF2B5EF4-FFF2-40B4-BE49-F238E27FC236}">
                <a16:creationId xmlns:a16="http://schemas.microsoft.com/office/drawing/2014/main" id="{0FCF0AC1-5BB5-8C9B-F2B9-EE4E514F48FA}"/>
              </a:ext>
            </a:extLst>
          </p:cNvPr>
          <p:cNvSpPr txBox="1"/>
          <p:nvPr/>
        </p:nvSpPr>
        <p:spPr>
          <a:xfrm>
            <a:off x="1447800" y="3390900"/>
            <a:ext cx="17297400" cy="3139321"/>
          </a:xfrm>
          <a:prstGeom prst="rect">
            <a:avLst/>
          </a:prstGeom>
          <a:noFill/>
        </p:spPr>
        <p:txBody>
          <a:bodyPr wrap="square" rtlCol="0">
            <a:spAutoFit/>
          </a:bodyPr>
          <a:lstStyle/>
          <a:p>
            <a:pPr marL="342900" indent="-342900">
              <a:buAutoNum type="arabicPeriod"/>
            </a:pPr>
            <a:r>
              <a:rPr lang="en-IN" sz="6600" i="1" dirty="0"/>
              <a:t> Graph Theory</a:t>
            </a:r>
          </a:p>
          <a:p>
            <a:pPr marL="342900" indent="-342900">
              <a:buAutoNum type="arabicPeriod"/>
            </a:pPr>
            <a:r>
              <a:rPr lang="en-IN" sz="6600" i="1" dirty="0"/>
              <a:t> Centrality Measures</a:t>
            </a:r>
          </a:p>
          <a:p>
            <a:pPr marL="342900" indent="-342900">
              <a:buAutoNum type="arabicPeriod"/>
            </a:pPr>
            <a:r>
              <a:rPr lang="en-IN" sz="6600" i="1" dirty="0"/>
              <a:t> Community Detection</a:t>
            </a:r>
          </a:p>
        </p:txBody>
      </p:sp>
    </p:spTree>
    <p:extLst>
      <p:ext uri="{BB962C8B-B14F-4D97-AF65-F5344CB8AC3E}">
        <p14:creationId xmlns:p14="http://schemas.microsoft.com/office/powerpoint/2010/main" val="81939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6B873C-EA45-7549-ACE8-6DD44E0501E6}"/>
              </a:ext>
            </a:extLst>
          </p:cNvPr>
          <p:cNvSpPr txBox="1"/>
          <p:nvPr/>
        </p:nvSpPr>
        <p:spPr>
          <a:xfrm>
            <a:off x="1524000" y="0"/>
            <a:ext cx="15011400" cy="9464129"/>
          </a:xfrm>
          <a:prstGeom prst="rect">
            <a:avLst/>
          </a:prstGeom>
          <a:noFill/>
        </p:spPr>
        <p:txBody>
          <a:bodyPr wrap="square" rtlCol="0">
            <a:spAutoFit/>
          </a:bodyPr>
          <a:lstStyle/>
          <a:p>
            <a:pPr algn="ctr"/>
            <a:endParaRPr lang="en-IN" sz="1100" dirty="0"/>
          </a:p>
          <a:p>
            <a:pPr algn="ctr"/>
            <a:r>
              <a:rPr lang="en-IN" sz="6000" u="sng" dirty="0"/>
              <a:t>GRAPH THEORY</a:t>
            </a:r>
          </a:p>
          <a:p>
            <a:pPr algn="ctr"/>
            <a:endParaRPr lang="en-IN" sz="3400" dirty="0"/>
          </a:p>
          <a:p>
            <a:pPr algn="l"/>
            <a:r>
              <a:rPr lang="en-US" sz="2000" i="0" dirty="0">
                <a:solidFill>
                  <a:srgbClr val="FFFFFF"/>
                </a:solidFill>
                <a:effectLst/>
                <a:latin typeface="Montserrat" panose="00000500000000000000" pitchFamily="2" charset="0"/>
              </a:rPr>
              <a:t>Graph Representation Algorithm:</a:t>
            </a:r>
          </a:p>
          <a:p>
            <a:pPr algn="l"/>
            <a:br>
              <a:rPr lang="en-US" sz="2000" i="0" dirty="0">
                <a:solidFill>
                  <a:srgbClr val="FFFFFF"/>
                </a:solidFill>
                <a:effectLst/>
                <a:latin typeface="Montserrat" panose="00000500000000000000" pitchFamily="2" charset="0"/>
              </a:rPr>
            </a:br>
            <a:r>
              <a:rPr lang="en-US" sz="2000" b="1" i="0" dirty="0">
                <a:solidFill>
                  <a:srgbClr val="FFFFFF"/>
                </a:solidFill>
                <a:effectLst/>
                <a:latin typeface="Montserrat" panose="00000500000000000000" pitchFamily="2" charset="0"/>
              </a:rPr>
              <a:t>1) </a:t>
            </a:r>
            <a:r>
              <a:rPr lang="en-US" sz="2000" i="0" dirty="0">
                <a:solidFill>
                  <a:srgbClr val="FFFFFF"/>
                </a:solidFill>
                <a:effectLst/>
                <a:latin typeface="Montserrat" panose="00000500000000000000" pitchFamily="2" charset="0"/>
              </a:rPr>
              <a:t>Initialize an empty graph object.</a:t>
            </a:r>
            <a:br>
              <a:rPr lang="en-US" sz="2000" i="0" dirty="0">
                <a:solidFill>
                  <a:srgbClr val="FFFFFF"/>
                </a:solidFill>
                <a:effectLst/>
                <a:latin typeface="Montserrat" panose="00000500000000000000" pitchFamily="2" charset="0"/>
              </a:rPr>
            </a:br>
            <a:r>
              <a:rPr lang="en-US" sz="2000" b="1" i="0" dirty="0">
                <a:solidFill>
                  <a:srgbClr val="FFFFFF"/>
                </a:solidFill>
                <a:effectLst/>
                <a:latin typeface="Montserrat" panose="00000500000000000000" pitchFamily="2" charset="0"/>
              </a:rPr>
              <a:t>2) </a:t>
            </a:r>
            <a:r>
              <a:rPr lang="en-US" sz="2000" i="0" dirty="0">
                <a:solidFill>
                  <a:srgbClr val="FFFFFF"/>
                </a:solidFill>
                <a:effectLst/>
                <a:latin typeface="Montserrat" panose="00000500000000000000" pitchFamily="2" charset="0"/>
              </a:rPr>
              <a:t>Define the necessary data structures to represent the graph, such as nodes and edges.</a:t>
            </a:r>
            <a:br>
              <a:rPr lang="en-US" sz="2000" i="0" dirty="0">
                <a:solidFill>
                  <a:srgbClr val="FFFFFF"/>
                </a:solidFill>
                <a:effectLst/>
                <a:latin typeface="Montserrat" panose="00000500000000000000" pitchFamily="2" charset="0"/>
              </a:rPr>
            </a:br>
            <a:r>
              <a:rPr lang="en-US" sz="2000" b="1" i="0" dirty="0">
                <a:solidFill>
                  <a:srgbClr val="FFFFFF"/>
                </a:solidFill>
                <a:effectLst/>
                <a:latin typeface="Montserrat" panose="00000500000000000000" pitchFamily="2" charset="0"/>
              </a:rPr>
              <a:t>3) </a:t>
            </a:r>
            <a:r>
              <a:rPr lang="en-US" sz="2000" i="0" dirty="0">
                <a:solidFill>
                  <a:srgbClr val="FFFFFF"/>
                </a:solidFill>
                <a:effectLst/>
                <a:latin typeface="Montserrat" panose="00000500000000000000" pitchFamily="2" charset="0"/>
              </a:rPr>
              <a:t>Read the social network data and extract the information about nodes (individuals) and their relationships (edges).</a:t>
            </a:r>
            <a:br>
              <a:rPr lang="en-US" sz="2000" i="0" dirty="0">
                <a:solidFill>
                  <a:srgbClr val="FFFFFF"/>
                </a:solidFill>
                <a:effectLst/>
                <a:latin typeface="Montserrat" panose="00000500000000000000" pitchFamily="2" charset="0"/>
              </a:rPr>
            </a:br>
            <a:r>
              <a:rPr lang="en-US" sz="2000" b="1" i="0" dirty="0">
                <a:solidFill>
                  <a:srgbClr val="FFFFFF"/>
                </a:solidFill>
                <a:effectLst/>
                <a:latin typeface="Montserrat" panose="00000500000000000000" pitchFamily="2" charset="0"/>
              </a:rPr>
              <a:t>4) </a:t>
            </a:r>
            <a:r>
              <a:rPr lang="en-US" sz="2000" i="0" dirty="0">
                <a:solidFill>
                  <a:srgbClr val="FFFFFF"/>
                </a:solidFill>
                <a:effectLst/>
                <a:latin typeface="Montserrat" panose="00000500000000000000" pitchFamily="2" charset="0"/>
              </a:rPr>
              <a:t>For each node in the social network data:</a:t>
            </a:r>
            <a:br>
              <a:rPr lang="en-US" sz="2000" i="0" dirty="0">
                <a:solidFill>
                  <a:srgbClr val="FFFFFF"/>
                </a:solidFill>
                <a:effectLst/>
                <a:latin typeface="Montserrat" panose="00000500000000000000" pitchFamily="2" charset="0"/>
              </a:rPr>
            </a:br>
            <a:r>
              <a:rPr lang="en-US" sz="2000" i="0" dirty="0">
                <a:solidFill>
                  <a:srgbClr val="FFFFFF"/>
                </a:solidFill>
                <a:effectLst/>
                <a:latin typeface="Montserrat" panose="00000500000000000000" pitchFamily="2" charset="0"/>
              </a:rPr>
              <a:t>   - Create a node object or data structure to store relevant information about the individual, such as their unique    	                                    	Identifier, name, attributes, or any other relevant metadata.</a:t>
            </a:r>
            <a:br>
              <a:rPr lang="en-US" sz="2000" i="0" dirty="0">
                <a:solidFill>
                  <a:srgbClr val="FFFFFF"/>
                </a:solidFill>
                <a:effectLst/>
                <a:latin typeface="Montserrat" panose="00000500000000000000" pitchFamily="2" charset="0"/>
              </a:rPr>
            </a:br>
            <a:r>
              <a:rPr lang="en-US" sz="2000" i="0" dirty="0">
                <a:solidFill>
                  <a:srgbClr val="FFFFFF"/>
                </a:solidFill>
                <a:effectLst/>
                <a:latin typeface="Montserrat" panose="00000500000000000000" pitchFamily="2" charset="0"/>
              </a:rPr>
              <a:t>   - Add the node to the graph object.</a:t>
            </a:r>
            <a:br>
              <a:rPr lang="en-US" sz="2000" i="0" dirty="0">
                <a:solidFill>
                  <a:srgbClr val="FFFFFF"/>
                </a:solidFill>
                <a:effectLst/>
                <a:latin typeface="Montserrat" panose="00000500000000000000" pitchFamily="2" charset="0"/>
              </a:rPr>
            </a:br>
            <a:r>
              <a:rPr lang="en-US" sz="2000" b="1" i="0" dirty="0">
                <a:solidFill>
                  <a:srgbClr val="FFFFFF"/>
                </a:solidFill>
                <a:effectLst/>
                <a:latin typeface="Montserrat" panose="00000500000000000000" pitchFamily="2" charset="0"/>
              </a:rPr>
              <a:t>5) </a:t>
            </a:r>
            <a:r>
              <a:rPr lang="en-US" sz="2000" i="0" dirty="0">
                <a:solidFill>
                  <a:srgbClr val="FFFFFF"/>
                </a:solidFill>
                <a:effectLst/>
                <a:latin typeface="Montserrat" panose="00000500000000000000" pitchFamily="2" charset="0"/>
              </a:rPr>
              <a:t>For each edge in the social network data:</a:t>
            </a:r>
            <a:br>
              <a:rPr lang="en-US" sz="2000" i="0" dirty="0">
                <a:solidFill>
                  <a:srgbClr val="FFFFFF"/>
                </a:solidFill>
                <a:effectLst/>
                <a:latin typeface="Montserrat" panose="00000500000000000000" pitchFamily="2" charset="0"/>
              </a:rPr>
            </a:br>
            <a:r>
              <a:rPr lang="en-US" sz="2000" i="0" dirty="0">
                <a:solidFill>
                  <a:srgbClr val="FFFFFF"/>
                </a:solidFill>
                <a:effectLst/>
                <a:latin typeface="Montserrat" panose="00000500000000000000" pitchFamily="2" charset="0"/>
              </a:rPr>
              <a:t>   - Extract the source and target nodes of the edge.</a:t>
            </a:r>
            <a:br>
              <a:rPr lang="en-US" sz="2000" i="0" dirty="0">
                <a:solidFill>
                  <a:srgbClr val="FFFFFF"/>
                </a:solidFill>
                <a:effectLst/>
                <a:latin typeface="Montserrat" panose="00000500000000000000" pitchFamily="2" charset="0"/>
              </a:rPr>
            </a:br>
            <a:r>
              <a:rPr lang="en-US" sz="2000" i="0" dirty="0">
                <a:solidFill>
                  <a:srgbClr val="FFFFFF"/>
                </a:solidFill>
                <a:effectLst/>
                <a:latin typeface="Montserrat" panose="00000500000000000000" pitchFamily="2" charset="0"/>
              </a:rPr>
              <a:t>   - Check if the nodes exist in the graph object. If not, create new node objects for them.</a:t>
            </a:r>
            <a:br>
              <a:rPr lang="en-US" sz="2000" i="0" dirty="0">
                <a:solidFill>
                  <a:srgbClr val="FFFFFF"/>
                </a:solidFill>
                <a:effectLst/>
                <a:latin typeface="Montserrat" panose="00000500000000000000" pitchFamily="2" charset="0"/>
              </a:rPr>
            </a:br>
            <a:r>
              <a:rPr lang="en-US" sz="2000" i="0" dirty="0">
                <a:solidFill>
                  <a:srgbClr val="FFFFFF"/>
                </a:solidFill>
                <a:effectLst/>
                <a:latin typeface="Montserrat" panose="00000500000000000000" pitchFamily="2" charset="0"/>
              </a:rPr>
              <a:t>   - Create an edge object to represent the relationship between the source and target nodes.</a:t>
            </a:r>
            <a:br>
              <a:rPr lang="en-US" sz="2000" i="0" dirty="0">
                <a:solidFill>
                  <a:srgbClr val="FFFFFF"/>
                </a:solidFill>
                <a:effectLst/>
                <a:latin typeface="Montserrat" panose="00000500000000000000" pitchFamily="2" charset="0"/>
              </a:rPr>
            </a:br>
            <a:r>
              <a:rPr lang="en-US" sz="2000" i="0" dirty="0">
                <a:solidFill>
                  <a:srgbClr val="FFFFFF"/>
                </a:solidFill>
                <a:effectLst/>
                <a:latin typeface="Montserrat" panose="00000500000000000000" pitchFamily="2" charset="0"/>
              </a:rPr>
              <a:t>   - Add the edge to the graph object, connecting the source and target nodes.</a:t>
            </a:r>
            <a:br>
              <a:rPr lang="en-US" sz="2000" i="0" dirty="0">
                <a:solidFill>
                  <a:srgbClr val="FFFFFF"/>
                </a:solidFill>
                <a:effectLst/>
                <a:latin typeface="Montserrat" panose="00000500000000000000" pitchFamily="2" charset="0"/>
              </a:rPr>
            </a:br>
            <a:r>
              <a:rPr lang="en-US" sz="2000" b="1" i="0" dirty="0">
                <a:solidFill>
                  <a:srgbClr val="FFFFFF"/>
                </a:solidFill>
                <a:effectLst/>
                <a:latin typeface="Montserrat" panose="00000500000000000000" pitchFamily="2" charset="0"/>
              </a:rPr>
              <a:t>6) </a:t>
            </a:r>
            <a:r>
              <a:rPr lang="en-US" sz="2000" i="0" dirty="0">
                <a:solidFill>
                  <a:srgbClr val="FFFFFF"/>
                </a:solidFill>
                <a:effectLst/>
                <a:latin typeface="Montserrat" panose="00000500000000000000" pitchFamily="2" charset="0"/>
              </a:rPr>
              <a:t>Once all nodes and edges have been added to the graph, the graph object now represents the social network data.</a:t>
            </a:r>
            <a:br>
              <a:rPr lang="en-US" sz="2000" i="0" dirty="0">
                <a:solidFill>
                  <a:srgbClr val="FFFFFF"/>
                </a:solidFill>
                <a:effectLst/>
                <a:latin typeface="Montserrat" panose="00000500000000000000" pitchFamily="2" charset="0"/>
              </a:rPr>
            </a:br>
            <a:r>
              <a:rPr lang="en-US" sz="2000" b="1" i="0" dirty="0">
                <a:solidFill>
                  <a:srgbClr val="FFFFFF"/>
                </a:solidFill>
                <a:effectLst/>
                <a:latin typeface="Montserrat" panose="00000500000000000000" pitchFamily="2" charset="0"/>
              </a:rPr>
              <a:t>7) </a:t>
            </a:r>
            <a:r>
              <a:rPr lang="en-US" sz="2000" i="0" dirty="0">
                <a:solidFill>
                  <a:srgbClr val="FFFFFF"/>
                </a:solidFill>
                <a:effectLst/>
                <a:latin typeface="Montserrat" panose="00000500000000000000" pitchFamily="2" charset="0"/>
              </a:rPr>
              <a:t>The graph can be further enhanced by adding attributes or properties to nodes and edges, such as weights, labels, or any other relevant information.</a:t>
            </a:r>
            <a:br>
              <a:rPr lang="en-US" sz="2000" i="0" dirty="0">
                <a:solidFill>
                  <a:srgbClr val="FFFFFF"/>
                </a:solidFill>
                <a:effectLst/>
                <a:latin typeface="Montserrat" panose="00000500000000000000" pitchFamily="2" charset="0"/>
              </a:rPr>
            </a:br>
            <a:r>
              <a:rPr lang="en-US" sz="2000" b="1" i="0" dirty="0">
                <a:solidFill>
                  <a:srgbClr val="FFFFFF"/>
                </a:solidFill>
                <a:effectLst/>
                <a:latin typeface="Montserrat" panose="00000500000000000000" pitchFamily="2" charset="0"/>
              </a:rPr>
              <a:t>8) </a:t>
            </a:r>
            <a:r>
              <a:rPr lang="en-US" sz="2000" i="0" dirty="0">
                <a:solidFill>
                  <a:srgbClr val="FFFFFF"/>
                </a:solidFill>
                <a:effectLst/>
                <a:latin typeface="Montserrat" panose="00000500000000000000" pitchFamily="2" charset="0"/>
              </a:rPr>
              <a:t>Additional graph operations or algorithms, such as centrality measures, community detection, or information diffusion models, can be applied using the graph representation.</a:t>
            </a:r>
          </a:p>
          <a:p>
            <a:pPr algn="ctr"/>
            <a:endParaRPr lang="en-IN" sz="2400" dirty="0"/>
          </a:p>
          <a:p>
            <a:r>
              <a:rPr lang="en-US" sz="2000" dirty="0">
                <a:solidFill>
                  <a:srgbClr val="FFFFFF"/>
                </a:solidFill>
                <a:latin typeface="Montserrat" panose="00000500000000000000" pitchFamily="2" charset="0"/>
              </a:rPr>
              <a:t>By following this algorithm, you can represent the social network data as a graph, where nodes represent individuals and edges represent their relationships. This graph representation forms the foundation for further analysis and exploration of the social network using discrete mathematics and social network analysis techniques. </a:t>
            </a:r>
            <a:endParaRPr lang="en-IN" sz="2000" dirty="0">
              <a:solidFill>
                <a:srgbClr val="FFFFFF"/>
              </a:solidFill>
              <a:latin typeface="Montserrat" panose="00000500000000000000" pitchFamily="2" charset="0"/>
            </a:endParaRPr>
          </a:p>
        </p:txBody>
      </p:sp>
    </p:spTree>
    <p:extLst>
      <p:ext uri="{BB962C8B-B14F-4D97-AF65-F5344CB8AC3E}">
        <p14:creationId xmlns:p14="http://schemas.microsoft.com/office/powerpoint/2010/main" val="1920585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C3EDCB-9551-FE44-55C7-0EAE45688CEF}"/>
              </a:ext>
            </a:extLst>
          </p:cNvPr>
          <p:cNvSpPr txBox="1"/>
          <p:nvPr/>
        </p:nvSpPr>
        <p:spPr>
          <a:xfrm>
            <a:off x="0" y="-103239"/>
            <a:ext cx="16992600" cy="1200329"/>
          </a:xfrm>
          <a:prstGeom prst="rect">
            <a:avLst/>
          </a:prstGeom>
          <a:noFill/>
        </p:spPr>
        <p:txBody>
          <a:bodyPr wrap="square">
            <a:spAutoFit/>
          </a:bodyPr>
          <a:lstStyle/>
          <a:p>
            <a:endParaRPr lang="en-US" sz="2400" b="1" dirty="0">
              <a:solidFill>
                <a:srgbClr val="FFFFFF"/>
              </a:solidFill>
              <a:latin typeface="Montserrat" panose="00000500000000000000" pitchFamily="2" charset="0"/>
            </a:endParaRPr>
          </a:p>
          <a:p>
            <a:r>
              <a:rPr lang="en-US" sz="2400" b="1" dirty="0">
                <a:solidFill>
                  <a:srgbClr val="FFFFFF"/>
                </a:solidFill>
                <a:latin typeface="Montserrat" panose="00000500000000000000" pitchFamily="2" charset="0"/>
              </a:rPr>
              <a:t>In order to analyze a social network, it needs to be represented as a graph. There are two ways to represent a graph:  Adjacency lists and Adjacency matrices.</a:t>
            </a:r>
            <a:endParaRPr lang="en-IN" sz="2400" b="1" dirty="0">
              <a:solidFill>
                <a:srgbClr val="FFFFFF"/>
              </a:solidFill>
              <a:latin typeface="Montserrat" panose="00000500000000000000" pitchFamily="2" charset="0"/>
            </a:endParaRPr>
          </a:p>
        </p:txBody>
      </p:sp>
      <p:pic>
        <p:nvPicPr>
          <p:cNvPr id="3074" name="Picture 2" descr="Picture">
            <a:extLst>
              <a:ext uri="{FF2B5EF4-FFF2-40B4-BE49-F238E27FC236}">
                <a16:creationId xmlns:a16="http://schemas.microsoft.com/office/drawing/2014/main" id="{CE892CBB-F72F-925B-4EFF-095BCC43E5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3" y="2159794"/>
            <a:ext cx="8096250" cy="27622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icture">
            <a:extLst>
              <a:ext uri="{FF2B5EF4-FFF2-40B4-BE49-F238E27FC236}">
                <a16:creationId xmlns:a16="http://schemas.microsoft.com/office/drawing/2014/main" id="{94F3339D-571A-8AA1-489B-D25D8F486A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838" y="5600700"/>
            <a:ext cx="8075221" cy="3429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04E5BAF-1B20-5E4F-02A1-3DE4F3BDFE36}"/>
              </a:ext>
            </a:extLst>
          </p:cNvPr>
          <p:cNvSpPr txBox="1"/>
          <p:nvPr/>
        </p:nvSpPr>
        <p:spPr>
          <a:xfrm>
            <a:off x="8686800" y="2388900"/>
            <a:ext cx="9386887" cy="6124754"/>
          </a:xfrm>
          <a:prstGeom prst="rect">
            <a:avLst/>
          </a:prstGeom>
          <a:noFill/>
        </p:spPr>
        <p:txBody>
          <a:bodyPr wrap="square">
            <a:spAutoFit/>
          </a:bodyPr>
          <a:lstStyle/>
          <a:p>
            <a:pPr algn="l"/>
            <a:r>
              <a:rPr lang="en-US" sz="2800" b="1" u="sng" dirty="0">
                <a:solidFill>
                  <a:srgbClr val="FFFFFF"/>
                </a:solidFill>
                <a:latin typeface="Montserrat" panose="00000500000000000000" pitchFamily="2" charset="0"/>
              </a:rPr>
              <a:t>Adjacency Lists</a:t>
            </a:r>
            <a:r>
              <a:rPr lang="en-US" sz="2800" dirty="0">
                <a:solidFill>
                  <a:srgbClr val="FFFFFF"/>
                </a:solidFill>
                <a:latin typeface="Montserrat" panose="00000500000000000000" pitchFamily="2" charset="0"/>
              </a:rPr>
              <a:t>: In this representation, each node in the network is stored as a vertex object, which contains a list of its adjacent vertices. This approach is memory-efficient for sparse graphs.</a:t>
            </a:r>
          </a:p>
          <a:p>
            <a:pPr algn="l">
              <a:buFont typeface="Arial" panose="020B0604020202020204" pitchFamily="34" charset="0"/>
              <a:buChar char="•"/>
            </a:pPr>
            <a:endParaRPr lang="en-US" sz="2800" dirty="0">
              <a:solidFill>
                <a:srgbClr val="FFFFFF"/>
              </a:solidFill>
              <a:latin typeface="Montserrat" panose="00000500000000000000" pitchFamily="2" charset="0"/>
            </a:endParaRPr>
          </a:p>
          <a:p>
            <a:pPr algn="l"/>
            <a:endParaRPr lang="en-US" sz="2800" dirty="0">
              <a:solidFill>
                <a:srgbClr val="FFFFFF"/>
              </a:solidFill>
              <a:latin typeface="Montserrat" panose="00000500000000000000" pitchFamily="2" charset="0"/>
            </a:endParaRPr>
          </a:p>
          <a:p>
            <a:pPr algn="l"/>
            <a:endParaRPr lang="en-US" sz="2800" dirty="0">
              <a:solidFill>
                <a:srgbClr val="FFFFFF"/>
              </a:solidFill>
              <a:latin typeface="Montserrat" panose="00000500000000000000" pitchFamily="2" charset="0"/>
            </a:endParaRPr>
          </a:p>
          <a:p>
            <a:pPr algn="l"/>
            <a:endParaRPr lang="en-US" sz="2800" dirty="0">
              <a:solidFill>
                <a:srgbClr val="FFFFFF"/>
              </a:solidFill>
              <a:latin typeface="Montserrat" panose="00000500000000000000" pitchFamily="2" charset="0"/>
            </a:endParaRPr>
          </a:p>
          <a:p>
            <a:pPr algn="l"/>
            <a:r>
              <a:rPr lang="en-US" sz="2800" b="1" u="sng" dirty="0">
                <a:solidFill>
                  <a:srgbClr val="FFFFFF"/>
                </a:solidFill>
                <a:latin typeface="Montserrat" panose="00000500000000000000" pitchFamily="2" charset="0"/>
              </a:rPr>
              <a:t>Adjacency Matrices</a:t>
            </a:r>
            <a:r>
              <a:rPr lang="en-US" sz="2800" dirty="0">
                <a:solidFill>
                  <a:srgbClr val="FFFFFF"/>
                </a:solidFill>
                <a:latin typeface="Montserrat" panose="00000500000000000000" pitchFamily="2" charset="0"/>
              </a:rPr>
              <a:t>: In this representation, a matrix of size N x N is used, where N is the number of nodes in the network. The entry (</a:t>
            </a:r>
            <a:r>
              <a:rPr lang="en-US" sz="2800" dirty="0" err="1">
                <a:solidFill>
                  <a:srgbClr val="FFFFFF"/>
                </a:solidFill>
                <a:latin typeface="Montserrat" panose="00000500000000000000" pitchFamily="2" charset="0"/>
              </a:rPr>
              <a:t>i</a:t>
            </a:r>
            <a:r>
              <a:rPr lang="en-US" sz="2800" dirty="0">
                <a:solidFill>
                  <a:srgbClr val="FFFFFF"/>
                </a:solidFill>
                <a:latin typeface="Montserrat" panose="00000500000000000000" pitchFamily="2" charset="0"/>
              </a:rPr>
              <a:t>, j) in the matrix indicates whether there is an edge between node </a:t>
            </a:r>
            <a:r>
              <a:rPr lang="en-US" sz="2800" dirty="0" err="1">
                <a:solidFill>
                  <a:srgbClr val="FFFFFF"/>
                </a:solidFill>
                <a:latin typeface="Montserrat" panose="00000500000000000000" pitchFamily="2" charset="0"/>
              </a:rPr>
              <a:t>i</a:t>
            </a:r>
            <a:r>
              <a:rPr lang="en-US" sz="2800" dirty="0">
                <a:solidFill>
                  <a:srgbClr val="FFFFFF"/>
                </a:solidFill>
                <a:latin typeface="Montserrat" panose="00000500000000000000" pitchFamily="2" charset="0"/>
              </a:rPr>
              <a:t> and node j. This approach is suitable for dense graphs.</a:t>
            </a:r>
          </a:p>
        </p:txBody>
      </p:sp>
    </p:spTree>
    <p:extLst>
      <p:ext uri="{BB962C8B-B14F-4D97-AF65-F5344CB8AC3E}">
        <p14:creationId xmlns:p14="http://schemas.microsoft.com/office/powerpoint/2010/main" val="3870432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A5F959-79DC-A211-79BE-BF55B0887B37}"/>
              </a:ext>
            </a:extLst>
          </p:cNvPr>
          <p:cNvSpPr txBox="1"/>
          <p:nvPr/>
        </p:nvSpPr>
        <p:spPr>
          <a:xfrm>
            <a:off x="0" y="19050"/>
            <a:ext cx="18288000" cy="8402300"/>
          </a:xfrm>
          <a:prstGeom prst="rect">
            <a:avLst/>
          </a:prstGeom>
          <a:noFill/>
        </p:spPr>
        <p:txBody>
          <a:bodyPr wrap="square" rtlCol="0">
            <a:spAutoFit/>
          </a:bodyPr>
          <a:lstStyle/>
          <a:p>
            <a:pPr algn="ctr"/>
            <a:endParaRPr lang="en-IN" sz="6600" dirty="0"/>
          </a:p>
          <a:p>
            <a:pPr algn="ctr"/>
            <a:r>
              <a:rPr lang="en-IN" sz="6600" u="sng" dirty="0"/>
              <a:t>CENTRALITY MEASURES</a:t>
            </a:r>
          </a:p>
          <a:p>
            <a:pPr algn="ctr"/>
            <a:endParaRPr lang="en-IN" sz="6600" u="sng" dirty="0"/>
          </a:p>
          <a:p>
            <a:r>
              <a:rPr lang="en-US" sz="2400" dirty="0"/>
              <a:t>Centrality measures help identify important nodes within a social network based on their connectivity and influence. Here are four common centrality measures: </a:t>
            </a:r>
            <a:endParaRPr lang="en-IN" sz="2400" dirty="0"/>
          </a:p>
          <a:p>
            <a:pPr algn="ctr"/>
            <a:endParaRPr lang="en-IN" sz="6600" u="sng" dirty="0"/>
          </a:p>
          <a:p>
            <a:endParaRPr lang="en-IN" dirty="0"/>
          </a:p>
          <a:p>
            <a:endParaRPr lang="en-IN" dirty="0"/>
          </a:p>
          <a:p>
            <a:r>
              <a:rPr lang="en-IN" sz="4800" i="1" dirty="0"/>
              <a:t>1. Degree Centrality</a:t>
            </a:r>
          </a:p>
          <a:p>
            <a:r>
              <a:rPr lang="en-IN" sz="4800" i="1" dirty="0"/>
              <a:t>2. Closeness Centrality</a:t>
            </a:r>
          </a:p>
          <a:p>
            <a:r>
              <a:rPr lang="en-IN" sz="4800" i="1" dirty="0"/>
              <a:t>3. Betweenness Centrality</a:t>
            </a:r>
          </a:p>
          <a:p>
            <a:r>
              <a:rPr lang="en-IN" sz="4800" i="1" dirty="0"/>
              <a:t>4. Eigenvector Centrality</a:t>
            </a:r>
          </a:p>
        </p:txBody>
      </p:sp>
      <p:pic>
        <p:nvPicPr>
          <p:cNvPr id="4098" name="Picture 2" descr="Picture">
            <a:extLst>
              <a:ext uri="{FF2B5EF4-FFF2-40B4-BE49-F238E27FC236}">
                <a16:creationId xmlns:a16="http://schemas.microsoft.com/office/drawing/2014/main" id="{1754674C-1732-CA4E-1D19-50978BEC29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15400" y="4381500"/>
            <a:ext cx="9072106" cy="46865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DC5A269-5435-8009-B78E-24E1639DC3D2}"/>
              </a:ext>
            </a:extLst>
          </p:cNvPr>
          <p:cNvSpPr txBox="1"/>
          <p:nvPr/>
        </p:nvSpPr>
        <p:spPr>
          <a:xfrm>
            <a:off x="0" y="8420100"/>
            <a:ext cx="18288000" cy="400110"/>
          </a:xfrm>
          <a:prstGeom prst="rect">
            <a:avLst/>
          </a:prstGeom>
          <a:noFill/>
        </p:spPr>
        <p:txBody>
          <a:bodyPr wrap="square">
            <a:spAutoFit/>
          </a:bodyPr>
          <a:lstStyle/>
          <a:p>
            <a:r>
              <a:rPr lang="en-US" sz="2000" dirty="0"/>
              <a:t> </a:t>
            </a:r>
            <a:endParaRPr lang="en-IN" sz="2000" dirty="0"/>
          </a:p>
        </p:txBody>
      </p:sp>
    </p:spTree>
    <p:extLst>
      <p:ext uri="{BB962C8B-B14F-4D97-AF65-F5344CB8AC3E}">
        <p14:creationId xmlns:p14="http://schemas.microsoft.com/office/powerpoint/2010/main" val="31453056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445</TotalTime>
  <Words>1438</Words>
  <Application>Microsoft Office PowerPoint</Application>
  <PresentationFormat>Custom</PresentationFormat>
  <Paragraphs>96</Paragraphs>
  <Slides>18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Algerian</vt:lpstr>
      <vt:lpstr>Arial</vt:lpstr>
      <vt:lpstr>Cambria</vt:lpstr>
      <vt:lpstr>Century Gothic</vt:lpstr>
      <vt:lpstr>Comic Sans</vt:lpstr>
      <vt:lpstr>Droid Serif</vt:lpstr>
      <vt:lpstr>Montserrat</vt:lpstr>
      <vt:lpstr>Tahoma</vt:lpstr>
      <vt:lpstr>Times New Roman</vt:lpstr>
      <vt:lpstr>Verdana</vt:lpstr>
      <vt:lpstr>Mesh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Applications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Heet thakkar</dc:creator>
  <cp:lastModifiedBy>Sujal Manavadariya</cp:lastModifiedBy>
  <cp:revision>5</cp:revision>
  <dcterms:created xsi:type="dcterms:W3CDTF">2023-05-27T06:27:06Z</dcterms:created>
  <dcterms:modified xsi:type="dcterms:W3CDTF">2023-06-03T19:40:45Z</dcterms:modified>
</cp:coreProperties>
</file>