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41" r:id="rId2"/>
    <p:sldId id="338" r:id="rId3"/>
    <p:sldId id="340" r:id="rId4"/>
    <p:sldId id="339" r:id="rId5"/>
    <p:sldId id="293" r:id="rId6"/>
    <p:sldId id="319" r:id="rId7"/>
    <p:sldId id="321" r:id="rId8"/>
    <p:sldId id="296" r:id="rId9"/>
    <p:sldId id="325" r:id="rId10"/>
    <p:sldId id="312" r:id="rId11"/>
    <p:sldId id="329" r:id="rId12"/>
    <p:sldId id="330" r:id="rId13"/>
    <p:sldId id="331" r:id="rId14"/>
    <p:sldId id="332" r:id="rId15"/>
    <p:sldId id="334" r:id="rId16"/>
    <p:sldId id="333" r:id="rId17"/>
    <p:sldId id="299" r:id="rId18"/>
    <p:sldId id="327" r:id="rId19"/>
    <p:sldId id="275" r:id="rId20"/>
    <p:sldId id="304" r:id="rId21"/>
    <p:sldId id="307" r:id="rId22"/>
    <p:sldId id="326" r:id="rId23"/>
    <p:sldId id="311" r:id="rId24"/>
    <p:sldId id="328" r:id="rId25"/>
    <p:sldId id="335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684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D6BA-F8B2-40E3-93AE-8BCCC21CA2DD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543F9-8A50-4BF3-8077-33BEA1025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205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1508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1509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958B015-6373-406A-AE53-DB50134499F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48188" cy="34115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11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0913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34819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34820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34821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E5A58FC8-FBC9-4164-9C48-EFDCBE722E8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9300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885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7651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7652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7653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AE389F8-03EE-4A27-A862-049D3EF493D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567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8675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8676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8677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9DA6C21-34B0-431D-976D-A54CB1157DC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86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567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2531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2532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2533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2B5BD3E-86CA-41C9-8284-858E8A0962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48188" cy="34115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5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0913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543F9-8A50-4BF3-8077-33BEA10252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6627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6628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6629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F15D063-CF58-45E8-9F55-BAF1DB1A71D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48188" cy="34115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0913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29699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29700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29701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7637F1E-8C22-4BD0-8494-5BD96426926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7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43425" cy="3406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26150" cy="478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30723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30724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30725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38E53F8-E66B-4FA3-9C7E-ED7F5FCA0E8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43425" cy="3406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26150" cy="478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31747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31748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31749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0C240F99-58EC-4447-A195-A2EFD8679B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9300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885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32771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32772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32773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DABD79E-CDE8-44BC-9752-700CCBDDB5D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9300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5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885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&lt;header&gt;</a:t>
            </a:r>
          </a:p>
        </p:txBody>
      </p:sp>
      <p:sp>
        <p:nvSpPr>
          <p:cNvPr id="33795" name="Rectangle 20"/>
          <p:cNvSpPr>
            <a:spLocks noGrp="1" noChangeArrowheads="1"/>
          </p:cNvSpPr>
          <p:nvPr>
            <p:ph type="dt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&lt;date/time&gt;</a:t>
            </a:r>
          </a:p>
        </p:txBody>
      </p:sp>
      <p:sp>
        <p:nvSpPr>
          <p:cNvPr id="33796" name="Rectangle 21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&lt;footer&gt;</a:t>
            </a:r>
          </a:p>
        </p:txBody>
      </p:sp>
      <p:sp>
        <p:nvSpPr>
          <p:cNvPr id="33797" name="Rectangle 2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7DBD5D4-6367-4B79-9605-581CD603E8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59300" cy="3419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9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3885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7FA1-E68C-4CE2-9725-11DDFE219792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C457-C157-45EB-8F98-D25FF3DCB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doop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6096012" cy="1441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The Hadoop Distributed File System, or HDFS.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HDFS is the storage system for a </a:t>
            </a:r>
            <a:r>
              <a:rPr lang="en-US" sz="2000" dirty="0" smtClean="0"/>
              <a:t>Hadoop</a:t>
            </a:r>
          </a:p>
          <a:p>
            <a:r>
              <a:rPr lang="en-US" sz="2000" dirty="0"/>
              <a:t>When data arrives at the cluster, the HDFS software breaks it into pieces and distributes those pieces among the different servers participating in the </a:t>
            </a:r>
            <a:r>
              <a:rPr lang="en-US" sz="2000" dirty="0" smtClean="0"/>
              <a:t>cluster</a:t>
            </a:r>
          </a:p>
          <a:p>
            <a:r>
              <a:rPr lang="en-US" sz="2000" dirty="0"/>
              <a:t>Each server stores just a small fragment of the complete data </a:t>
            </a:r>
            <a:r>
              <a:rPr lang="en-US" sz="2000" dirty="0" smtClean="0"/>
              <a:t>set</a:t>
            </a:r>
          </a:p>
          <a:p>
            <a:r>
              <a:rPr lang="en-US" sz="2000" dirty="0"/>
              <a:t>each piece of data is replicated on more than one serve</a:t>
            </a:r>
          </a:p>
        </p:txBody>
      </p:sp>
    </p:spTree>
    <p:extLst>
      <p:ext uri="{BB962C8B-B14F-4D97-AF65-F5344CB8AC3E}">
        <p14:creationId xmlns="" xmlns:p14="http://schemas.microsoft.com/office/powerpoint/2010/main" val="180967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38125" y="871538"/>
            <a:ext cx="2732088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600" b="1">
                <a:solidFill>
                  <a:srgbClr val="000000"/>
                </a:solidFill>
                <a:cs typeface="Arial" charset="0"/>
              </a:rPr>
              <a:t>Different</a:t>
            </a:r>
            <a:r>
              <a:rPr lang="de-DE" sz="16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 b="1">
                <a:solidFill>
                  <a:srgbClr val="000000"/>
                </a:solidFill>
                <a:cs typeface="Arial" charset="0"/>
              </a:rPr>
              <a:t>modes</a:t>
            </a:r>
            <a:r>
              <a:rPr lang="de-DE" sz="16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 b="1">
                <a:solidFill>
                  <a:srgbClr val="000000"/>
                </a:solidFill>
                <a:cs typeface="Arial" charset="0"/>
              </a:rPr>
              <a:t>of</a:t>
            </a:r>
            <a:r>
              <a:rPr lang="de-DE" sz="16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 b="1">
                <a:solidFill>
                  <a:srgbClr val="000000"/>
                </a:solidFill>
                <a:cs typeface="Arial" charset="0"/>
              </a:rPr>
              <a:t>hadoop:-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38125" y="1403350"/>
            <a:ext cx="98425" cy="10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700">
                <a:solidFill>
                  <a:srgbClr val="4C4C4C"/>
                </a:solidFill>
                <a:latin typeface="OpenSymbol" charset="0"/>
              </a:rPr>
              <a:t>●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454025" y="1357313"/>
            <a:ext cx="4298950" cy="731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600">
                <a:solidFill>
                  <a:srgbClr val="000000"/>
                </a:solidFill>
                <a:cs typeface="Arial" charset="0"/>
              </a:rPr>
              <a:t>Standalone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Mode</a:t>
            </a:r>
          </a:p>
          <a:p>
            <a:pPr marL="12700">
              <a:lnSpc>
                <a:spcPts val="1875"/>
              </a:lnSpc>
              <a:spcBef>
                <a:spcPts val="75"/>
              </a:spcBef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600">
                <a:solidFill>
                  <a:srgbClr val="000000"/>
                </a:solidFill>
                <a:cs typeface="Arial" charset="0"/>
              </a:rPr>
              <a:t>Pseudo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Mode(Single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Cluster)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Fully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mode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(or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multiple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600">
                <a:solidFill>
                  <a:srgbClr val="000000"/>
                </a:solidFill>
                <a:cs typeface="Arial" charset="0"/>
              </a:rPr>
              <a:t>cluster)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38125" y="1644650"/>
            <a:ext cx="98425" cy="106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700">
                <a:solidFill>
                  <a:srgbClr val="4C4C4C"/>
                </a:solidFill>
                <a:latin typeface="OpenSymbol" charset="0"/>
              </a:rPr>
              <a:t>●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38125" y="1887538"/>
            <a:ext cx="98425" cy="106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700">
                <a:solidFill>
                  <a:srgbClr val="4C4C4C"/>
                </a:solidFill>
                <a:latin typeface="OpenSymbol" charset="0"/>
              </a:rPr>
              <a:t>●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-6350" y="274638"/>
            <a:ext cx="103188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2200" b="1" u="sng">
                <a:solidFill>
                  <a:srgbClr val="0071AD"/>
                </a:solidFill>
                <a:cs typeface="Arial" charset="0"/>
              </a:rPr>
              <a:t> 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2743200" y="228600"/>
            <a:ext cx="6400800" cy="3385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2200" b="1" dirty="0">
                <a:solidFill>
                  <a:srgbClr val="000000"/>
                </a:solidFill>
                <a:cs typeface="Arial" charset="0"/>
              </a:rPr>
              <a:t>Hadoop Cluster Modes 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19075" y="2465388"/>
            <a:ext cx="1497013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400" b="1" dirty="0">
                <a:solidFill>
                  <a:srgbClr val="000000"/>
                </a:solidFill>
                <a:cs typeface="Arial" charset="0"/>
              </a:rPr>
              <a:t>Standalone</a:t>
            </a:r>
            <a:r>
              <a:rPr lang="de-DE" sz="14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cs typeface="Arial" charset="0"/>
              </a:rPr>
              <a:t>Mode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434975" y="2894013"/>
            <a:ext cx="8421688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15900">
              <a:lnSpc>
                <a:spcPts val="1638"/>
              </a:lnSpc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Default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of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Hadoop</a:t>
            </a:r>
          </a:p>
          <a:p>
            <a:pPr marL="228600" indent="-215900">
              <a:lnSpc>
                <a:spcPts val="1638"/>
              </a:lnSpc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HDFS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utilized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this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mode.</a:t>
            </a:r>
          </a:p>
          <a:p>
            <a:pPr marL="228600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Local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file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system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used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for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input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and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output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Arial" charset="0"/>
              </a:rPr>
              <a:t>.</a:t>
            </a:r>
            <a:endParaRPr lang="de-DE" sz="1400">
              <a:solidFill>
                <a:srgbClr val="000000"/>
              </a:solidFill>
              <a:cs typeface="Arial" charset="0"/>
            </a:endParaRPr>
          </a:p>
          <a:p>
            <a:pPr marL="228600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No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Custom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Configuration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required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3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hadoop files</a:t>
            </a:r>
          </a:p>
          <a:p>
            <a:pPr marL="657225" lvl="2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mapred-site.xml</a:t>
            </a:r>
          </a:p>
          <a:p>
            <a:pPr marL="657225" lvl="2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core-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site.xml</a:t>
            </a:r>
          </a:p>
          <a:p>
            <a:pPr marL="657225" lvl="2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hdfs-site.xml</a:t>
            </a:r>
          </a:p>
          <a:p>
            <a:pPr marL="228600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Standalone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much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faster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than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Pseudo-distributed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mode.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6375" y="927100"/>
            <a:ext cx="3983038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400" b="1">
                <a:solidFill>
                  <a:srgbClr val="000000"/>
                </a:solidFill>
                <a:cs typeface="Arial" charset="0"/>
              </a:rPr>
              <a:t>Pseudo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Mode(Single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Cluster)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2275" y="1352550"/>
            <a:ext cx="8074025" cy="865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1651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Configuration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required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given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3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files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for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this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Replication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factory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one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for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HDFS.</a:t>
            </a:r>
          </a:p>
          <a:p>
            <a:pPr marL="228600" indent="-165100">
              <a:lnSpc>
                <a:spcPts val="1638"/>
              </a:lnSpc>
              <a:spcBef>
                <a:spcPts val="63"/>
              </a:spcBef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Here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one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will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be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used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Master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Data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Job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Tracker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Task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Tracker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</a:p>
          <a:p>
            <a:pPr marL="228600" indent="-165100">
              <a:lnSpc>
                <a:spcPts val="1638"/>
              </a:lnSpc>
              <a:spcBef>
                <a:spcPts val="63"/>
              </a:spcBef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Used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for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Real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Code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to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test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HDFS.</a:t>
            </a:r>
          </a:p>
          <a:p>
            <a:pPr marL="228600" indent="-165100">
              <a:lnSpc>
                <a:spcPts val="1638"/>
              </a:lnSpc>
              <a:spcBef>
                <a:spcPts val="63"/>
              </a:spcBef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Pseudo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cluster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cluster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where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all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daemons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are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Running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one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itself.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0663" y="2963863"/>
            <a:ext cx="4122737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buClrTx/>
              <a:buFontTx/>
              <a:buNone/>
              <a:tabLst>
                <a:tab pos="12700" algn="l"/>
                <a:tab pos="460375" algn="l"/>
                <a:tab pos="909638" algn="l"/>
                <a:tab pos="1358900" algn="l"/>
                <a:tab pos="1808163" algn="l"/>
                <a:tab pos="2257425" algn="l"/>
                <a:tab pos="2706688" algn="l"/>
                <a:tab pos="3155950" algn="l"/>
                <a:tab pos="3605213" algn="l"/>
                <a:tab pos="4054475" algn="l"/>
                <a:tab pos="4503738" algn="l"/>
                <a:tab pos="4953000" algn="l"/>
                <a:tab pos="5402263" algn="l"/>
                <a:tab pos="5851525" algn="l"/>
                <a:tab pos="6300788" algn="l"/>
                <a:tab pos="6750050" algn="l"/>
                <a:tab pos="7199313" algn="l"/>
                <a:tab pos="7648575" algn="l"/>
                <a:tab pos="8097838" algn="l"/>
                <a:tab pos="8547100" algn="l"/>
                <a:tab pos="8996363" algn="l"/>
              </a:tabLst>
            </a:pPr>
            <a:r>
              <a:rPr lang="de-DE" sz="1400" b="1">
                <a:solidFill>
                  <a:srgbClr val="000000"/>
                </a:solidFill>
                <a:cs typeface="Arial" charset="0"/>
              </a:rPr>
              <a:t>Fully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mode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(or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multiple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 b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 b="1">
                <a:solidFill>
                  <a:srgbClr val="000000"/>
                </a:solidFill>
                <a:cs typeface="Arial" charset="0"/>
              </a:rPr>
              <a:t>cluster)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31800" y="3384550"/>
            <a:ext cx="7127875" cy="631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15900">
              <a:lnSpc>
                <a:spcPts val="1638"/>
              </a:lnSpc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This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is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Production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Phase</a:t>
            </a:r>
          </a:p>
          <a:p>
            <a:pPr marL="228600" indent="-215900">
              <a:lnSpc>
                <a:spcPts val="1638"/>
              </a:lnSpc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Data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are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used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and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distributed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across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many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nodes.</a:t>
            </a:r>
          </a:p>
          <a:p>
            <a:pPr marL="228600" indent="-215900">
              <a:buSzPct val="45000"/>
              <a:buFont typeface="Wingdings" charset="2"/>
              <a:buChar char="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de-DE" sz="1400">
                <a:solidFill>
                  <a:srgbClr val="000000"/>
                </a:solidFill>
                <a:cs typeface="Arial" charset="0"/>
              </a:rPr>
              <a:t>Different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will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be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used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as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Master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Data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Node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Job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Tracker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Task</a:t>
            </a:r>
            <a:r>
              <a:rPr lang="de-DE" sz="14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1400">
                <a:solidFill>
                  <a:srgbClr val="000000"/>
                </a:solidFill>
                <a:cs typeface="Arial" charset="0"/>
              </a:rPr>
              <a:t>Tracker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828800" y="179388"/>
            <a:ext cx="5638801" cy="33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2200" b="1" dirty="0">
                <a:solidFill>
                  <a:srgbClr val="000000"/>
                </a:solidFill>
                <a:cs typeface="Arial" charset="0"/>
              </a:rPr>
              <a:t>Hadoop</a:t>
            </a:r>
            <a:r>
              <a:rPr lang="de-DE" sz="22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2200" b="1" dirty="0">
                <a:solidFill>
                  <a:srgbClr val="000000"/>
                </a:solidFill>
                <a:cs typeface="Arial" charset="0"/>
              </a:rPr>
              <a:t>Cluster</a:t>
            </a:r>
            <a:r>
              <a:rPr lang="de-DE" sz="22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de-DE" sz="2200" b="1" dirty="0">
                <a:solidFill>
                  <a:srgbClr val="000000"/>
                </a:solidFill>
                <a:cs typeface="Arial" charset="0"/>
              </a:rPr>
              <a:t>Modes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52400" y="720725"/>
            <a:ext cx="8559800" cy="2390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Core Components of Hadoop Cluster:-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 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Hadoop cluster has 3 components: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 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Client.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Master.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Slave.</a:t>
            </a:r>
          </a:p>
          <a:p>
            <a:pPr marL="215900" indent="-209550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IN" sz="1400">
              <a:solidFill>
                <a:srgbClr val="000000"/>
              </a:solidFill>
            </a:endParaRP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The role of each components are shown in the below image.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6575" y="3024187"/>
            <a:ext cx="4660900" cy="330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524000" y="150813"/>
            <a:ext cx="624840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1" dirty="0" err="1">
                <a:solidFill>
                  <a:srgbClr val="000000"/>
                </a:solidFill>
              </a:rPr>
              <a:t>Hadoop</a:t>
            </a:r>
            <a:r>
              <a:rPr lang="en-US" sz="2200" b="1" dirty="0">
                <a:solidFill>
                  <a:srgbClr val="000000"/>
                </a:solidFill>
              </a:rPr>
              <a:t> Cluster – Core Components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647700" y="936625"/>
            <a:ext cx="8264525" cy="432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480175" y="76200"/>
            <a:ext cx="2663825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16350" y="150813"/>
            <a:ext cx="530225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1">
                <a:solidFill>
                  <a:srgbClr val="000000"/>
                </a:solidFill>
              </a:rPr>
              <a:t>Hadoop Cluster – Core Components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1438" y="792163"/>
            <a:ext cx="9018587" cy="158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1400">
                <a:solidFill>
                  <a:srgbClr val="000000"/>
                </a:solidFill>
              </a:rPr>
              <a:t>Client:-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sz="1400">
                <a:solidFill>
                  <a:srgbClr val="000000"/>
                </a:solidFill>
              </a:rPr>
              <a:t>	It is neither master nor slave, rather play a role of loading the data into cluster, submit MapReduce jobs describing how the data should be processed and then retrieve the data to see the response after job completion.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IN" sz="1400">
              <a:solidFill>
                <a:srgbClr val="000000"/>
              </a:solidFill>
            </a:endParaRPr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1987550"/>
            <a:ext cx="4387850" cy="305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4450" y="790575"/>
            <a:ext cx="8523288" cy="1368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Masters:-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 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The Masters consists of 3 components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IN" sz="1400">
              <a:solidFill>
                <a:srgbClr val="000000"/>
              </a:solidFill>
            </a:endParaRP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NameNode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Secondary Namenode 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JobTracker.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816350" y="150813"/>
            <a:ext cx="530225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1">
                <a:solidFill>
                  <a:srgbClr val="000000"/>
                </a:solidFill>
              </a:rPr>
              <a:t>Hadoop Cluster – Core Components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0" y="2511425"/>
            <a:ext cx="7105650" cy="245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647700" y="936625"/>
            <a:ext cx="8264525" cy="432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7800" y="847725"/>
            <a:ext cx="8605838" cy="1368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Slaves:-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 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Slave nodes are the majority of machines in Hadoop Cluster and are responsible to 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IN" sz="1400">
              <a:solidFill>
                <a:srgbClr val="000000"/>
              </a:solidFill>
            </a:endParaRP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Store the data</a:t>
            </a:r>
          </a:p>
          <a:p>
            <a:pPr marL="209550" indent="-2032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sz="1400">
                <a:solidFill>
                  <a:srgbClr val="000000"/>
                </a:solidFill>
              </a:rPr>
              <a:t>Process the computation</a:t>
            </a:r>
          </a:p>
          <a:p>
            <a:pPr marL="215900" indent="-20955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IN" sz="1400">
              <a:solidFill>
                <a:srgbClr val="000000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6350" y="150813"/>
            <a:ext cx="5302250" cy="42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1">
                <a:solidFill>
                  <a:srgbClr val="000000"/>
                </a:solidFill>
              </a:rPr>
              <a:t>Hadoop Cluster – Core Components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563" y="2228850"/>
            <a:ext cx="5364162" cy="3206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7150" y="5472113"/>
            <a:ext cx="8870950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  <a:tabLst>
                <a:tab pos="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956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8978900" algn="l"/>
                <a:tab pos="9428163" algn="l"/>
                <a:tab pos="9877425" algn="l"/>
                <a:tab pos="10326688" algn="l"/>
                <a:tab pos="10779125" algn="l"/>
                <a:tab pos="10780713" algn="l"/>
              </a:tabLst>
            </a:pPr>
            <a:r>
              <a:rPr lang="en-IN" sz="1400">
                <a:solidFill>
                  <a:srgbClr val="000000"/>
                </a:solidFill>
              </a:rPr>
              <a:t>	Each slave runs both a DataNode and Task Tracker daemon which communicates to their masters. The Task Tracker daemon is a slave to the JobTracker and the DataNode daemon a slave to the NameNode.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8" descr="Name-Node.PNG"/>
          <p:cNvPicPr>
            <a:picLocks noChangeAspect="1"/>
          </p:cNvPicPr>
          <p:nvPr/>
        </p:nvPicPr>
        <p:blipFill>
          <a:blip r:embed="rId2" cstate="print"/>
          <a:srcRect b="4298"/>
          <a:stretch>
            <a:fillRect/>
          </a:stretch>
        </p:blipFill>
        <p:spPr bwMode="auto">
          <a:xfrm>
            <a:off x="1447800" y="228600"/>
            <a:ext cx="64960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228600" y="1143000"/>
            <a:ext cx="228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dfs.replication</a:t>
            </a:r>
            <a:r>
              <a:rPr lang="en-US" sz="1400"/>
              <a:t> parameter in the file </a:t>
            </a:r>
            <a:r>
              <a:rPr lang="en-US" sz="1400" b="1"/>
              <a:t>hdfs-site.xml</a:t>
            </a:r>
            <a:r>
              <a:rPr lang="en-US" sz="1400"/>
              <a:t>.</a:t>
            </a: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457200" y="48768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cs typeface="Arial" pitchFamily="34" charset="0"/>
              </a:rPr>
              <a:t>Equip the Name Node with a highly redundant enterprise class server configuration; dual power supplies, hot swappable fans, redundant NIC connections,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04925"/>
            <a:ext cx="64008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b="1" dirty="0">
                <a:solidFill>
                  <a:srgbClr val="000000"/>
                </a:solidFill>
              </a:rPr>
              <a:t>YARN</a:t>
            </a:r>
            <a:r>
              <a:rPr lang="en-IN" dirty="0">
                <a:solidFill>
                  <a:srgbClr val="000000"/>
                </a:solidFill>
              </a:rPr>
              <a:t> - YARN stands for Yet Another Resource Negotiator. It is also called as </a:t>
            </a:r>
            <a:r>
              <a:rPr lang="en-IN" dirty="0" err="1">
                <a:solidFill>
                  <a:srgbClr val="000000"/>
                </a:solidFill>
              </a:rPr>
              <a:t>MapReduce</a:t>
            </a:r>
            <a:r>
              <a:rPr lang="en-IN" dirty="0">
                <a:solidFill>
                  <a:srgbClr val="000000"/>
                </a:solidFill>
              </a:rPr>
              <a:t> 2(MRv2). The two major functionalities of Job Tracker in MRv1, resource management and job scheduling/ monitoring are split into separate daemons which are :-</a:t>
            </a:r>
          </a:p>
          <a:p>
            <a:pPr marL="203200" indent="-1905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 err="1">
                <a:solidFill>
                  <a:srgbClr val="000000"/>
                </a:solidFill>
              </a:rPr>
              <a:t>ResourceManager</a:t>
            </a:r>
            <a:r>
              <a:rPr lang="en-IN" dirty="0">
                <a:solidFill>
                  <a:srgbClr val="000000"/>
                </a:solidFill>
              </a:rPr>
              <a:t> </a:t>
            </a:r>
          </a:p>
          <a:p>
            <a:pPr marL="203200" indent="-1905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 err="1">
                <a:solidFill>
                  <a:srgbClr val="000000"/>
                </a:solidFill>
              </a:rPr>
              <a:t>NodeManager</a:t>
            </a:r>
            <a:r>
              <a:rPr lang="en-IN" dirty="0">
                <a:solidFill>
                  <a:srgbClr val="000000"/>
                </a:solidFill>
              </a:rPr>
              <a:t> </a:t>
            </a:r>
          </a:p>
          <a:p>
            <a:pPr marL="203200" indent="-190500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 err="1">
                <a:solidFill>
                  <a:srgbClr val="000000"/>
                </a:solidFill>
              </a:rPr>
              <a:t>ApplicationMaster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pPr marL="215900" indent="-203200">
              <a:buClrTx/>
              <a:buSzPct val="45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IN" dirty="0">
              <a:solidFill>
                <a:srgbClr val="000000"/>
              </a:solidFill>
            </a:endParaRP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Features:-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• Better resource management.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• Scalability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-IN" dirty="0">
                <a:solidFill>
                  <a:srgbClr val="000000"/>
                </a:solidFill>
              </a:rPr>
              <a:t>• Dynamic allocation of cluster resources.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276600" y="533400"/>
            <a:ext cx="81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00000"/>
                </a:solidFill>
              </a:rPr>
              <a:t>YARN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762000"/>
            <a:ext cx="54864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 Job processing framework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in java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integration with HDFS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 partitioning of job into sub tasks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 retry on failures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Locality of task execution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38400" y="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 smtClean="0">
                <a:latin typeface="Elephant" pitchFamily="18" charset="0"/>
                <a:ea typeface="+mj-ea"/>
                <a:cs typeface="Arial" pitchFamily="34" charset="0"/>
              </a:rPr>
              <a:t>MapReduce</a:t>
            </a:r>
            <a:endParaRPr lang="en-US" kern="0" dirty="0">
              <a:solidFill>
                <a:schemeClr val="tx2"/>
              </a:solidFill>
              <a:latin typeface="Elephant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36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deedDot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395" y="228600"/>
            <a:ext cx="8762763" cy="4952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9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WordCountData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229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438400" y="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Elephant" pitchFamily="18" charset="0"/>
                <a:ea typeface="MS PGothic" pitchFamily="34" charset="-128"/>
              </a:rPr>
              <a:t>Map-Reduce Example</a:t>
            </a:r>
            <a:endParaRPr lang="en-US" kern="0" dirty="0">
              <a:solidFill>
                <a:schemeClr val="tx2"/>
              </a:solidFill>
              <a:latin typeface="Elephant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36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57600" y="76200"/>
            <a:ext cx="11430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lephant" pitchFamily="18" charset="0"/>
                <a:ea typeface="+mj-ea"/>
                <a:cs typeface="+mj-cs"/>
              </a:rPr>
              <a:t>Hive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990600"/>
            <a:ext cx="8480425" cy="4551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 Hive in a few words: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warehouse infrastructure built on top of Apache Hadoop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for: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Ad-hoc querying and analyzing large data sets without having to learn MapReduce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features: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SQL-like query language called HQL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Built-in user defined functions (UDFs) to manipulate dates, strings, and other data-mining tools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different storage types such as plain text,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HBase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others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0"/>
            <a:ext cx="1524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0" y="609600"/>
            <a:ext cx="9161463" cy="520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1400" dirty="0">
              <a:solidFill>
                <a:srgbClr val="000000"/>
              </a:solidFill>
            </a:endParaRP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b="1" dirty="0">
                <a:solidFill>
                  <a:srgbClr val="000000"/>
                </a:solidFill>
              </a:rPr>
              <a:t>Data Access: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1400" dirty="0">
              <a:solidFill>
                <a:srgbClr val="000000"/>
              </a:solidFill>
            </a:endParaRPr>
          </a:p>
          <a:p>
            <a:r>
              <a:rPr lang="en-IN" sz="1400" b="1" dirty="0">
                <a:solidFill>
                  <a:srgbClr val="000000"/>
                </a:solidFill>
              </a:rPr>
              <a:t>Pig</a:t>
            </a:r>
            <a:r>
              <a:rPr lang="en-IN" sz="1400" dirty="0">
                <a:solidFill>
                  <a:srgbClr val="000000"/>
                </a:solidFill>
              </a:rPr>
              <a:t> </a:t>
            </a:r>
            <a:r>
              <a:rPr lang="en-IN" sz="1400" dirty="0" smtClean="0">
                <a:solidFill>
                  <a:srgbClr val="000000"/>
                </a:solidFill>
              </a:rPr>
              <a:t>-</a:t>
            </a:r>
            <a:r>
              <a:rPr lang="en-US" sz="1400" dirty="0" smtClean="0"/>
              <a:t>Apache Pig is an abstraction over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. It is a tool/platform which is used to analyze larger sets of data representing them as data flows. Pig is generally used with </a:t>
            </a:r>
            <a:r>
              <a:rPr lang="en-US" sz="1400" b="1" dirty="0" err="1" smtClean="0"/>
              <a:t>Hadoop</a:t>
            </a:r>
            <a:r>
              <a:rPr lang="en-US" sz="1400" dirty="0" smtClean="0"/>
              <a:t>; we can perform all the data manipulation operations in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using Apache Pig.</a:t>
            </a:r>
          </a:p>
          <a:p>
            <a:r>
              <a:rPr lang="en-US" sz="1400" dirty="0" smtClean="0"/>
              <a:t>To write data analysis programs, Pig provides a high-level language known as </a:t>
            </a:r>
            <a:r>
              <a:rPr lang="en-US" sz="1400" b="1" dirty="0" smtClean="0"/>
              <a:t>Pig Latin</a:t>
            </a:r>
            <a:r>
              <a:rPr lang="en-US" sz="1400" dirty="0" smtClean="0"/>
              <a:t>. This language provides various operators using which programmers can develop their own functions for reading, writing, and processing data.</a:t>
            </a:r>
          </a:p>
          <a:p>
            <a:r>
              <a:rPr lang="en-US" sz="1400" dirty="0" smtClean="0"/>
              <a:t>To analyze data using </a:t>
            </a:r>
            <a:r>
              <a:rPr lang="en-US" sz="1400" b="1" dirty="0" smtClean="0"/>
              <a:t>Apache Pig</a:t>
            </a:r>
            <a:r>
              <a:rPr lang="en-US" sz="1400" dirty="0" smtClean="0"/>
              <a:t>, programmers need to write scripts using Pig Latin language. All these scripts are internally converted to Map and Reduce tasks. Apache Pig has a component known as </a:t>
            </a:r>
            <a:r>
              <a:rPr lang="en-US" sz="1400" b="1" dirty="0" smtClean="0"/>
              <a:t>Pig Engine</a:t>
            </a:r>
            <a:r>
              <a:rPr lang="en-US" sz="1400" dirty="0" smtClean="0"/>
              <a:t> that accepts the Pig Latin scripts as input and converts those scripts into 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jobs.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1400" dirty="0">
              <a:solidFill>
                <a:srgbClr val="000000"/>
              </a:solidFill>
            </a:endParaRP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Salient features of pig: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• Ease of programming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• Optimization opportunities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• Extensibility.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1400" dirty="0">
              <a:solidFill>
                <a:srgbClr val="000000"/>
              </a:solidFill>
            </a:endParaRP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1400" dirty="0">
                <a:solidFill>
                  <a:srgbClr val="000000"/>
                </a:solidFill>
              </a:rPr>
              <a:t>Note :- </a:t>
            </a:r>
            <a:r>
              <a:rPr lang="en-IN" sz="1400" b="1" dirty="0">
                <a:solidFill>
                  <a:srgbClr val="000000"/>
                </a:solidFill>
              </a:rPr>
              <a:t>Pig scripts internally will be converted to map reduce programs.</a:t>
            </a:r>
          </a:p>
          <a:p>
            <a:pPr marL="215900" indent="-203200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1400" b="1" dirty="0">
              <a:solidFill>
                <a:srgbClr val="000000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95625" y="179388"/>
            <a:ext cx="6156325" cy="50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657600"/>
            <a:ext cx="1085850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352800" y="228600"/>
            <a:ext cx="4284663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Ariel" charset="0"/>
              </a:rPr>
              <a:t>PIG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>
              <a:solidFill>
                <a:srgbClr val="000000"/>
              </a:solidFill>
              <a:latin typeface="Ariel" charset="0"/>
            </a:endParaRPr>
          </a:p>
        </p:txBody>
      </p:sp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71800" y="0"/>
            <a:ext cx="3124200" cy="563563"/>
          </a:xfrm>
          <a:prstGeom prst="rect">
            <a:avLst/>
          </a:prstGeom>
        </p:spPr>
        <p:txBody>
          <a:bodyPr lIns="38405" tIns="19202" rIns="38405" bIns="19202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lephant" pitchFamily="18" charset="0"/>
                <a:ea typeface="+mj-ea"/>
                <a:cs typeface="+mj-cs"/>
              </a:rPr>
              <a:t>Zookeeper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838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ZooKeeper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allows distributed processes to coordinate with each other through a shared hierarchical name space of data registers"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 management - machines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a centralized source,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simpler deployment/provisioning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 election - a common problem in distributed coordination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Centralized and highly reliable (simple) data registry</a:t>
            </a:r>
          </a:p>
        </p:txBody>
      </p:sp>
      <p:pic>
        <p:nvPicPr>
          <p:cNvPr id="8" name="Picture 2" descr="http://zookeeper.apache.org/images/zookeeper_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76800"/>
            <a:ext cx="12192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09800" y="228600"/>
            <a:ext cx="4284663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Ariel" charset="0"/>
              </a:rPr>
              <a:t>                FLUME      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04800" y="685800"/>
            <a:ext cx="5715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b="1">
                <a:solidFill>
                  <a:srgbClr val="000000"/>
                </a:solidFill>
              </a:rPr>
              <a:t>Apache Flume</a:t>
            </a:r>
            <a:r>
              <a:rPr lang="en-IN">
                <a:solidFill>
                  <a:srgbClr val="000000"/>
                </a:solidFill>
              </a:rPr>
              <a:t> - Flume is a distributed, reliable, and available service for efficiently collecting, aggregating, and moving large amounts of log data.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Features: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• Robust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• Fault tolerant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>
                <a:solidFill>
                  <a:srgbClr val="000000"/>
                </a:solidFill>
              </a:rPr>
              <a:t>• Simple and flexible Architecture based on streaming data flows.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1295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b="1" dirty="0" smtClean="0">
                <a:solidFill>
                  <a:srgbClr val="000000"/>
                </a:solidFill>
              </a:rPr>
              <a:t>                                                            </a:t>
            </a:r>
            <a:r>
              <a:rPr lang="en-IN" sz="2000" b="1" dirty="0" err="1" smtClean="0">
                <a:solidFill>
                  <a:srgbClr val="000000"/>
                </a:solidFill>
              </a:rPr>
              <a:t>Sqoop</a:t>
            </a:r>
            <a:endParaRPr lang="en-IN" sz="2000" b="1" dirty="0" smtClean="0">
              <a:solidFill>
                <a:srgbClr val="000000"/>
              </a:solidFill>
            </a:endParaRP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2000" dirty="0" smtClean="0">
              <a:solidFill>
                <a:srgbClr val="000000"/>
              </a:solidFill>
            </a:endParaRP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 smtClean="0">
                <a:solidFill>
                  <a:srgbClr val="000000"/>
                </a:solidFill>
              </a:rPr>
              <a:t>	</a:t>
            </a:r>
            <a:r>
              <a:rPr lang="en-IN" sz="2000" dirty="0" err="1" smtClean="0">
                <a:solidFill>
                  <a:srgbClr val="000000"/>
                </a:solidFill>
              </a:rPr>
              <a:t>Sqoop</a:t>
            </a:r>
            <a:r>
              <a:rPr lang="en-IN" sz="2000" dirty="0" smtClean="0">
                <a:solidFill>
                  <a:srgbClr val="000000"/>
                </a:solidFill>
              </a:rPr>
              <a:t> is a tool designed to transfer data between </a:t>
            </a:r>
            <a:r>
              <a:rPr lang="en-IN" sz="2000" dirty="0" err="1" smtClean="0">
                <a:solidFill>
                  <a:srgbClr val="000000"/>
                </a:solidFill>
              </a:rPr>
              <a:t>Hadoop</a:t>
            </a:r>
            <a:r>
              <a:rPr lang="en-IN" sz="2000" dirty="0" smtClean="0">
                <a:solidFill>
                  <a:srgbClr val="000000"/>
                </a:solidFill>
              </a:rPr>
              <a:t> and relational databases. You can use </a:t>
            </a:r>
            <a:r>
              <a:rPr lang="en-IN" sz="2000" dirty="0" err="1" smtClean="0">
                <a:solidFill>
                  <a:srgbClr val="000000"/>
                </a:solidFill>
              </a:rPr>
              <a:t>Sqoop</a:t>
            </a:r>
            <a:r>
              <a:rPr lang="en-IN" sz="2000" dirty="0" smtClean="0">
                <a:solidFill>
                  <a:srgbClr val="000000"/>
                </a:solidFill>
              </a:rPr>
              <a:t> to import data from a relational database management system (RDBMS) such as </a:t>
            </a:r>
            <a:r>
              <a:rPr lang="en-IN" sz="2000" dirty="0" err="1" smtClean="0">
                <a:solidFill>
                  <a:srgbClr val="000000"/>
                </a:solidFill>
              </a:rPr>
              <a:t>MySQL</a:t>
            </a:r>
            <a:r>
              <a:rPr lang="en-IN" sz="2000" dirty="0" smtClean="0">
                <a:solidFill>
                  <a:srgbClr val="000000"/>
                </a:solidFill>
              </a:rPr>
              <a:t> or Oracle into the </a:t>
            </a:r>
            <a:r>
              <a:rPr lang="en-IN" sz="2000" dirty="0" err="1" smtClean="0">
                <a:solidFill>
                  <a:srgbClr val="000000"/>
                </a:solidFill>
              </a:rPr>
              <a:t>Hadoop</a:t>
            </a:r>
            <a:r>
              <a:rPr lang="en-IN" sz="2000" dirty="0" smtClean="0">
                <a:solidFill>
                  <a:srgbClr val="000000"/>
                </a:solidFill>
              </a:rPr>
              <a:t> Distributed File System (HDFS), transform the data in </a:t>
            </a:r>
            <a:r>
              <a:rPr lang="en-IN" sz="2000" dirty="0" err="1" smtClean="0">
                <a:solidFill>
                  <a:srgbClr val="000000"/>
                </a:solidFill>
              </a:rPr>
              <a:t>Hadoop</a:t>
            </a:r>
            <a:r>
              <a:rPr lang="en-IN" sz="2000" dirty="0" smtClean="0">
                <a:solidFill>
                  <a:srgbClr val="000000"/>
                </a:solidFill>
              </a:rPr>
              <a:t> </a:t>
            </a:r>
            <a:r>
              <a:rPr lang="en-IN" sz="2000" dirty="0" err="1" smtClean="0">
                <a:solidFill>
                  <a:srgbClr val="000000"/>
                </a:solidFill>
              </a:rPr>
              <a:t>MapReduce</a:t>
            </a:r>
            <a:r>
              <a:rPr lang="en-IN" sz="2000" dirty="0" smtClean="0">
                <a:solidFill>
                  <a:srgbClr val="000000"/>
                </a:solidFill>
              </a:rPr>
              <a:t>, and then export the data back into an </a:t>
            </a:r>
            <a:r>
              <a:rPr lang="en-IN" sz="2000" dirty="0" err="1" smtClean="0">
                <a:solidFill>
                  <a:srgbClr val="000000"/>
                </a:solidFill>
              </a:rPr>
              <a:t>RDBMS.Four</a:t>
            </a:r>
            <a:r>
              <a:rPr lang="en-IN" sz="2000" dirty="0" smtClean="0">
                <a:solidFill>
                  <a:srgbClr val="000000"/>
                </a:solidFill>
              </a:rPr>
              <a:t> key features are found in </a:t>
            </a:r>
            <a:r>
              <a:rPr lang="en-IN" sz="2000" dirty="0" err="1" smtClean="0">
                <a:solidFill>
                  <a:srgbClr val="000000"/>
                </a:solidFill>
              </a:rPr>
              <a:t>Sqoop</a:t>
            </a:r>
            <a:r>
              <a:rPr lang="en-IN" sz="2000" dirty="0" smtClean="0">
                <a:solidFill>
                  <a:srgbClr val="000000"/>
                </a:solidFill>
              </a:rPr>
              <a:t>:</a:t>
            </a:r>
          </a:p>
          <a:p>
            <a:pPr marL="215900" indent="-214313"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en-IN" sz="2000" dirty="0" smtClean="0">
              <a:solidFill>
                <a:srgbClr val="000000"/>
              </a:solidFill>
            </a:endParaRPr>
          </a:p>
          <a:p>
            <a:pPr marL="214313" indent="-212725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 smtClean="0">
                <a:solidFill>
                  <a:srgbClr val="000000"/>
                </a:solidFill>
              </a:rPr>
              <a:t>Bulk import: </a:t>
            </a:r>
            <a:r>
              <a:rPr lang="en-IN" sz="2000" dirty="0" err="1" smtClean="0">
                <a:solidFill>
                  <a:srgbClr val="000000"/>
                </a:solidFill>
              </a:rPr>
              <a:t>Sqoop</a:t>
            </a:r>
            <a:r>
              <a:rPr lang="en-IN" sz="2000" dirty="0" smtClean="0">
                <a:solidFill>
                  <a:srgbClr val="000000"/>
                </a:solidFill>
              </a:rPr>
              <a:t> can import individual tables or entire databases into HDFS. The data is stored in the   native directories and files in the HDFS file system.</a:t>
            </a:r>
          </a:p>
          <a:p>
            <a:pPr marL="214313" indent="-212725"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en-IN" sz="2000" dirty="0" smtClean="0">
                <a:solidFill>
                  <a:srgbClr val="000000"/>
                </a:solidFill>
              </a:rPr>
              <a:t>Data export: </a:t>
            </a:r>
            <a:r>
              <a:rPr lang="en-IN" sz="2000" dirty="0" err="1" smtClean="0">
                <a:solidFill>
                  <a:srgbClr val="000000"/>
                </a:solidFill>
              </a:rPr>
              <a:t>Sqoop</a:t>
            </a:r>
            <a:r>
              <a:rPr lang="en-IN" sz="2000" dirty="0" smtClean="0">
                <a:solidFill>
                  <a:srgbClr val="000000"/>
                </a:solidFill>
              </a:rPr>
              <a:t> can export data directly from HDFS into a relational database using a target table definition based on the specifics of the target database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for Hadoop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5937" y="2172494"/>
            <a:ext cx="55721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73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Market Growth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2143919"/>
            <a:ext cx="5629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673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500" y="2967335"/>
            <a:ext cx="3725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   HADOOP 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6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3505200" y="228600"/>
            <a:ext cx="1584325" cy="392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Big Data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3240088"/>
            <a:ext cx="4103687" cy="295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44463" y="709613"/>
            <a:ext cx="6480175" cy="230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6" charset="0"/>
              </a:rPr>
              <a:t>What is Big Data?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6" charset="0"/>
              </a:rPr>
              <a:t>Big data can be characterized by 3Vs: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1">
              <a:solidFill>
                <a:srgbClr val="000000"/>
              </a:solidFill>
              <a:latin typeface="Times New Roman" pitchFamily="16" charset="0"/>
            </a:endParaRP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6" charset="0"/>
              </a:rPr>
              <a:t> The extreme volume of data.</a:t>
            </a: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6" charset="0"/>
              </a:rPr>
              <a:t> The velocity at which the data must be must processed.</a:t>
            </a: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6" charset="0"/>
              </a:rPr>
              <a:t> The wide variety of types of data.  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464050" y="3698875"/>
            <a:ext cx="4703763" cy="2435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07963" indent="-207963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Volume: Size, Amount or Quantity of Data.</a:t>
            </a:r>
          </a:p>
          <a:p>
            <a:pPr marL="207963" indent="-207963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Velocity: Speed of data.</a:t>
            </a:r>
          </a:p>
          <a:p>
            <a:pPr marL="639763" lvl="2" indent="-209550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Speed at which data must be stored.</a:t>
            </a:r>
          </a:p>
          <a:p>
            <a:pPr marL="639763" lvl="2" indent="-209550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Speed at which data must be processed.</a:t>
            </a:r>
          </a:p>
          <a:p>
            <a:pPr marL="207963" indent="-207963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 Variety: Type of data to be stored or processed.</a:t>
            </a:r>
          </a:p>
          <a:p>
            <a:pPr marL="639763" lvl="2" indent="-209550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Structured Data</a:t>
            </a:r>
          </a:p>
          <a:p>
            <a:pPr marL="639763" lvl="2" indent="-209550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Unstructured Data</a:t>
            </a:r>
          </a:p>
          <a:p>
            <a:pPr marL="639763" lvl="2" indent="-209550">
              <a:buSzPct val="45000"/>
              <a:buFont typeface="Wingdings" charset="2"/>
              <a:buChar char=""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r>
              <a:rPr lang="en-IN" sz="1400">
                <a:solidFill>
                  <a:srgbClr val="000000"/>
                </a:solidFill>
              </a:rPr>
              <a:t>Semi-Structured Data</a:t>
            </a:r>
          </a:p>
          <a:p>
            <a:pPr marL="207963" indent="-207963">
              <a:buClrTx/>
              <a:buFontTx/>
              <a:buNone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endParaRPr lang="en-IN" sz="1400">
              <a:solidFill>
                <a:srgbClr val="000000"/>
              </a:solidFill>
            </a:endParaRPr>
          </a:p>
          <a:p>
            <a:pPr marL="207963" indent="-207963">
              <a:buClrTx/>
              <a:buFontTx/>
              <a:buNone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endParaRPr lang="en-IN" sz="1400">
              <a:solidFill>
                <a:srgbClr val="000000"/>
              </a:solidFill>
            </a:endParaRPr>
          </a:p>
          <a:p>
            <a:pPr marL="207963" indent="-207963">
              <a:buClrTx/>
              <a:buFontTx/>
              <a:buNone/>
              <a:tabLst>
                <a:tab pos="207963" algn="l"/>
                <a:tab pos="655638" algn="l"/>
                <a:tab pos="1104900" algn="l"/>
                <a:tab pos="1554163" algn="l"/>
                <a:tab pos="2003425" algn="l"/>
                <a:tab pos="2452688" algn="l"/>
                <a:tab pos="2901950" algn="l"/>
                <a:tab pos="3351213" algn="l"/>
                <a:tab pos="3800475" algn="l"/>
                <a:tab pos="4249738" algn="l"/>
                <a:tab pos="4699000" algn="l"/>
                <a:tab pos="5148263" algn="l"/>
                <a:tab pos="5597525" algn="l"/>
                <a:tab pos="6046788" algn="l"/>
                <a:tab pos="6496050" algn="l"/>
                <a:tab pos="6945313" algn="l"/>
                <a:tab pos="7394575" algn="l"/>
                <a:tab pos="7843838" algn="l"/>
                <a:tab pos="8293100" algn="l"/>
                <a:tab pos="8742363" algn="l"/>
                <a:tab pos="9191625" algn="l"/>
              </a:tabLst>
            </a:pPr>
            <a:endParaRPr lang="en-I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368425" y="712788"/>
            <a:ext cx="5903913" cy="94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>
                <a:solidFill>
                  <a:srgbClr val="000000"/>
                </a:solidFill>
              </a:rPr>
              <a:t>Characterization of Big – Data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>
                <a:solidFill>
                  <a:srgbClr val="000000"/>
                </a:solidFill>
              </a:rPr>
              <a:t>Volume , Velocity , Variety (V3) 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057400" y="123825"/>
            <a:ext cx="4267201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srgbClr val="000000"/>
                </a:solidFill>
              </a:rPr>
              <a:t>Big Data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1871663" y="1617663"/>
            <a:ext cx="5302250" cy="4286250"/>
          </a:xfrm>
          <a:custGeom>
            <a:avLst/>
            <a:gdLst>
              <a:gd name="T0" fmla="*/ 5302250 w 5302250"/>
              <a:gd name="T1" fmla="*/ 2143125 h 4286250"/>
              <a:gd name="T2" fmla="*/ 2651125 w 5302250"/>
              <a:gd name="T3" fmla="*/ 4286250 h 4286250"/>
              <a:gd name="T4" fmla="*/ 0 w 5302250"/>
              <a:gd name="T5" fmla="*/ 2143125 h 4286250"/>
              <a:gd name="T6" fmla="*/ 2651125 w 5302250"/>
              <a:gd name="T7" fmla="*/ 0 h 42862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302250"/>
              <a:gd name="T13" fmla="*/ 0 h 4286250"/>
              <a:gd name="T14" fmla="*/ 5302250 w 5302250"/>
              <a:gd name="T15" fmla="*/ 4286250 h 4286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02250" h="4286250">
                <a:moveTo>
                  <a:pt x="0" y="0"/>
                </a:moveTo>
                <a:lnTo>
                  <a:pt x="14731" y="0"/>
                </a:lnTo>
                <a:lnTo>
                  <a:pt x="14731" y="11909"/>
                </a:lnTo>
                <a:lnTo>
                  <a:pt x="0" y="11909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/>
          <a:srcRect l="29524" t="23618" r="16240" b="25839"/>
          <a:stretch>
            <a:fillRect/>
          </a:stretch>
        </p:blipFill>
        <p:spPr bwMode="auto">
          <a:xfrm>
            <a:off x="1728788" y="2160588"/>
            <a:ext cx="5205412" cy="374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41148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indent="-342900" algn="just" defTabSz="457200">
              <a:spcBef>
                <a:spcPts val="800"/>
              </a:spcBef>
              <a:buClr>
                <a:srgbClr val="0000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A framework for storing &amp; processing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of data using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commodity hardware and storage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838200"/>
            <a:ext cx="6858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Arial" pitchFamily="34" charset="0"/>
              </a:rPr>
              <a:t>We need a system that should support </a:t>
            </a:r>
            <a:r>
              <a:rPr lang="en-US" sz="2000" b="1" dirty="0" smtClean="0">
                <a:cs typeface="Arial" pitchFamily="34" charset="0"/>
              </a:rPr>
              <a:t>:-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  Distributed Parallel processing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cs typeface="Arial" pitchFamily="34" charset="0"/>
              </a:rPr>
              <a:t>  Built </a:t>
            </a:r>
            <a:r>
              <a:rPr lang="en-US" sz="1800" dirty="0">
                <a:cs typeface="Arial" pitchFamily="34" charset="0"/>
              </a:rPr>
              <a:t>in </a:t>
            </a:r>
            <a:r>
              <a:rPr lang="en-US" sz="1800" dirty="0" smtClean="0">
                <a:cs typeface="Arial" pitchFamily="34" charset="0"/>
              </a:rPr>
              <a:t>backup and fail-over mechanism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  Easily scalable and Economical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  Efficient and Reliable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So We Need </a:t>
            </a:r>
            <a:r>
              <a:rPr lang="en-US" sz="2400" dirty="0" err="1" smtClean="0">
                <a:cs typeface="Arial" pitchFamily="34" charset="0"/>
              </a:rPr>
              <a:t>Hadoop</a:t>
            </a:r>
            <a:endParaRPr 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What Is Hadoop?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4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2362200" y="228600"/>
            <a:ext cx="4208463" cy="392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el" charset="0"/>
              </a:rPr>
              <a:t>Overview to </a:t>
            </a:r>
            <a:r>
              <a:rPr lang="en-US" sz="2000" b="1" dirty="0" err="1">
                <a:solidFill>
                  <a:srgbClr val="000000"/>
                </a:solidFill>
                <a:latin typeface="Ariel" charset="0"/>
              </a:rPr>
              <a:t>Hadoop</a:t>
            </a:r>
            <a:r>
              <a:rPr lang="en-US" sz="2000" b="1" dirty="0">
                <a:solidFill>
                  <a:srgbClr val="000000"/>
                </a:solidFill>
                <a:latin typeface="Ariel" charset="0"/>
              </a:rPr>
              <a:t> system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1189038"/>
            <a:ext cx="6735762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2863" y="757238"/>
            <a:ext cx="3449637" cy="388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b="1">
                <a:solidFill>
                  <a:srgbClr val="000000"/>
                </a:solidFill>
              </a:rPr>
              <a:t>Hadoop EcoSystem Components</a:t>
            </a:r>
          </a:p>
        </p:txBody>
      </p:sp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1098</Words>
  <Application>Microsoft Office PowerPoint</Application>
  <PresentationFormat>On-screen Show (4:3)</PresentationFormat>
  <Paragraphs>206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Salary for Hadoop</vt:lpstr>
      <vt:lpstr>Big Data Market Growth</vt:lpstr>
      <vt:lpstr>Slide 5</vt:lpstr>
      <vt:lpstr>Slide 6</vt:lpstr>
      <vt:lpstr>Slide 7</vt:lpstr>
      <vt:lpstr>What Is Hadoop?</vt:lpstr>
      <vt:lpstr>Slide 9</vt:lpstr>
      <vt:lpstr> The Hadoop Distributed File System, or HDFS.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      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lenovo8</cp:lastModifiedBy>
  <cp:revision>121</cp:revision>
  <dcterms:created xsi:type="dcterms:W3CDTF">2014-01-31T14:20:58Z</dcterms:created>
  <dcterms:modified xsi:type="dcterms:W3CDTF">2016-07-27T03:33:46Z</dcterms:modified>
</cp:coreProperties>
</file>