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7" r:id="rId2"/>
    <p:sldId id="256" r:id="rId3"/>
    <p:sldId id="264" r:id="rId4"/>
    <p:sldId id="265" r:id="rId5"/>
    <p:sldId id="266" r:id="rId6"/>
    <p:sldId id="267" r:id="rId7"/>
    <p:sldId id="258" r:id="rId8"/>
    <p:sldId id="268" r:id="rId9"/>
    <p:sldId id="259" r:id="rId10"/>
    <p:sldId id="260" r:id="rId11"/>
    <p:sldId id="261" r:id="rId12"/>
    <p:sldId id="262"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5" r:id="rId27"/>
    <p:sldId id="282" r:id="rId28"/>
    <p:sldId id="283" r:id="rId29"/>
    <p:sldId id="284" r:id="rId30"/>
    <p:sldId id="263"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localhost:50070/"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apps.twitter.com/app"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localhost:5007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52800" y="2895600"/>
            <a:ext cx="1643591" cy="707886"/>
          </a:xfrm>
          <a:prstGeom prst="rect">
            <a:avLst/>
          </a:prstGeom>
        </p:spPr>
        <p:txBody>
          <a:bodyPr wrap="none">
            <a:spAutoFit/>
          </a:bodyPr>
          <a:lstStyle/>
          <a:p>
            <a:r>
              <a:rPr lang="en-US" sz="4000" b="1" dirty="0"/>
              <a:t>FLUME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09600"/>
            <a:ext cx="9144000" cy="5078313"/>
          </a:xfrm>
          <a:prstGeom prst="rect">
            <a:avLst/>
          </a:prstGeom>
        </p:spPr>
        <p:txBody>
          <a:bodyPr wrap="square">
            <a:spAutoFit/>
          </a:bodyPr>
          <a:lstStyle/>
          <a:p>
            <a:r>
              <a:rPr lang="en-US" dirty="0"/>
              <a:t>a brief of what we are doing here:::::</a:t>
            </a:r>
            <a:br>
              <a:rPr lang="en-US" dirty="0"/>
            </a:br>
            <a:r>
              <a:rPr lang="en-US" dirty="0"/>
              <a:t>what is </a:t>
            </a:r>
            <a:r>
              <a:rPr lang="en-US" dirty="0" err="1"/>
              <a:t>netcat</a:t>
            </a:r>
            <a:r>
              <a:rPr lang="en-US" dirty="0"/>
              <a:t>?</a:t>
            </a:r>
            <a:br>
              <a:rPr lang="en-US" dirty="0"/>
            </a:br>
            <a:r>
              <a:rPr lang="en-US" dirty="0" err="1"/>
              <a:t>netcat</a:t>
            </a:r>
            <a:r>
              <a:rPr lang="en-US" dirty="0"/>
              <a:t>:: functions it can do various other things like creating socket servers to listen for incoming connections on ports, transfer files from the terminal etc.</a:t>
            </a:r>
            <a:br>
              <a:rPr lang="en-US" dirty="0"/>
            </a:br>
            <a:r>
              <a:rPr lang="en-US" dirty="0" err="1"/>
              <a:t>Netcat</a:t>
            </a:r>
            <a:r>
              <a:rPr lang="en-US" dirty="0"/>
              <a:t> is a computer networking service for reading from and writing network connections using TCP or UDP</a:t>
            </a:r>
            <a:br>
              <a:rPr lang="en-US" dirty="0"/>
            </a:br>
            <a:r>
              <a:rPr lang="en-US" dirty="0"/>
              <a:t>More technically speaking, </a:t>
            </a:r>
            <a:r>
              <a:rPr lang="en-US" dirty="0" err="1"/>
              <a:t>netcat</a:t>
            </a:r>
            <a:r>
              <a:rPr lang="en-US" dirty="0"/>
              <a:t> can act as a socket server or client and interact with other programs at the same time sending and receiving data through the network. </a:t>
            </a:r>
            <a:br>
              <a:rPr lang="en-US" dirty="0"/>
            </a:br>
            <a:r>
              <a:rPr lang="en-US" dirty="0" err="1"/>
              <a:t>Ncat</a:t>
            </a:r>
            <a:r>
              <a:rPr lang="en-US" dirty="0"/>
              <a:t> is a feature-packed networking utility which reads and writes data across networks from the command line</a:t>
            </a:r>
            <a:br>
              <a:rPr lang="en-US" dirty="0"/>
            </a:br>
            <a:br>
              <a:rPr lang="en-US" dirty="0"/>
            </a:br>
            <a:r>
              <a:rPr lang="en-US" dirty="0"/>
              <a:t>what is telnet?</a:t>
            </a:r>
            <a:br>
              <a:rPr lang="en-US" dirty="0"/>
            </a:br>
            <a:r>
              <a:rPr lang="en-US" dirty="0"/>
              <a:t>a network protocol that allows a user on one computer to log into another computer that is part of the same network</a:t>
            </a:r>
            <a:br>
              <a:rPr lang="en-US" dirty="0"/>
            </a:br>
            <a:r>
              <a:rPr lang="en-US" dirty="0"/>
              <a:t>Telnet is a user command and an underlying TCP/IP protocol for accessing remote computers.</a:t>
            </a:r>
            <a:br>
              <a:rPr lang="en-US" dirty="0"/>
            </a:br>
            <a:r>
              <a:rPr lang="en-US" dirty="0"/>
              <a:t>Telnet is most likely to be used by program developers and anyone who has a need to use specific applications or data located at a particular host computer.</a:t>
            </a:r>
            <a:br>
              <a:rPr lang="en-US" dirty="0"/>
            </a:b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0"/>
            <a:ext cx="8839200" cy="7294305"/>
          </a:xfrm>
          <a:prstGeom prst="rect">
            <a:avLst/>
          </a:prstGeom>
        </p:spPr>
        <p:txBody>
          <a:bodyPr wrap="square">
            <a:spAutoFit/>
          </a:bodyPr>
          <a:lstStyle/>
          <a:p>
            <a:r>
              <a:rPr lang="en-US" b="1" dirty="0"/>
              <a:t>IN case when you want your data in </a:t>
            </a:r>
            <a:r>
              <a:rPr lang="en-US" b="1" dirty="0" err="1"/>
              <a:t>hdfs</a:t>
            </a:r>
            <a:r>
              <a:rPr lang="en-US" b="1" dirty="0"/>
              <a:t>:::: </a:t>
            </a:r>
            <a:br>
              <a:rPr lang="en-US" dirty="0"/>
            </a:br>
            <a:r>
              <a:rPr lang="en-US" dirty="0"/>
              <a:t>open </a:t>
            </a:r>
            <a:r>
              <a:rPr lang="en-US" dirty="0" err="1"/>
              <a:t>flume.conf</a:t>
            </a:r>
            <a:r>
              <a:rPr lang="en-US" dirty="0"/>
              <a:t> file and paste::::::</a:t>
            </a:r>
            <a:br>
              <a:rPr lang="en-US" dirty="0"/>
            </a:br>
            <a:r>
              <a:rPr lang="en-US" dirty="0" err="1"/>
              <a:t>mishra@mishra-VirtualBox</a:t>
            </a:r>
            <a:r>
              <a:rPr lang="en-US" dirty="0"/>
              <a:t>:/</a:t>
            </a:r>
            <a:r>
              <a:rPr lang="en-US" dirty="0" err="1"/>
              <a:t>usr</a:t>
            </a:r>
            <a:r>
              <a:rPr lang="en-US" dirty="0"/>
              <a:t>/local/work/flume/conf$ </a:t>
            </a:r>
            <a:r>
              <a:rPr lang="en-US" b="1" dirty="0" err="1"/>
              <a:t>sudo</a:t>
            </a:r>
            <a:r>
              <a:rPr lang="en-US" b="1" dirty="0"/>
              <a:t> </a:t>
            </a:r>
            <a:r>
              <a:rPr lang="en-US" b="1" dirty="0" err="1"/>
              <a:t>nano</a:t>
            </a:r>
            <a:r>
              <a:rPr lang="en-US" b="1" dirty="0"/>
              <a:t> </a:t>
            </a:r>
            <a:r>
              <a:rPr lang="en-US" b="1" dirty="0" err="1"/>
              <a:t>flume.conf</a:t>
            </a:r>
            <a:r>
              <a:rPr lang="en-US" b="1" dirty="0"/>
              <a:t> </a:t>
            </a:r>
            <a:br>
              <a:rPr lang="en-US" dirty="0"/>
            </a:br>
            <a:r>
              <a:rPr lang="en-US" dirty="0"/>
              <a:t>comment all lines with # and paste:::::</a:t>
            </a:r>
            <a:br>
              <a:rPr lang="en-US" dirty="0"/>
            </a:br>
            <a:r>
              <a:rPr lang="en-US" dirty="0" err="1"/>
              <a:t>agent.sources</a:t>
            </a:r>
            <a:r>
              <a:rPr lang="en-US" dirty="0"/>
              <a:t> = </a:t>
            </a:r>
            <a:r>
              <a:rPr lang="en-US" dirty="0" err="1"/>
              <a:t>mis</a:t>
            </a:r>
            <a:br>
              <a:rPr lang="en-US" dirty="0"/>
            </a:br>
            <a:r>
              <a:rPr lang="en-US" dirty="0" err="1"/>
              <a:t>agent.sinks</a:t>
            </a:r>
            <a:r>
              <a:rPr lang="en-US" dirty="0"/>
              <a:t> = his</a:t>
            </a:r>
            <a:br>
              <a:rPr lang="en-US" dirty="0"/>
            </a:br>
            <a:r>
              <a:rPr lang="en-US" dirty="0" err="1"/>
              <a:t>agent.channels</a:t>
            </a:r>
            <a:r>
              <a:rPr lang="en-US" dirty="0"/>
              <a:t> = c</a:t>
            </a:r>
            <a:br>
              <a:rPr lang="en-US" dirty="0"/>
            </a:br>
            <a:br>
              <a:rPr lang="en-US" dirty="0"/>
            </a:br>
            <a:r>
              <a:rPr lang="en-US" dirty="0"/>
              <a:t># Describe/configure the source</a:t>
            </a:r>
            <a:br>
              <a:rPr lang="en-US" dirty="0"/>
            </a:br>
            <a:r>
              <a:rPr lang="en-US" dirty="0" err="1"/>
              <a:t>agent.sources.mis.type</a:t>
            </a:r>
            <a:r>
              <a:rPr lang="en-US" dirty="0"/>
              <a:t> = </a:t>
            </a:r>
            <a:r>
              <a:rPr lang="en-US" dirty="0" err="1"/>
              <a:t>netcat</a:t>
            </a:r>
            <a:br>
              <a:rPr lang="en-US" dirty="0"/>
            </a:br>
            <a:r>
              <a:rPr lang="en-US" dirty="0" err="1"/>
              <a:t>agent.sources.mis.bind</a:t>
            </a:r>
            <a:r>
              <a:rPr lang="en-US" dirty="0"/>
              <a:t> = </a:t>
            </a:r>
            <a:r>
              <a:rPr lang="en-US" dirty="0" err="1"/>
              <a:t>localhost</a:t>
            </a:r>
            <a:br>
              <a:rPr lang="en-US" dirty="0"/>
            </a:br>
            <a:r>
              <a:rPr lang="en-US" dirty="0" err="1"/>
              <a:t>agent.sources.mis.port</a:t>
            </a:r>
            <a:r>
              <a:rPr lang="en-US" dirty="0"/>
              <a:t> = 44444</a:t>
            </a:r>
            <a:br>
              <a:rPr lang="en-US" dirty="0"/>
            </a:br>
            <a:br>
              <a:rPr lang="en-US" dirty="0"/>
            </a:br>
            <a:r>
              <a:rPr lang="en-US" dirty="0"/>
              <a:t># Define a sink that outputs to logger.</a:t>
            </a:r>
            <a:br>
              <a:rPr lang="en-US" dirty="0"/>
            </a:br>
            <a:r>
              <a:rPr lang="en-US" dirty="0" err="1"/>
              <a:t>agent.sinks.his.type</a:t>
            </a:r>
            <a:r>
              <a:rPr lang="en-US" dirty="0"/>
              <a:t> = </a:t>
            </a:r>
            <a:r>
              <a:rPr lang="en-US" dirty="0" err="1"/>
              <a:t>hdfs</a:t>
            </a:r>
            <a:br>
              <a:rPr lang="en-US" dirty="0"/>
            </a:br>
            <a:r>
              <a:rPr lang="en-US" dirty="0" err="1"/>
              <a:t>agent.sinks.his.hdfs.path</a:t>
            </a:r>
            <a:r>
              <a:rPr lang="en-US" dirty="0"/>
              <a:t> =hdfs://localhost:8020/flumedata/</a:t>
            </a:r>
            <a:br>
              <a:rPr lang="en-US" dirty="0"/>
            </a:br>
            <a:r>
              <a:rPr lang="en-US" dirty="0" err="1"/>
              <a:t>agent.sinks.his.hdfs.fileType</a:t>
            </a:r>
            <a:r>
              <a:rPr lang="en-US" dirty="0"/>
              <a:t> = DataStream</a:t>
            </a:r>
            <a:br>
              <a:rPr lang="en-US" dirty="0"/>
            </a:br>
            <a:r>
              <a:rPr lang="en-US" dirty="0" err="1"/>
              <a:t>agent.sinks.his.hdfs.writeFormat</a:t>
            </a:r>
            <a:r>
              <a:rPr lang="en-US" dirty="0"/>
              <a:t> = Text</a:t>
            </a:r>
            <a:br>
              <a:rPr lang="en-US" dirty="0"/>
            </a:br>
            <a:br>
              <a:rPr lang="en-US" dirty="0"/>
            </a:br>
            <a:r>
              <a:rPr lang="en-US" dirty="0" err="1"/>
              <a:t>agent.channels.c.type</a:t>
            </a:r>
            <a:r>
              <a:rPr lang="en-US" dirty="0"/>
              <a:t> = memory</a:t>
            </a:r>
            <a:br>
              <a:rPr lang="en-US" dirty="0"/>
            </a:br>
            <a:r>
              <a:rPr lang="en-US" dirty="0" err="1"/>
              <a:t>agent.channels.c.capacity</a:t>
            </a:r>
            <a:r>
              <a:rPr lang="en-US" dirty="0"/>
              <a:t> = 1000</a:t>
            </a:r>
            <a:br>
              <a:rPr lang="en-US" dirty="0"/>
            </a:br>
            <a:r>
              <a:rPr lang="en-US" dirty="0" err="1"/>
              <a:t>agent.channels.c.transactionCapacity</a:t>
            </a:r>
            <a:r>
              <a:rPr lang="en-US" dirty="0"/>
              <a:t> = 100</a:t>
            </a:r>
            <a:br>
              <a:rPr lang="en-US" dirty="0"/>
            </a:br>
            <a:r>
              <a:rPr lang="en-US" dirty="0"/>
              <a:t># Bind the source and sink to the channel</a:t>
            </a:r>
            <a:br>
              <a:rPr lang="en-US" dirty="0"/>
            </a:br>
            <a:r>
              <a:rPr lang="en-US" dirty="0" err="1"/>
              <a:t>agent.sources.mis.channels</a:t>
            </a:r>
            <a:r>
              <a:rPr lang="en-US" dirty="0"/>
              <a:t> = c</a:t>
            </a:r>
            <a:br>
              <a:rPr lang="en-US" dirty="0"/>
            </a:br>
            <a:r>
              <a:rPr lang="en-US" dirty="0" err="1"/>
              <a:t>agent.sinks.his.channel</a:t>
            </a:r>
            <a:r>
              <a:rPr lang="en-US" dirty="0"/>
              <a:t> = c</a:t>
            </a:r>
            <a:br>
              <a:rPr lang="en-US" dirty="0"/>
            </a:b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474345"/>
            <a:ext cx="8382000" cy="4524315"/>
          </a:xfrm>
          <a:prstGeom prst="rect">
            <a:avLst/>
          </a:prstGeom>
        </p:spPr>
        <p:txBody>
          <a:bodyPr wrap="square">
            <a:spAutoFit/>
          </a:bodyPr>
          <a:lstStyle/>
          <a:p>
            <a:r>
              <a:rPr lang="en-US" dirty="0"/>
              <a:t>now run the command</a:t>
            </a:r>
            <a:br>
              <a:rPr lang="en-US" dirty="0"/>
            </a:br>
            <a:br>
              <a:rPr lang="en-US" dirty="0"/>
            </a:br>
            <a:r>
              <a:rPr lang="en-US" dirty="0" err="1"/>
              <a:t>mishra@mishra-VirtualBox</a:t>
            </a:r>
            <a:r>
              <a:rPr lang="en-US" dirty="0"/>
              <a:t>:/</a:t>
            </a:r>
            <a:r>
              <a:rPr lang="en-US" dirty="0" err="1"/>
              <a:t>usr</a:t>
            </a:r>
            <a:r>
              <a:rPr lang="en-US" dirty="0"/>
              <a:t>/local/work/flume/conf$ </a:t>
            </a:r>
            <a:r>
              <a:rPr lang="en-US" b="1" dirty="0"/>
              <a:t>flume-ng agent --conf </a:t>
            </a:r>
            <a:r>
              <a:rPr lang="en-US" b="1" dirty="0" err="1"/>
              <a:t>conf</a:t>
            </a:r>
            <a:r>
              <a:rPr lang="en-US" b="1" dirty="0"/>
              <a:t> --conf-file </a:t>
            </a:r>
            <a:r>
              <a:rPr lang="en-US" b="1" dirty="0" err="1"/>
              <a:t>flume.conf</a:t>
            </a:r>
            <a:r>
              <a:rPr lang="en-US" b="1" dirty="0"/>
              <a:t> --name agent -</a:t>
            </a:r>
            <a:r>
              <a:rPr lang="en-US" b="1" dirty="0" err="1"/>
              <a:t>Dflume.root.logger</a:t>
            </a:r>
            <a:r>
              <a:rPr lang="en-US" b="1" dirty="0"/>
              <a:t>=</a:t>
            </a:r>
            <a:r>
              <a:rPr lang="en-US" b="1" dirty="0" err="1"/>
              <a:t>INFO,console</a:t>
            </a:r>
            <a:br>
              <a:rPr lang="en-US" dirty="0"/>
            </a:br>
            <a:br>
              <a:rPr lang="en-US" dirty="0"/>
            </a:br>
            <a:r>
              <a:rPr lang="en-US" dirty="0"/>
              <a:t>From a </a:t>
            </a:r>
            <a:r>
              <a:rPr lang="en-US" b="1" dirty="0"/>
              <a:t>separate terminal</a:t>
            </a:r>
            <a:r>
              <a:rPr lang="en-US" dirty="0"/>
              <a:t>, we can then telnet port 44444 and send Flume an event:</a:t>
            </a:r>
          </a:p>
          <a:p>
            <a:br>
              <a:rPr lang="en-US" dirty="0"/>
            </a:br>
            <a:r>
              <a:rPr lang="en-US" dirty="0" err="1"/>
              <a:t>mishra@mishra-VirtualBox</a:t>
            </a:r>
            <a:r>
              <a:rPr lang="en-US" dirty="0"/>
              <a:t>:~$ </a:t>
            </a:r>
            <a:r>
              <a:rPr lang="en-US" b="1" dirty="0"/>
              <a:t>telnet localhost 44444</a:t>
            </a:r>
          </a:p>
          <a:p>
            <a:br>
              <a:rPr lang="en-US" dirty="0"/>
            </a:br>
            <a:br>
              <a:rPr lang="en-US" dirty="0"/>
            </a:br>
            <a:r>
              <a:rPr lang="en-US" dirty="0"/>
              <a:t>write anything here</a:t>
            </a:r>
            <a:br>
              <a:rPr lang="en-US" dirty="0"/>
            </a:br>
            <a:endParaRPr lang="en-US" dirty="0"/>
          </a:p>
          <a:p>
            <a:br>
              <a:rPr lang="en-US" dirty="0"/>
            </a:br>
            <a:r>
              <a:rPr lang="en-US" dirty="0" err="1"/>
              <a:t>hii</a:t>
            </a:r>
            <a:endParaRPr lang="en-US" dirty="0"/>
          </a:p>
          <a:p>
            <a:r>
              <a:rPr lang="en-US" dirty="0"/>
              <a:t>How are you</a:t>
            </a:r>
            <a:br>
              <a:rPr lang="en-US" dirty="0"/>
            </a:b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D150E-5A44-4955-A53A-6474DB9C4CA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921CB15-39B1-4E15-A9A8-8772CD6188FA}"/>
              </a:ext>
            </a:extLst>
          </p:cNvPr>
          <p:cNvSpPr>
            <a:spLocks noGrp="1"/>
          </p:cNvSpPr>
          <p:nvPr>
            <p:ph idx="1"/>
          </p:nvPr>
        </p:nvSpPr>
        <p:spPr/>
        <p:txBody>
          <a:bodyPr/>
          <a:lstStyle/>
          <a:p>
            <a:r>
              <a:rPr lang="en-US" dirty="0"/>
              <a:t>You can now open the browser and type:</a:t>
            </a:r>
          </a:p>
          <a:p>
            <a:r>
              <a:rPr lang="en-US" dirty="0">
                <a:hlinkClick r:id="rId2"/>
              </a:rPr>
              <a:t>https://localhost:50070</a:t>
            </a:r>
            <a:endParaRPr lang="en-US" dirty="0"/>
          </a:p>
          <a:p>
            <a:r>
              <a:rPr lang="en-US" dirty="0"/>
              <a:t>This will open Hadoop admin page.</a:t>
            </a:r>
          </a:p>
          <a:p>
            <a:r>
              <a:rPr lang="en-US" dirty="0"/>
              <a:t>Then go to Utilities&gt;Browse Filesystem.</a:t>
            </a:r>
          </a:p>
          <a:p>
            <a:r>
              <a:rPr lang="en-US" dirty="0"/>
              <a:t>Here you can see flume data.</a:t>
            </a:r>
            <a:endParaRPr lang="en-IN" dirty="0"/>
          </a:p>
        </p:txBody>
      </p:sp>
    </p:spTree>
    <p:extLst>
      <p:ext uri="{BB962C8B-B14F-4D97-AF65-F5344CB8AC3E}">
        <p14:creationId xmlns:p14="http://schemas.microsoft.com/office/powerpoint/2010/main" val="1980441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A376F-F4D6-4DA8-B6CB-53A8F640E156}"/>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58DCAC63-4164-4187-9DEF-D893A6D94B2A}"/>
              </a:ext>
            </a:extLst>
          </p:cNvPr>
          <p:cNvSpPr>
            <a:spLocks noGrp="1"/>
          </p:cNvSpPr>
          <p:nvPr>
            <p:ph idx="1"/>
          </p:nvPr>
        </p:nvSpPr>
        <p:spPr/>
        <p:txBody>
          <a:bodyPr>
            <a:normAutofit/>
          </a:bodyPr>
          <a:lstStyle/>
          <a:p>
            <a:pPr marL="457200" lvl="1" indent="0">
              <a:buNone/>
            </a:pPr>
            <a:endParaRPr lang="en-US" sz="4400" dirty="0">
              <a:solidFill>
                <a:srgbClr val="FF0000"/>
              </a:solidFill>
              <a:latin typeface="Arial Black" panose="020B0A04020102020204" pitchFamily="34" charset="0"/>
            </a:endParaRPr>
          </a:p>
          <a:p>
            <a:pPr marL="457200" lvl="1" indent="0">
              <a:buNone/>
            </a:pPr>
            <a:r>
              <a:rPr lang="en-US" sz="4400" dirty="0">
                <a:solidFill>
                  <a:srgbClr val="FF0000"/>
                </a:solidFill>
                <a:latin typeface="Arial Black" panose="020B0A04020102020204" pitchFamily="34" charset="0"/>
              </a:rPr>
              <a:t>TWITTER DATA COLLECTION USING FLUME</a:t>
            </a:r>
            <a:endParaRPr lang="en-IN" sz="4400" dirty="0">
              <a:solidFill>
                <a:srgbClr val="FF0000"/>
              </a:solidFill>
              <a:latin typeface="Arial Black" panose="020B0A04020102020204" pitchFamily="34" charset="0"/>
            </a:endParaRPr>
          </a:p>
        </p:txBody>
      </p:sp>
    </p:spTree>
    <p:extLst>
      <p:ext uri="{BB962C8B-B14F-4D97-AF65-F5344CB8AC3E}">
        <p14:creationId xmlns:p14="http://schemas.microsoft.com/office/powerpoint/2010/main" val="3118549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C4BC1-6223-4B71-A04E-6700F89AB2E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83FF058-C0A8-451D-8BE2-64B7A7B039A5}"/>
              </a:ext>
            </a:extLst>
          </p:cNvPr>
          <p:cNvSpPr>
            <a:spLocks noGrp="1"/>
          </p:cNvSpPr>
          <p:nvPr>
            <p:ph idx="1"/>
          </p:nvPr>
        </p:nvSpPr>
        <p:spPr>
          <a:xfrm>
            <a:off x="457200" y="1219200"/>
            <a:ext cx="8229600" cy="4906963"/>
          </a:xfrm>
        </p:spPr>
        <p:txBody>
          <a:bodyPr/>
          <a:lstStyle/>
          <a:p>
            <a:r>
              <a:rPr lang="en-US" b="1" dirty="0"/>
              <a:t>Step 1: </a:t>
            </a:r>
            <a:br>
              <a:rPr lang="en-US" dirty="0"/>
            </a:br>
            <a:r>
              <a:rPr lang="en-US" dirty="0"/>
              <a:t>Login to  the twitter account (or create twitter account)</a:t>
            </a:r>
          </a:p>
          <a:p>
            <a:endParaRPr lang="en-US" dirty="0"/>
          </a:p>
        </p:txBody>
      </p:sp>
      <p:pic>
        <p:nvPicPr>
          <p:cNvPr id="5" name="Picture 4">
            <a:extLst>
              <a:ext uri="{FF2B5EF4-FFF2-40B4-BE49-F238E27FC236}">
                <a16:creationId xmlns:a16="http://schemas.microsoft.com/office/drawing/2014/main" id="{15EA2584-C1B3-4899-A25B-15CB8D4A5C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3133838"/>
            <a:ext cx="7563646" cy="3459684"/>
          </a:xfrm>
          <a:prstGeom prst="rect">
            <a:avLst/>
          </a:prstGeom>
        </p:spPr>
      </p:pic>
    </p:spTree>
    <p:extLst>
      <p:ext uri="{BB962C8B-B14F-4D97-AF65-F5344CB8AC3E}">
        <p14:creationId xmlns:p14="http://schemas.microsoft.com/office/powerpoint/2010/main" val="3391149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DB918-FD22-4D34-AF39-DE5092A79F7F}"/>
              </a:ext>
            </a:extLst>
          </p:cNvPr>
          <p:cNvSpPr>
            <a:spLocks noGrp="1"/>
          </p:cNvSpPr>
          <p:nvPr>
            <p:ph type="title"/>
          </p:nvPr>
        </p:nvSpPr>
        <p:spPr>
          <a:xfrm>
            <a:off x="342900" y="1066800"/>
            <a:ext cx="8458200" cy="1143000"/>
          </a:xfrm>
        </p:spPr>
        <p:txBody>
          <a:bodyPr>
            <a:normAutofit fontScale="90000"/>
          </a:bodyPr>
          <a:lstStyle/>
          <a:p>
            <a:r>
              <a:rPr lang="en-US" b="1" dirty="0"/>
              <a:t>Step 2: </a:t>
            </a:r>
            <a:br>
              <a:rPr lang="en-US" dirty="0"/>
            </a:br>
            <a:r>
              <a:rPr lang="en-US" dirty="0"/>
              <a:t>Go to the following link and click the  ‘create new app’ button.</a:t>
            </a:r>
            <a:r>
              <a:rPr lang="en-US" b="1" dirty="0"/>
              <a:t> </a:t>
            </a:r>
            <a:br>
              <a:rPr lang="en-US" dirty="0"/>
            </a:br>
            <a:r>
              <a:rPr lang="en-US" b="1" dirty="0">
                <a:hlinkClick r:id="rId2"/>
              </a:rPr>
              <a:t>https://apps.twitter.com/app</a:t>
            </a:r>
            <a:br>
              <a:rPr lang="en-US" dirty="0"/>
            </a:br>
            <a:endParaRPr lang="en-IN" dirty="0"/>
          </a:p>
        </p:txBody>
      </p:sp>
      <p:pic>
        <p:nvPicPr>
          <p:cNvPr id="5" name="Content Placeholder 4">
            <a:extLst>
              <a:ext uri="{FF2B5EF4-FFF2-40B4-BE49-F238E27FC236}">
                <a16:creationId xmlns:a16="http://schemas.microsoft.com/office/drawing/2014/main" id="{A96741CC-F512-4930-93E6-1A1FC6E9BF6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3980977"/>
            <a:ext cx="7696200" cy="1336034"/>
          </a:xfrm>
        </p:spPr>
      </p:pic>
    </p:spTree>
    <p:extLst>
      <p:ext uri="{BB962C8B-B14F-4D97-AF65-F5344CB8AC3E}">
        <p14:creationId xmlns:p14="http://schemas.microsoft.com/office/powerpoint/2010/main" val="1392767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91897-064E-44F3-8371-358C2E11DD35}"/>
              </a:ext>
            </a:extLst>
          </p:cNvPr>
          <p:cNvSpPr>
            <a:spLocks noGrp="1"/>
          </p:cNvSpPr>
          <p:nvPr>
            <p:ph type="title"/>
          </p:nvPr>
        </p:nvSpPr>
        <p:spPr>
          <a:xfrm>
            <a:off x="228600" y="914400"/>
            <a:ext cx="8229600" cy="1143000"/>
          </a:xfrm>
        </p:spPr>
        <p:txBody>
          <a:bodyPr>
            <a:normAutofit fontScale="90000"/>
          </a:bodyPr>
          <a:lstStyle/>
          <a:p>
            <a:r>
              <a:rPr lang="en-US" b="1" dirty="0"/>
              <a:t>Step 3: </a:t>
            </a:r>
            <a:br>
              <a:rPr lang="en-US" dirty="0"/>
            </a:br>
            <a:r>
              <a:rPr lang="en-US" dirty="0"/>
              <a:t>Apply for an </a:t>
            </a:r>
            <a:r>
              <a:rPr lang="en-US" b="1" dirty="0"/>
              <a:t>developer account</a:t>
            </a:r>
            <a:r>
              <a:rPr lang="en-US" dirty="0"/>
              <a:t>. Once its created then Enter the necessary details.</a:t>
            </a:r>
            <a:endParaRPr lang="en-IN" dirty="0"/>
          </a:p>
        </p:txBody>
      </p:sp>
      <p:pic>
        <p:nvPicPr>
          <p:cNvPr id="5" name="Content Placeholder 4">
            <a:extLst>
              <a:ext uri="{FF2B5EF4-FFF2-40B4-BE49-F238E27FC236}">
                <a16:creationId xmlns:a16="http://schemas.microsoft.com/office/drawing/2014/main" id="{A359528B-A00F-498D-BC90-C365ED6A3B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2743200"/>
            <a:ext cx="7453844" cy="3581400"/>
          </a:xfrm>
        </p:spPr>
      </p:pic>
    </p:spTree>
    <p:extLst>
      <p:ext uri="{BB962C8B-B14F-4D97-AF65-F5344CB8AC3E}">
        <p14:creationId xmlns:p14="http://schemas.microsoft.com/office/powerpoint/2010/main" val="2604808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7C2D2-91DF-4951-905A-65E23CEA7F69}"/>
              </a:ext>
            </a:extLst>
          </p:cNvPr>
          <p:cNvSpPr>
            <a:spLocks noGrp="1"/>
          </p:cNvSpPr>
          <p:nvPr>
            <p:ph type="title"/>
          </p:nvPr>
        </p:nvSpPr>
        <p:spPr>
          <a:xfrm>
            <a:off x="304800" y="1066800"/>
            <a:ext cx="8229600" cy="1143000"/>
          </a:xfrm>
        </p:spPr>
        <p:txBody>
          <a:bodyPr>
            <a:normAutofit fontScale="90000"/>
          </a:bodyPr>
          <a:lstStyle/>
          <a:p>
            <a:r>
              <a:rPr lang="en-US" b="1" dirty="0"/>
              <a:t>Step 4:</a:t>
            </a:r>
            <a:br>
              <a:rPr lang="en-US" dirty="0"/>
            </a:br>
            <a:r>
              <a:rPr lang="en-US" dirty="0"/>
              <a:t>Accept the developer agreement and select the ‘create your Twitter application’ button.</a:t>
            </a:r>
            <a:endParaRPr lang="en-IN" dirty="0"/>
          </a:p>
        </p:txBody>
      </p:sp>
      <p:sp>
        <p:nvSpPr>
          <p:cNvPr id="3" name="Content Placeholder 2">
            <a:extLst>
              <a:ext uri="{FF2B5EF4-FFF2-40B4-BE49-F238E27FC236}">
                <a16:creationId xmlns:a16="http://schemas.microsoft.com/office/drawing/2014/main" id="{37A9AC0D-BB30-4904-9CDF-8F8D5C1B1E73}"/>
              </a:ext>
            </a:extLst>
          </p:cNvPr>
          <p:cNvSpPr>
            <a:spLocks noGrp="1"/>
          </p:cNvSpPr>
          <p:nvPr>
            <p:ph idx="1"/>
          </p:nvPr>
        </p:nvSpPr>
        <p:spPr>
          <a:xfrm>
            <a:off x="533400" y="2743200"/>
            <a:ext cx="8153400" cy="3382963"/>
          </a:xfrm>
        </p:spPr>
        <p:txBody>
          <a:bodyPr/>
          <a:lstStyle/>
          <a:p>
            <a:endParaRPr lang="en-IN" dirty="0"/>
          </a:p>
        </p:txBody>
      </p:sp>
    </p:spTree>
    <p:extLst>
      <p:ext uri="{BB962C8B-B14F-4D97-AF65-F5344CB8AC3E}">
        <p14:creationId xmlns:p14="http://schemas.microsoft.com/office/powerpoint/2010/main" val="29690280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DF5AE-5BF9-4810-B1E5-669EEE3F9422}"/>
              </a:ext>
            </a:extLst>
          </p:cNvPr>
          <p:cNvSpPr>
            <a:spLocks noGrp="1"/>
          </p:cNvSpPr>
          <p:nvPr>
            <p:ph type="title"/>
          </p:nvPr>
        </p:nvSpPr>
        <p:spPr/>
        <p:txBody>
          <a:bodyPr>
            <a:normAutofit fontScale="90000"/>
          </a:bodyPr>
          <a:lstStyle/>
          <a:p>
            <a:r>
              <a:rPr lang="en-US" b="1" dirty="0"/>
              <a:t>Step 5:</a:t>
            </a:r>
            <a:br>
              <a:rPr lang="en-US" dirty="0"/>
            </a:br>
            <a:r>
              <a:rPr lang="en-US" dirty="0"/>
              <a:t>Select the ‘Keys and Access Token’ tab.</a:t>
            </a:r>
            <a:endParaRPr lang="en-IN" dirty="0"/>
          </a:p>
        </p:txBody>
      </p:sp>
      <p:pic>
        <p:nvPicPr>
          <p:cNvPr id="5" name="Content Placeholder 4">
            <a:extLst>
              <a:ext uri="{FF2B5EF4-FFF2-40B4-BE49-F238E27FC236}">
                <a16:creationId xmlns:a16="http://schemas.microsoft.com/office/drawing/2014/main" id="{B1130FA9-1D05-4888-A4FE-C6904B7B5A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0157" y="1600200"/>
            <a:ext cx="7883685" cy="4525963"/>
          </a:xfrm>
        </p:spPr>
      </p:pic>
    </p:spTree>
    <p:extLst>
      <p:ext uri="{BB962C8B-B14F-4D97-AF65-F5344CB8AC3E}">
        <p14:creationId xmlns:p14="http://schemas.microsoft.com/office/powerpoint/2010/main" val="1242377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1371600"/>
            <a:ext cx="7924800" cy="3139321"/>
          </a:xfrm>
          <a:prstGeom prst="rect">
            <a:avLst/>
          </a:prstGeom>
        </p:spPr>
        <p:txBody>
          <a:bodyPr wrap="square">
            <a:spAutoFit/>
          </a:bodyPr>
          <a:lstStyle/>
          <a:p>
            <a:r>
              <a:rPr lang="en-US" dirty="0"/>
              <a:t> Data which is to be collected will be produced by various  sources like applications servers, social networking sites and various others. This data will be in the form of </a:t>
            </a:r>
            <a:r>
              <a:rPr lang="en-US" b="1" dirty="0"/>
              <a:t>log files</a:t>
            </a:r>
            <a:r>
              <a:rPr lang="en-US" dirty="0"/>
              <a:t> and </a:t>
            </a:r>
            <a:r>
              <a:rPr lang="en-US" b="1" dirty="0"/>
              <a:t>events</a:t>
            </a:r>
            <a:r>
              <a:rPr lang="en-US" dirty="0"/>
              <a:t>.</a:t>
            </a:r>
          </a:p>
          <a:p>
            <a:r>
              <a:rPr lang="en-US" b="1" dirty="0"/>
              <a:t>Log file</a:t>
            </a:r>
            <a:r>
              <a:rPr lang="en-US" dirty="0"/>
              <a:t> − In general, a log file is a </a:t>
            </a:r>
            <a:r>
              <a:rPr lang="en-US" b="1" dirty="0"/>
              <a:t>file</a:t>
            </a:r>
            <a:r>
              <a:rPr lang="en-US" dirty="0"/>
              <a:t> that lists events/actions that occur in an operating system. For example, web servers list every request made to the server in the log files.</a:t>
            </a:r>
          </a:p>
          <a:p>
            <a:r>
              <a:rPr lang="en-US" dirty="0"/>
              <a:t>Processing the log files produces info:: −</a:t>
            </a:r>
          </a:p>
          <a:p>
            <a:r>
              <a:rPr lang="en-US" dirty="0"/>
              <a:t>Understanding the application performance and  various software and hardware failures.</a:t>
            </a:r>
          </a:p>
          <a:p>
            <a:r>
              <a:rPr lang="en-US" dirty="0"/>
              <a:t>the user behavior and derive better business insights.</a:t>
            </a:r>
          </a:p>
          <a:p>
            <a:endParaRPr lang="en-US" dirty="0"/>
          </a:p>
        </p:txBody>
      </p:sp>
      <p:sp>
        <p:nvSpPr>
          <p:cNvPr id="5" name="Rectangle 4"/>
          <p:cNvSpPr/>
          <p:nvPr/>
        </p:nvSpPr>
        <p:spPr>
          <a:xfrm>
            <a:off x="533400" y="5029200"/>
            <a:ext cx="8153400" cy="923330"/>
          </a:xfrm>
          <a:prstGeom prst="rect">
            <a:avLst/>
          </a:prstGeom>
        </p:spPr>
        <p:txBody>
          <a:bodyPr wrap="square">
            <a:spAutoFit/>
          </a:bodyPr>
          <a:lstStyle/>
          <a:p>
            <a:r>
              <a:rPr lang="en-US" dirty="0"/>
              <a:t>When the rate of incoming data exceeds the rate at which data can be written to the destination, Flume acts as a mediator between data producers and the centralized stores and provides a steady flow of data between them</a:t>
            </a:r>
          </a:p>
        </p:txBody>
      </p:sp>
      <p:sp>
        <p:nvSpPr>
          <p:cNvPr id="6" name="Rectangle 5"/>
          <p:cNvSpPr/>
          <p:nvPr/>
        </p:nvSpPr>
        <p:spPr>
          <a:xfrm>
            <a:off x="685800" y="533400"/>
            <a:ext cx="7543800" cy="646331"/>
          </a:xfrm>
          <a:prstGeom prst="rect">
            <a:avLst/>
          </a:prstGeom>
        </p:spPr>
        <p:txBody>
          <a:bodyPr wrap="square">
            <a:spAutoFit/>
          </a:bodyPr>
          <a:lstStyle/>
          <a:p>
            <a:r>
              <a:rPr lang="en-US" dirty="0"/>
              <a:t>Apache Flume is a tool used to collect  streaming data such as log files, events  from various sources</a:t>
            </a:r>
          </a:p>
        </p:txBody>
      </p:sp>
      <p:sp>
        <p:nvSpPr>
          <p:cNvPr id="7" name="Rectangle 6"/>
          <p:cNvSpPr/>
          <p:nvPr/>
        </p:nvSpPr>
        <p:spPr>
          <a:xfrm>
            <a:off x="533400" y="4267200"/>
            <a:ext cx="7391400" cy="369332"/>
          </a:xfrm>
          <a:prstGeom prst="rect">
            <a:avLst/>
          </a:prstGeom>
        </p:spPr>
        <p:txBody>
          <a:bodyPr wrap="square">
            <a:spAutoFit/>
          </a:bodyPr>
          <a:lstStyle/>
          <a:p>
            <a:r>
              <a:rPr lang="en-US" dirty="0"/>
              <a:t>An </a:t>
            </a:r>
            <a:r>
              <a:rPr lang="en-US" b="1" dirty="0"/>
              <a:t>event</a:t>
            </a:r>
            <a:r>
              <a:rPr lang="en-US" dirty="0"/>
              <a:t> is the basic unit of the data transported inside </a:t>
            </a:r>
            <a:r>
              <a:rPr lang="en-US" b="1" dirty="0"/>
              <a:t>Flume</a:t>
            </a:r>
            <a:r>
              <a:rPr lang="en-US" dirty="0"/>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CFB18-8093-445A-BF01-DBC490F23FD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A9B978E-49EE-47BD-8619-783CC2D10D8A}"/>
              </a:ext>
            </a:extLst>
          </p:cNvPr>
          <p:cNvSpPr>
            <a:spLocks noGrp="1"/>
          </p:cNvSpPr>
          <p:nvPr>
            <p:ph idx="1"/>
          </p:nvPr>
        </p:nvSpPr>
        <p:spPr/>
        <p:txBody>
          <a:bodyPr/>
          <a:lstStyle/>
          <a:p>
            <a:r>
              <a:rPr lang="en-US" b="1" dirty="0"/>
              <a:t>Step 6: </a:t>
            </a:r>
            <a:br>
              <a:rPr lang="en-US" dirty="0"/>
            </a:br>
            <a:r>
              <a:rPr lang="en-US" dirty="0"/>
              <a:t>Copy the consumer key and the consumer secret code.</a:t>
            </a:r>
            <a:endParaRPr lang="en-IN" dirty="0"/>
          </a:p>
        </p:txBody>
      </p:sp>
    </p:spTree>
    <p:extLst>
      <p:ext uri="{BB962C8B-B14F-4D97-AF65-F5344CB8AC3E}">
        <p14:creationId xmlns:p14="http://schemas.microsoft.com/office/powerpoint/2010/main" val="258803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28B44-C542-488C-99BB-A26D6F898086}"/>
              </a:ext>
            </a:extLst>
          </p:cNvPr>
          <p:cNvSpPr>
            <a:spLocks noGrp="1"/>
          </p:cNvSpPr>
          <p:nvPr>
            <p:ph type="title"/>
          </p:nvPr>
        </p:nvSpPr>
        <p:spPr>
          <a:xfrm>
            <a:off x="325120" y="609600"/>
            <a:ext cx="8229600" cy="1143000"/>
          </a:xfrm>
        </p:spPr>
        <p:txBody>
          <a:bodyPr>
            <a:normAutofit fontScale="90000"/>
          </a:bodyPr>
          <a:lstStyle/>
          <a:p>
            <a:r>
              <a:rPr lang="en-US" b="1" dirty="0"/>
              <a:t>Step 7: </a:t>
            </a:r>
            <a:br>
              <a:rPr lang="en-US" dirty="0"/>
            </a:br>
            <a:r>
              <a:rPr lang="en-US" dirty="0"/>
              <a:t>Scroll down further and select the ‘create my access token’ button.</a:t>
            </a:r>
            <a:endParaRPr lang="en-IN" dirty="0"/>
          </a:p>
        </p:txBody>
      </p:sp>
      <p:pic>
        <p:nvPicPr>
          <p:cNvPr id="1026" name="Picture 2">
            <a:extLst>
              <a:ext uri="{FF2B5EF4-FFF2-40B4-BE49-F238E27FC236}">
                <a16:creationId xmlns:a16="http://schemas.microsoft.com/office/drawing/2014/main" id="{F71D6981-A0A7-4553-9FC3-54C4B9455E7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1960" y="2590800"/>
            <a:ext cx="8077200" cy="372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1750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D1524-CC3D-4971-A4DD-670EE1C919F8}"/>
              </a:ext>
            </a:extLst>
          </p:cNvPr>
          <p:cNvSpPr>
            <a:spLocks noGrp="1"/>
          </p:cNvSpPr>
          <p:nvPr>
            <p:ph type="title"/>
          </p:nvPr>
        </p:nvSpPr>
        <p:spPr>
          <a:xfrm>
            <a:off x="228600" y="814909"/>
            <a:ext cx="8229600" cy="1143000"/>
          </a:xfrm>
        </p:spPr>
        <p:txBody>
          <a:bodyPr>
            <a:normAutofit fontScale="90000"/>
          </a:bodyPr>
          <a:lstStyle/>
          <a:p>
            <a:r>
              <a:rPr lang="en-US" dirty="0"/>
              <a:t>Now, you will receive a message stating “that you have successfully generated your application access token”</a:t>
            </a:r>
            <a:endParaRPr lang="en-IN" dirty="0"/>
          </a:p>
        </p:txBody>
      </p:sp>
      <p:pic>
        <p:nvPicPr>
          <p:cNvPr id="2050" name="Picture 2">
            <a:extLst>
              <a:ext uri="{FF2B5EF4-FFF2-40B4-BE49-F238E27FC236}">
                <a16:creationId xmlns:a16="http://schemas.microsoft.com/office/drawing/2014/main" id="{66E711A7-51AD-4D20-AE8C-A97052A1AC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864905"/>
            <a:ext cx="6705600" cy="2354262"/>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29181657-4087-49D4-BFB3-30FB77E8FA95}"/>
              </a:ext>
            </a:extLst>
          </p:cNvPr>
          <p:cNvSpPr>
            <a:spLocks noGrp="1"/>
          </p:cNvSpPr>
          <p:nvPr>
            <p:ph idx="1"/>
          </p:nvPr>
        </p:nvSpPr>
        <p:spPr>
          <a:xfrm>
            <a:off x="457200" y="2514600"/>
            <a:ext cx="8229600" cy="3611563"/>
          </a:xfrm>
        </p:spPr>
        <p:txBody>
          <a:bodyPr/>
          <a:lstStyle/>
          <a:p>
            <a:endParaRPr lang="en-IN" dirty="0"/>
          </a:p>
        </p:txBody>
      </p:sp>
    </p:spTree>
    <p:extLst>
      <p:ext uri="{BB962C8B-B14F-4D97-AF65-F5344CB8AC3E}">
        <p14:creationId xmlns:p14="http://schemas.microsoft.com/office/powerpoint/2010/main" val="31981968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3550B-E904-4AC4-8C3D-EAC2D97E800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CDD2AF3-93C0-4790-86E8-E0B31D390FF9}"/>
              </a:ext>
            </a:extLst>
          </p:cNvPr>
          <p:cNvSpPr>
            <a:spLocks noGrp="1"/>
          </p:cNvSpPr>
          <p:nvPr>
            <p:ph idx="1"/>
          </p:nvPr>
        </p:nvSpPr>
        <p:spPr/>
        <p:txBody>
          <a:bodyPr/>
          <a:lstStyle/>
          <a:p>
            <a:r>
              <a:rPr lang="en-US" b="1" dirty="0"/>
              <a:t>Step 8: </a:t>
            </a:r>
            <a:br>
              <a:rPr lang="en-US" dirty="0"/>
            </a:br>
            <a:r>
              <a:rPr lang="en-US" dirty="0"/>
              <a:t>Copy the Access Token and Access token Secret code for further use.</a:t>
            </a:r>
            <a:endParaRPr lang="en-IN" dirty="0"/>
          </a:p>
        </p:txBody>
      </p:sp>
    </p:spTree>
    <p:extLst>
      <p:ext uri="{BB962C8B-B14F-4D97-AF65-F5344CB8AC3E}">
        <p14:creationId xmlns:p14="http://schemas.microsoft.com/office/powerpoint/2010/main" val="38576491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3054E-F215-44BE-B46C-DEED276DC50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A730D10-786E-48D3-BAEE-D9B9C9CB39E5}"/>
              </a:ext>
            </a:extLst>
          </p:cNvPr>
          <p:cNvSpPr>
            <a:spLocks noGrp="1"/>
          </p:cNvSpPr>
          <p:nvPr>
            <p:ph idx="1"/>
          </p:nvPr>
        </p:nvSpPr>
        <p:spPr>
          <a:xfrm>
            <a:off x="457200" y="1600200"/>
            <a:ext cx="8382000" cy="4525963"/>
          </a:xfrm>
        </p:spPr>
        <p:txBody>
          <a:bodyPr>
            <a:normAutofit/>
          </a:bodyPr>
          <a:lstStyle/>
          <a:p>
            <a:r>
              <a:rPr lang="en-US" sz="2000" dirty="0"/>
              <a:t>open </a:t>
            </a:r>
            <a:r>
              <a:rPr lang="en-US" sz="2000" dirty="0" err="1"/>
              <a:t>flume.conf</a:t>
            </a:r>
            <a:r>
              <a:rPr lang="en-US" sz="2000" dirty="0"/>
              <a:t> file ::::::</a:t>
            </a:r>
          </a:p>
          <a:p>
            <a:endParaRPr lang="en-US" sz="2000" dirty="0"/>
          </a:p>
          <a:p>
            <a:r>
              <a:rPr lang="en-US" sz="2000" dirty="0" err="1"/>
              <a:t>mishra@mishra-VirtualBox</a:t>
            </a:r>
            <a:r>
              <a:rPr lang="en-US" sz="2000" dirty="0"/>
              <a:t>:$ </a:t>
            </a:r>
            <a:r>
              <a:rPr lang="en-US" sz="2000" b="1" dirty="0"/>
              <a:t>cd </a:t>
            </a:r>
            <a:r>
              <a:rPr lang="en-US" sz="2000" b="1" dirty="0" err="1"/>
              <a:t>usr</a:t>
            </a:r>
            <a:r>
              <a:rPr lang="en-US" sz="2000" b="1" dirty="0"/>
              <a:t>/local/work/flume/conf</a:t>
            </a:r>
          </a:p>
          <a:p>
            <a:br>
              <a:rPr lang="en-US" sz="2000" dirty="0"/>
            </a:br>
            <a:r>
              <a:rPr lang="en-US" sz="2000" dirty="0" err="1"/>
              <a:t>mishra@mishra-VirtualBox</a:t>
            </a:r>
            <a:r>
              <a:rPr lang="en-US" sz="2000" dirty="0"/>
              <a:t>:/</a:t>
            </a:r>
            <a:r>
              <a:rPr lang="en-US" sz="2000" dirty="0" err="1"/>
              <a:t>usr</a:t>
            </a:r>
            <a:r>
              <a:rPr lang="en-US" sz="2000" dirty="0"/>
              <a:t>/local/work/flume/conf$ </a:t>
            </a:r>
            <a:r>
              <a:rPr lang="en-US" sz="2000" b="1" dirty="0" err="1"/>
              <a:t>sudo</a:t>
            </a:r>
            <a:r>
              <a:rPr lang="en-US" sz="2000" b="1" dirty="0"/>
              <a:t> nano </a:t>
            </a:r>
            <a:r>
              <a:rPr lang="en-US" sz="2000" b="1" dirty="0" err="1"/>
              <a:t>flume.conf</a:t>
            </a:r>
            <a:r>
              <a:rPr lang="en-US" sz="2000" b="1" dirty="0"/>
              <a:t> </a:t>
            </a:r>
          </a:p>
          <a:p>
            <a:br>
              <a:rPr lang="en-US" sz="2000" dirty="0"/>
            </a:br>
            <a:r>
              <a:rPr lang="en-US" sz="2000" dirty="0"/>
              <a:t>comment all lines with # and paste:::::</a:t>
            </a:r>
            <a:br>
              <a:rPr lang="en-US" sz="2000" dirty="0"/>
            </a:br>
            <a:endParaRPr lang="en-IN" sz="2000" dirty="0"/>
          </a:p>
        </p:txBody>
      </p:sp>
    </p:spTree>
    <p:extLst>
      <p:ext uri="{BB962C8B-B14F-4D97-AF65-F5344CB8AC3E}">
        <p14:creationId xmlns:p14="http://schemas.microsoft.com/office/powerpoint/2010/main" val="17514461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D21C9-E50E-47A9-87BE-8741DE9F5259}"/>
              </a:ext>
            </a:extLst>
          </p:cNvPr>
          <p:cNvSpPr>
            <a:spLocks noGrp="1"/>
          </p:cNvSpPr>
          <p:nvPr>
            <p:ph type="title"/>
          </p:nvPr>
        </p:nvSpPr>
        <p:spPr/>
        <p:txBody>
          <a:bodyPr/>
          <a:lstStyle/>
          <a:p>
            <a:endParaRPr lang="en-IN" dirty="0"/>
          </a:p>
        </p:txBody>
      </p:sp>
      <p:sp>
        <p:nvSpPr>
          <p:cNvPr id="4" name="Rectangle 1">
            <a:extLst>
              <a:ext uri="{FF2B5EF4-FFF2-40B4-BE49-F238E27FC236}">
                <a16:creationId xmlns:a16="http://schemas.microsoft.com/office/drawing/2014/main" id="{F02DE0F7-7086-4C29-A24C-6469E348F500}"/>
              </a:ext>
            </a:extLst>
          </p:cNvPr>
          <p:cNvSpPr>
            <a:spLocks noGrp="1" noChangeArrowheads="1"/>
          </p:cNvSpPr>
          <p:nvPr>
            <p:ph idx="1"/>
          </p:nvPr>
        </p:nvSpPr>
        <p:spPr bwMode="auto">
          <a:xfrm>
            <a:off x="457200" y="1601024"/>
            <a:ext cx="6086153"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222222"/>
                </a:solidFill>
                <a:effectLst/>
                <a:cs typeface="Arial" panose="020B0604020202020204" pitchFamily="34" charset="0"/>
              </a:rPr>
              <a:t>TwitterAgent.sources</a:t>
            </a:r>
            <a:r>
              <a:rPr kumimoji="0" lang="en-US" altLang="en-US" sz="1200" b="0" i="0" u="none" strike="noStrike" cap="none" normalizeH="0" baseline="0" dirty="0">
                <a:ln>
                  <a:noFill/>
                </a:ln>
                <a:solidFill>
                  <a:srgbClr val="222222"/>
                </a:solidFill>
                <a:effectLst/>
                <a:cs typeface="Arial" panose="020B0604020202020204" pitchFamily="34" charset="0"/>
              </a:rPr>
              <a:t> = Twitter</a:t>
            </a:r>
            <a:br>
              <a:rPr kumimoji="0" lang="en-US" altLang="en-US" sz="1200" b="0" i="0" u="none" strike="noStrike" cap="none" normalizeH="0" baseline="0" dirty="0">
                <a:ln>
                  <a:noFill/>
                </a:ln>
                <a:solidFill>
                  <a:schemeClr val="tx1"/>
                </a:solidFill>
                <a:effectLst/>
              </a:rPr>
            </a:br>
            <a:r>
              <a:rPr kumimoji="0" lang="en-US" altLang="en-US" sz="1200" b="0" i="0" u="none" strike="noStrike" cap="none" normalizeH="0" baseline="0" dirty="0" err="1">
                <a:ln>
                  <a:noFill/>
                </a:ln>
                <a:solidFill>
                  <a:srgbClr val="222222"/>
                </a:solidFill>
                <a:effectLst/>
                <a:cs typeface="Arial" panose="020B0604020202020204" pitchFamily="34" charset="0"/>
              </a:rPr>
              <a:t>TwitterAgent.channels</a:t>
            </a:r>
            <a:r>
              <a:rPr kumimoji="0" lang="en-US" altLang="en-US" sz="1200" b="0" i="0" u="none" strike="noStrike" cap="none" normalizeH="0" baseline="0" dirty="0">
                <a:ln>
                  <a:noFill/>
                </a:ln>
                <a:solidFill>
                  <a:srgbClr val="222222"/>
                </a:solidFill>
                <a:effectLst/>
                <a:cs typeface="Arial" panose="020B0604020202020204" pitchFamily="34" charset="0"/>
              </a:rPr>
              <a:t> = </a:t>
            </a:r>
            <a:r>
              <a:rPr kumimoji="0" lang="en-US" altLang="en-US" sz="1200" b="0" i="0" u="none" strike="noStrike" cap="none" normalizeH="0" baseline="0" dirty="0" err="1">
                <a:ln>
                  <a:noFill/>
                </a:ln>
                <a:solidFill>
                  <a:srgbClr val="222222"/>
                </a:solidFill>
                <a:effectLst/>
                <a:cs typeface="Arial" panose="020B0604020202020204" pitchFamily="34" charset="0"/>
              </a:rPr>
              <a:t>MemChannel</a:t>
            </a:r>
            <a:br>
              <a:rPr kumimoji="0" lang="en-US" altLang="en-US" sz="1200" b="0" i="0" u="none" strike="noStrike" cap="none" normalizeH="0" baseline="0" dirty="0">
                <a:ln>
                  <a:noFill/>
                </a:ln>
                <a:solidFill>
                  <a:schemeClr val="tx1"/>
                </a:solidFill>
                <a:effectLst/>
              </a:rPr>
            </a:br>
            <a:r>
              <a:rPr kumimoji="0" lang="en-US" altLang="en-US" sz="1200" b="0" i="0" u="none" strike="noStrike" cap="none" normalizeH="0" baseline="0" dirty="0" err="1">
                <a:ln>
                  <a:noFill/>
                </a:ln>
                <a:solidFill>
                  <a:srgbClr val="222222"/>
                </a:solidFill>
                <a:effectLst/>
                <a:cs typeface="Arial" panose="020B0604020202020204" pitchFamily="34" charset="0"/>
              </a:rPr>
              <a:t>TwitterAgent.sinks</a:t>
            </a:r>
            <a:r>
              <a:rPr kumimoji="0" lang="en-US" altLang="en-US" sz="1200" b="0" i="0" u="none" strike="noStrike" cap="none" normalizeH="0" baseline="0" dirty="0">
                <a:ln>
                  <a:noFill/>
                </a:ln>
                <a:solidFill>
                  <a:srgbClr val="222222"/>
                </a:solidFill>
                <a:effectLst/>
                <a:cs typeface="Arial" panose="020B0604020202020204" pitchFamily="34" charset="0"/>
              </a:rPr>
              <a:t> = HDFS</a:t>
            </a:r>
            <a:br>
              <a:rPr kumimoji="0" lang="en-US" altLang="en-US" sz="1200" b="0" i="0" u="none" strike="noStrike" cap="none" normalizeH="0" baseline="0" dirty="0">
                <a:ln>
                  <a:noFill/>
                </a:ln>
                <a:solidFill>
                  <a:schemeClr val="tx1"/>
                </a:solidFill>
                <a:effectLst/>
              </a:rPr>
            </a:br>
            <a:br>
              <a:rPr kumimoji="0" lang="en-US" altLang="en-US" sz="1200" b="0" i="0" u="none" strike="noStrike" cap="none" normalizeH="0" baseline="0" dirty="0">
                <a:ln>
                  <a:noFill/>
                </a:ln>
                <a:solidFill>
                  <a:schemeClr val="tx1"/>
                </a:solidFill>
                <a:effectLst/>
              </a:rPr>
            </a:br>
            <a:r>
              <a:rPr kumimoji="0" lang="en-US" altLang="en-US" sz="1200" b="0" i="0" u="none" strike="noStrike" cap="none" normalizeH="0" baseline="0" dirty="0" err="1">
                <a:ln>
                  <a:noFill/>
                </a:ln>
                <a:solidFill>
                  <a:srgbClr val="222222"/>
                </a:solidFill>
                <a:effectLst/>
                <a:cs typeface="Arial" panose="020B0604020202020204" pitchFamily="34" charset="0"/>
              </a:rPr>
              <a:t>TwitterAgent.sources.Twitter.type</a:t>
            </a:r>
            <a:r>
              <a:rPr kumimoji="0" lang="en-US" altLang="en-US" sz="1200" b="0" i="0" u="none" strike="noStrike" cap="none" normalizeH="0" baseline="0" dirty="0">
                <a:ln>
                  <a:noFill/>
                </a:ln>
                <a:solidFill>
                  <a:srgbClr val="222222"/>
                </a:solidFill>
                <a:effectLst/>
                <a:cs typeface="Arial" panose="020B0604020202020204" pitchFamily="34" charset="0"/>
              </a:rPr>
              <a:t> = </a:t>
            </a:r>
            <a:r>
              <a:rPr kumimoji="0" lang="en-US" altLang="en-US" sz="1200" b="0" i="0" u="none" strike="noStrike" cap="none" normalizeH="0" baseline="0" dirty="0" err="1">
                <a:ln>
                  <a:noFill/>
                </a:ln>
                <a:solidFill>
                  <a:srgbClr val="222222"/>
                </a:solidFill>
                <a:effectLst/>
                <a:cs typeface="Arial" panose="020B0604020202020204" pitchFamily="34" charset="0"/>
              </a:rPr>
              <a:t>org.apache.flume.source.twitter.TwitterSource</a:t>
            </a:r>
            <a:br>
              <a:rPr kumimoji="0" lang="en-US" altLang="en-US" sz="1200" b="0" i="0" u="none" strike="noStrike" cap="none" normalizeH="0" baseline="0" dirty="0">
                <a:ln>
                  <a:noFill/>
                </a:ln>
                <a:solidFill>
                  <a:schemeClr val="tx1"/>
                </a:solidFill>
                <a:effectLst/>
              </a:rPr>
            </a:br>
            <a:r>
              <a:rPr kumimoji="0" lang="en-US" altLang="en-US" sz="1200" b="0" i="0" u="none" strike="noStrike" cap="none" normalizeH="0" baseline="0" dirty="0" err="1">
                <a:ln>
                  <a:noFill/>
                </a:ln>
                <a:solidFill>
                  <a:srgbClr val="222222"/>
                </a:solidFill>
                <a:effectLst/>
                <a:cs typeface="Arial" panose="020B0604020202020204" pitchFamily="34" charset="0"/>
              </a:rPr>
              <a:t>TwitterAgent.sources.Twitter.channels</a:t>
            </a:r>
            <a:r>
              <a:rPr kumimoji="0" lang="en-US" altLang="en-US" sz="1200" b="0" i="0" u="none" strike="noStrike" cap="none" normalizeH="0" baseline="0" dirty="0">
                <a:ln>
                  <a:noFill/>
                </a:ln>
                <a:solidFill>
                  <a:srgbClr val="222222"/>
                </a:solidFill>
                <a:effectLst/>
                <a:cs typeface="Arial" panose="020B0604020202020204" pitchFamily="34" charset="0"/>
              </a:rPr>
              <a:t> = </a:t>
            </a:r>
            <a:r>
              <a:rPr kumimoji="0" lang="en-US" altLang="en-US" sz="1200" b="0" i="0" u="none" strike="noStrike" cap="none" normalizeH="0" baseline="0" dirty="0" err="1">
                <a:ln>
                  <a:noFill/>
                </a:ln>
                <a:solidFill>
                  <a:srgbClr val="222222"/>
                </a:solidFill>
                <a:effectLst/>
                <a:cs typeface="Arial" panose="020B0604020202020204" pitchFamily="34" charset="0"/>
              </a:rPr>
              <a:t>MemChannel</a:t>
            </a:r>
            <a:br>
              <a:rPr kumimoji="0" lang="en-US" altLang="en-US" sz="1200" b="0" i="0" u="none" strike="noStrike" cap="none" normalizeH="0" baseline="0" dirty="0">
                <a:ln>
                  <a:noFill/>
                </a:ln>
                <a:solidFill>
                  <a:schemeClr val="tx1"/>
                </a:solidFill>
                <a:effectLst/>
              </a:rPr>
            </a:br>
            <a:r>
              <a:rPr kumimoji="0" lang="en-US" altLang="en-US" sz="1200" b="0" i="0" u="none" strike="noStrike" cap="none" normalizeH="0" baseline="0" dirty="0" err="1">
                <a:ln>
                  <a:noFill/>
                </a:ln>
                <a:solidFill>
                  <a:srgbClr val="222222"/>
                </a:solidFill>
                <a:effectLst/>
                <a:cs typeface="Arial" panose="020B0604020202020204" pitchFamily="34" charset="0"/>
              </a:rPr>
              <a:t>TwitterAgent.sources.Twitter.consumerKey</a:t>
            </a:r>
            <a:r>
              <a:rPr kumimoji="0" lang="en-US" altLang="en-US" sz="1200" b="0" i="0" u="none" strike="noStrike" cap="none" normalizeH="0" baseline="0" dirty="0">
                <a:ln>
                  <a:noFill/>
                </a:ln>
                <a:solidFill>
                  <a:srgbClr val="222222"/>
                </a:solidFill>
                <a:effectLst/>
                <a:cs typeface="Arial" panose="020B0604020202020204" pitchFamily="34" charset="0"/>
              </a:rPr>
              <a:t> = </a:t>
            </a:r>
            <a:r>
              <a:rPr kumimoji="0" lang="en-US" altLang="en-US" sz="1200" b="0" i="0" u="none" strike="noStrike" cap="none" normalizeH="0" baseline="0" dirty="0" err="1">
                <a:ln>
                  <a:noFill/>
                </a:ln>
                <a:solidFill>
                  <a:srgbClr val="222222"/>
                </a:solidFill>
                <a:effectLst/>
                <a:cs typeface="Arial" panose="020B0604020202020204" pitchFamily="34" charset="0"/>
              </a:rPr>
              <a:t>tB</a:t>
            </a:r>
            <a:br>
              <a:rPr kumimoji="0" lang="en-US" altLang="en-US" sz="1200" b="0" i="0" u="none" strike="noStrike" cap="none" normalizeH="0" baseline="0" dirty="0">
                <a:ln>
                  <a:noFill/>
                </a:ln>
                <a:solidFill>
                  <a:schemeClr val="tx1"/>
                </a:solidFill>
                <a:effectLst/>
              </a:rPr>
            </a:br>
            <a:r>
              <a:rPr kumimoji="0" lang="en-US" altLang="en-US" sz="1200" b="0" i="0" u="none" strike="noStrike" cap="none" normalizeH="0" baseline="0" dirty="0" err="1">
                <a:ln>
                  <a:noFill/>
                </a:ln>
                <a:solidFill>
                  <a:srgbClr val="222222"/>
                </a:solidFill>
                <a:effectLst/>
                <a:cs typeface="Arial" panose="020B0604020202020204" pitchFamily="34" charset="0"/>
              </a:rPr>
              <a:t>TwitterAgent.sources.Twitter.consumerSecret</a:t>
            </a:r>
            <a:r>
              <a:rPr kumimoji="0" lang="en-US" altLang="en-US" sz="1200" b="0" i="0" u="none" strike="noStrike" cap="none" normalizeH="0" baseline="0" dirty="0">
                <a:ln>
                  <a:noFill/>
                </a:ln>
                <a:solidFill>
                  <a:srgbClr val="222222"/>
                </a:solidFill>
                <a:effectLst/>
                <a:cs typeface="Arial" panose="020B0604020202020204" pitchFamily="34" charset="0"/>
              </a:rPr>
              <a:t> = </a:t>
            </a:r>
            <a:r>
              <a:rPr kumimoji="0" lang="en-US" altLang="en-US" sz="1200" b="0" i="0" u="none" strike="noStrike" cap="none" normalizeH="0" baseline="0" dirty="0" err="1">
                <a:ln>
                  <a:noFill/>
                </a:ln>
                <a:solidFill>
                  <a:srgbClr val="222222"/>
                </a:solidFill>
                <a:effectLst/>
                <a:cs typeface="Arial" panose="020B0604020202020204" pitchFamily="34" charset="0"/>
              </a:rPr>
              <a:t>tcI</a:t>
            </a:r>
            <a:br>
              <a:rPr kumimoji="0" lang="en-US" altLang="en-US" sz="1200" b="0" i="0" u="none" strike="noStrike" cap="none" normalizeH="0" baseline="0" dirty="0">
                <a:ln>
                  <a:noFill/>
                </a:ln>
                <a:solidFill>
                  <a:schemeClr val="tx1"/>
                </a:solidFill>
                <a:effectLst/>
              </a:rPr>
            </a:br>
            <a:r>
              <a:rPr kumimoji="0" lang="en-US" altLang="en-US" sz="1200" b="0" i="0" u="none" strike="noStrike" cap="none" normalizeH="0" baseline="0" dirty="0" err="1">
                <a:ln>
                  <a:noFill/>
                </a:ln>
                <a:solidFill>
                  <a:srgbClr val="222222"/>
                </a:solidFill>
                <a:effectLst/>
                <a:cs typeface="Arial" panose="020B0604020202020204" pitchFamily="34" charset="0"/>
              </a:rPr>
              <a:t>TwitterAgent.sources.Twitter.accessToken</a:t>
            </a:r>
            <a:r>
              <a:rPr kumimoji="0" lang="en-US" altLang="en-US" sz="1200" b="0" i="0" u="none" strike="noStrike" cap="none" normalizeH="0" baseline="0" dirty="0">
                <a:ln>
                  <a:noFill/>
                </a:ln>
                <a:solidFill>
                  <a:srgbClr val="222222"/>
                </a:solidFill>
                <a:effectLst/>
                <a:cs typeface="Arial" panose="020B0604020202020204" pitchFamily="34" charset="0"/>
              </a:rPr>
              <a:t> = 11685</a:t>
            </a:r>
            <a:br>
              <a:rPr kumimoji="0" lang="en-US" altLang="en-US" sz="1200" b="0" i="0" u="none" strike="noStrike" cap="none" normalizeH="0" baseline="0" dirty="0">
                <a:ln>
                  <a:noFill/>
                </a:ln>
                <a:solidFill>
                  <a:schemeClr val="tx1"/>
                </a:solidFill>
                <a:effectLst/>
              </a:rPr>
            </a:br>
            <a:r>
              <a:rPr kumimoji="0" lang="en-US" altLang="en-US" sz="1200" b="0" i="0" u="none" strike="noStrike" cap="none" normalizeH="0" baseline="0" dirty="0" err="1">
                <a:ln>
                  <a:noFill/>
                </a:ln>
                <a:solidFill>
                  <a:srgbClr val="222222"/>
                </a:solidFill>
                <a:effectLst/>
                <a:cs typeface="Arial" panose="020B0604020202020204" pitchFamily="34" charset="0"/>
              </a:rPr>
              <a:t>TwitterAgent.sources.Twitter.accessTokenSecret</a:t>
            </a:r>
            <a:r>
              <a:rPr kumimoji="0" lang="en-US" altLang="en-US" sz="1200" b="0" i="0" u="none" strike="noStrike" cap="none" normalizeH="0" baseline="0" dirty="0">
                <a:ln>
                  <a:noFill/>
                </a:ln>
                <a:solidFill>
                  <a:srgbClr val="222222"/>
                </a:solidFill>
                <a:effectLst/>
                <a:cs typeface="Arial" panose="020B0604020202020204" pitchFamily="34" charset="0"/>
              </a:rPr>
              <a:t> = </a:t>
            </a:r>
            <a:r>
              <a:rPr kumimoji="0" lang="en-US" altLang="en-US" sz="1200" b="0" i="0" u="none" strike="noStrike" cap="none" normalizeH="0" baseline="0" dirty="0" err="1">
                <a:ln>
                  <a:noFill/>
                </a:ln>
                <a:solidFill>
                  <a:srgbClr val="222222"/>
                </a:solidFill>
                <a:effectLst/>
                <a:cs typeface="Arial" panose="020B0604020202020204" pitchFamily="34" charset="0"/>
              </a:rPr>
              <a:t>IHk</a:t>
            </a:r>
            <a:br>
              <a:rPr kumimoji="0" lang="en-US" altLang="en-US" sz="1200" b="0" i="0" u="none" strike="noStrike" cap="none" normalizeH="0" baseline="0" dirty="0">
                <a:ln>
                  <a:noFill/>
                </a:ln>
                <a:solidFill>
                  <a:schemeClr val="tx1"/>
                </a:solidFill>
                <a:effectLst/>
              </a:rPr>
            </a:br>
            <a:r>
              <a:rPr kumimoji="0" lang="en-US" altLang="en-US" sz="1200" b="0" i="0" u="none" strike="noStrike" cap="none" normalizeH="0" baseline="0" dirty="0" err="1">
                <a:ln>
                  <a:noFill/>
                </a:ln>
                <a:solidFill>
                  <a:srgbClr val="222222"/>
                </a:solidFill>
                <a:effectLst/>
                <a:cs typeface="Arial" panose="020B0604020202020204" pitchFamily="34" charset="0"/>
              </a:rPr>
              <a:t>TwitterAgent.sources.Twitter.keywords</a:t>
            </a:r>
            <a:r>
              <a:rPr kumimoji="0" lang="en-US" altLang="en-US" sz="1200" b="0" i="0" u="none" strike="noStrike" cap="none" normalizeH="0" baseline="0" dirty="0">
                <a:ln>
                  <a:noFill/>
                </a:ln>
                <a:solidFill>
                  <a:srgbClr val="222222"/>
                </a:solidFill>
                <a:effectLst/>
                <a:cs typeface="Arial" panose="020B0604020202020204" pitchFamily="34" charset="0"/>
              </a:rPr>
              <a:t> = NMIMS</a:t>
            </a:r>
            <a:br>
              <a:rPr kumimoji="0" lang="en-US" altLang="en-US" sz="1200" b="0" i="0" u="none" strike="noStrike" cap="none" normalizeH="0" baseline="0" dirty="0">
                <a:ln>
                  <a:noFill/>
                </a:ln>
                <a:solidFill>
                  <a:schemeClr val="tx1"/>
                </a:solidFill>
                <a:effectLst/>
              </a:rPr>
            </a:br>
            <a:br>
              <a:rPr kumimoji="0" lang="en-US" altLang="en-US" sz="120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rgbClr val="222222"/>
                </a:solidFill>
                <a:effectLst/>
                <a:cs typeface="Arial" panose="020B0604020202020204" pitchFamily="34" charset="0"/>
              </a:rPr>
              <a:t>################## SINK #type = logger################################</a:t>
            </a:r>
            <a:br>
              <a:rPr kumimoji="0" lang="en-US" altLang="en-US" sz="1200" b="0" i="0" u="none" strike="noStrike" cap="none" normalizeH="0" baseline="0" dirty="0">
                <a:ln>
                  <a:noFill/>
                </a:ln>
                <a:solidFill>
                  <a:schemeClr val="tx1"/>
                </a:solidFill>
                <a:effectLst/>
              </a:rPr>
            </a:br>
            <a:r>
              <a:rPr kumimoji="0" lang="en-US" altLang="en-US" sz="1200" b="0" i="0" u="none" strike="noStrike" cap="none" normalizeH="0" baseline="0" dirty="0" err="1">
                <a:ln>
                  <a:noFill/>
                </a:ln>
                <a:solidFill>
                  <a:srgbClr val="222222"/>
                </a:solidFill>
                <a:effectLst/>
                <a:cs typeface="Arial" panose="020B0604020202020204" pitchFamily="34" charset="0"/>
              </a:rPr>
              <a:t>TwitterAgent.sinks.HDFS.channel</a:t>
            </a:r>
            <a:r>
              <a:rPr kumimoji="0" lang="en-US" altLang="en-US" sz="1200" b="0" i="0" u="none" strike="noStrike" cap="none" normalizeH="0" baseline="0" dirty="0">
                <a:ln>
                  <a:noFill/>
                </a:ln>
                <a:solidFill>
                  <a:srgbClr val="222222"/>
                </a:solidFill>
                <a:effectLst/>
                <a:cs typeface="Arial" panose="020B0604020202020204" pitchFamily="34" charset="0"/>
              </a:rPr>
              <a:t> = </a:t>
            </a:r>
            <a:r>
              <a:rPr kumimoji="0" lang="en-US" altLang="en-US" sz="1200" b="0" i="0" u="none" strike="noStrike" cap="none" normalizeH="0" baseline="0" dirty="0" err="1">
                <a:ln>
                  <a:noFill/>
                </a:ln>
                <a:solidFill>
                  <a:srgbClr val="222222"/>
                </a:solidFill>
                <a:effectLst/>
                <a:cs typeface="Arial" panose="020B0604020202020204" pitchFamily="34" charset="0"/>
              </a:rPr>
              <a:t>MemChannel</a:t>
            </a:r>
            <a:br>
              <a:rPr kumimoji="0" lang="en-US" altLang="en-US" sz="1200" b="0" i="0" u="none" strike="noStrike" cap="none" normalizeH="0" baseline="0" dirty="0">
                <a:ln>
                  <a:noFill/>
                </a:ln>
                <a:solidFill>
                  <a:schemeClr val="tx1"/>
                </a:solidFill>
                <a:effectLst/>
              </a:rPr>
            </a:br>
            <a:r>
              <a:rPr kumimoji="0" lang="en-US" altLang="en-US" sz="1200" b="0" i="0" u="none" strike="noStrike" cap="none" normalizeH="0" baseline="0" dirty="0" err="1">
                <a:ln>
                  <a:noFill/>
                </a:ln>
                <a:solidFill>
                  <a:srgbClr val="222222"/>
                </a:solidFill>
                <a:effectLst/>
                <a:cs typeface="Arial" panose="020B0604020202020204" pitchFamily="34" charset="0"/>
              </a:rPr>
              <a:t>TwitterAgent.sinks.HDFS.type</a:t>
            </a:r>
            <a:r>
              <a:rPr kumimoji="0" lang="en-US" altLang="en-US" sz="1200" b="0" i="0" u="none" strike="noStrike" cap="none" normalizeH="0" baseline="0" dirty="0">
                <a:ln>
                  <a:noFill/>
                </a:ln>
                <a:solidFill>
                  <a:srgbClr val="222222"/>
                </a:solidFill>
                <a:effectLst/>
                <a:cs typeface="Arial" panose="020B0604020202020204" pitchFamily="34" charset="0"/>
              </a:rPr>
              <a:t> = </a:t>
            </a:r>
            <a:r>
              <a:rPr kumimoji="0" lang="en-US" altLang="en-US" sz="1200" b="0" i="0" u="none" strike="noStrike" cap="none" normalizeH="0" baseline="0" dirty="0" err="1">
                <a:ln>
                  <a:noFill/>
                </a:ln>
                <a:solidFill>
                  <a:srgbClr val="222222"/>
                </a:solidFill>
                <a:effectLst/>
                <a:cs typeface="Arial" panose="020B0604020202020204" pitchFamily="34" charset="0"/>
              </a:rPr>
              <a:t>hdfs</a:t>
            </a:r>
            <a:br>
              <a:rPr kumimoji="0" lang="en-US" altLang="en-US" sz="1200" b="0" i="0" u="none" strike="noStrike" cap="none" normalizeH="0" baseline="0" dirty="0">
                <a:ln>
                  <a:noFill/>
                </a:ln>
                <a:solidFill>
                  <a:schemeClr val="tx1"/>
                </a:solidFill>
                <a:effectLst/>
              </a:rPr>
            </a:br>
            <a:r>
              <a:rPr kumimoji="0" lang="en-US" altLang="en-US" sz="1200" b="0" i="0" u="none" strike="noStrike" cap="none" normalizeH="0" baseline="0" dirty="0" err="1">
                <a:ln>
                  <a:noFill/>
                </a:ln>
                <a:solidFill>
                  <a:srgbClr val="222222"/>
                </a:solidFill>
                <a:effectLst/>
                <a:cs typeface="Arial" panose="020B0604020202020204" pitchFamily="34" charset="0"/>
              </a:rPr>
              <a:t>TwitterAgent.sinks.HDFS.hdfs.path</a:t>
            </a:r>
            <a:r>
              <a:rPr kumimoji="0" lang="en-US" altLang="en-US" sz="1200" b="0" i="0" u="none" strike="noStrike" cap="none" normalizeH="0" baseline="0" dirty="0">
                <a:ln>
                  <a:noFill/>
                </a:ln>
                <a:solidFill>
                  <a:srgbClr val="222222"/>
                </a:solidFill>
                <a:effectLst/>
                <a:cs typeface="Arial" panose="020B0604020202020204" pitchFamily="34" charset="0"/>
              </a:rPr>
              <a:t> =hdfs://localhost:8020/flumedata/</a:t>
            </a:r>
            <a:br>
              <a:rPr kumimoji="0" lang="en-US" altLang="en-US" sz="1200" b="0" i="0" u="none" strike="noStrike" cap="none" normalizeH="0" baseline="0" dirty="0">
                <a:ln>
                  <a:noFill/>
                </a:ln>
                <a:solidFill>
                  <a:schemeClr val="tx1"/>
                </a:solidFill>
                <a:effectLst/>
              </a:rPr>
            </a:br>
            <a:r>
              <a:rPr kumimoji="0" lang="en-US" altLang="en-US" sz="1200" b="0" i="0" u="none" strike="noStrike" cap="none" normalizeH="0" baseline="0" dirty="0" err="1">
                <a:ln>
                  <a:noFill/>
                </a:ln>
                <a:solidFill>
                  <a:srgbClr val="222222"/>
                </a:solidFill>
                <a:effectLst/>
                <a:cs typeface="Arial" panose="020B0604020202020204" pitchFamily="34" charset="0"/>
              </a:rPr>
              <a:t>TwitterAgent.sinks.HDFS.hdfs.fileType</a:t>
            </a:r>
            <a:r>
              <a:rPr kumimoji="0" lang="en-US" altLang="en-US" sz="1200" b="0" i="0" u="none" strike="noStrike" cap="none" normalizeH="0" baseline="0" dirty="0">
                <a:ln>
                  <a:noFill/>
                </a:ln>
                <a:solidFill>
                  <a:srgbClr val="222222"/>
                </a:solidFill>
                <a:effectLst/>
                <a:cs typeface="Arial" panose="020B0604020202020204" pitchFamily="34" charset="0"/>
              </a:rPr>
              <a:t> = DataStream</a:t>
            </a:r>
            <a:br>
              <a:rPr kumimoji="0" lang="en-US" altLang="en-US" sz="1200" b="0" i="0" u="none" strike="noStrike" cap="none" normalizeH="0" baseline="0" dirty="0">
                <a:ln>
                  <a:noFill/>
                </a:ln>
                <a:solidFill>
                  <a:schemeClr val="tx1"/>
                </a:solidFill>
                <a:effectLst/>
              </a:rPr>
            </a:br>
            <a:r>
              <a:rPr kumimoji="0" lang="en-US" altLang="en-US" sz="1200" b="0" i="0" u="none" strike="noStrike" cap="none" normalizeH="0" baseline="0" dirty="0" err="1">
                <a:ln>
                  <a:noFill/>
                </a:ln>
                <a:solidFill>
                  <a:srgbClr val="222222"/>
                </a:solidFill>
                <a:effectLst/>
                <a:cs typeface="Arial" panose="020B0604020202020204" pitchFamily="34" charset="0"/>
              </a:rPr>
              <a:t>TwitterAgent.sinks.HDFS.hdfs.writeFormat</a:t>
            </a:r>
            <a:r>
              <a:rPr kumimoji="0" lang="en-US" altLang="en-US" sz="1200" b="0" i="0" u="none" strike="noStrike" cap="none" normalizeH="0" baseline="0" dirty="0">
                <a:ln>
                  <a:noFill/>
                </a:ln>
                <a:solidFill>
                  <a:srgbClr val="222222"/>
                </a:solidFill>
                <a:effectLst/>
                <a:cs typeface="Arial" panose="020B0604020202020204" pitchFamily="34" charset="0"/>
              </a:rPr>
              <a:t> = Text</a:t>
            </a:r>
            <a:br>
              <a:rPr kumimoji="0" lang="en-US" altLang="en-US" sz="1200" b="0" i="0" u="none" strike="noStrike" cap="none" normalizeH="0" baseline="0" dirty="0">
                <a:ln>
                  <a:noFill/>
                </a:ln>
                <a:solidFill>
                  <a:schemeClr val="tx1"/>
                </a:solidFill>
                <a:effectLst/>
              </a:rPr>
            </a:br>
            <a:br>
              <a:rPr kumimoji="0" lang="en-US" altLang="en-US" sz="120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rgbClr val="222222"/>
                </a:solidFill>
                <a:effectLst/>
                <a:cs typeface="Arial" panose="020B0604020202020204" pitchFamily="34" charset="0"/>
              </a:rPr>
              <a:t>#################### CHANNEL #########################</a:t>
            </a:r>
            <a:br>
              <a:rPr kumimoji="0" lang="en-US" altLang="en-US" sz="1200" b="0" i="0" u="none" strike="noStrike" cap="none" normalizeH="0" baseline="0" dirty="0">
                <a:ln>
                  <a:noFill/>
                </a:ln>
                <a:solidFill>
                  <a:schemeClr val="tx1"/>
                </a:solidFill>
                <a:effectLst/>
              </a:rPr>
            </a:br>
            <a:r>
              <a:rPr kumimoji="0" lang="en-US" altLang="en-US" sz="1200" b="0" i="0" u="none" strike="noStrike" cap="none" normalizeH="0" baseline="0" dirty="0" err="1">
                <a:ln>
                  <a:noFill/>
                </a:ln>
                <a:solidFill>
                  <a:srgbClr val="222222"/>
                </a:solidFill>
                <a:effectLst/>
                <a:cs typeface="Arial" panose="020B0604020202020204" pitchFamily="34" charset="0"/>
              </a:rPr>
              <a:t>TwitterAgent.channels.MemChannel.type</a:t>
            </a:r>
            <a:r>
              <a:rPr kumimoji="0" lang="en-US" altLang="en-US" sz="1200" b="0" i="0" u="none" strike="noStrike" cap="none" normalizeH="0" baseline="0" dirty="0">
                <a:ln>
                  <a:noFill/>
                </a:ln>
                <a:solidFill>
                  <a:srgbClr val="222222"/>
                </a:solidFill>
                <a:effectLst/>
                <a:cs typeface="Arial" panose="020B0604020202020204" pitchFamily="34" charset="0"/>
              </a:rPr>
              <a:t> = memory</a:t>
            </a:r>
            <a:br>
              <a:rPr kumimoji="0" lang="en-US" altLang="en-US" sz="1200" b="0" i="0" u="none" strike="noStrike" cap="none" normalizeH="0" baseline="0" dirty="0">
                <a:ln>
                  <a:noFill/>
                </a:ln>
                <a:solidFill>
                  <a:schemeClr val="tx1"/>
                </a:solidFill>
                <a:effectLst/>
              </a:rPr>
            </a:br>
            <a:r>
              <a:rPr kumimoji="0" lang="en-US" altLang="en-US" sz="1200" b="0" i="0" u="none" strike="noStrike" cap="none" normalizeH="0" baseline="0" dirty="0" err="1">
                <a:ln>
                  <a:noFill/>
                </a:ln>
                <a:solidFill>
                  <a:srgbClr val="222222"/>
                </a:solidFill>
                <a:effectLst/>
                <a:cs typeface="Arial" panose="020B0604020202020204" pitchFamily="34" charset="0"/>
              </a:rPr>
              <a:t>TwitterAgent.channels.MemChannel.capacity</a:t>
            </a:r>
            <a:r>
              <a:rPr kumimoji="0" lang="en-US" altLang="en-US" sz="1200" b="0" i="0" u="none" strike="noStrike" cap="none" normalizeH="0" baseline="0" dirty="0">
                <a:ln>
                  <a:noFill/>
                </a:ln>
                <a:solidFill>
                  <a:srgbClr val="222222"/>
                </a:solidFill>
                <a:effectLst/>
                <a:cs typeface="Arial" panose="020B0604020202020204" pitchFamily="34" charset="0"/>
              </a:rPr>
              <a:t> = 100</a:t>
            </a:r>
            <a:br>
              <a:rPr kumimoji="0" lang="en-US" altLang="en-US" sz="120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rgbClr val="222222"/>
                </a:solidFill>
                <a:effectLst/>
                <a:cs typeface="Arial" panose="020B0604020202020204" pitchFamily="34" charset="0"/>
              </a:rPr>
              <a:t>#default - </a:t>
            </a:r>
            <a:r>
              <a:rPr kumimoji="0" lang="en-US" altLang="en-US" sz="1200" b="0" i="0" u="none" strike="noStrike" cap="none" normalizeH="0" baseline="0" dirty="0" err="1">
                <a:ln>
                  <a:noFill/>
                </a:ln>
                <a:solidFill>
                  <a:srgbClr val="222222"/>
                </a:solidFill>
                <a:effectLst/>
                <a:cs typeface="Arial" panose="020B0604020202020204" pitchFamily="34" charset="0"/>
              </a:rPr>
              <a:t>TwitterAgent.channels.MemChannel.capacity</a:t>
            </a:r>
            <a:r>
              <a:rPr kumimoji="0" lang="en-US" altLang="en-US" sz="1200" b="0" i="0" u="none" strike="noStrike" cap="none" normalizeH="0" baseline="0" dirty="0">
                <a:ln>
                  <a:noFill/>
                </a:ln>
                <a:solidFill>
                  <a:srgbClr val="222222"/>
                </a:solidFill>
                <a:effectLst/>
                <a:cs typeface="Arial" panose="020B0604020202020204" pitchFamily="34" charset="0"/>
              </a:rPr>
              <a:t> = 100</a:t>
            </a:r>
            <a:br>
              <a:rPr kumimoji="0" lang="en-US" altLang="en-US" sz="1200" b="0" i="0" u="none" strike="noStrike" cap="none" normalizeH="0" baseline="0" dirty="0">
                <a:ln>
                  <a:noFill/>
                </a:ln>
                <a:solidFill>
                  <a:schemeClr val="tx1"/>
                </a:solidFill>
                <a:effectLst/>
              </a:rPr>
            </a:br>
            <a:r>
              <a:rPr kumimoji="0" lang="en-US" altLang="en-US" sz="1200" b="0" i="0" u="none" strike="noStrike" cap="none" normalizeH="0" baseline="0" dirty="0" err="1">
                <a:ln>
                  <a:noFill/>
                </a:ln>
                <a:solidFill>
                  <a:srgbClr val="222222"/>
                </a:solidFill>
                <a:effectLst/>
                <a:cs typeface="Arial" panose="020B0604020202020204" pitchFamily="34" charset="0"/>
              </a:rPr>
              <a:t>TwitterAgent.channels.MemChannel.transactionCapacity</a:t>
            </a:r>
            <a:r>
              <a:rPr kumimoji="0" lang="en-US" altLang="en-US" sz="1200" b="0" i="0" u="none" strike="noStrike" cap="none" normalizeH="0" baseline="0" dirty="0">
                <a:ln>
                  <a:noFill/>
                </a:ln>
                <a:solidFill>
                  <a:srgbClr val="222222"/>
                </a:solidFill>
                <a:effectLst/>
                <a:cs typeface="Arial" panose="020B0604020202020204" pitchFamily="34" charset="0"/>
              </a:rPr>
              <a:t> = 100</a:t>
            </a:r>
            <a:r>
              <a:rPr kumimoji="0" lang="en-US" altLang="en-US" sz="1200"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18888077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D30B5-6B53-4FAD-9826-3B77324C178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116C4A0-CC5D-4998-8567-95B61CAD129D}"/>
              </a:ext>
            </a:extLst>
          </p:cNvPr>
          <p:cNvSpPr>
            <a:spLocks noGrp="1"/>
          </p:cNvSpPr>
          <p:nvPr>
            <p:ph idx="1"/>
          </p:nvPr>
        </p:nvSpPr>
        <p:spPr/>
        <p:txBody>
          <a:bodyPr/>
          <a:lstStyle/>
          <a:p>
            <a:r>
              <a:rPr lang="en-US" dirty="0"/>
              <a:t>NOTE: Change the twitter </a:t>
            </a:r>
            <a:r>
              <a:rPr lang="en-US" dirty="0" err="1"/>
              <a:t>api</a:t>
            </a:r>
            <a:r>
              <a:rPr lang="en-US" dirty="0"/>
              <a:t> keys with the keys generated as shown in the step no 6 and step number 8.</a:t>
            </a:r>
          </a:p>
          <a:p>
            <a:r>
              <a:rPr lang="en-US" dirty="0"/>
              <a:t>The keys in the previous code are just for </a:t>
            </a:r>
            <a:r>
              <a:rPr lang="en-US" dirty="0">
                <a:solidFill>
                  <a:srgbClr val="FF0000"/>
                </a:solidFill>
              </a:rPr>
              <a:t>display purpose</a:t>
            </a:r>
            <a:r>
              <a:rPr lang="en-US" dirty="0"/>
              <a:t>. Please </a:t>
            </a:r>
            <a:r>
              <a:rPr lang="en-US" dirty="0">
                <a:solidFill>
                  <a:srgbClr val="FF0000"/>
                </a:solidFill>
              </a:rPr>
              <a:t>replace them </a:t>
            </a:r>
            <a:r>
              <a:rPr lang="en-US" dirty="0"/>
              <a:t>with the keys you have generated</a:t>
            </a:r>
            <a:endParaRPr lang="en-IN" dirty="0"/>
          </a:p>
        </p:txBody>
      </p:sp>
    </p:spTree>
    <p:extLst>
      <p:ext uri="{BB962C8B-B14F-4D97-AF65-F5344CB8AC3E}">
        <p14:creationId xmlns:p14="http://schemas.microsoft.com/office/powerpoint/2010/main" val="31828588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FFF61-4314-44A1-9699-5D77934D370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A019848-E981-4C99-8A00-9559625EA8AC}"/>
              </a:ext>
            </a:extLst>
          </p:cNvPr>
          <p:cNvSpPr>
            <a:spLocks noGrp="1"/>
          </p:cNvSpPr>
          <p:nvPr>
            <p:ph idx="1"/>
          </p:nvPr>
        </p:nvSpPr>
        <p:spPr/>
        <p:txBody>
          <a:bodyPr/>
          <a:lstStyle/>
          <a:p>
            <a:r>
              <a:rPr lang="en-US" dirty="0"/>
              <a:t>Close the file.</a:t>
            </a:r>
          </a:p>
          <a:p>
            <a:r>
              <a:rPr lang="en-US" dirty="0"/>
              <a:t>Open terminal and type the following command.</a:t>
            </a:r>
          </a:p>
          <a:p>
            <a:endParaRPr lang="en-IN" dirty="0"/>
          </a:p>
        </p:txBody>
      </p:sp>
    </p:spTree>
    <p:extLst>
      <p:ext uri="{BB962C8B-B14F-4D97-AF65-F5344CB8AC3E}">
        <p14:creationId xmlns:p14="http://schemas.microsoft.com/office/powerpoint/2010/main" val="37851141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EBBBD-11C8-4F44-A1B9-EF77742CA0F5}"/>
              </a:ext>
            </a:extLst>
          </p:cNvPr>
          <p:cNvSpPr>
            <a:spLocks noGrp="1"/>
          </p:cNvSpPr>
          <p:nvPr>
            <p:ph type="title"/>
          </p:nvPr>
        </p:nvSpPr>
        <p:spPr/>
        <p:txBody>
          <a:bodyPr/>
          <a:lstStyle/>
          <a:p>
            <a:endParaRPr lang="en-IN"/>
          </a:p>
        </p:txBody>
      </p:sp>
      <p:sp>
        <p:nvSpPr>
          <p:cNvPr id="4" name="Rectangle 1">
            <a:extLst>
              <a:ext uri="{FF2B5EF4-FFF2-40B4-BE49-F238E27FC236}">
                <a16:creationId xmlns:a16="http://schemas.microsoft.com/office/drawing/2014/main" id="{704F5ADA-9E4F-4E19-81E9-B504BE4AE767}"/>
              </a:ext>
            </a:extLst>
          </p:cNvPr>
          <p:cNvSpPr>
            <a:spLocks noGrp="1" noChangeArrowheads="1"/>
          </p:cNvSpPr>
          <p:nvPr>
            <p:ph idx="1"/>
          </p:nvPr>
        </p:nvSpPr>
        <p:spPr bwMode="auto">
          <a:xfrm>
            <a:off x="457200" y="3156348"/>
            <a:ext cx="7696200"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spcBef>
                <a:spcPct val="0"/>
              </a:spcBef>
              <a:spcAft>
                <a:spcPct val="0"/>
              </a:spcAft>
              <a:buNone/>
            </a:pPr>
            <a:r>
              <a:rPr lang="en-US" sz="1800" dirty="0" err="1"/>
              <a:t>mishra@mishra-VirtualBox</a:t>
            </a:r>
            <a:r>
              <a:rPr lang="en-US" sz="1800" dirty="0"/>
              <a:t>:$  </a:t>
            </a:r>
            <a:r>
              <a:rPr kumimoji="0" lang="en-US" altLang="en-US" sz="1800" b="1" i="0" u="none" strike="noStrike" cap="none" normalizeH="0" baseline="0" dirty="0">
                <a:ln>
                  <a:noFill/>
                </a:ln>
                <a:solidFill>
                  <a:schemeClr val="tx1"/>
                </a:solidFill>
                <a:effectLst/>
                <a:latin typeface="Arial" panose="020B0604020202020204" pitchFamily="34" charset="0"/>
              </a:rPr>
              <a:t>flume-ng agent --conf </a:t>
            </a:r>
            <a:r>
              <a:rPr kumimoji="0" lang="en-US" altLang="en-US" sz="1800" b="1" i="0" u="none" strike="noStrike" cap="none" normalizeH="0" baseline="0" dirty="0" err="1">
                <a:ln>
                  <a:noFill/>
                </a:ln>
                <a:solidFill>
                  <a:schemeClr val="tx1"/>
                </a:solidFill>
                <a:effectLst/>
                <a:latin typeface="Arial" panose="020B0604020202020204" pitchFamily="34" charset="0"/>
              </a:rPr>
              <a:t>conf</a:t>
            </a:r>
            <a:r>
              <a:rPr kumimoji="0" lang="en-US" altLang="en-US" sz="1800" b="1" i="0" u="none" strike="noStrike" cap="none" normalizeH="0" baseline="0" dirty="0">
                <a:ln>
                  <a:noFill/>
                </a:ln>
                <a:solidFill>
                  <a:schemeClr val="tx1"/>
                </a:solidFill>
                <a:effectLst/>
                <a:latin typeface="Arial" panose="020B0604020202020204" pitchFamily="34" charset="0"/>
              </a:rPr>
              <a:t> --conf-file </a:t>
            </a:r>
            <a:r>
              <a:rPr kumimoji="0" lang="en-US" altLang="en-US" sz="1800" b="1" i="0" u="none" strike="noStrike" cap="none" normalizeH="0" baseline="0" dirty="0" err="1">
                <a:ln>
                  <a:noFill/>
                </a:ln>
                <a:solidFill>
                  <a:schemeClr val="tx1"/>
                </a:solidFill>
                <a:effectLst/>
                <a:latin typeface="Arial" panose="020B0604020202020204" pitchFamily="34" charset="0"/>
              </a:rPr>
              <a:t>flume.conf</a:t>
            </a:r>
            <a:r>
              <a:rPr kumimoji="0" lang="en-US" altLang="en-US" sz="1800" b="1" i="0" u="none" strike="noStrike" cap="none" normalizeH="0" baseline="0" dirty="0">
                <a:ln>
                  <a:noFill/>
                </a:ln>
                <a:solidFill>
                  <a:schemeClr val="tx1"/>
                </a:solidFill>
                <a:effectLst/>
                <a:latin typeface="Arial" panose="020B0604020202020204" pitchFamily="34" charset="0"/>
              </a:rPr>
              <a:t> --name </a:t>
            </a:r>
            <a:r>
              <a:rPr kumimoji="0" lang="en-US" altLang="en-US" sz="1800" b="1" i="0" u="none" strike="noStrike" cap="none" normalizeH="0" baseline="0" dirty="0" err="1">
                <a:ln>
                  <a:noFill/>
                </a:ln>
                <a:solidFill>
                  <a:schemeClr val="tx1"/>
                </a:solidFill>
                <a:effectLst/>
                <a:latin typeface="Arial" panose="020B0604020202020204" pitchFamily="34" charset="0"/>
              </a:rPr>
              <a:t>TwitterAgent</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Dflume.root.logger</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1" i="0" u="none" strike="noStrike" cap="none" normalizeH="0" baseline="0" dirty="0" err="1">
                <a:ln>
                  <a:noFill/>
                </a:ln>
                <a:solidFill>
                  <a:schemeClr val="tx1"/>
                </a:solidFill>
                <a:effectLst/>
                <a:latin typeface="Arial" panose="020B0604020202020204" pitchFamily="34" charset="0"/>
              </a:rPr>
              <a:t>INFO,console</a:t>
            </a: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000400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1C201-C916-480C-8E69-A6AC7EA53AC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3913A83-5C07-49CB-B021-B53C99F65F55}"/>
              </a:ext>
            </a:extLst>
          </p:cNvPr>
          <p:cNvSpPr>
            <a:spLocks noGrp="1"/>
          </p:cNvSpPr>
          <p:nvPr>
            <p:ph idx="1"/>
          </p:nvPr>
        </p:nvSpPr>
        <p:spPr/>
        <p:txBody>
          <a:bodyPr/>
          <a:lstStyle/>
          <a:p>
            <a:r>
              <a:rPr lang="en-US" dirty="0"/>
              <a:t>You can now open the browser and type:</a:t>
            </a:r>
          </a:p>
          <a:p>
            <a:r>
              <a:rPr lang="en-US" dirty="0">
                <a:hlinkClick r:id="rId2"/>
              </a:rPr>
              <a:t>https://localhost:50070</a:t>
            </a:r>
            <a:endParaRPr lang="en-US" dirty="0"/>
          </a:p>
          <a:p>
            <a:r>
              <a:rPr lang="en-US" dirty="0"/>
              <a:t>This will open Hadoop admin page.</a:t>
            </a:r>
          </a:p>
          <a:p>
            <a:r>
              <a:rPr lang="en-US" dirty="0"/>
              <a:t>Then go to Utilities&gt;Browse Filesystem.</a:t>
            </a:r>
          </a:p>
          <a:p>
            <a:r>
              <a:rPr lang="en-US" dirty="0"/>
              <a:t>Here you can see flume data.</a:t>
            </a:r>
            <a:endParaRPr lang="en-IN" dirty="0"/>
          </a:p>
          <a:p>
            <a:endParaRPr lang="en-IN" dirty="0"/>
          </a:p>
        </p:txBody>
      </p:sp>
    </p:spTree>
    <p:extLst>
      <p:ext uri="{BB962C8B-B14F-4D97-AF65-F5344CB8AC3E}">
        <p14:creationId xmlns:p14="http://schemas.microsoft.com/office/powerpoint/2010/main" val="1769486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457200"/>
            <a:ext cx="8839200" cy="2877711"/>
          </a:xfrm>
          <a:prstGeom prst="rect">
            <a:avLst/>
          </a:prstGeom>
        </p:spPr>
        <p:txBody>
          <a:bodyPr wrap="square">
            <a:spAutoFit/>
          </a:bodyPr>
          <a:lstStyle/>
          <a:p>
            <a:pPr>
              <a:spcBef>
                <a:spcPts val="1200"/>
              </a:spcBef>
              <a:spcAft>
                <a:spcPts val="1000"/>
              </a:spcAft>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IN" b="1" dirty="0">
                <a:solidFill>
                  <a:srgbClr val="000000"/>
                </a:solidFill>
              </a:rPr>
              <a:t> Flume Agent</a:t>
            </a:r>
          </a:p>
          <a:p>
            <a:pPr>
              <a:spcBef>
                <a:spcPts val="1200"/>
              </a:spcBef>
              <a:spcAft>
                <a:spcPts val="1000"/>
              </a:spcAft>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IN" dirty="0">
                <a:solidFill>
                  <a:srgbClr val="000000"/>
                </a:solidFill>
              </a:rPr>
              <a:t>	Flume deploys as one or more agents, each contained within its own instance of the Java Virtual Machine (JVM). </a:t>
            </a:r>
          </a:p>
          <a:p>
            <a:pPr>
              <a:spcBef>
                <a:spcPts val="1200"/>
              </a:spcBef>
              <a:spcAft>
                <a:spcPts val="1000"/>
              </a:spcAft>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IN" dirty="0">
                <a:solidFill>
                  <a:srgbClr val="000000"/>
                </a:solidFill>
              </a:rPr>
              <a:t>Agents consist of three  components: sources, sinks, and channels. An agent must have at least one of each in order to run. Sources collect incoming data as events. Sinks write events out, and channels provide a queue to connect the source and sink</a:t>
            </a:r>
          </a:p>
          <a:p>
            <a:pPr>
              <a:spcBef>
                <a:spcPts val="1200"/>
              </a:spcBef>
              <a:spcAft>
                <a:spcPts val="1000"/>
              </a:spcAft>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endParaRPr lang="en-IN" dirty="0">
              <a:solidFill>
                <a:srgbClr val="000000"/>
              </a:solidFill>
            </a:endParaRPr>
          </a:p>
        </p:txBody>
      </p:sp>
      <p:pic>
        <p:nvPicPr>
          <p:cNvPr id="1026" name="Picture 2"/>
          <p:cNvPicPr>
            <a:picLocks noChangeAspect="1" noChangeArrowheads="1"/>
          </p:cNvPicPr>
          <p:nvPr/>
        </p:nvPicPr>
        <p:blipFill>
          <a:blip r:embed="rId2"/>
          <a:srcRect/>
          <a:stretch>
            <a:fillRect/>
          </a:stretch>
        </p:blipFill>
        <p:spPr bwMode="auto">
          <a:xfrm>
            <a:off x="685800" y="3733800"/>
            <a:ext cx="7086600" cy="2514600"/>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438400"/>
            <a:ext cx="8229600" cy="1143000"/>
          </a:xfrm>
        </p:spPr>
        <p:txBody>
          <a:bodyPr/>
          <a:lstStyle/>
          <a:p>
            <a:r>
              <a:rPr lang="en-US" b="1" dirty="0"/>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3139321"/>
          </a:xfrm>
          <a:prstGeom prst="rect">
            <a:avLst/>
          </a:prstGeom>
        </p:spPr>
        <p:txBody>
          <a:bodyPr wrap="square">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IN" b="1" dirty="0">
                <a:solidFill>
                  <a:srgbClr val="000000"/>
                </a:solidFill>
              </a:rPr>
              <a:t>Sources</a:t>
            </a:r>
          </a:p>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IN" dirty="0">
                <a:solidFill>
                  <a:srgbClr val="000000"/>
                </a:solidFill>
              </a:rPr>
              <a:t>	Put simply, Flume sources listen for and consume events. Events can range from newline-terminated strings in </a:t>
            </a:r>
            <a:r>
              <a:rPr lang="en-IN" dirty="0" err="1">
                <a:solidFill>
                  <a:srgbClr val="000000"/>
                </a:solidFill>
              </a:rPr>
              <a:t>stdout</a:t>
            </a:r>
            <a:r>
              <a:rPr lang="en-IN" dirty="0">
                <a:solidFill>
                  <a:srgbClr val="000000"/>
                </a:solidFill>
              </a:rPr>
              <a:t> to HTTP POSTs and RPC calls — it all depends on what sources the agent is configured to use. Flume agents may have more than one source, but must have at least one. Sources require a name and a type; the type then dictates additional configuration parameters. </a:t>
            </a:r>
          </a:p>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endParaRPr lang="en-IN" dirty="0">
              <a:solidFill>
                <a:srgbClr val="000000"/>
              </a:solidFill>
            </a:endParaRPr>
          </a:p>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IN" dirty="0">
                <a:solidFill>
                  <a:srgbClr val="000000"/>
                </a:solidFill>
              </a:rPr>
              <a:t>On consuming an event, Flume sources write the event to a channel. Importantly, sources write to their channels as transactions. By dealing in events and transactions, Flume agents maintain end-to-end flow reliability. Events are not dropped inside a Flume agent unless the channel is explicitly allowed to discard them due to a full queue</a:t>
            </a:r>
            <a:endParaRPr lang="en-US" dirty="0"/>
          </a:p>
        </p:txBody>
      </p:sp>
      <p:sp>
        <p:nvSpPr>
          <p:cNvPr id="5" name="Rectangle 4"/>
          <p:cNvSpPr/>
          <p:nvPr/>
        </p:nvSpPr>
        <p:spPr>
          <a:xfrm>
            <a:off x="0" y="3200400"/>
            <a:ext cx="8915400" cy="3693319"/>
          </a:xfrm>
          <a:prstGeom prst="rect">
            <a:avLst/>
          </a:prstGeom>
        </p:spPr>
        <p:txBody>
          <a:bodyPr wrap="square">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IN" b="1" dirty="0">
                <a:solidFill>
                  <a:srgbClr val="000000"/>
                </a:solidFill>
              </a:rPr>
              <a:t>Channels</a:t>
            </a:r>
          </a:p>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IN" dirty="0">
                <a:solidFill>
                  <a:srgbClr val="000000"/>
                </a:solidFill>
              </a:rPr>
              <a:t>Channels are the mechanism by which Flume agents transfer events from their sources to their sinks. Events written to the channel by a source are not removed from the channel until a sink removes that event in a transaction. This allows Flume sinks to retry writes in the event of a failure in the external repository (such as HDFS or an outgoing network connection). For example, if the network between a Flume agent and a </a:t>
            </a:r>
            <a:r>
              <a:rPr lang="en-IN" dirty="0" err="1">
                <a:solidFill>
                  <a:srgbClr val="000000"/>
                </a:solidFill>
              </a:rPr>
              <a:t>Hadoop</a:t>
            </a:r>
            <a:r>
              <a:rPr lang="en-IN" dirty="0">
                <a:solidFill>
                  <a:srgbClr val="000000"/>
                </a:solidFill>
              </a:rPr>
              <a:t> cluster goes down, the channel will keep all events queued until the sink can correctly write to the cluster and close its transactions with the channel.</a:t>
            </a:r>
          </a:p>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endParaRPr lang="en-IN" dirty="0">
              <a:solidFill>
                <a:srgbClr val="000000"/>
              </a:solidFill>
            </a:endParaRPr>
          </a:p>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IN" dirty="0">
                <a:solidFill>
                  <a:srgbClr val="000000"/>
                </a:solidFill>
              </a:rPr>
              <a:t>Channels are typically of two types: in-memory queues and durable disk-backed queues. In-memory channels provide high throughput but no recovery if an agent fails. File or database-backed channels, on the other hand, are durable. They support full recovery and event replay in the case of agent failure.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381000"/>
            <a:ext cx="8305800" cy="2585323"/>
          </a:xfrm>
          <a:prstGeom prst="rect">
            <a:avLst/>
          </a:prstGeom>
        </p:spPr>
        <p:txBody>
          <a:bodyPr wrap="square">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IN" b="1" dirty="0">
                <a:solidFill>
                  <a:srgbClr val="000000"/>
                </a:solidFill>
              </a:rPr>
              <a:t>Sinks</a:t>
            </a:r>
          </a:p>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endParaRPr lang="en-IN" dirty="0">
              <a:solidFill>
                <a:srgbClr val="000000"/>
              </a:solidFill>
            </a:endParaRPr>
          </a:p>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IN" dirty="0">
                <a:solidFill>
                  <a:srgbClr val="000000"/>
                </a:solidFill>
              </a:rPr>
              <a:t>	Sinks provide Flume agents output capability — if you need to write to a new type storage, just write a Java class that implements the necessary classes. Like sources, sinks correspond to a type of output: writes to HDFS or </a:t>
            </a:r>
            <a:r>
              <a:rPr lang="en-IN" dirty="0" err="1">
                <a:solidFill>
                  <a:srgbClr val="000000"/>
                </a:solidFill>
              </a:rPr>
              <a:t>HBase</a:t>
            </a:r>
            <a:r>
              <a:rPr lang="en-IN" dirty="0">
                <a:solidFill>
                  <a:srgbClr val="000000"/>
                </a:solidFill>
              </a:rPr>
              <a:t>, remote procedure calls to other agents, or any number of other external repositories. Sinks remove events from the channel in transactions and write them to output. Transactions close when the event is successfully written, ensuring that all events are committed to their final destination.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ChangeArrowheads="1"/>
          </p:cNvSpPr>
          <p:nvPr/>
        </p:nvSpPr>
        <p:spPr bwMode="auto">
          <a:xfrm>
            <a:off x="0" y="1138776"/>
            <a:ext cx="9144000" cy="4616648"/>
          </a:xfrm>
          <a:prstGeom prst="rect">
            <a:avLst/>
          </a:prstGeom>
          <a:noFill/>
          <a:ln w="9525">
            <a:noFill/>
            <a:miter lim="800000"/>
            <a:headEnd/>
            <a:tailEnd/>
          </a:ln>
          <a:effectLst/>
        </p:spPr>
        <p:txBody>
          <a:bodyPr vert="horz" wrap="square" lIns="457056"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sz="1600" b="0" i="0" u="none" strike="noStrike" cap="none" normalizeH="0" baseline="0" dirty="0">
              <a:ln>
                <a:noFill/>
              </a:ln>
              <a:solidFill>
                <a:schemeClr val="tx1"/>
              </a:solidFill>
              <a:effectLst/>
              <a:latin typeface="Ariel"/>
              <a:ea typeface="Times New Roman" pitchFamily="18" charset="0"/>
              <a:cs typeface="Calibri" pitchFamily="34" charset="0"/>
            </a:endParaRPr>
          </a:p>
          <a:p>
            <a:pPr marL="0" marR="0" lvl="0" indent="0" algn="l" defTabSz="914400" rtl="0" eaLnBrk="0" fontAlgn="base" latinLnBrk="0" hangingPunct="0">
              <a:lnSpc>
                <a:spcPct val="100000"/>
              </a:lnSpc>
              <a:spcBef>
                <a:spcPct val="0"/>
              </a:spcBef>
              <a:spcAft>
                <a:spcPct val="0"/>
              </a:spcAft>
              <a:buClrTx/>
              <a:buSzTx/>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n-US" sz="1600" dirty="0">
              <a:latin typeface="Ariel"/>
              <a:ea typeface="Times New Roman" pitchFamily="18" charset="0"/>
              <a:cs typeface="Calibri" pitchFamily="34" charset="0"/>
            </a:endParaRPr>
          </a:p>
          <a:p>
            <a:pPr marL="0" marR="0" lvl="0" indent="0" algn="l" defTabSz="914400" rtl="0" eaLnBrk="0" fontAlgn="base" latinLnBrk="0" hangingPunct="0">
              <a:lnSpc>
                <a:spcPct val="100000"/>
              </a:lnSpc>
              <a:spcBef>
                <a:spcPct val="0"/>
              </a:spcBef>
              <a:spcAft>
                <a:spcPct val="0"/>
              </a:spcAft>
              <a:buClrTx/>
              <a:buSzTx/>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400" b="1" i="0" u="none" strike="noStrike" cap="none" normalizeH="0" baseline="0" dirty="0">
                <a:ln>
                  <a:noFill/>
                </a:ln>
                <a:solidFill>
                  <a:schemeClr val="tx1"/>
                </a:solidFill>
                <a:effectLst/>
                <a:latin typeface="Ariel"/>
                <a:ea typeface="Times New Roman" pitchFamily="18" charset="0"/>
                <a:cs typeface="Calibri" pitchFamily="34" charset="0"/>
              </a:rPr>
              <a:t>Modify the </a:t>
            </a:r>
            <a:r>
              <a:rPr kumimoji="0" lang="en-US" sz="2400" b="1" i="0" u="none" strike="noStrike" cap="none" normalizeH="0" baseline="0" dirty="0" err="1">
                <a:ln>
                  <a:noFill/>
                </a:ln>
                <a:solidFill>
                  <a:schemeClr val="tx1"/>
                </a:solidFill>
                <a:effectLst/>
                <a:latin typeface="Ariel"/>
                <a:ea typeface="Times New Roman" pitchFamily="18" charset="0"/>
                <a:cs typeface="Calibri" pitchFamily="34" charset="0"/>
              </a:rPr>
              <a:t>flume.conf</a:t>
            </a:r>
            <a:r>
              <a:rPr kumimoji="0" lang="en-US" sz="2400" b="1" i="0" u="none" strike="noStrike" cap="none" normalizeH="0" baseline="0" dirty="0">
                <a:ln>
                  <a:noFill/>
                </a:ln>
                <a:solidFill>
                  <a:schemeClr val="tx1"/>
                </a:solidFill>
                <a:effectLst/>
                <a:latin typeface="Ariel"/>
                <a:ea typeface="Times New Roman" pitchFamily="18" charset="0"/>
                <a:cs typeface="Calibri" pitchFamily="34" charset="0"/>
              </a:rPr>
              <a:t> in conf directory and add required to it. Also comment the existing properties</a:t>
            </a:r>
            <a:r>
              <a:rPr kumimoji="0" lang="en-US" sz="1600" b="0" i="0" u="none" strike="noStrike" cap="none" normalizeH="0" baseline="0" dirty="0">
                <a:ln>
                  <a:noFill/>
                </a:ln>
                <a:solidFill>
                  <a:schemeClr val="tx1"/>
                </a:solidFill>
                <a:effectLst/>
                <a:latin typeface="Ariel"/>
                <a:ea typeface="Times New Roman" pitchFamily="18" charset="0"/>
                <a:cs typeface="Calibri" pitchFamily="34" charset="0"/>
              </a:rPr>
              <a:t>.</a:t>
            </a:r>
            <a:r>
              <a:rPr kumimoji="0" lang="en-US" sz="1600" b="0" i="0" u="none" strike="noStrike" cap="none" normalizeH="0" baseline="0" dirty="0">
                <a:ln>
                  <a:noFill/>
                </a:ln>
                <a:solidFill>
                  <a:schemeClr val="tx1"/>
                </a:solidFill>
                <a:effectLst/>
                <a:latin typeface="Arial" pitchFamily="34"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n-US" sz="1600" dirty="0">
              <a:latin typeface="Arial" pitchFamily="34" charset="0"/>
              <a:cs typeface="Arial" pitchFamily="34" charset="0"/>
            </a:endParaRPr>
          </a:p>
          <a:p>
            <a:r>
              <a:rPr lang="en-US" sz="1600" b="1" dirty="0"/>
              <a:t>Go to /</a:t>
            </a:r>
            <a:r>
              <a:rPr lang="en-US" sz="1600" b="1" dirty="0" err="1"/>
              <a:t>usr</a:t>
            </a:r>
            <a:r>
              <a:rPr lang="en-US" sz="1600" b="1" dirty="0"/>
              <a:t>/local/work/flume/conf by typing following command:</a:t>
            </a:r>
          </a:p>
          <a:p>
            <a:endParaRPr lang="en-US" sz="1600" b="1" dirty="0"/>
          </a:p>
          <a:p>
            <a:r>
              <a:rPr lang="en-US" sz="1600" dirty="0" err="1"/>
              <a:t>mishra@mishra-VirtualBox</a:t>
            </a:r>
            <a:r>
              <a:rPr lang="en-US" sz="1600" dirty="0"/>
              <a:t>:$ </a:t>
            </a:r>
            <a:r>
              <a:rPr lang="en-US" sz="1600" b="1" dirty="0"/>
              <a:t>cd /</a:t>
            </a:r>
            <a:r>
              <a:rPr lang="en-US" sz="1600" b="1" dirty="0" err="1"/>
              <a:t>usr</a:t>
            </a:r>
            <a:r>
              <a:rPr lang="en-US" sz="1600" b="1" dirty="0"/>
              <a:t>/local/work/flume/conf</a:t>
            </a:r>
          </a:p>
          <a:p>
            <a:endParaRPr lang="en-US" sz="1600" dirty="0"/>
          </a:p>
          <a:p>
            <a:r>
              <a:rPr lang="en-US" sz="1600" dirty="0"/>
              <a:t>then open the file </a:t>
            </a:r>
            <a:r>
              <a:rPr lang="en-US" sz="1600" dirty="0" err="1"/>
              <a:t>flume.conf</a:t>
            </a:r>
            <a:r>
              <a:rPr lang="en-US" sz="1600" dirty="0"/>
              <a:t> using:::::::</a:t>
            </a:r>
          </a:p>
          <a:p>
            <a:endParaRPr lang="en-US" sz="1600" dirty="0"/>
          </a:p>
          <a:p>
            <a:r>
              <a:rPr lang="en-US" sz="1600" dirty="0" err="1"/>
              <a:t>mishra@mishra-VirtualBox</a:t>
            </a:r>
            <a:r>
              <a:rPr lang="en-US" sz="1600" dirty="0"/>
              <a:t>:/</a:t>
            </a:r>
            <a:r>
              <a:rPr lang="en-US" sz="1600" dirty="0" err="1"/>
              <a:t>usr</a:t>
            </a:r>
            <a:r>
              <a:rPr lang="en-US" sz="1600" dirty="0"/>
              <a:t>/local/work/flume/conf$ </a:t>
            </a:r>
            <a:r>
              <a:rPr lang="en-US" sz="1600" b="1" dirty="0" err="1"/>
              <a:t>sudo</a:t>
            </a:r>
            <a:r>
              <a:rPr lang="en-US" sz="1600" b="1" dirty="0"/>
              <a:t> nano </a:t>
            </a:r>
            <a:r>
              <a:rPr lang="en-US" sz="1600" b="1" dirty="0" err="1"/>
              <a:t>flume.conf</a:t>
            </a:r>
            <a:r>
              <a:rPr lang="en-US" sz="1600" b="1" dirty="0"/>
              <a:t> </a:t>
            </a:r>
          </a:p>
          <a:p>
            <a:br>
              <a:rPr lang="en-US" sz="1600" dirty="0"/>
            </a:br>
            <a:r>
              <a:rPr lang="en-US" sz="2400" dirty="0">
                <a:latin typeface="Arial Black" panose="020B0A04020102020204" pitchFamily="34" charset="0"/>
              </a:rPr>
              <a:t>(comment all the lines with # and paste)</a:t>
            </a:r>
          </a:p>
          <a:p>
            <a:endParaRPr lang="en-US" sz="1600" dirty="0"/>
          </a:p>
          <a:p>
            <a:br>
              <a:rPr lang="en-US" sz="1600" dirty="0"/>
            </a:br>
            <a:endParaRPr kumimoji="0" lang="en-US" sz="16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228600"/>
            <a:ext cx="8839200" cy="6463308"/>
          </a:xfrm>
          <a:prstGeom prst="rect">
            <a:avLst/>
          </a:prstGeom>
        </p:spPr>
        <p:txBody>
          <a:bodyPr wrap="square">
            <a:spAutoFit/>
          </a:bodyPr>
          <a:lstStyle/>
          <a:p>
            <a:br>
              <a:rPr lang="en-US" dirty="0"/>
            </a:br>
            <a:br>
              <a:rPr lang="en-US" dirty="0"/>
            </a:br>
            <a:r>
              <a:rPr lang="en-US" dirty="0" err="1"/>
              <a:t>anand.sources</a:t>
            </a:r>
            <a:r>
              <a:rPr lang="en-US" dirty="0"/>
              <a:t> = mis</a:t>
            </a:r>
            <a:br>
              <a:rPr lang="en-US" dirty="0"/>
            </a:br>
            <a:r>
              <a:rPr lang="en-US" dirty="0" err="1"/>
              <a:t>anand.sinks</a:t>
            </a:r>
            <a:r>
              <a:rPr lang="en-US" dirty="0"/>
              <a:t> = his</a:t>
            </a:r>
            <a:br>
              <a:rPr lang="en-US" dirty="0"/>
            </a:br>
            <a:r>
              <a:rPr lang="en-US" dirty="0" err="1"/>
              <a:t>anand.channels</a:t>
            </a:r>
            <a:r>
              <a:rPr lang="en-US" dirty="0"/>
              <a:t> = c</a:t>
            </a:r>
            <a:br>
              <a:rPr lang="en-US" dirty="0"/>
            </a:br>
            <a:br>
              <a:rPr lang="en-US" dirty="0"/>
            </a:br>
            <a:r>
              <a:rPr lang="en-US" dirty="0"/>
              <a:t># Describe/configure the source</a:t>
            </a:r>
            <a:br>
              <a:rPr lang="en-US" dirty="0"/>
            </a:br>
            <a:r>
              <a:rPr lang="en-US" dirty="0" err="1"/>
              <a:t>anand.sources.mis.type</a:t>
            </a:r>
            <a:r>
              <a:rPr lang="en-US" dirty="0"/>
              <a:t> = </a:t>
            </a:r>
            <a:r>
              <a:rPr lang="en-US" dirty="0" err="1"/>
              <a:t>netcat</a:t>
            </a:r>
            <a:br>
              <a:rPr lang="en-US" dirty="0"/>
            </a:br>
            <a:r>
              <a:rPr lang="en-US" dirty="0" err="1"/>
              <a:t>anand.sources.mis.bind</a:t>
            </a:r>
            <a:r>
              <a:rPr lang="en-US" dirty="0"/>
              <a:t> = localhost</a:t>
            </a:r>
            <a:br>
              <a:rPr lang="en-US" dirty="0"/>
            </a:br>
            <a:r>
              <a:rPr lang="en-US" dirty="0" err="1"/>
              <a:t>anand.sources.mis.port</a:t>
            </a:r>
            <a:r>
              <a:rPr lang="en-US" dirty="0"/>
              <a:t> = 44444</a:t>
            </a:r>
            <a:br>
              <a:rPr lang="en-US" dirty="0"/>
            </a:br>
            <a:br>
              <a:rPr lang="en-US" dirty="0"/>
            </a:br>
            <a:r>
              <a:rPr lang="en-US" dirty="0"/>
              <a:t># Describe the sink</a:t>
            </a:r>
            <a:br>
              <a:rPr lang="en-US" dirty="0"/>
            </a:br>
            <a:r>
              <a:rPr lang="en-US" dirty="0" err="1"/>
              <a:t>anand.sinks.his.type</a:t>
            </a:r>
            <a:r>
              <a:rPr lang="en-US" dirty="0"/>
              <a:t> = logger</a:t>
            </a:r>
            <a:br>
              <a:rPr lang="en-US" dirty="0"/>
            </a:br>
            <a:br>
              <a:rPr lang="en-US" dirty="0"/>
            </a:br>
            <a:r>
              <a:rPr lang="en-US" dirty="0"/>
              <a:t># Use a channel which buffers events in memory</a:t>
            </a:r>
            <a:br>
              <a:rPr lang="en-US" dirty="0"/>
            </a:br>
            <a:r>
              <a:rPr lang="en-US" dirty="0" err="1"/>
              <a:t>anand.channels.c.type</a:t>
            </a:r>
            <a:r>
              <a:rPr lang="en-US" dirty="0"/>
              <a:t> = memory</a:t>
            </a:r>
            <a:br>
              <a:rPr lang="en-US" dirty="0"/>
            </a:br>
            <a:r>
              <a:rPr lang="en-US" dirty="0" err="1"/>
              <a:t>anand.channels.c.capacity</a:t>
            </a:r>
            <a:r>
              <a:rPr lang="en-US" dirty="0"/>
              <a:t> = 1000</a:t>
            </a:r>
            <a:br>
              <a:rPr lang="en-US" dirty="0"/>
            </a:br>
            <a:r>
              <a:rPr lang="en-US" dirty="0" err="1"/>
              <a:t>anand.channels.c.transactionCapacity</a:t>
            </a:r>
            <a:r>
              <a:rPr lang="en-US" dirty="0"/>
              <a:t> = 100</a:t>
            </a:r>
          </a:p>
          <a:p>
            <a:br>
              <a:rPr lang="en-US" dirty="0"/>
            </a:br>
            <a:r>
              <a:rPr lang="en-US" dirty="0"/>
              <a:t># Bind the source and sink to the channel</a:t>
            </a:r>
            <a:br>
              <a:rPr lang="en-US" dirty="0"/>
            </a:br>
            <a:r>
              <a:rPr lang="en-US" dirty="0" err="1"/>
              <a:t>anand.sources.mis.channels</a:t>
            </a:r>
            <a:r>
              <a:rPr lang="en-US" dirty="0"/>
              <a:t> = c</a:t>
            </a:r>
            <a:br>
              <a:rPr lang="en-US" dirty="0"/>
            </a:br>
            <a:r>
              <a:rPr lang="en-US" dirty="0" err="1"/>
              <a:t>anand.sinks.his.channel</a:t>
            </a:r>
            <a:r>
              <a:rPr lang="en-US" dirty="0"/>
              <a:t> = c</a:t>
            </a:r>
            <a:br>
              <a:rPr lang="en-US" dirty="0"/>
            </a:b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E7EEC-F290-4491-B8B1-9264C33F6DE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5850D35-4BD5-4EDA-9B4D-CEA9F03A5DEE}"/>
              </a:ext>
            </a:extLst>
          </p:cNvPr>
          <p:cNvSpPr>
            <a:spLocks noGrp="1"/>
          </p:cNvSpPr>
          <p:nvPr>
            <p:ph idx="1"/>
          </p:nvPr>
        </p:nvSpPr>
        <p:spPr/>
        <p:txBody>
          <a:bodyPr/>
          <a:lstStyle/>
          <a:p>
            <a:r>
              <a:rPr lang="en-US" b="1" dirty="0"/>
              <a:t>This configuration defines a single agent named </a:t>
            </a:r>
            <a:r>
              <a:rPr lang="en-US" b="1" dirty="0" err="1"/>
              <a:t>anand</a:t>
            </a:r>
            <a:r>
              <a:rPr lang="en-US" b="1" dirty="0"/>
              <a:t>. </a:t>
            </a:r>
            <a:r>
              <a:rPr lang="en-US" b="1" dirty="0" err="1"/>
              <a:t>anand</a:t>
            </a:r>
            <a:r>
              <a:rPr lang="en-US" b="1" dirty="0"/>
              <a:t> has a source that listens for data on port 44444, a channel that buffers event data in memory, and a sink that logs event data to the console.</a:t>
            </a:r>
            <a:endParaRPr lang="en-IN" dirty="0"/>
          </a:p>
        </p:txBody>
      </p:sp>
    </p:spTree>
    <p:extLst>
      <p:ext uri="{BB962C8B-B14F-4D97-AF65-F5344CB8AC3E}">
        <p14:creationId xmlns:p14="http://schemas.microsoft.com/office/powerpoint/2010/main" val="3408781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0"/>
            <a:ext cx="8915400" cy="5909310"/>
          </a:xfrm>
          <a:prstGeom prst="rect">
            <a:avLst/>
          </a:prstGeom>
        </p:spPr>
        <p:txBody>
          <a:bodyPr wrap="square">
            <a:spAutoFit/>
          </a:bodyPr>
          <a:lstStyle/>
          <a:p>
            <a:br>
              <a:rPr lang="en-US" dirty="0"/>
            </a:br>
            <a:r>
              <a:rPr lang="en-US" dirty="0">
                <a:latin typeface="Arial Black" panose="020B0A04020102020204" pitchFamily="34" charset="0"/>
              </a:rPr>
              <a:t>Now close the </a:t>
            </a:r>
            <a:r>
              <a:rPr lang="en-US" dirty="0" err="1">
                <a:latin typeface="Arial Black" panose="020B0A04020102020204" pitchFamily="34" charset="0"/>
              </a:rPr>
              <a:t>flume.conf</a:t>
            </a:r>
            <a:r>
              <a:rPr lang="en-US" dirty="0">
                <a:latin typeface="Arial Black" panose="020B0A04020102020204" pitchFamily="34" charset="0"/>
              </a:rPr>
              <a:t> file and type the following on the terminal</a:t>
            </a:r>
          </a:p>
          <a:p>
            <a:br>
              <a:rPr lang="en-US" dirty="0"/>
            </a:br>
            <a:r>
              <a:rPr lang="en-US" dirty="0" err="1"/>
              <a:t>mishra@mishra-VirtualBox</a:t>
            </a:r>
            <a:r>
              <a:rPr lang="en-US" dirty="0"/>
              <a:t>:/</a:t>
            </a:r>
            <a:r>
              <a:rPr lang="en-US" dirty="0" err="1"/>
              <a:t>usr</a:t>
            </a:r>
            <a:r>
              <a:rPr lang="en-US" dirty="0"/>
              <a:t>/local/work/flume/conf$ </a:t>
            </a:r>
            <a:r>
              <a:rPr lang="en-US" b="1" dirty="0"/>
              <a:t>flume-ng agent --conf </a:t>
            </a:r>
            <a:r>
              <a:rPr lang="en-US" b="1" dirty="0" err="1"/>
              <a:t>conf</a:t>
            </a:r>
            <a:r>
              <a:rPr lang="en-US" b="1" dirty="0"/>
              <a:t> --conf-file </a:t>
            </a:r>
            <a:r>
              <a:rPr lang="en-US" b="1" dirty="0" err="1"/>
              <a:t>flume.conf</a:t>
            </a:r>
            <a:r>
              <a:rPr lang="en-US" b="1" dirty="0"/>
              <a:t> --name </a:t>
            </a:r>
            <a:r>
              <a:rPr lang="en-US" b="1" dirty="0" err="1"/>
              <a:t>anand</a:t>
            </a:r>
            <a:r>
              <a:rPr lang="en-US" b="1" dirty="0"/>
              <a:t> -</a:t>
            </a:r>
            <a:r>
              <a:rPr lang="en-US" b="1" dirty="0" err="1"/>
              <a:t>Dflume.root.logger</a:t>
            </a:r>
            <a:r>
              <a:rPr lang="en-US" b="1" dirty="0"/>
              <a:t>=</a:t>
            </a:r>
            <a:r>
              <a:rPr lang="en-US" b="1" dirty="0" err="1"/>
              <a:t>INFO,console</a:t>
            </a:r>
            <a:endParaRPr lang="en-US" b="1" dirty="0"/>
          </a:p>
          <a:p>
            <a:br>
              <a:rPr lang="en-US" dirty="0"/>
            </a:br>
            <a:r>
              <a:rPr lang="en-US" b="1" dirty="0"/>
              <a:t>now open another terminal and do the following (</a:t>
            </a:r>
            <a:r>
              <a:rPr lang="en-US" b="1" i="1" dirty="0"/>
              <a:t>do not close this terminal</a:t>
            </a:r>
            <a:r>
              <a:rPr lang="en-US" b="1" dirty="0"/>
              <a:t>)</a:t>
            </a:r>
          </a:p>
          <a:p>
            <a:br>
              <a:rPr lang="en-US" dirty="0"/>
            </a:br>
            <a:r>
              <a:rPr lang="en-US" dirty="0"/>
              <a:t>From a separate terminal, we can then telnet port 44444 and send Flume an event:</a:t>
            </a:r>
          </a:p>
          <a:p>
            <a:br>
              <a:rPr lang="en-US" dirty="0"/>
            </a:br>
            <a:r>
              <a:rPr lang="en-US" dirty="0" err="1"/>
              <a:t>mishra@mishra-VirtualBox</a:t>
            </a:r>
            <a:r>
              <a:rPr lang="en-US" dirty="0"/>
              <a:t>:~$ </a:t>
            </a:r>
            <a:r>
              <a:rPr lang="en-US" b="1" dirty="0"/>
              <a:t>telnet localhost 44444</a:t>
            </a:r>
            <a:br>
              <a:rPr lang="en-US" dirty="0"/>
            </a:br>
            <a:br>
              <a:rPr lang="en-US" dirty="0"/>
            </a:br>
            <a:r>
              <a:rPr lang="en-US" dirty="0"/>
              <a:t>you will get the following on your screen:::</a:t>
            </a:r>
            <a:br>
              <a:rPr lang="en-US" dirty="0"/>
            </a:br>
            <a:r>
              <a:rPr lang="en-US" dirty="0"/>
              <a:t>Trying 127.0.0.1...</a:t>
            </a:r>
            <a:br>
              <a:rPr lang="en-US" dirty="0"/>
            </a:br>
            <a:r>
              <a:rPr lang="en-US" dirty="0"/>
              <a:t>Connected to localhost.</a:t>
            </a:r>
            <a:br>
              <a:rPr lang="en-US" dirty="0"/>
            </a:br>
            <a:r>
              <a:rPr lang="en-US" dirty="0"/>
              <a:t>Escape character is '^]'.</a:t>
            </a:r>
            <a:br>
              <a:rPr lang="en-US" dirty="0"/>
            </a:br>
            <a:br>
              <a:rPr lang="en-US" dirty="0"/>
            </a:br>
            <a:r>
              <a:rPr lang="en-US" dirty="0"/>
              <a:t>now type anything which you want as your streaming data communicating through telnet port</a:t>
            </a:r>
          </a:p>
          <a:p>
            <a:br>
              <a:rPr lang="en-US" dirty="0"/>
            </a:br>
            <a:endParaRPr lang="en-US" dirty="0"/>
          </a:p>
        </p:txBody>
      </p:sp>
      <p:sp>
        <p:nvSpPr>
          <p:cNvPr id="5" name="Rectangle 4"/>
          <p:cNvSpPr/>
          <p:nvPr/>
        </p:nvSpPr>
        <p:spPr>
          <a:xfrm>
            <a:off x="243840" y="5257800"/>
            <a:ext cx="6629400" cy="1477328"/>
          </a:xfrm>
          <a:prstGeom prst="rect">
            <a:avLst/>
          </a:prstGeom>
        </p:spPr>
        <p:txBody>
          <a:bodyPr wrap="square">
            <a:spAutoFit/>
          </a:bodyPr>
          <a:lstStyle/>
          <a:p>
            <a:r>
              <a:rPr lang="en-US" dirty="0"/>
              <a:t>like:: hello </a:t>
            </a:r>
            <a:r>
              <a:rPr lang="en-US" dirty="0" err="1"/>
              <a:t>andy</a:t>
            </a:r>
            <a:r>
              <a:rPr lang="en-US" dirty="0"/>
              <a:t>....how r u???</a:t>
            </a:r>
            <a:br>
              <a:rPr lang="en-US" dirty="0"/>
            </a:br>
            <a:br>
              <a:rPr lang="en-US" dirty="0"/>
            </a:br>
            <a:r>
              <a:rPr lang="en-US" dirty="0"/>
              <a:t>now check on the terminal on which flume is running..you will find same output</a:t>
            </a:r>
            <a:br>
              <a:rPr lang="en-US" dirty="0"/>
            </a:b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646</Words>
  <Application>Microsoft Office PowerPoint</Application>
  <PresentationFormat>On-screen Show (4:3)</PresentationFormat>
  <Paragraphs>88</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Arial Black</vt:lpstr>
      <vt:lpstr>Ariel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Step 2:  Go to the following link and click the  ‘create new app’ button.  https://apps.twitter.com/app </vt:lpstr>
      <vt:lpstr>Step 3:  Apply for an developer account. Once its created then Enter the necessary details.</vt:lpstr>
      <vt:lpstr>Step 4: Accept the developer agreement and select the ‘create your Twitter application’ button.</vt:lpstr>
      <vt:lpstr>Step 5: Select the ‘Keys and Access Token’ tab.</vt:lpstr>
      <vt:lpstr>PowerPoint Presentation</vt:lpstr>
      <vt:lpstr>Step 7:  Scroll down further and select the ‘create my access token’ button.</vt:lpstr>
      <vt:lpstr>Now, you will receive a message stating “that you have successfully generated your application access token”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lenovo8</dc:creator>
  <cp:lastModifiedBy>Sareeta Mugde</cp:lastModifiedBy>
  <cp:revision>24</cp:revision>
  <dcterms:created xsi:type="dcterms:W3CDTF">2006-08-16T00:00:00Z</dcterms:created>
  <dcterms:modified xsi:type="dcterms:W3CDTF">2019-09-03T14:17:48Z</dcterms:modified>
</cp:coreProperties>
</file>