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86" r:id="rId8"/>
    <p:sldId id="287" r:id="rId9"/>
    <p:sldId id="261" r:id="rId10"/>
    <p:sldId id="262" r:id="rId11"/>
    <p:sldId id="263" r:id="rId12"/>
    <p:sldId id="265" r:id="rId13"/>
    <p:sldId id="266" r:id="rId14"/>
    <p:sldId id="297" r:id="rId15"/>
    <p:sldId id="298" r:id="rId16"/>
    <p:sldId id="267" r:id="rId17"/>
    <p:sldId id="268" r:id="rId18"/>
    <p:sldId id="296" r:id="rId19"/>
    <p:sldId id="269" r:id="rId20"/>
    <p:sldId id="270" r:id="rId21"/>
    <p:sldId id="271" r:id="rId22"/>
    <p:sldId id="272" r:id="rId23"/>
    <p:sldId id="299" r:id="rId24"/>
    <p:sldId id="273" r:id="rId25"/>
    <p:sldId id="274" r:id="rId26"/>
    <p:sldId id="275" r:id="rId27"/>
    <p:sldId id="300" r:id="rId28"/>
    <p:sldId id="301" r:id="rId29"/>
    <p:sldId id="302" r:id="rId30"/>
    <p:sldId id="276" r:id="rId31"/>
    <p:sldId id="277" r:id="rId32"/>
    <p:sldId id="278" r:id="rId33"/>
    <p:sldId id="279" r:id="rId34"/>
    <p:sldId id="303" r:id="rId35"/>
    <p:sldId id="280" r:id="rId36"/>
    <p:sldId id="281" r:id="rId37"/>
    <p:sldId id="282" r:id="rId38"/>
    <p:sldId id="288" r:id="rId39"/>
    <p:sldId id="304" r:id="rId40"/>
    <p:sldId id="28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33" autoAdjust="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hive-alter-t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hi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6500" y="2967335"/>
            <a:ext cx="328166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Hive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85800"/>
            <a:ext cx="8382000" cy="1292662"/>
          </a:xfrm>
          <a:prstGeom prst="rect">
            <a:avLst/>
          </a:prstGeom>
        </p:spPr>
        <p:txBody>
          <a:bodyPr wrap="square">
            <a:spAutoFit/>
          </a:bodyPr>
          <a:lstStyle/>
          <a:p>
            <a:r>
              <a:rPr lang="en-US" sz="2400" dirty="0"/>
              <a:t>String Types</a:t>
            </a:r>
          </a:p>
          <a:p>
            <a:r>
              <a:rPr lang="en-US" dirty="0"/>
              <a:t>String type data types can be specified using single quotes (' ') or double quotes (" "). It contains two data types: VARCHAR and CHAR. Hive follows C-types escape characters.</a:t>
            </a:r>
          </a:p>
          <a:p>
            <a:endParaRPr lang="en-US" dirty="0"/>
          </a:p>
        </p:txBody>
      </p:sp>
      <p:sp>
        <p:nvSpPr>
          <p:cNvPr id="6" name="Rectangle 5"/>
          <p:cNvSpPr/>
          <p:nvPr/>
        </p:nvSpPr>
        <p:spPr>
          <a:xfrm>
            <a:off x="304800" y="4114800"/>
            <a:ext cx="6934200" cy="1477328"/>
          </a:xfrm>
          <a:prstGeom prst="rect">
            <a:avLst/>
          </a:prstGeom>
        </p:spPr>
        <p:txBody>
          <a:bodyPr wrap="square">
            <a:spAutoFit/>
          </a:bodyPr>
          <a:lstStyle/>
          <a:p>
            <a:endParaRPr lang="en-US" b="1" dirty="0"/>
          </a:p>
          <a:p>
            <a:endParaRPr lang="en-US" b="1" dirty="0"/>
          </a:p>
          <a:p>
            <a:r>
              <a:rPr lang="en-US" b="1" dirty="0"/>
              <a:t>Precision</a:t>
            </a:r>
            <a:r>
              <a:rPr lang="en-US" dirty="0"/>
              <a:t> is the number of digits in a number. </a:t>
            </a:r>
            <a:r>
              <a:rPr lang="en-US" b="1" dirty="0"/>
              <a:t>Scale</a:t>
            </a:r>
            <a:r>
              <a:rPr lang="en-US" dirty="0"/>
              <a:t> is the number of digits to the right of the </a:t>
            </a:r>
            <a:r>
              <a:rPr lang="en-US" b="1" dirty="0"/>
              <a:t>decimal</a:t>
            </a:r>
            <a:r>
              <a:rPr lang="en-US" dirty="0"/>
              <a:t> point in a number. For example, the number 123.45 has a </a:t>
            </a:r>
            <a:r>
              <a:rPr lang="en-US" b="1" dirty="0"/>
              <a:t>precision</a:t>
            </a:r>
            <a:r>
              <a:rPr lang="en-US" dirty="0"/>
              <a:t> of 5 and a </a:t>
            </a:r>
            <a:r>
              <a:rPr lang="en-US" b="1" dirty="0"/>
              <a:t>scale</a:t>
            </a:r>
            <a:r>
              <a:rPr lang="en-US" dirty="0"/>
              <a:t> of 2.</a:t>
            </a:r>
          </a:p>
        </p:txBody>
      </p:sp>
      <p:sp>
        <p:nvSpPr>
          <p:cNvPr id="18433" name="Rectangle 1"/>
          <p:cNvSpPr>
            <a:spLocks noChangeArrowheads="1"/>
          </p:cNvSpPr>
          <p:nvPr/>
        </p:nvSpPr>
        <p:spPr bwMode="auto">
          <a:xfrm>
            <a:off x="152401" y="2209800"/>
            <a:ext cx="8991600" cy="1844066"/>
          </a:xfrm>
          <a:prstGeom prst="rect">
            <a:avLst/>
          </a:prstGeom>
          <a:solidFill>
            <a:srgbClr val="EEEEEE"/>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 </a:t>
            </a:r>
            <a:r>
              <a:rPr kumimoji="0" lang="en-US" sz="2400" b="0" i="0" u="none" strike="noStrike" cap="none" normalizeH="0" baseline="0" dirty="0">
                <a:ln>
                  <a:noFill/>
                </a:ln>
                <a:solidFill>
                  <a:srgbClr val="000000"/>
                </a:solidFill>
                <a:effectLst/>
                <a:latin typeface="Verdana" pitchFamily="34" charset="0"/>
                <a:cs typeface="Arial" pitchFamily="34" charset="0"/>
              </a:rPr>
              <a:t>Decimals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The DECIMAL type in Hive is as same as Big Decimal format of Java. It is used for representing immutable arbitrary precision. The syntax and example is as follows:</a:t>
            </a:r>
            <a:endParaRPr kumimoji="0" lang="en-US" b="0" i="0" u="none" strike="noStrike" cap="none" normalizeH="0" baseline="0" dirty="0">
              <a:ln>
                <a:noFill/>
              </a:ln>
              <a:solidFill>
                <a:srgbClr val="313131"/>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313131"/>
                </a:solidFill>
                <a:effectLst/>
                <a:latin typeface="Menlo"/>
                <a:cs typeface="Arial" pitchFamily="34" charset="0"/>
              </a:rPr>
              <a:t>DECIMAL</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313131"/>
                </a:solidFill>
                <a:effectLst/>
                <a:latin typeface="Menlo"/>
                <a:cs typeface="Arial" pitchFamily="34" charset="0"/>
              </a:rPr>
              <a:t>precision</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313131"/>
                </a:solidFill>
                <a:effectLst/>
                <a:latin typeface="Menlo"/>
                <a:cs typeface="Arial" pitchFamily="34" charset="0"/>
              </a:rPr>
              <a:t> scale</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313131"/>
                </a:solidFill>
                <a:effectLst/>
                <a:latin typeface="Menlo"/>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88"/>
                </a:solidFill>
                <a:effectLst/>
                <a:latin typeface="Menlo"/>
                <a:cs typeface="Arial" pitchFamily="34" charset="0"/>
              </a:rPr>
              <a:t>decimal</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006666"/>
                </a:solidFill>
                <a:effectLst/>
                <a:latin typeface="Menlo"/>
                <a:cs typeface="Arial" pitchFamily="34" charset="0"/>
              </a:rPr>
              <a:t>10</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006666"/>
                </a:solidFill>
                <a:effectLst/>
                <a:latin typeface="Menlo"/>
                <a:cs typeface="Arial" pitchFamily="34" charset="0"/>
              </a:rPr>
              <a:t>0</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52400"/>
            <a:ext cx="2050391" cy="152349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353833"/>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a:solidFill>
                <a:srgbClr val="353833"/>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353833"/>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a:solidFill>
                <a:srgbClr val="353833"/>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353833"/>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53833"/>
                </a:solidFill>
                <a:effectLst/>
                <a:latin typeface="Arial Unicode MS" pitchFamily="34" charset="-128"/>
                <a:cs typeface="Arial" pitchFamily="34" charset="0"/>
              </a:rPr>
              <a:t>Map&lt;K,V&gt;</a:t>
            </a:r>
            <a:r>
              <a:rPr kumimoji="0" lang="en-US" sz="1600" b="0" i="0" u="none" strike="noStrike" cap="none" normalizeH="0" baseline="0" dirty="0">
                <a:ln>
                  <a:noFill/>
                </a:ln>
                <a:solidFill>
                  <a:schemeClr val="tx1"/>
                </a:solidFill>
                <a:effectLst/>
                <a:latin typeface="Arial" pitchFamily="34" charset="0"/>
                <a:cs typeface="Arial" pitchFamily="34" charset="0"/>
              </a:rPr>
              <a:t> </a:t>
            </a:r>
          </a:p>
        </p:txBody>
      </p:sp>
      <p:sp>
        <p:nvSpPr>
          <p:cNvPr id="1026" name="Rectangle 2"/>
          <p:cNvSpPr>
            <a:spLocks noChangeArrowheads="1"/>
          </p:cNvSpPr>
          <p:nvPr/>
        </p:nvSpPr>
        <p:spPr bwMode="auto">
          <a:xfrm>
            <a:off x="0" y="1752600"/>
            <a:ext cx="4061967" cy="1410586"/>
          </a:xfrm>
          <a:prstGeom prst="rect">
            <a:avLst/>
          </a:prstGeom>
          <a:solidFill>
            <a:srgbClr val="FFFFFF"/>
          </a:solidFill>
          <a:ln w="9525">
            <a:noFill/>
            <a:miter lim="800000"/>
            <a:headEnd/>
            <a:tailEnd/>
          </a:ln>
          <a:effectLst/>
        </p:spPr>
        <p:txBody>
          <a:bodyPr vert="horz" wrap="square" lIns="133308"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4E4E4E"/>
                </a:solidFill>
                <a:effectLst/>
                <a:latin typeface="Arial" pitchFamily="34" charset="0"/>
                <a:cs typeface="Arial" pitchFamily="34" charset="0"/>
              </a:rPr>
              <a:t>Type 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353833"/>
                </a:solidFill>
                <a:effectLst/>
                <a:latin typeface="Arial Unicode MS" pitchFamily="34" charset="-128"/>
                <a:cs typeface="Arial" pitchFamily="34" charset="0"/>
              </a:rPr>
              <a:t>K</a:t>
            </a:r>
            <a:r>
              <a:rPr kumimoji="0" lang="en-US" sz="1600" b="0" i="0" u="none" strike="noStrike" cap="none" normalizeH="0" baseline="0" dirty="0">
                <a:ln>
                  <a:noFill/>
                </a:ln>
                <a:solidFill>
                  <a:srgbClr val="353833"/>
                </a:solidFill>
                <a:effectLst/>
                <a:latin typeface="Arial" pitchFamily="34" charset="0"/>
                <a:cs typeface="Arial" pitchFamily="34" charset="0"/>
              </a:rPr>
              <a:t> - the type of keys maintained by this map</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353833"/>
                </a:solidFill>
                <a:effectLst/>
                <a:latin typeface="Arial Unicode MS" pitchFamily="34" charset="-128"/>
                <a:cs typeface="Arial" pitchFamily="34" charset="0"/>
              </a:rPr>
              <a:t>V</a:t>
            </a:r>
            <a:r>
              <a:rPr kumimoji="0" lang="en-US" sz="1600" b="0" i="0" u="none" strike="noStrike" cap="none" normalizeH="0" baseline="0" dirty="0">
                <a:ln>
                  <a:noFill/>
                </a:ln>
                <a:solidFill>
                  <a:srgbClr val="353833"/>
                </a:solidFill>
                <a:effectLst/>
                <a:latin typeface="Arial" pitchFamily="34" charset="0"/>
                <a:cs typeface="Arial" pitchFamily="34" charset="0"/>
              </a:rPr>
              <a:t> - the type of mapped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152400" y="3276600"/>
            <a:ext cx="7924800" cy="1105403"/>
          </a:xfrm>
          <a:prstGeom prst="rect">
            <a:avLst/>
          </a:prstGeom>
          <a:solidFill>
            <a:srgbClr val="EEEEEE"/>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cs typeface="Arial" pitchFamily="34" charset="0"/>
              </a:rPr>
              <a:t>Arrays in Hive are used the same way they are used in Java.</a:t>
            </a:r>
            <a:endParaRPr kumimoji="0" lang="en-US" sz="1600" b="0" i="0" u="none" strike="noStrike" cap="none" normalizeH="0" baseline="0" dirty="0">
              <a:ln>
                <a:noFill/>
              </a:ln>
              <a:solidFill>
                <a:srgbClr val="7F0055"/>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7F0055"/>
                </a:solidFill>
                <a:effectLst/>
                <a:latin typeface="Menlo"/>
                <a:cs typeface="Arial" pitchFamily="34" charset="0"/>
              </a:rPr>
              <a:t>Syntax</a:t>
            </a:r>
            <a:r>
              <a:rPr kumimoji="0" lang="en-US" sz="1600" b="0" i="0" u="none" strike="noStrike" cap="none" normalizeH="0" baseline="0" dirty="0">
                <a:ln>
                  <a:noFill/>
                </a:ln>
                <a:solidFill>
                  <a:srgbClr val="666600"/>
                </a:solidFill>
                <a:effectLst/>
                <a:latin typeface="Menlo"/>
                <a:cs typeface="Arial" pitchFamily="34" charset="0"/>
              </a:rPr>
              <a:t>:</a:t>
            </a:r>
            <a:r>
              <a:rPr kumimoji="0" lang="en-US" sz="1600" b="0" i="0" u="none" strike="noStrike" cap="none" normalizeH="0" baseline="0" dirty="0">
                <a:ln>
                  <a:noFill/>
                </a:ln>
                <a:solidFill>
                  <a:srgbClr val="313131"/>
                </a:solidFill>
                <a:effectLst/>
                <a:latin typeface="Menlo"/>
                <a:cs typeface="Arial" pitchFamily="34" charset="0"/>
              </a:rPr>
              <a:t> ARRAY</a:t>
            </a:r>
            <a:r>
              <a:rPr kumimoji="0" lang="en-US" sz="1600" b="0" i="0" u="none" strike="noStrike" cap="none" normalizeH="0" baseline="0" dirty="0">
                <a:ln>
                  <a:noFill/>
                </a:ln>
                <a:solidFill>
                  <a:srgbClr val="008800"/>
                </a:solidFill>
                <a:effectLst/>
                <a:latin typeface="Menlo"/>
                <a:cs typeface="Arial" pitchFamily="34" charset="0"/>
              </a:rPr>
              <a:t>&lt;</a:t>
            </a:r>
            <a:r>
              <a:rPr kumimoji="0" lang="en-US" sz="1600" b="0" i="0" u="none" strike="noStrike" cap="none" normalizeH="0" baseline="0" dirty="0" err="1">
                <a:ln>
                  <a:noFill/>
                </a:ln>
                <a:solidFill>
                  <a:srgbClr val="008800"/>
                </a:solidFill>
                <a:effectLst/>
                <a:latin typeface="Menlo"/>
                <a:cs typeface="Arial" pitchFamily="34" charset="0"/>
              </a:rPr>
              <a:t>data_type</a:t>
            </a:r>
            <a:r>
              <a:rPr kumimoji="0" lang="en-US" sz="1600" b="0" i="0" u="none" strike="noStrike" cap="none" normalizeH="0" baseline="0" dirty="0">
                <a:ln>
                  <a:noFill/>
                </a:ln>
                <a:solidFill>
                  <a:srgbClr val="008800"/>
                </a:solidFill>
                <a:effectLst/>
                <a:latin typeface="Menlo"/>
                <a:cs typeface="Arial" pitchFamily="34" charset="0"/>
              </a:rPr>
              <a:t>&gt;</a:t>
            </a:r>
            <a:r>
              <a:rPr kumimoji="0" lang="en-US" sz="1600" b="0" i="0" u="none" strike="noStrike" cap="none" normalizeH="0" baseline="0" dirty="0">
                <a:ln>
                  <a:noFill/>
                </a:ln>
                <a:solidFill>
                  <a:schemeClr val="tx1"/>
                </a:solidFill>
                <a:effectLst/>
                <a:latin typeface="Arial" pitchFamily="34" charset="0"/>
                <a:cs typeface="Arial" pitchFamily="34" charset="0"/>
              </a:rPr>
              <a:t> </a:t>
            </a:r>
          </a:p>
        </p:txBody>
      </p:sp>
      <p:sp>
        <p:nvSpPr>
          <p:cNvPr id="1028" name="Rectangle 4"/>
          <p:cNvSpPr>
            <a:spLocks noChangeArrowheads="1"/>
          </p:cNvSpPr>
          <p:nvPr/>
        </p:nvSpPr>
        <p:spPr bwMode="auto">
          <a:xfrm>
            <a:off x="228600" y="5181600"/>
            <a:ext cx="9144000" cy="73866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nsolas" pitchFamily="49" charset="0"/>
                <a:cs typeface="Arial" pitchFamily="34" charset="0"/>
              </a:rPr>
              <a:t>CREATE TABLE </a:t>
            </a:r>
            <a:r>
              <a:rPr kumimoji="0" lang="en-US" sz="1600" b="0" i="0" u="none" strike="noStrike" cap="none" normalizeH="0" baseline="0" dirty="0" err="1">
                <a:ln>
                  <a:noFill/>
                </a:ln>
                <a:solidFill>
                  <a:srgbClr val="000000"/>
                </a:solidFill>
                <a:effectLst/>
                <a:latin typeface="Consolas" pitchFamily="49" charset="0"/>
                <a:cs typeface="Arial" pitchFamily="34" charset="0"/>
              </a:rPr>
              <a:t>page_view</a:t>
            </a:r>
            <a:r>
              <a:rPr kumimoji="0" lang="en-US" sz="1600" b="0" i="0" u="none" strike="noStrike" cap="none" normalizeH="0" baseline="0" dirty="0">
                <a:ln>
                  <a:noFill/>
                </a:ln>
                <a:solidFill>
                  <a:srgbClr val="000000"/>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viewTime</a:t>
            </a:r>
            <a:r>
              <a:rPr kumimoji="0" lang="en-US" sz="1600" b="0" i="0" u="none" strike="noStrike" cap="none" normalizeH="0" baseline="0" dirty="0">
                <a:ln>
                  <a:noFill/>
                </a:ln>
                <a:solidFill>
                  <a:srgbClr val="000000"/>
                </a:solidFill>
                <a:effectLst/>
                <a:latin typeface="Consolas" pitchFamily="49" charset="0"/>
                <a:cs typeface="Arial" pitchFamily="34" charset="0"/>
              </a:rPr>
              <a:t> INT, </a:t>
            </a:r>
            <a:r>
              <a:rPr kumimoji="0" lang="en-US" sz="1600" b="0" i="0" u="none" strike="noStrike" cap="none" normalizeH="0" baseline="0" dirty="0" err="1">
                <a:ln>
                  <a:noFill/>
                </a:ln>
                <a:solidFill>
                  <a:srgbClr val="000000"/>
                </a:solidFill>
                <a:effectLst/>
                <a:latin typeface="Consolas" pitchFamily="49" charset="0"/>
                <a:cs typeface="Arial" pitchFamily="34" charset="0"/>
              </a:rPr>
              <a:t>userid</a:t>
            </a:r>
            <a:r>
              <a:rPr kumimoji="0" lang="en-US" sz="1600" b="0" i="0" u="none" strike="noStrike" cap="none" normalizeH="0" baseline="0" dirty="0">
                <a:ln>
                  <a:noFill/>
                </a:ln>
                <a:solidFill>
                  <a:srgbClr val="000000"/>
                </a:solidFill>
                <a:effectLst/>
                <a:latin typeface="Consolas" pitchFamily="49" charset="0"/>
                <a:cs typeface="Arial" pitchFamily="34" charset="0"/>
              </a:rPr>
              <a:t> BIGINT,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33"/>
                </a:solidFill>
                <a:effectLst/>
                <a:latin typeface="Consolas" pitchFamily="49" charset="0"/>
                <a:cs typeface="Arial" pitchFamily="34" charset="0"/>
              </a:rPr>
              <a:t>                </a:t>
            </a:r>
            <a:r>
              <a:rPr kumimoji="0" lang="en-US" sz="1600" b="0" i="0" u="none" strike="noStrike" cap="none" normalizeH="0" baseline="0" dirty="0" err="1">
                <a:ln>
                  <a:noFill/>
                </a:ln>
                <a:solidFill>
                  <a:srgbClr val="000000"/>
                </a:solidFill>
                <a:effectLst/>
                <a:latin typeface="Consolas" pitchFamily="49" charset="0"/>
                <a:cs typeface="Arial" pitchFamily="34" charset="0"/>
              </a:rPr>
              <a:t>page_url</a:t>
            </a:r>
            <a:r>
              <a:rPr kumimoji="0" lang="en-US" sz="1600" b="0" i="0" u="none" strike="noStrike" cap="none" normalizeH="0" baseline="0" dirty="0">
                <a:ln>
                  <a:noFill/>
                </a:ln>
                <a:solidFill>
                  <a:srgbClr val="000000"/>
                </a:solidFill>
                <a:effectLst/>
                <a:latin typeface="Consolas" pitchFamily="49" charset="0"/>
                <a:cs typeface="Arial" pitchFamily="34" charset="0"/>
              </a:rPr>
              <a:t> STRING, </a:t>
            </a:r>
            <a:r>
              <a:rPr kumimoji="0" lang="en-US" sz="1600" b="0" i="0" u="none" strike="noStrike" cap="none" normalizeH="0" baseline="0" dirty="0" err="1">
                <a:ln>
                  <a:noFill/>
                </a:ln>
                <a:solidFill>
                  <a:srgbClr val="000000"/>
                </a:solidFill>
                <a:effectLst/>
                <a:latin typeface="Consolas" pitchFamily="49" charset="0"/>
                <a:cs typeface="Arial" pitchFamily="34" charset="0"/>
              </a:rPr>
              <a:t>referrer_url</a:t>
            </a:r>
            <a:r>
              <a:rPr kumimoji="0" lang="en-US" sz="1600" b="0" i="0" u="none" strike="noStrike" cap="none" normalizeH="0" baseline="0" dirty="0">
                <a:ln>
                  <a:noFill/>
                </a:ln>
                <a:solidFill>
                  <a:srgbClr val="000000"/>
                </a:solidFill>
                <a:effectLst/>
                <a:latin typeface="Consolas" pitchFamily="49" charset="0"/>
                <a:cs typeface="Arial" pitchFamily="34" charset="0"/>
              </a:rPr>
              <a:t> STRING,</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33"/>
                </a:solidFill>
                <a:effectLst/>
                <a:latin typeface="Consolas" pitchFamily="49" charset="0"/>
                <a:cs typeface="Arial" pitchFamily="34" charset="0"/>
              </a:rPr>
              <a:t>                </a:t>
            </a:r>
            <a:r>
              <a:rPr kumimoji="0" lang="en-US" sz="1600" b="0" i="0" u="none" strike="noStrike" cap="none" normalizeH="0" baseline="0" dirty="0">
                <a:ln>
                  <a:noFill/>
                </a:ln>
                <a:solidFill>
                  <a:srgbClr val="000000"/>
                </a:solidFill>
                <a:effectLst/>
                <a:latin typeface="Consolas" pitchFamily="49" charset="0"/>
                <a:cs typeface="Arial" pitchFamily="34" charset="0"/>
              </a:rPr>
              <a:t>friends ARRAY&lt;BIGINT&gt;, properties MAP&lt;STRING, STRING</a:t>
            </a:r>
            <a:r>
              <a:rPr lang="en-US" sz="1600" dirty="0">
                <a:solidFill>
                  <a:srgbClr val="000000"/>
                </a:solidFill>
                <a:latin typeface="Consolas" pitchFamily="49" charset="0"/>
                <a:cs typeface="Arial" pitchFamily="34" charset="0"/>
              </a:rPr>
              <a:t>&gt;)</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304800" y="457200"/>
            <a:ext cx="2326278" cy="369332"/>
          </a:xfrm>
          <a:prstGeom prst="rect">
            <a:avLst/>
          </a:prstGeom>
        </p:spPr>
        <p:txBody>
          <a:bodyPr wrap="none">
            <a:spAutoFit/>
          </a:bodyPr>
          <a:lstStyle/>
          <a:p>
            <a:pPr lvl="0" fontAlgn="base">
              <a:spcBef>
                <a:spcPct val="0"/>
              </a:spcBef>
              <a:spcAft>
                <a:spcPct val="0"/>
              </a:spcAft>
            </a:pPr>
            <a:r>
              <a:rPr lang="en-US" b="1" dirty="0">
                <a:solidFill>
                  <a:srgbClr val="353833"/>
                </a:solidFill>
                <a:latin typeface="Arial Unicode MS" pitchFamily="34" charset="-128"/>
                <a:cs typeface="Arial" pitchFamily="34" charset="0"/>
              </a:rPr>
              <a:t>COMPLEX  TYPES:</a:t>
            </a:r>
            <a:r>
              <a:rPr lang="en-US" dirty="0">
                <a:latin typeface="Arial" pitchFamily="34" charset="0"/>
                <a:cs typeface="Arial"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1"/>
            <a:ext cx="7924800" cy="6463308"/>
          </a:xfrm>
          <a:prstGeom prst="rect">
            <a:avLst/>
          </a:prstGeom>
        </p:spPr>
        <p:txBody>
          <a:bodyPr wrap="square">
            <a:spAutoFit/>
          </a:bodyPr>
          <a:lstStyle/>
          <a:p>
            <a:r>
              <a:rPr lang="en-US" dirty="0"/>
              <a:t>Hive is a database technology that can define databases and tables to analyze structured data. The theme for structured data analysis is to store the data in a tabular manner, and pass queries to analyze it.</a:t>
            </a:r>
            <a:br>
              <a:rPr lang="en-US" dirty="0"/>
            </a:br>
            <a:br>
              <a:rPr lang="en-US" dirty="0"/>
            </a:br>
            <a:r>
              <a:rPr lang="en-US" dirty="0"/>
              <a:t>Create Database is a statement used to create a database in Hive. A database in Hive is a namespace or a collection of tables. The syntax for this statement is as follows:</a:t>
            </a:r>
            <a:br>
              <a:rPr lang="en-US" dirty="0"/>
            </a:br>
            <a:br>
              <a:rPr lang="en-US" dirty="0"/>
            </a:br>
            <a:r>
              <a:rPr lang="en-US" dirty="0"/>
              <a:t>CREATE DATABASE  &lt;database name&gt;</a:t>
            </a:r>
            <a:br>
              <a:rPr lang="en-US" dirty="0"/>
            </a:br>
            <a:r>
              <a:rPr lang="en-US" dirty="0"/>
              <a:t>The following query is executed to create a database named </a:t>
            </a:r>
            <a:r>
              <a:rPr lang="en-US" dirty="0" err="1"/>
              <a:t>userdb</a:t>
            </a:r>
            <a:r>
              <a:rPr lang="en-US" dirty="0"/>
              <a:t>:</a:t>
            </a:r>
            <a:br>
              <a:rPr lang="en-US" dirty="0"/>
            </a:br>
            <a:br>
              <a:rPr lang="en-US" dirty="0"/>
            </a:br>
            <a:r>
              <a:rPr lang="en-US" dirty="0"/>
              <a:t>hive&gt; CREATE DATABASE  </a:t>
            </a:r>
            <a:r>
              <a:rPr lang="en-US" dirty="0" err="1"/>
              <a:t>userdb</a:t>
            </a:r>
            <a:r>
              <a:rPr lang="en-US" dirty="0"/>
              <a:t>;</a:t>
            </a:r>
            <a:br>
              <a:rPr lang="en-US" dirty="0"/>
            </a:br>
            <a:br>
              <a:rPr lang="en-US" dirty="0"/>
            </a:br>
            <a:r>
              <a:rPr lang="en-US" dirty="0"/>
              <a:t>The following query is used to verify a databases list:</a:t>
            </a:r>
            <a:br>
              <a:rPr lang="en-US" dirty="0"/>
            </a:br>
            <a:br>
              <a:rPr lang="en-US" dirty="0"/>
            </a:br>
            <a:r>
              <a:rPr lang="en-US" dirty="0"/>
              <a:t>hive&gt; SHOW DATABASES;</a:t>
            </a:r>
            <a:br>
              <a:rPr lang="en-US" dirty="0"/>
            </a:br>
            <a:r>
              <a:rPr lang="en-US" dirty="0"/>
              <a:t>The following queries are used to drop a database. Let us assume that the database name is </a:t>
            </a:r>
            <a:r>
              <a:rPr lang="en-US" dirty="0" err="1"/>
              <a:t>userdb</a:t>
            </a:r>
            <a:r>
              <a:rPr lang="en-US" dirty="0"/>
              <a:t>.</a:t>
            </a:r>
            <a:br>
              <a:rPr lang="en-US" dirty="0"/>
            </a:br>
            <a:br>
              <a:rPr lang="en-US" dirty="0"/>
            </a:br>
            <a:r>
              <a:rPr lang="en-US" dirty="0"/>
              <a:t>hive&gt; DROP DATABASE  </a:t>
            </a:r>
            <a:r>
              <a:rPr lang="en-US" dirty="0" err="1"/>
              <a:t>userdb</a:t>
            </a:r>
            <a:r>
              <a:rPr lang="en-US" dirty="0"/>
              <a:t>;</a:t>
            </a:r>
            <a:br>
              <a:rPr lang="en-US" dirty="0"/>
            </a:br>
            <a:br>
              <a:rPr lang="en-US" dirty="0"/>
            </a:b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7543800" cy="1200329"/>
          </a:xfrm>
          <a:prstGeom prst="rect">
            <a:avLst/>
          </a:prstGeom>
        </p:spPr>
        <p:txBody>
          <a:bodyPr wrap="square">
            <a:spAutoFit/>
          </a:bodyPr>
          <a:lstStyle/>
          <a:p>
            <a:r>
              <a:rPr lang="en-US" dirty="0"/>
              <a:t>The following query drops the database using CASCADE. It means dropping respective tables before dropping the database.</a:t>
            </a:r>
            <a:br>
              <a:rPr lang="en-US" dirty="0"/>
            </a:br>
            <a:br>
              <a:rPr lang="en-US" dirty="0"/>
            </a:br>
            <a:r>
              <a:rPr lang="en-US" dirty="0"/>
              <a:t>hive&gt; DROP DATABASE  </a:t>
            </a:r>
            <a:r>
              <a:rPr lang="en-US" dirty="0" err="1"/>
              <a:t>userdb</a:t>
            </a:r>
            <a:r>
              <a:rPr lang="en-US" dirty="0"/>
              <a:t> CASCADE;</a:t>
            </a:r>
          </a:p>
        </p:txBody>
      </p:sp>
      <p:sp>
        <p:nvSpPr>
          <p:cNvPr id="5" name="Rectangle 4"/>
          <p:cNvSpPr/>
          <p:nvPr/>
        </p:nvSpPr>
        <p:spPr>
          <a:xfrm>
            <a:off x="457200" y="1779687"/>
            <a:ext cx="8382000" cy="4801314"/>
          </a:xfrm>
          <a:prstGeom prst="rect">
            <a:avLst/>
          </a:prstGeom>
        </p:spPr>
        <p:txBody>
          <a:bodyPr wrap="square">
            <a:spAutoFit/>
          </a:bodyPr>
          <a:lstStyle/>
          <a:p>
            <a:r>
              <a:rPr lang="en-US" b="1" dirty="0">
                <a:latin typeface="Arial Black" panose="020B0A04020102020204" pitchFamily="34" charset="0"/>
              </a:rPr>
              <a:t>Create Table Statement</a:t>
            </a:r>
            <a:br>
              <a:rPr lang="en-US" dirty="0"/>
            </a:br>
            <a:br>
              <a:rPr lang="en-US" dirty="0"/>
            </a:br>
            <a:r>
              <a:rPr lang="en-US" dirty="0"/>
              <a:t>Create Table is a statement used to create a table in Hive. The example are as follows:</a:t>
            </a:r>
            <a:br>
              <a:rPr lang="en-US" dirty="0"/>
            </a:br>
            <a:br>
              <a:rPr lang="en-US" dirty="0"/>
            </a:br>
            <a:br>
              <a:rPr lang="en-US" dirty="0"/>
            </a:br>
            <a:br>
              <a:rPr lang="en-US" dirty="0"/>
            </a:br>
            <a:r>
              <a:rPr lang="en-US" dirty="0"/>
              <a:t>hive&gt; CREATE TABLE  employee ( </a:t>
            </a:r>
            <a:r>
              <a:rPr lang="en-US" dirty="0" err="1"/>
              <a:t>eid</a:t>
            </a:r>
            <a:r>
              <a:rPr lang="en-US" dirty="0"/>
              <a:t> int, name String, age int , destination String, salary String)</a:t>
            </a:r>
          </a:p>
          <a:p>
            <a:r>
              <a:rPr lang="en-US" dirty="0"/>
              <a:t>COMMENT ‘Employee details’</a:t>
            </a:r>
            <a:br>
              <a:rPr lang="en-US" dirty="0"/>
            </a:br>
            <a:r>
              <a:rPr lang="en-US" dirty="0"/>
              <a:t>ROW FORMAT DELIMITED</a:t>
            </a:r>
            <a:br>
              <a:rPr lang="en-US" dirty="0"/>
            </a:br>
            <a:r>
              <a:rPr lang="en-US" dirty="0"/>
              <a:t>FIELDS TERMINATED BY ‘\t’</a:t>
            </a:r>
            <a:br>
              <a:rPr lang="en-US" dirty="0"/>
            </a:br>
            <a:r>
              <a:rPr lang="en-US" dirty="0"/>
              <a:t>LINES TERMINATED BY ‘\n’;</a:t>
            </a:r>
          </a:p>
          <a:p>
            <a:endParaRPr lang="en-US" dirty="0"/>
          </a:p>
          <a:p>
            <a:endParaRPr lang="en-US" dirty="0"/>
          </a:p>
          <a:p>
            <a:r>
              <a:rPr lang="en-US" dirty="0"/>
              <a:t>hive&gt; create table road (id </a:t>
            </a:r>
            <a:r>
              <a:rPr lang="en-US" dirty="0" err="1"/>
              <a:t>int,name</a:t>
            </a:r>
            <a:r>
              <a:rPr lang="en-US" dirty="0"/>
              <a:t> VARCHAR(20),des </a:t>
            </a:r>
            <a:r>
              <a:rPr lang="en-US" dirty="0" err="1"/>
              <a:t>string,year</a:t>
            </a:r>
            <a:r>
              <a:rPr lang="en-US" dirty="0"/>
              <a:t> int) row format delimited fields terminated by ',';</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9A5D7-277A-4486-A7D2-891BBD6E1C35}"/>
              </a:ext>
            </a:extLst>
          </p:cNvPr>
          <p:cNvSpPr txBox="1"/>
          <p:nvPr/>
        </p:nvSpPr>
        <p:spPr>
          <a:xfrm>
            <a:off x="457200" y="609600"/>
            <a:ext cx="8458200" cy="5078313"/>
          </a:xfrm>
          <a:prstGeom prst="rect">
            <a:avLst/>
          </a:prstGeom>
          <a:noFill/>
        </p:spPr>
        <p:txBody>
          <a:bodyPr wrap="square" rtlCol="0">
            <a:spAutoFit/>
          </a:bodyPr>
          <a:lstStyle/>
          <a:p>
            <a:r>
              <a:rPr lang="en-US" b="1" dirty="0">
                <a:latin typeface="Arial Black" panose="020B0A04020102020204" pitchFamily="34" charset="0"/>
              </a:rPr>
              <a:t>Loading data into hive table</a:t>
            </a:r>
            <a:r>
              <a:rPr lang="en-US" dirty="0"/>
              <a:t>:</a:t>
            </a:r>
          </a:p>
          <a:p>
            <a:endParaRPr lang="en-US" dirty="0"/>
          </a:p>
          <a:p>
            <a:r>
              <a:rPr lang="en-US" dirty="0"/>
              <a:t>Step 1) Create a file emp.txt as follows:</a:t>
            </a:r>
          </a:p>
          <a:p>
            <a:endParaRPr lang="en-US" dirty="0"/>
          </a:p>
          <a:p>
            <a:r>
              <a:rPr lang="en-US" b="1" dirty="0"/>
              <a:t>nano emp.txt</a:t>
            </a:r>
          </a:p>
          <a:p>
            <a:endParaRPr lang="en-US" dirty="0"/>
          </a:p>
          <a:p>
            <a:r>
              <a:rPr lang="en-US" dirty="0"/>
              <a:t>Then copy following data in it:</a:t>
            </a:r>
          </a:p>
          <a:p>
            <a:endParaRPr lang="en-US" dirty="0"/>
          </a:p>
          <a:p>
            <a:r>
              <a:rPr lang="en-US" dirty="0"/>
              <a:t>1,Ramesh,32,Ahmedabad,2000.00</a:t>
            </a:r>
          </a:p>
          <a:p>
            <a:r>
              <a:rPr lang="en-US" dirty="0"/>
              <a:t>2,Khilan,25,Delhi,1500.00</a:t>
            </a:r>
          </a:p>
          <a:p>
            <a:r>
              <a:rPr lang="en-US" dirty="0"/>
              <a:t>3,kaushik,23,Kota,2000.00</a:t>
            </a:r>
          </a:p>
          <a:p>
            <a:r>
              <a:rPr lang="en-US" dirty="0"/>
              <a:t>4,Chaitali,25,Mumbai,6500.00 </a:t>
            </a:r>
          </a:p>
          <a:p>
            <a:r>
              <a:rPr lang="en-US" dirty="0"/>
              <a:t>5,Hardik,27,Bhopal,8500.00</a:t>
            </a:r>
          </a:p>
          <a:p>
            <a:r>
              <a:rPr lang="en-US" dirty="0"/>
              <a:t>6,Komal,22,MP,4500.00</a:t>
            </a:r>
          </a:p>
          <a:p>
            <a:r>
              <a:rPr lang="en-US" dirty="0"/>
              <a:t>7,Muffy,24,Indore,10000.00 </a:t>
            </a:r>
          </a:p>
          <a:p>
            <a:endParaRPr lang="en-US" dirty="0"/>
          </a:p>
          <a:p>
            <a:endParaRPr lang="en-US" dirty="0"/>
          </a:p>
          <a:p>
            <a:endParaRPr lang="en-IN" dirty="0"/>
          </a:p>
        </p:txBody>
      </p:sp>
    </p:spTree>
    <p:extLst>
      <p:ext uri="{BB962C8B-B14F-4D97-AF65-F5344CB8AC3E}">
        <p14:creationId xmlns:p14="http://schemas.microsoft.com/office/powerpoint/2010/main" val="325624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E569C-FB1C-46CB-ACCC-A8969A12FCDC}"/>
              </a:ext>
            </a:extLst>
          </p:cNvPr>
          <p:cNvSpPr txBox="1"/>
          <p:nvPr/>
        </p:nvSpPr>
        <p:spPr>
          <a:xfrm>
            <a:off x="381000" y="1120676"/>
            <a:ext cx="6042360" cy="5355312"/>
          </a:xfrm>
          <a:prstGeom prst="rect">
            <a:avLst/>
          </a:prstGeom>
          <a:noFill/>
        </p:spPr>
        <p:txBody>
          <a:bodyPr wrap="none" rtlCol="0">
            <a:spAutoFit/>
          </a:bodyPr>
          <a:lstStyle/>
          <a:p>
            <a:r>
              <a:rPr lang="en-US" dirty="0"/>
              <a:t>Step 2)  </a:t>
            </a:r>
            <a:r>
              <a:rPr lang="en-US" b="1" dirty="0">
                <a:latin typeface="Arial Black" panose="020B0A04020102020204" pitchFamily="34" charset="0"/>
              </a:rPr>
              <a:t>Loading data into hive table</a:t>
            </a:r>
            <a:r>
              <a:rPr lang="en-US" dirty="0"/>
              <a:t>.</a:t>
            </a:r>
          </a:p>
          <a:p>
            <a:endParaRPr lang="en-US" dirty="0"/>
          </a:p>
          <a:p>
            <a:r>
              <a:rPr lang="en-US" dirty="0"/>
              <a:t>There are 2 ways:</a:t>
            </a:r>
          </a:p>
          <a:p>
            <a:endParaRPr lang="en-US" dirty="0"/>
          </a:p>
          <a:p>
            <a:pPr marL="342900" indent="-342900">
              <a:buAutoNum type="alphaLcParenR"/>
            </a:pPr>
            <a:r>
              <a:rPr lang="en-US" b="1" dirty="0"/>
              <a:t>Loading data directly from local filesystem into hive table</a:t>
            </a:r>
            <a:r>
              <a:rPr lang="en-US" dirty="0"/>
              <a:t>.</a:t>
            </a:r>
          </a:p>
          <a:p>
            <a:r>
              <a:rPr lang="en-US" dirty="0"/>
              <a:t>The command is follows:</a:t>
            </a:r>
          </a:p>
          <a:p>
            <a:endParaRPr lang="en-US" dirty="0"/>
          </a:p>
          <a:p>
            <a:r>
              <a:rPr lang="en-US" dirty="0"/>
              <a:t>Hive&gt;  load data local </a:t>
            </a:r>
            <a:r>
              <a:rPr lang="en-US" dirty="0" err="1"/>
              <a:t>inpath</a:t>
            </a:r>
            <a:r>
              <a:rPr lang="en-US" dirty="0"/>
              <a:t>  ‘emp.txt’ into table employee;</a:t>
            </a:r>
          </a:p>
          <a:p>
            <a:endParaRPr lang="en-US" dirty="0"/>
          </a:p>
          <a:p>
            <a:r>
              <a:rPr lang="en-US" dirty="0"/>
              <a:t>b) </a:t>
            </a:r>
            <a:r>
              <a:rPr lang="en-US" b="1" dirty="0"/>
              <a:t>Loading data from HDFS into hive table.</a:t>
            </a:r>
          </a:p>
          <a:p>
            <a:endParaRPr lang="en-US" b="1" dirty="0"/>
          </a:p>
          <a:p>
            <a:pPr marL="342900" indent="-342900">
              <a:buAutoNum type="arabicParenR"/>
            </a:pPr>
            <a:r>
              <a:rPr lang="en-US" b="1" dirty="0"/>
              <a:t>First put the emp.txt to HDFS as follows:</a:t>
            </a:r>
          </a:p>
          <a:p>
            <a:pPr marL="342900" indent="-342900">
              <a:buAutoNum type="arabicParenR"/>
            </a:pPr>
            <a:endParaRPr lang="en-US" b="1" dirty="0"/>
          </a:p>
          <a:p>
            <a:r>
              <a:rPr lang="en-US" b="1" dirty="0" err="1"/>
              <a:t>hadoop</a:t>
            </a:r>
            <a:r>
              <a:rPr lang="en-US" b="1" dirty="0"/>
              <a:t> fs –put emp.txt /emp.txt</a:t>
            </a:r>
          </a:p>
          <a:p>
            <a:endParaRPr lang="en-US" b="1" dirty="0"/>
          </a:p>
          <a:p>
            <a:r>
              <a:rPr lang="en-US" b="1" dirty="0"/>
              <a:t>2) Give this path when loading data in hive as follows:</a:t>
            </a:r>
          </a:p>
          <a:p>
            <a:endParaRPr lang="en-US" b="1" dirty="0"/>
          </a:p>
          <a:p>
            <a:r>
              <a:rPr lang="en-US" b="1" dirty="0"/>
              <a:t>Hive&gt; </a:t>
            </a:r>
            <a:r>
              <a:rPr lang="en-US" dirty="0"/>
              <a:t>load data </a:t>
            </a:r>
            <a:r>
              <a:rPr lang="en-US" dirty="0" err="1"/>
              <a:t>inpath</a:t>
            </a:r>
            <a:r>
              <a:rPr lang="en-US" dirty="0"/>
              <a:t>  ‘/emp.txt’ into table employee;</a:t>
            </a:r>
          </a:p>
          <a:p>
            <a:endParaRPr lang="en-IN" b="1" dirty="0"/>
          </a:p>
        </p:txBody>
      </p:sp>
    </p:spTree>
    <p:extLst>
      <p:ext uri="{BB962C8B-B14F-4D97-AF65-F5344CB8AC3E}">
        <p14:creationId xmlns:p14="http://schemas.microsoft.com/office/powerpoint/2010/main" val="2598504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35846"/>
            <a:ext cx="8534400" cy="1754326"/>
          </a:xfrm>
          <a:prstGeom prst="rect">
            <a:avLst/>
          </a:prstGeom>
        </p:spPr>
        <p:txBody>
          <a:bodyPr wrap="square">
            <a:spAutoFit/>
          </a:bodyPr>
          <a:lstStyle/>
          <a:p>
            <a:br>
              <a:rPr lang="en-US" dirty="0"/>
            </a:br>
            <a:br>
              <a:rPr lang="en-US" dirty="0"/>
            </a:br>
            <a:br>
              <a:rPr lang="en-US" dirty="0"/>
            </a:br>
            <a:br>
              <a:rPr lang="en-US" dirty="0"/>
            </a:br>
            <a:br>
              <a:rPr lang="en-US" dirty="0"/>
            </a:br>
            <a:endParaRPr lang="en-US" dirty="0"/>
          </a:p>
        </p:txBody>
      </p:sp>
      <p:sp>
        <p:nvSpPr>
          <p:cNvPr id="5" name="Rectangle 4"/>
          <p:cNvSpPr/>
          <p:nvPr/>
        </p:nvSpPr>
        <p:spPr>
          <a:xfrm>
            <a:off x="2209800" y="2551837"/>
            <a:ext cx="5410200" cy="2646878"/>
          </a:xfrm>
          <a:prstGeom prst="rect">
            <a:avLst/>
          </a:prstGeom>
        </p:spPr>
        <p:txBody>
          <a:bodyPr wrap="square">
            <a:spAutoFit/>
          </a:bodyPr>
          <a:lstStyle/>
          <a:p>
            <a:r>
              <a:rPr lang="en-US" sz="2800" dirty="0">
                <a:latin typeface="Arial Black" panose="020B0A04020102020204" pitchFamily="34" charset="0"/>
              </a:rPr>
              <a:t>Alter Table Statement</a:t>
            </a:r>
            <a:br>
              <a:rPr lang="en-US" sz="2800" dirty="0">
                <a:latin typeface="Arial Black" panose="020B0A04020102020204" pitchFamily="34" charset="0"/>
              </a:rPr>
            </a:br>
            <a:br>
              <a:rPr lang="en-US" sz="2800" dirty="0">
                <a:latin typeface="Arial Black" panose="020B0A04020102020204" pitchFamily="34" charset="0"/>
              </a:rPr>
            </a:br>
            <a:r>
              <a:rPr lang="en-US" sz="2800" dirty="0">
                <a:latin typeface="Arial Black" panose="020B0A04020102020204" pitchFamily="34" charset="0"/>
              </a:rPr>
              <a:t>It is used to alter a table in Hive</a:t>
            </a:r>
            <a:r>
              <a:rPr lang="en-US" dirty="0"/>
              <a:t>.</a:t>
            </a:r>
            <a:br>
              <a:rPr lang="en-US" dirty="0"/>
            </a:br>
            <a:br>
              <a:rPr lang="en-US" dirty="0"/>
            </a:b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4800"/>
            <a:ext cx="8382000" cy="6186309"/>
          </a:xfrm>
          <a:prstGeom prst="rect">
            <a:avLst/>
          </a:prstGeom>
        </p:spPr>
        <p:txBody>
          <a:bodyPr wrap="square">
            <a:spAutoFit/>
          </a:bodyPr>
          <a:lstStyle/>
          <a:p>
            <a:r>
              <a:rPr lang="en-US" dirty="0"/>
              <a:t>The following query renames the table from employee to emp.</a:t>
            </a:r>
            <a:br>
              <a:rPr lang="en-US" dirty="0"/>
            </a:br>
            <a:br>
              <a:rPr lang="en-US" dirty="0"/>
            </a:br>
            <a:r>
              <a:rPr lang="en-US" dirty="0"/>
              <a:t>hive&gt; ALTER TABLE employee RENAME TO emp;</a:t>
            </a:r>
            <a:br>
              <a:rPr lang="en-US" dirty="0"/>
            </a:br>
            <a:endParaRPr lang="en-US" dirty="0"/>
          </a:p>
          <a:p>
            <a:endParaRPr lang="en-US" dirty="0"/>
          </a:p>
          <a:p>
            <a:r>
              <a:rPr lang="en-US" b="1" dirty="0">
                <a:latin typeface="Arial Black" panose="020B0A04020102020204" pitchFamily="34" charset="0"/>
              </a:rPr>
              <a:t>CHANGE STATEMENT</a:t>
            </a:r>
            <a:br>
              <a:rPr lang="en-US" dirty="0"/>
            </a:br>
            <a:br>
              <a:rPr lang="en-US" dirty="0"/>
            </a:br>
            <a:r>
              <a:rPr lang="en-US" dirty="0"/>
              <a:t>The following queries rename the column name and column data type using the above data:</a:t>
            </a:r>
            <a:br>
              <a:rPr lang="en-US" dirty="0"/>
            </a:br>
            <a:br>
              <a:rPr lang="en-US" dirty="0"/>
            </a:br>
            <a:r>
              <a:rPr lang="en-US" dirty="0"/>
              <a:t>hive&gt; ALTER TABLE employee CHANGE name </a:t>
            </a:r>
            <a:r>
              <a:rPr lang="en-US" dirty="0" err="1"/>
              <a:t>ename</a:t>
            </a:r>
            <a:r>
              <a:rPr lang="en-US" dirty="0"/>
              <a:t> String;</a:t>
            </a:r>
            <a:br>
              <a:rPr lang="en-US" dirty="0"/>
            </a:br>
            <a:endParaRPr lang="en-US" dirty="0"/>
          </a:p>
          <a:p>
            <a:r>
              <a:rPr lang="en-US" dirty="0">
                <a:latin typeface="Arial Black" panose="020B0A04020102020204" pitchFamily="34" charset="0"/>
              </a:rPr>
              <a:t>Add Columns Statement</a:t>
            </a:r>
            <a:br>
              <a:rPr lang="en-US" dirty="0"/>
            </a:br>
            <a:br>
              <a:rPr lang="en-US" dirty="0"/>
            </a:br>
            <a:r>
              <a:rPr lang="en-US" dirty="0"/>
              <a:t>The following query adds a column named dept to the employee table.</a:t>
            </a:r>
            <a:br>
              <a:rPr lang="en-US" dirty="0"/>
            </a:br>
            <a:endParaRPr lang="en-US" dirty="0"/>
          </a:p>
          <a:p>
            <a:r>
              <a:rPr lang="en-US" dirty="0"/>
              <a:t>hive&gt; ALTER TABLE employee ADD COLUMNS (dept STRING);</a:t>
            </a:r>
            <a:br>
              <a:rPr lang="en-US" dirty="0"/>
            </a:br>
            <a:r>
              <a:rPr lang="en-US" dirty="0"/>
              <a:t>or if you want to add specific </a:t>
            </a:r>
            <a:r>
              <a:rPr lang="en-US" dirty="0" err="1"/>
              <a:t>commentt</a:t>
            </a:r>
            <a:r>
              <a:rPr lang="en-US" dirty="0"/>
              <a:t> with it:</a:t>
            </a:r>
            <a:br>
              <a:rPr lang="en-US" dirty="0"/>
            </a:br>
            <a:endParaRPr lang="en-US" dirty="0"/>
          </a:p>
          <a:p>
            <a:r>
              <a:rPr lang="en-US" dirty="0"/>
              <a:t>hive&gt; ALTER TABLE employee ADD COLUMNS (dept STRING COMMENT 'Department name');</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C4EB-2E9F-4B1A-B56D-6E5A35B42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A943D6-B9E5-4C78-8C93-67BCD56E925C}"/>
              </a:ext>
            </a:extLst>
          </p:cNvPr>
          <p:cNvSpPr>
            <a:spLocks noGrp="1"/>
          </p:cNvSpPr>
          <p:nvPr>
            <p:ph idx="1"/>
          </p:nvPr>
        </p:nvSpPr>
        <p:spPr/>
        <p:txBody>
          <a:bodyPr/>
          <a:lstStyle/>
          <a:p>
            <a:r>
              <a:rPr lang="en-US" dirty="0"/>
              <a:t>For more examples on Alter table, please refer following link:</a:t>
            </a:r>
          </a:p>
          <a:p>
            <a:endParaRPr lang="en-US" dirty="0"/>
          </a:p>
          <a:p>
            <a:r>
              <a:rPr lang="en-IN" dirty="0">
                <a:hlinkClick r:id="rId2"/>
              </a:rPr>
              <a:t>https://www.javatpoint.com/hive-alter-table</a:t>
            </a:r>
            <a:endParaRPr lang="en-IN" dirty="0"/>
          </a:p>
        </p:txBody>
      </p:sp>
    </p:spTree>
    <p:extLst>
      <p:ext uri="{BB962C8B-B14F-4D97-AF65-F5344CB8AC3E}">
        <p14:creationId xmlns:p14="http://schemas.microsoft.com/office/powerpoint/2010/main" val="31979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7848600" cy="2954655"/>
          </a:xfrm>
          <a:prstGeom prst="rect">
            <a:avLst/>
          </a:prstGeom>
        </p:spPr>
        <p:txBody>
          <a:bodyPr wrap="square">
            <a:spAutoFit/>
          </a:bodyPr>
          <a:lstStyle/>
          <a:p>
            <a:r>
              <a:rPr lang="en-US" sz="2400" dirty="0">
                <a:latin typeface="Arial Black" panose="020B0A04020102020204" pitchFamily="34" charset="0"/>
              </a:rPr>
              <a:t>Drop Table Statement</a:t>
            </a:r>
            <a:br>
              <a:rPr lang="en-US" dirty="0"/>
            </a:br>
            <a:br>
              <a:rPr lang="en-US" dirty="0"/>
            </a:br>
            <a:r>
              <a:rPr lang="en-US" dirty="0"/>
              <a:t>The syntax is as follows:</a:t>
            </a:r>
            <a:br>
              <a:rPr lang="en-US" dirty="0"/>
            </a:br>
            <a:br>
              <a:rPr lang="en-US" dirty="0"/>
            </a:br>
            <a:r>
              <a:rPr lang="en-US" dirty="0"/>
              <a:t>DROP TABLE  </a:t>
            </a:r>
            <a:r>
              <a:rPr lang="en-US" dirty="0" err="1"/>
              <a:t>table_name</a:t>
            </a:r>
            <a:r>
              <a:rPr lang="en-US" dirty="0"/>
              <a:t>;</a:t>
            </a:r>
            <a:br>
              <a:rPr lang="en-US" dirty="0"/>
            </a:br>
            <a:br>
              <a:rPr lang="en-US" dirty="0"/>
            </a:br>
            <a:r>
              <a:rPr lang="en-US" dirty="0"/>
              <a:t>The following query drops a table named employee:</a:t>
            </a:r>
            <a:br>
              <a:rPr lang="en-US" dirty="0"/>
            </a:br>
            <a:br>
              <a:rPr lang="en-US" dirty="0"/>
            </a:br>
            <a:r>
              <a:rPr lang="en-US" dirty="0"/>
              <a:t>hive&gt; DROP TABLE employee;</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086600" cy="646331"/>
          </a:xfrm>
          <a:prstGeom prst="rect">
            <a:avLst/>
          </a:prstGeom>
        </p:spPr>
        <p:txBody>
          <a:bodyPr wrap="square">
            <a:spAutoFit/>
          </a:bodyPr>
          <a:lstStyle/>
          <a:p>
            <a:r>
              <a:rPr lang="en-US" dirty="0"/>
              <a:t>Hive is a data warehouse infrastructure tool to process structured data in </a:t>
            </a:r>
            <a:r>
              <a:rPr lang="en-US" dirty="0" err="1"/>
              <a:t>Hadoop</a:t>
            </a:r>
            <a:r>
              <a:rPr lang="en-US" dirty="0"/>
              <a:t>. It makes querying and analyzing easy.</a:t>
            </a:r>
          </a:p>
        </p:txBody>
      </p:sp>
      <p:sp>
        <p:nvSpPr>
          <p:cNvPr id="5" name="Rectangle 4"/>
          <p:cNvSpPr/>
          <p:nvPr/>
        </p:nvSpPr>
        <p:spPr>
          <a:xfrm>
            <a:off x="609600" y="1752600"/>
            <a:ext cx="7781810" cy="369332"/>
          </a:xfrm>
          <a:prstGeom prst="rect">
            <a:avLst/>
          </a:prstGeom>
        </p:spPr>
        <p:txBody>
          <a:bodyPr wrap="none">
            <a:spAutoFit/>
          </a:bodyPr>
          <a:lstStyle/>
          <a:p>
            <a:r>
              <a:rPr lang="en-US" dirty="0"/>
              <a:t>You should work on </a:t>
            </a:r>
            <a:r>
              <a:rPr lang="en-US" dirty="0" err="1"/>
              <a:t>HiveQL</a:t>
            </a:r>
            <a:r>
              <a:rPr lang="en-US" dirty="0"/>
              <a:t> to become a successful </a:t>
            </a:r>
            <a:r>
              <a:rPr lang="en-US" dirty="0" err="1"/>
              <a:t>hadoop</a:t>
            </a:r>
            <a:r>
              <a:rPr lang="en-US" dirty="0"/>
              <a:t> developer using hive</a:t>
            </a:r>
          </a:p>
        </p:txBody>
      </p:sp>
      <p:sp>
        <p:nvSpPr>
          <p:cNvPr id="6" name="Rectangle 5"/>
          <p:cNvSpPr/>
          <p:nvPr/>
        </p:nvSpPr>
        <p:spPr>
          <a:xfrm>
            <a:off x="609600" y="2551837"/>
            <a:ext cx="7924800" cy="1200329"/>
          </a:xfrm>
          <a:prstGeom prst="rect">
            <a:avLst/>
          </a:prstGeom>
        </p:spPr>
        <p:txBody>
          <a:bodyPr wrap="square">
            <a:spAutoFit/>
          </a:bodyPr>
          <a:lstStyle/>
          <a:p>
            <a:r>
              <a:rPr lang="en-US" dirty="0"/>
              <a:t>Initially Hive was developed by </a:t>
            </a:r>
            <a:r>
              <a:rPr lang="en-US" dirty="0" err="1"/>
              <a:t>Facebook</a:t>
            </a:r>
            <a:r>
              <a:rPr lang="en-US" dirty="0"/>
              <a:t>, later the Apache Software Foundation took it up and developed it further as an open source under the name Apache Hive. It is used by different companies. For example, Amazon uses it in Amazon Elastic </a:t>
            </a:r>
            <a:r>
              <a:rPr lang="en-US" dirty="0" err="1"/>
              <a:t>MapReduce</a:t>
            </a:r>
            <a:r>
              <a:rPr lang="en-US" dirty="0"/>
              <a:t>.</a:t>
            </a:r>
          </a:p>
        </p:txBody>
      </p:sp>
      <p:sp>
        <p:nvSpPr>
          <p:cNvPr id="7" name="Rectangle 6"/>
          <p:cNvSpPr/>
          <p:nvPr/>
        </p:nvSpPr>
        <p:spPr>
          <a:xfrm>
            <a:off x="533400" y="4114800"/>
            <a:ext cx="6705600" cy="1477328"/>
          </a:xfrm>
          <a:prstGeom prst="rect">
            <a:avLst/>
          </a:prstGeom>
        </p:spPr>
        <p:txBody>
          <a:bodyPr wrap="square">
            <a:spAutoFit/>
          </a:bodyPr>
          <a:lstStyle/>
          <a:p>
            <a:r>
              <a:rPr lang="en-US" dirty="0"/>
              <a:t>Features of Hive</a:t>
            </a:r>
          </a:p>
          <a:p>
            <a:r>
              <a:rPr lang="en-US" dirty="0"/>
              <a:t>It stores schema in a database and processed data into HDFS.</a:t>
            </a:r>
          </a:p>
          <a:p>
            <a:r>
              <a:rPr lang="en-US" dirty="0"/>
              <a:t>It is designed for Analytical processing.</a:t>
            </a:r>
          </a:p>
          <a:p>
            <a:r>
              <a:rPr lang="en-US" dirty="0"/>
              <a:t>It provides SQL type language for querying called </a:t>
            </a:r>
            <a:r>
              <a:rPr lang="en-US" dirty="0" err="1"/>
              <a:t>HiveQL</a:t>
            </a:r>
            <a:r>
              <a:rPr lang="en-US" dirty="0"/>
              <a:t> or HQL.</a:t>
            </a:r>
          </a:p>
          <a:p>
            <a:r>
              <a:rPr lang="en-US" dirty="0"/>
              <a:t>It is familiar, fast, scalable, and extensible.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144000" cy="5909310"/>
          </a:xfrm>
          <a:prstGeom prst="rect">
            <a:avLst/>
          </a:prstGeom>
        </p:spPr>
        <p:txBody>
          <a:bodyPr wrap="square">
            <a:spAutoFit/>
          </a:bodyPr>
          <a:lstStyle/>
          <a:p>
            <a:r>
              <a:rPr lang="en-US" dirty="0"/>
              <a:t>You can save any result set data as a view. The usage of view in Hive is same as that of the view in SQL</a:t>
            </a:r>
            <a:br>
              <a:rPr lang="en-US" dirty="0"/>
            </a:br>
            <a:br>
              <a:rPr lang="en-US" dirty="0"/>
            </a:br>
            <a:r>
              <a:rPr lang="en-US" dirty="0"/>
              <a:t>A view is nothing more than a statement that is stored in the database with an associated name.</a:t>
            </a:r>
            <a:br>
              <a:rPr lang="en-US" dirty="0"/>
            </a:br>
            <a:br>
              <a:rPr lang="en-US" dirty="0"/>
            </a:br>
            <a:r>
              <a:rPr lang="en-US" dirty="0"/>
              <a:t>Summarize data from various tables which can be used to generate reports.</a:t>
            </a:r>
            <a:br>
              <a:rPr lang="en-US" dirty="0"/>
            </a:br>
            <a:br>
              <a:rPr lang="en-US" dirty="0"/>
            </a:br>
            <a:r>
              <a:rPr lang="en-US" dirty="0"/>
              <a:t>Creating Views:</a:t>
            </a:r>
            <a:br>
              <a:rPr lang="en-US" dirty="0"/>
            </a:br>
            <a:br>
              <a:rPr lang="en-US" dirty="0"/>
            </a:br>
            <a:r>
              <a:rPr lang="en-US" dirty="0"/>
              <a:t>Database views are created using the CREATE VIEW statement. </a:t>
            </a:r>
            <a:br>
              <a:rPr lang="en-US" dirty="0"/>
            </a:br>
            <a:br>
              <a:rPr lang="en-US" dirty="0"/>
            </a:br>
            <a:r>
              <a:rPr lang="en-US" b="1" dirty="0">
                <a:latin typeface="Arial Black" panose="020B0A04020102020204" pitchFamily="34" charset="0"/>
              </a:rPr>
              <a:t>The basic CREATE VIEW syntax is as follows</a:t>
            </a:r>
            <a:r>
              <a:rPr lang="en-US" dirty="0"/>
              <a:t>:</a:t>
            </a:r>
          </a:p>
          <a:p>
            <a:br>
              <a:rPr lang="en-US" dirty="0"/>
            </a:br>
            <a:r>
              <a:rPr lang="en-US" dirty="0"/>
              <a:t>CREATE VIEW </a:t>
            </a:r>
            <a:r>
              <a:rPr lang="en-US" dirty="0" err="1"/>
              <a:t>view_name</a:t>
            </a:r>
            <a:r>
              <a:rPr lang="en-US" dirty="0"/>
              <a:t> AS</a:t>
            </a:r>
            <a:br>
              <a:rPr lang="en-US" dirty="0"/>
            </a:br>
            <a:r>
              <a:rPr lang="en-US" dirty="0"/>
              <a:t>SELECT column1, column2.....</a:t>
            </a:r>
            <a:br>
              <a:rPr lang="en-US" dirty="0"/>
            </a:br>
            <a:r>
              <a:rPr lang="en-US" dirty="0"/>
              <a:t>FROM </a:t>
            </a:r>
            <a:r>
              <a:rPr lang="en-US" dirty="0" err="1"/>
              <a:t>table_name</a:t>
            </a:r>
            <a:br>
              <a:rPr lang="en-US" dirty="0"/>
            </a:br>
            <a:r>
              <a:rPr lang="en-US" dirty="0"/>
              <a:t>WHERE [condition];</a:t>
            </a:r>
            <a:br>
              <a:rPr lang="en-US" dirty="0"/>
            </a:br>
            <a:br>
              <a:rPr lang="en-US" dirty="0"/>
            </a:br>
            <a:r>
              <a:rPr lang="en-US" dirty="0"/>
              <a:t>Example:</a:t>
            </a:r>
            <a:br>
              <a:rPr lang="en-US" dirty="0"/>
            </a:b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0"/>
            <a:ext cx="8763000" cy="7017306"/>
          </a:xfrm>
          <a:prstGeom prst="rect">
            <a:avLst/>
          </a:prstGeom>
        </p:spPr>
        <p:txBody>
          <a:bodyPr wrap="square">
            <a:spAutoFit/>
          </a:bodyPr>
          <a:lstStyle/>
          <a:p>
            <a:r>
              <a:rPr lang="en-US" dirty="0"/>
              <a:t>Consider the CUSTOMERS table having the following records:</a:t>
            </a:r>
            <a:br>
              <a:rPr lang="en-US" dirty="0"/>
            </a:br>
            <a:br>
              <a:rPr lang="en-US" dirty="0"/>
            </a:br>
            <a:r>
              <a:rPr lang="en-US" dirty="0"/>
              <a:t>+----+----------+-----+-----------+----------+</a:t>
            </a:r>
            <a:br>
              <a:rPr lang="en-US" dirty="0"/>
            </a:br>
            <a:r>
              <a:rPr lang="en-US" dirty="0"/>
              <a:t>| ID | NAME     | AGE | ADDRESS   | SALARY   |</a:t>
            </a:r>
            <a:br>
              <a:rPr lang="en-US" dirty="0"/>
            </a:br>
            <a:r>
              <a:rPr lang="en-US" dirty="0"/>
              <a:t>+----+----------+-----+-----------+----------+</a:t>
            </a:r>
            <a:br>
              <a:rPr lang="en-US" dirty="0"/>
            </a:br>
            <a:r>
              <a:rPr lang="en-US" dirty="0"/>
              <a:t>|  1 | Ramesh   |  32 | Ahmedabad |  2000.00 |</a:t>
            </a:r>
            <a:br>
              <a:rPr lang="en-US" dirty="0"/>
            </a:br>
            <a:r>
              <a:rPr lang="en-US" dirty="0"/>
              <a:t>|  2 | </a:t>
            </a:r>
            <a:r>
              <a:rPr lang="en-US" dirty="0" err="1"/>
              <a:t>Khilan</a:t>
            </a:r>
            <a:r>
              <a:rPr lang="en-US" dirty="0"/>
              <a:t>   |  25 | Delhi     |  1500.00 |</a:t>
            </a:r>
            <a:br>
              <a:rPr lang="en-US" dirty="0"/>
            </a:br>
            <a:r>
              <a:rPr lang="en-US" dirty="0"/>
              <a:t>|  3 | </a:t>
            </a:r>
            <a:r>
              <a:rPr lang="en-US" dirty="0" err="1"/>
              <a:t>kaushik</a:t>
            </a:r>
            <a:r>
              <a:rPr lang="en-US" dirty="0"/>
              <a:t>  |  23 | Kota      |  2000.00 |</a:t>
            </a:r>
            <a:br>
              <a:rPr lang="en-US" dirty="0"/>
            </a:br>
            <a:r>
              <a:rPr lang="en-US" dirty="0"/>
              <a:t>|  4 | </a:t>
            </a:r>
            <a:r>
              <a:rPr lang="en-US" dirty="0" err="1"/>
              <a:t>Chaitali</a:t>
            </a:r>
            <a:r>
              <a:rPr lang="en-US" dirty="0"/>
              <a:t> |  25 | Mumbai    |  6500.00 |</a:t>
            </a:r>
            <a:br>
              <a:rPr lang="en-US" dirty="0"/>
            </a:br>
            <a:r>
              <a:rPr lang="en-US" dirty="0"/>
              <a:t>|  5 | Hardik   |  27 | Bhopal    |  8500.00 |</a:t>
            </a:r>
            <a:br>
              <a:rPr lang="en-US" dirty="0"/>
            </a:br>
            <a:r>
              <a:rPr lang="en-US" dirty="0"/>
              <a:t>|  6 | </a:t>
            </a:r>
            <a:r>
              <a:rPr lang="en-US" dirty="0" err="1"/>
              <a:t>Komal</a:t>
            </a:r>
            <a:r>
              <a:rPr lang="en-US" dirty="0"/>
              <a:t>    |  22 | MP        |  4500.00 |</a:t>
            </a:r>
            <a:br>
              <a:rPr lang="en-US" dirty="0"/>
            </a:br>
            <a:r>
              <a:rPr lang="en-US" dirty="0"/>
              <a:t>|  7 | Muffy    |  24 | Indore    | 10000.00 |</a:t>
            </a:r>
            <a:br>
              <a:rPr lang="en-US" dirty="0"/>
            </a:br>
            <a:r>
              <a:rPr lang="en-US" dirty="0"/>
              <a:t>+----+----------+-----+-----------+----------+</a:t>
            </a:r>
            <a:br>
              <a:rPr lang="en-US" dirty="0"/>
            </a:br>
            <a:br>
              <a:rPr lang="en-US" dirty="0"/>
            </a:br>
            <a:r>
              <a:rPr lang="en-US" dirty="0"/>
              <a:t>Now, following is the example to create a view from Employee table. This view would be used to have employee name and age from Employee table:</a:t>
            </a:r>
            <a:br>
              <a:rPr lang="en-US" dirty="0"/>
            </a:br>
            <a:br>
              <a:rPr lang="en-US" dirty="0"/>
            </a:br>
            <a:r>
              <a:rPr lang="en-US" dirty="0"/>
              <a:t>hive &gt; CREATE VIEW EMP_VIEW AS</a:t>
            </a:r>
            <a:br>
              <a:rPr lang="en-US" dirty="0"/>
            </a:br>
            <a:r>
              <a:rPr lang="en-US" dirty="0"/>
              <a:t>SELECT name, age</a:t>
            </a:r>
            <a:br>
              <a:rPr lang="en-US" dirty="0"/>
            </a:br>
            <a:r>
              <a:rPr lang="en-US" dirty="0"/>
              <a:t>FROM  employee;</a:t>
            </a:r>
            <a:br>
              <a:rPr lang="en-US" dirty="0"/>
            </a:br>
            <a:br>
              <a:rPr lang="en-US" dirty="0"/>
            </a:br>
            <a:r>
              <a:rPr lang="en-US" dirty="0"/>
              <a:t>Now, you can query EMP _VIEW in similar way as you query an actual table. Following is the example:</a:t>
            </a:r>
            <a:br>
              <a:rPr lang="en-US" dirty="0"/>
            </a:b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8788"/>
            <a:ext cx="6248400" cy="3139321"/>
          </a:xfrm>
          <a:prstGeom prst="rect">
            <a:avLst/>
          </a:prstGeom>
        </p:spPr>
        <p:txBody>
          <a:bodyPr wrap="square">
            <a:spAutoFit/>
          </a:bodyPr>
          <a:lstStyle/>
          <a:p>
            <a:r>
              <a:rPr lang="en-US" dirty="0"/>
              <a:t>hive &gt; SELECT * FROM EMP _VIEW;</a:t>
            </a:r>
            <a:br>
              <a:rPr lang="en-US" dirty="0"/>
            </a:br>
            <a:br>
              <a:rPr lang="en-US" dirty="0"/>
            </a:br>
            <a:r>
              <a:rPr lang="en-US" dirty="0"/>
              <a:t>This would produce the following result:</a:t>
            </a:r>
            <a:br>
              <a:rPr lang="en-US" dirty="0"/>
            </a:br>
            <a:r>
              <a:rPr lang="en-US" dirty="0"/>
              <a:t>+----------+-----+</a:t>
            </a:r>
            <a:br>
              <a:rPr lang="en-US" dirty="0"/>
            </a:br>
            <a:r>
              <a:rPr lang="en-US" dirty="0"/>
              <a:t>| name     | age |</a:t>
            </a:r>
            <a:br>
              <a:rPr lang="en-US" dirty="0"/>
            </a:br>
            <a:r>
              <a:rPr lang="en-US" dirty="0"/>
              <a:t>+----------+-----+</a:t>
            </a:r>
            <a:br>
              <a:rPr lang="en-US" dirty="0"/>
            </a:br>
            <a:r>
              <a:rPr lang="en-US" dirty="0"/>
              <a:t>| Ramesh   |  32 |</a:t>
            </a:r>
            <a:br>
              <a:rPr lang="en-US" dirty="0"/>
            </a:br>
            <a:r>
              <a:rPr lang="en-US" dirty="0"/>
              <a:t>| </a:t>
            </a:r>
            <a:r>
              <a:rPr lang="en-US" dirty="0" err="1"/>
              <a:t>Khilan</a:t>
            </a:r>
            <a:r>
              <a:rPr lang="en-US" dirty="0"/>
              <a:t>   |  25 |</a:t>
            </a:r>
            <a:br>
              <a:rPr lang="en-US" dirty="0"/>
            </a:br>
            <a:r>
              <a:rPr lang="en-US" dirty="0"/>
              <a:t>| </a:t>
            </a:r>
            <a:r>
              <a:rPr lang="en-US" dirty="0" err="1"/>
              <a:t>kaushik</a:t>
            </a:r>
            <a:r>
              <a:rPr lang="en-US" dirty="0"/>
              <a:t>  |  23 |</a:t>
            </a:r>
            <a:br>
              <a:rPr lang="en-US" dirty="0"/>
            </a:br>
            <a:r>
              <a:rPr lang="en-US" dirty="0"/>
              <a:t>| </a:t>
            </a:r>
            <a:r>
              <a:rPr lang="en-US" dirty="0" err="1"/>
              <a:t>Chaitali</a:t>
            </a:r>
            <a:r>
              <a:rPr lang="en-US" dirty="0"/>
              <a:t> |  25 |</a:t>
            </a:r>
            <a:br>
              <a:rPr lang="en-US" dirty="0"/>
            </a:br>
            <a:endParaRPr lang="en-US" dirty="0"/>
          </a:p>
        </p:txBody>
      </p:sp>
      <p:sp>
        <p:nvSpPr>
          <p:cNvPr id="5" name="Rectangle 4"/>
          <p:cNvSpPr/>
          <p:nvPr/>
        </p:nvSpPr>
        <p:spPr>
          <a:xfrm>
            <a:off x="533400" y="2828835"/>
            <a:ext cx="4572000" cy="1200329"/>
          </a:xfrm>
          <a:prstGeom prst="rect">
            <a:avLst/>
          </a:prstGeom>
        </p:spPr>
        <p:txBody>
          <a:bodyPr>
            <a:spAutoFit/>
          </a:bodyPr>
          <a:lstStyle/>
          <a:p>
            <a:r>
              <a:rPr lang="en-US" dirty="0"/>
              <a:t>| </a:t>
            </a:r>
            <a:r>
              <a:rPr lang="en-US" dirty="0" err="1"/>
              <a:t>Hardik</a:t>
            </a:r>
            <a:r>
              <a:rPr lang="en-US" dirty="0"/>
              <a:t>   |  27 |</a:t>
            </a:r>
            <a:br>
              <a:rPr lang="en-US" dirty="0"/>
            </a:br>
            <a:r>
              <a:rPr lang="en-US" dirty="0"/>
              <a:t>| </a:t>
            </a:r>
            <a:r>
              <a:rPr lang="en-US" dirty="0" err="1"/>
              <a:t>Komal</a:t>
            </a:r>
            <a:r>
              <a:rPr lang="en-US" dirty="0"/>
              <a:t>    |  22 |</a:t>
            </a:r>
            <a:br>
              <a:rPr lang="en-US" dirty="0"/>
            </a:br>
            <a:r>
              <a:rPr lang="en-US" dirty="0"/>
              <a:t>| </a:t>
            </a:r>
            <a:r>
              <a:rPr lang="en-US" dirty="0" err="1"/>
              <a:t>Muffy</a:t>
            </a:r>
            <a:r>
              <a:rPr lang="en-US" dirty="0"/>
              <a:t>    |  24 |</a:t>
            </a:r>
            <a:br>
              <a:rPr lang="en-US" dirty="0"/>
            </a:br>
            <a:r>
              <a:rPr lang="en-US" dirty="0"/>
              <a:t>+----------+-----+</a:t>
            </a:r>
          </a:p>
        </p:txBody>
      </p:sp>
      <p:sp>
        <p:nvSpPr>
          <p:cNvPr id="6" name="Rectangle 5"/>
          <p:cNvSpPr/>
          <p:nvPr/>
        </p:nvSpPr>
        <p:spPr>
          <a:xfrm>
            <a:off x="228600" y="3993699"/>
            <a:ext cx="8534400" cy="3139321"/>
          </a:xfrm>
          <a:prstGeom prst="rect">
            <a:avLst/>
          </a:prstGeom>
        </p:spPr>
        <p:txBody>
          <a:bodyPr wrap="square">
            <a:spAutoFit/>
          </a:bodyPr>
          <a:lstStyle/>
          <a:p>
            <a:r>
              <a:rPr lang="en-US" b="1" dirty="0">
                <a:latin typeface="Arial Black" panose="020B0A04020102020204" pitchFamily="34" charset="0"/>
              </a:rPr>
              <a:t>Following is an example to delete a record having AGE= 22.</a:t>
            </a:r>
            <a:br>
              <a:rPr lang="en-US" b="1" dirty="0">
                <a:latin typeface="Arial Black" panose="020B0A04020102020204" pitchFamily="34" charset="0"/>
              </a:rPr>
            </a:br>
            <a:r>
              <a:rPr lang="en-US" dirty="0"/>
              <a:t>hive &gt; DELETE FROM EMP _VIEW</a:t>
            </a:r>
            <a:br>
              <a:rPr lang="en-US" dirty="0"/>
            </a:br>
            <a:r>
              <a:rPr lang="en-US" dirty="0"/>
              <a:t>      WHERE age = 22;</a:t>
            </a:r>
          </a:p>
          <a:p>
            <a:br>
              <a:rPr lang="en-US" dirty="0"/>
            </a:br>
            <a:r>
              <a:rPr lang="en-US" b="1" dirty="0">
                <a:latin typeface="Arial Black" panose="020B0A04020102020204" pitchFamily="34" charset="0"/>
              </a:rPr>
              <a:t>Dropping a View</a:t>
            </a:r>
            <a:br>
              <a:rPr lang="en-US" dirty="0"/>
            </a:br>
            <a:r>
              <a:rPr lang="en-US" dirty="0"/>
              <a:t>Use the following syntax to drop a view:</a:t>
            </a:r>
            <a:br>
              <a:rPr lang="en-US" dirty="0"/>
            </a:br>
            <a:r>
              <a:rPr lang="en-US" dirty="0"/>
              <a:t> DROP VIEW </a:t>
            </a:r>
            <a:r>
              <a:rPr lang="en-US" dirty="0" err="1"/>
              <a:t>view_name</a:t>
            </a:r>
            <a:endParaRPr lang="en-US" dirty="0"/>
          </a:p>
          <a:p>
            <a:endParaRPr lang="en-US" dirty="0"/>
          </a:p>
          <a:p>
            <a:r>
              <a:rPr lang="en-US" dirty="0"/>
              <a:t>Hive&gt; DROP VIEW EMP _VIEW;</a:t>
            </a:r>
          </a:p>
          <a:p>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67D3-5F42-46E4-856A-316CD2EB83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3A4890-AEEF-464E-99EF-EA8ADEA5EDC8}"/>
              </a:ext>
            </a:extLst>
          </p:cNvPr>
          <p:cNvSpPr>
            <a:spLocks noGrp="1"/>
          </p:cNvSpPr>
          <p:nvPr>
            <p:ph idx="1"/>
          </p:nvPr>
        </p:nvSpPr>
        <p:spPr/>
        <p:txBody>
          <a:bodyPr/>
          <a:lstStyle/>
          <a:p>
            <a:pPr algn="ctr"/>
            <a:endParaRPr lang="en-US" dirty="0">
              <a:latin typeface="Arial Black" panose="020B0A04020102020204" pitchFamily="34" charset="0"/>
            </a:endParaRPr>
          </a:p>
          <a:p>
            <a:pPr algn="ctr"/>
            <a:endParaRPr lang="en-US" dirty="0">
              <a:latin typeface="Arial Black" panose="020B0A04020102020204" pitchFamily="34" charset="0"/>
            </a:endParaRPr>
          </a:p>
          <a:p>
            <a:pPr algn="ctr"/>
            <a:r>
              <a:rPr lang="en-US" sz="4400" dirty="0">
                <a:latin typeface="Arial Black" panose="020B0A04020102020204" pitchFamily="34" charset="0"/>
              </a:rPr>
              <a:t>HiveQL - Select-Joins</a:t>
            </a:r>
            <a:endParaRPr lang="en-IN" sz="4400" dirty="0">
              <a:latin typeface="Arial Black" panose="020B0A04020102020204" pitchFamily="34" charset="0"/>
            </a:endParaRPr>
          </a:p>
        </p:txBody>
      </p:sp>
    </p:spTree>
    <p:extLst>
      <p:ext uri="{BB962C8B-B14F-4D97-AF65-F5344CB8AC3E}">
        <p14:creationId xmlns:p14="http://schemas.microsoft.com/office/powerpoint/2010/main" val="1695228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610600" cy="5663089"/>
          </a:xfrm>
          <a:prstGeom prst="rect">
            <a:avLst/>
          </a:prstGeom>
        </p:spPr>
        <p:txBody>
          <a:bodyPr wrap="square">
            <a:spAutoFit/>
          </a:bodyPr>
          <a:lstStyle/>
          <a:p>
            <a:r>
              <a:rPr lang="en-US" sz="2400" dirty="0"/>
              <a:t>HiveQL - Select-Joins</a:t>
            </a:r>
            <a:br>
              <a:rPr lang="en-US" dirty="0"/>
            </a:br>
            <a:r>
              <a:rPr lang="en-US" dirty="0"/>
              <a:t>JOIN is a clause that is used for combining specific fields from two tables by using values common to each one. It is used to combine records from two or more tables in the database. It is more or less similar to SQL JOIN.</a:t>
            </a:r>
            <a:br>
              <a:rPr lang="en-US" dirty="0"/>
            </a:br>
            <a:endParaRPr lang="en-US" dirty="0"/>
          </a:p>
          <a:p>
            <a:r>
              <a:rPr lang="en-US" dirty="0"/>
              <a:t>Syntax</a:t>
            </a:r>
            <a:br>
              <a:rPr lang="en-US" dirty="0"/>
            </a:br>
            <a:br>
              <a:rPr lang="en-US" dirty="0"/>
            </a:br>
            <a:r>
              <a:rPr lang="en-US" sz="3200" b="1" dirty="0" err="1"/>
              <a:t>join_table</a:t>
            </a:r>
            <a:r>
              <a:rPr lang="en-US" sz="3200" b="1" dirty="0"/>
              <a:t>:</a:t>
            </a:r>
            <a:br>
              <a:rPr lang="en-US" dirty="0"/>
            </a:br>
            <a:br>
              <a:rPr lang="en-US" dirty="0"/>
            </a:br>
            <a:r>
              <a:rPr lang="en-US" dirty="0"/>
              <a:t>   </a:t>
            </a:r>
            <a:r>
              <a:rPr lang="en-US" dirty="0" err="1"/>
              <a:t>table_reference</a:t>
            </a:r>
            <a:r>
              <a:rPr lang="en-US" dirty="0"/>
              <a:t> JOIN </a:t>
            </a:r>
            <a:r>
              <a:rPr lang="en-US" dirty="0" err="1"/>
              <a:t>table_factor</a:t>
            </a:r>
            <a:r>
              <a:rPr lang="en-US" dirty="0"/>
              <a:t> [</a:t>
            </a:r>
            <a:r>
              <a:rPr lang="en-US" dirty="0" err="1"/>
              <a:t>join_condition</a:t>
            </a:r>
            <a:r>
              <a:rPr lang="en-US" dirty="0"/>
              <a:t>]</a:t>
            </a:r>
            <a:br>
              <a:rPr lang="en-US" dirty="0"/>
            </a:br>
            <a:r>
              <a:rPr lang="en-US" dirty="0"/>
              <a:t>   | </a:t>
            </a:r>
            <a:r>
              <a:rPr lang="en-US" dirty="0" err="1"/>
              <a:t>table_reference</a:t>
            </a:r>
            <a:r>
              <a:rPr lang="en-US" dirty="0"/>
              <a:t> {LEFT|RIGHT|FULL} [OUTER] JOIN </a:t>
            </a:r>
            <a:r>
              <a:rPr lang="en-US" dirty="0" err="1"/>
              <a:t>table_reference</a:t>
            </a:r>
            <a:br>
              <a:rPr lang="en-US" dirty="0"/>
            </a:br>
            <a:r>
              <a:rPr lang="en-US" dirty="0"/>
              <a:t>   </a:t>
            </a:r>
            <a:r>
              <a:rPr lang="en-US" dirty="0" err="1"/>
              <a:t>join_condition</a:t>
            </a:r>
            <a:br>
              <a:rPr lang="en-US" dirty="0"/>
            </a:br>
            <a:r>
              <a:rPr lang="en-US" dirty="0"/>
              <a:t>   | </a:t>
            </a:r>
            <a:r>
              <a:rPr lang="en-US" dirty="0" err="1"/>
              <a:t>table_reference</a:t>
            </a:r>
            <a:r>
              <a:rPr lang="en-US" dirty="0"/>
              <a:t> LEFT SEMI JOIN </a:t>
            </a:r>
            <a:r>
              <a:rPr lang="en-US" dirty="0" err="1"/>
              <a:t>table_reference</a:t>
            </a:r>
            <a:r>
              <a:rPr lang="en-US" dirty="0"/>
              <a:t> </a:t>
            </a:r>
            <a:r>
              <a:rPr lang="en-US" dirty="0" err="1"/>
              <a:t>join_condition</a:t>
            </a:r>
            <a:br>
              <a:rPr lang="en-US" dirty="0"/>
            </a:br>
            <a:r>
              <a:rPr lang="en-US" dirty="0"/>
              <a:t>   | </a:t>
            </a:r>
            <a:r>
              <a:rPr lang="en-US" dirty="0" err="1"/>
              <a:t>table_reference</a:t>
            </a:r>
            <a:r>
              <a:rPr lang="en-US" dirty="0"/>
              <a:t> CROSS JOIN </a:t>
            </a:r>
            <a:r>
              <a:rPr lang="en-US" dirty="0" err="1"/>
              <a:t>table_reference</a:t>
            </a:r>
            <a:r>
              <a:rPr lang="en-US" dirty="0"/>
              <a:t> [</a:t>
            </a:r>
            <a:r>
              <a:rPr lang="en-US" dirty="0" err="1"/>
              <a:t>join_condition</a:t>
            </a:r>
            <a:r>
              <a:rPr lang="en-US" dirty="0"/>
              <a:t>]</a:t>
            </a:r>
            <a:br>
              <a:rPr lang="en-US" dirty="0"/>
            </a:br>
            <a:br>
              <a:rPr lang="en-US" dirty="0"/>
            </a:br>
            <a:r>
              <a:rPr lang="en-US" dirty="0"/>
              <a:t>Example</a:t>
            </a:r>
            <a:br>
              <a:rPr lang="en-US" dirty="0"/>
            </a:br>
            <a:br>
              <a:rPr lang="en-US" dirty="0"/>
            </a:br>
            <a:r>
              <a:rPr lang="en-US" dirty="0"/>
              <a:t>We will use the following two tables in this chapter. </a:t>
            </a: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6324600" cy="3693319"/>
          </a:xfrm>
          <a:prstGeom prst="rect">
            <a:avLst/>
          </a:prstGeom>
        </p:spPr>
        <p:txBody>
          <a:bodyPr wrap="square">
            <a:spAutoFit/>
          </a:bodyPr>
          <a:lstStyle/>
          <a:p>
            <a:r>
              <a:rPr lang="en-US" dirty="0"/>
              <a:t>Consider the following table named CUSTOMERS..</a:t>
            </a:r>
          </a:p>
          <a:p>
            <a:r>
              <a:rPr lang="en-US" dirty="0"/>
              <a:t>+----+----------+-----+-----------+----------+ </a:t>
            </a:r>
            <a:br>
              <a:rPr lang="en-US" dirty="0"/>
            </a:br>
            <a:r>
              <a:rPr lang="en-US" dirty="0"/>
              <a:t>| ID | NAME     | AGE | ADDRESS   | SALARY   | </a:t>
            </a:r>
            <a:br>
              <a:rPr lang="en-US" dirty="0"/>
            </a:br>
            <a:r>
              <a:rPr lang="en-US" dirty="0"/>
              <a:t>+----+----------+-----+-----------+----------+ </a:t>
            </a:r>
            <a:br>
              <a:rPr lang="en-US" dirty="0"/>
            </a:br>
            <a:r>
              <a:rPr lang="en-US" dirty="0"/>
              <a:t>| 1  | Ramesh   | 32  | Ahmedabad | 2000.00  |  </a:t>
            </a:r>
            <a:br>
              <a:rPr lang="en-US" dirty="0"/>
            </a:br>
            <a:r>
              <a:rPr lang="en-US" dirty="0"/>
              <a:t>| 2  | </a:t>
            </a:r>
            <a:r>
              <a:rPr lang="en-US" dirty="0" err="1"/>
              <a:t>Khilan</a:t>
            </a:r>
            <a:r>
              <a:rPr lang="en-US" dirty="0"/>
              <a:t>   | 25  | Delhi     | 1500.00  |  </a:t>
            </a:r>
            <a:br>
              <a:rPr lang="en-US" dirty="0"/>
            </a:br>
            <a:r>
              <a:rPr lang="en-US" dirty="0"/>
              <a:t>| 3  | </a:t>
            </a:r>
            <a:r>
              <a:rPr lang="en-US" dirty="0" err="1"/>
              <a:t>kaushik</a:t>
            </a:r>
            <a:r>
              <a:rPr lang="en-US" dirty="0"/>
              <a:t>  | 23  | Kota      | 2000.00  | </a:t>
            </a:r>
            <a:br>
              <a:rPr lang="en-US" dirty="0"/>
            </a:br>
            <a:r>
              <a:rPr lang="en-US" dirty="0"/>
              <a:t>| 4  | </a:t>
            </a:r>
            <a:r>
              <a:rPr lang="en-US" dirty="0" err="1"/>
              <a:t>Chaitali</a:t>
            </a:r>
            <a:r>
              <a:rPr lang="en-US" dirty="0"/>
              <a:t> | 25  | Mumbai    | 6500.00  | </a:t>
            </a:r>
            <a:br>
              <a:rPr lang="en-US" dirty="0"/>
            </a:br>
            <a:r>
              <a:rPr lang="en-US" dirty="0"/>
              <a:t>| 5  | Hardik   | 27  | Bhopal    | 8500.00  | </a:t>
            </a:r>
            <a:br>
              <a:rPr lang="en-US" dirty="0"/>
            </a:br>
            <a:r>
              <a:rPr lang="en-US" dirty="0"/>
              <a:t>| 6  | </a:t>
            </a:r>
            <a:r>
              <a:rPr lang="en-US" dirty="0" err="1"/>
              <a:t>Komal</a:t>
            </a:r>
            <a:r>
              <a:rPr lang="en-US" dirty="0"/>
              <a:t>    | 22  | MP        | 4500.00  | </a:t>
            </a:r>
            <a:br>
              <a:rPr lang="en-US" dirty="0"/>
            </a:br>
            <a:r>
              <a:rPr lang="en-US" dirty="0"/>
              <a:t>| 7  | Muffy    | 24  | Indore    | 10000.00 | </a:t>
            </a:r>
            <a:br>
              <a:rPr lang="en-US" dirty="0"/>
            </a:br>
            <a:r>
              <a:rPr lang="en-US" dirty="0"/>
              <a:t>+----+----------+-----+-----------+----------+</a:t>
            </a:r>
            <a:br>
              <a:rPr lang="en-US" dirty="0"/>
            </a:br>
            <a:endParaRPr lang="en-US" dirty="0"/>
          </a:p>
        </p:txBody>
      </p:sp>
      <p:sp>
        <p:nvSpPr>
          <p:cNvPr id="5" name="Rectangle 4"/>
          <p:cNvSpPr/>
          <p:nvPr/>
        </p:nvSpPr>
        <p:spPr>
          <a:xfrm>
            <a:off x="457200" y="3886200"/>
            <a:ext cx="6324600" cy="3139321"/>
          </a:xfrm>
          <a:prstGeom prst="rect">
            <a:avLst/>
          </a:prstGeom>
        </p:spPr>
        <p:txBody>
          <a:bodyPr wrap="square">
            <a:spAutoFit/>
          </a:bodyPr>
          <a:lstStyle/>
          <a:p>
            <a:r>
              <a:rPr lang="en-US" dirty="0"/>
              <a:t>Consider another table ORDERS as follows:</a:t>
            </a:r>
            <a:br>
              <a:rPr lang="en-US" dirty="0"/>
            </a:br>
            <a:br>
              <a:rPr lang="en-US" dirty="0"/>
            </a:br>
            <a:r>
              <a:rPr lang="en-US" dirty="0"/>
              <a:t>+-----+---------------------+-------------+--------+ </a:t>
            </a:r>
            <a:br>
              <a:rPr lang="en-US" dirty="0"/>
            </a:br>
            <a:r>
              <a:rPr lang="en-US" dirty="0"/>
              <a:t>|OID  | DATE                | CUSTOMER_ID | AMOUNT | </a:t>
            </a:r>
            <a:br>
              <a:rPr lang="en-US" dirty="0"/>
            </a:br>
            <a:r>
              <a:rPr lang="en-US" dirty="0"/>
              <a:t>+-----+---------------------+-------------+--------+ </a:t>
            </a:r>
            <a:br>
              <a:rPr lang="en-US" dirty="0"/>
            </a:br>
            <a:r>
              <a:rPr lang="en-US" dirty="0"/>
              <a:t>| 102 | 2009-10-08 00:00:00 |           3 | 3000   | </a:t>
            </a:r>
            <a:br>
              <a:rPr lang="en-US" dirty="0"/>
            </a:br>
            <a:r>
              <a:rPr lang="en-US" dirty="0"/>
              <a:t>| 100 | 2009-10-08 00:00:00 |           3 | 1500   | </a:t>
            </a:r>
            <a:br>
              <a:rPr lang="en-US" dirty="0"/>
            </a:br>
            <a:r>
              <a:rPr lang="en-US" dirty="0"/>
              <a:t>| 101 | 2009-11-20 00:00:00 |           2 | 1560   | </a:t>
            </a:r>
            <a:br>
              <a:rPr lang="en-US" dirty="0"/>
            </a:br>
            <a:r>
              <a:rPr lang="en-US" dirty="0"/>
              <a:t>| 103 | 2008-05-20 00:00:00 |           4 | 2060   </a:t>
            </a:r>
            <a:br>
              <a:rPr lang="en-US" dirty="0"/>
            </a:b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847"/>
            <a:ext cx="8839200" cy="5632311"/>
          </a:xfrm>
          <a:prstGeom prst="rect">
            <a:avLst/>
          </a:prstGeom>
        </p:spPr>
        <p:txBody>
          <a:bodyPr wrap="square">
            <a:spAutoFit/>
          </a:bodyPr>
          <a:lstStyle/>
          <a:p>
            <a:r>
              <a:rPr lang="en-US" dirty="0"/>
              <a:t>create a orders.txt for orders on desktop and paste::::</a:t>
            </a:r>
            <a:br>
              <a:rPr lang="en-US" dirty="0"/>
            </a:br>
            <a:r>
              <a:rPr lang="en-US" dirty="0"/>
              <a:t>102,2009-10-08 00:00:00,3,3000  </a:t>
            </a:r>
            <a:br>
              <a:rPr lang="en-US" dirty="0"/>
            </a:br>
            <a:r>
              <a:rPr lang="en-US" dirty="0"/>
              <a:t>100,2009-10-08 00:00:00,3,1500   </a:t>
            </a:r>
            <a:br>
              <a:rPr lang="en-US" dirty="0"/>
            </a:br>
            <a:r>
              <a:rPr lang="en-US" dirty="0"/>
              <a:t>101,2009-11-20 00:00:00,2,1560  </a:t>
            </a:r>
            <a:br>
              <a:rPr lang="en-US" dirty="0"/>
            </a:br>
            <a:r>
              <a:rPr lang="en-US" dirty="0"/>
              <a:t>103,2008-05-20 00:00:00,4,2060    </a:t>
            </a:r>
            <a:br>
              <a:rPr lang="en-US" dirty="0"/>
            </a:br>
            <a:br>
              <a:rPr lang="en-US" dirty="0"/>
            </a:br>
            <a:r>
              <a:rPr lang="en-US" dirty="0"/>
              <a:t>create a customers.txt for customers on desktop and paste::::</a:t>
            </a:r>
            <a:br>
              <a:rPr lang="en-US" dirty="0"/>
            </a:br>
            <a:r>
              <a:rPr lang="en-US" dirty="0"/>
              <a:t>1,Ramesh,32,Ahmedabad,2000.00 </a:t>
            </a:r>
            <a:br>
              <a:rPr lang="en-US" dirty="0"/>
            </a:br>
            <a:r>
              <a:rPr lang="en-US" dirty="0"/>
              <a:t>2,Khilan,25,Delhi,1500.00   </a:t>
            </a:r>
            <a:br>
              <a:rPr lang="en-US" dirty="0"/>
            </a:br>
            <a:r>
              <a:rPr lang="en-US" dirty="0"/>
              <a:t>3,kaushik,23,Kota,2000.00   </a:t>
            </a:r>
            <a:br>
              <a:rPr lang="en-US" dirty="0"/>
            </a:br>
            <a:r>
              <a:rPr lang="en-US" dirty="0"/>
              <a:t>4,Chaitali,25,Mumbai,6500.00 </a:t>
            </a:r>
            <a:br>
              <a:rPr lang="en-US" dirty="0"/>
            </a:br>
            <a:r>
              <a:rPr lang="en-US" dirty="0"/>
              <a:t>5,Hardik,27,Bhopal,8500.00</a:t>
            </a:r>
            <a:br>
              <a:rPr lang="en-US" dirty="0"/>
            </a:br>
            <a:r>
              <a:rPr lang="en-US" dirty="0"/>
              <a:t>6,Komal,22,MP,4500.00</a:t>
            </a:r>
            <a:br>
              <a:rPr lang="en-US" dirty="0"/>
            </a:br>
            <a:r>
              <a:rPr lang="en-US" dirty="0"/>
              <a:t>7,Muffy,24,Indore,10000.00 </a:t>
            </a:r>
            <a:br>
              <a:rPr lang="en-US" dirty="0"/>
            </a:br>
            <a:br>
              <a:rPr lang="en-US" dirty="0"/>
            </a:br>
            <a:r>
              <a:rPr lang="en-US" b="1" dirty="0"/>
              <a:t>put the data in </a:t>
            </a:r>
            <a:r>
              <a:rPr lang="en-US" b="1" dirty="0" err="1"/>
              <a:t>hdfs</a:t>
            </a:r>
            <a:r>
              <a:rPr lang="en-US" b="1" dirty="0"/>
              <a:t>::::</a:t>
            </a:r>
            <a:br>
              <a:rPr lang="en-US" dirty="0"/>
            </a:br>
            <a:r>
              <a:rPr lang="en-US" dirty="0" err="1"/>
              <a:t>hadoop</a:t>
            </a:r>
            <a:r>
              <a:rPr lang="en-US" dirty="0"/>
              <a:t> fs -put /home/</a:t>
            </a:r>
            <a:r>
              <a:rPr lang="en-US" dirty="0" err="1"/>
              <a:t>sd</a:t>
            </a:r>
            <a:r>
              <a:rPr lang="en-US" dirty="0"/>
              <a:t>/Desktop/customers.txt  /customers.txt </a:t>
            </a:r>
            <a:br>
              <a:rPr lang="en-US" dirty="0"/>
            </a:br>
            <a:r>
              <a:rPr lang="en-US" dirty="0" err="1"/>
              <a:t>hadoop</a:t>
            </a:r>
            <a:r>
              <a:rPr lang="en-US" dirty="0"/>
              <a:t> fs -put /home/</a:t>
            </a:r>
            <a:r>
              <a:rPr lang="en-US" dirty="0" err="1"/>
              <a:t>sd</a:t>
            </a:r>
            <a:r>
              <a:rPr lang="en-US" dirty="0"/>
              <a:t>/Desktop/orders.txt  /orders.txt </a:t>
            </a:r>
            <a:br>
              <a:rPr lang="en-US" dirty="0"/>
            </a:br>
            <a:br>
              <a:rPr lang="en-US" dirty="0"/>
            </a:br>
            <a:endParaRPr lang="en-US" dirty="0"/>
          </a:p>
        </p:txBody>
      </p:sp>
      <p:sp>
        <p:nvSpPr>
          <p:cNvPr id="5" name="Rectangle 4"/>
          <p:cNvSpPr/>
          <p:nvPr/>
        </p:nvSpPr>
        <p:spPr>
          <a:xfrm>
            <a:off x="228600" y="5181600"/>
            <a:ext cx="4572000" cy="646331"/>
          </a:xfrm>
          <a:prstGeom prst="rect">
            <a:avLst/>
          </a:prstGeom>
        </p:spPr>
        <p:txBody>
          <a:bodyPr>
            <a:spAutoFit/>
          </a:bodyPr>
          <a:lstStyle/>
          <a:p>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FBAA-B93B-4F6E-8E48-62F0B65F5D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A214CD-0C64-437E-AF4B-7412B7349339}"/>
              </a:ext>
            </a:extLst>
          </p:cNvPr>
          <p:cNvSpPr>
            <a:spLocks noGrp="1"/>
          </p:cNvSpPr>
          <p:nvPr>
            <p:ph idx="1"/>
          </p:nvPr>
        </p:nvSpPr>
        <p:spPr/>
        <p:txBody>
          <a:bodyPr/>
          <a:lstStyle/>
          <a:p>
            <a:r>
              <a:rPr lang="en-US" sz="2000" dirty="0"/>
              <a:t>now create the table for them in hive as::::</a:t>
            </a:r>
          </a:p>
          <a:p>
            <a:pPr marL="0" indent="0">
              <a:buNone/>
            </a:pPr>
            <a:br>
              <a:rPr lang="en-US" sz="2000" dirty="0"/>
            </a:br>
            <a:r>
              <a:rPr lang="en-US" sz="2000" dirty="0"/>
              <a:t>hive&gt; create table CUSTOMERS (ID </a:t>
            </a:r>
            <a:r>
              <a:rPr lang="en-US" sz="2000" dirty="0" err="1"/>
              <a:t>int,NAME</a:t>
            </a:r>
            <a:r>
              <a:rPr lang="en-US" sz="2000" dirty="0"/>
              <a:t> </a:t>
            </a:r>
            <a:r>
              <a:rPr lang="en-US" sz="2000" dirty="0" err="1"/>
              <a:t>string,AGE</a:t>
            </a:r>
            <a:r>
              <a:rPr lang="en-US" sz="2000" dirty="0"/>
              <a:t> </a:t>
            </a:r>
            <a:r>
              <a:rPr lang="en-US" sz="2000" dirty="0" err="1"/>
              <a:t>int,ADDRESS</a:t>
            </a:r>
            <a:r>
              <a:rPr lang="en-US" sz="2000" dirty="0"/>
              <a:t> </a:t>
            </a:r>
            <a:r>
              <a:rPr lang="en-US" sz="2000" dirty="0" err="1"/>
              <a:t>string,SALARY</a:t>
            </a:r>
            <a:r>
              <a:rPr lang="en-US" sz="2000" dirty="0"/>
              <a:t> string) row format delimited fields terminated by ‘,’;</a:t>
            </a:r>
          </a:p>
          <a:p>
            <a:endParaRPr lang="en-US" sz="2000" dirty="0"/>
          </a:p>
          <a:p>
            <a:pPr marL="0" indent="0">
              <a:buNone/>
            </a:pPr>
            <a:r>
              <a:rPr lang="en-US" sz="2000" dirty="0"/>
              <a:t>hive&gt; create table ORDERS (OID </a:t>
            </a:r>
            <a:r>
              <a:rPr lang="en-US" sz="2000" dirty="0" err="1"/>
              <a:t>int,date</a:t>
            </a:r>
            <a:r>
              <a:rPr lang="en-US" sz="2000" dirty="0"/>
              <a:t> </a:t>
            </a:r>
            <a:r>
              <a:rPr lang="en-US" sz="2000" dirty="0" err="1"/>
              <a:t>string,CUSTOMER_ID</a:t>
            </a:r>
            <a:r>
              <a:rPr lang="en-US" sz="2000" dirty="0"/>
              <a:t> </a:t>
            </a:r>
            <a:r>
              <a:rPr lang="en-US" sz="2000" dirty="0" err="1"/>
              <a:t>int,AMOUNT</a:t>
            </a:r>
            <a:r>
              <a:rPr lang="en-US" sz="2000" dirty="0"/>
              <a:t> string) row format delimited fields terminated by ',';</a:t>
            </a:r>
          </a:p>
          <a:p>
            <a:endParaRPr lang="en-IN" dirty="0"/>
          </a:p>
        </p:txBody>
      </p:sp>
    </p:spTree>
    <p:extLst>
      <p:ext uri="{BB962C8B-B14F-4D97-AF65-F5344CB8AC3E}">
        <p14:creationId xmlns:p14="http://schemas.microsoft.com/office/powerpoint/2010/main" val="384204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5FE8-CD65-419C-B126-C0DE3143BA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57DC0F-C769-42C1-A753-59A7DD2BCAEC}"/>
              </a:ext>
            </a:extLst>
          </p:cNvPr>
          <p:cNvSpPr>
            <a:spLocks noGrp="1"/>
          </p:cNvSpPr>
          <p:nvPr>
            <p:ph idx="1"/>
          </p:nvPr>
        </p:nvSpPr>
        <p:spPr/>
        <p:txBody>
          <a:bodyPr/>
          <a:lstStyle/>
          <a:p>
            <a:r>
              <a:rPr lang="en-US" b="1" dirty="0"/>
              <a:t>now load data into hive table as:::</a:t>
            </a:r>
          </a:p>
          <a:p>
            <a:pPr marL="0" indent="0">
              <a:buNone/>
            </a:pPr>
            <a:br>
              <a:rPr lang="en-US" dirty="0"/>
            </a:br>
            <a:r>
              <a:rPr lang="en-US" dirty="0">
                <a:latin typeface="+mj-lt"/>
              </a:rPr>
              <a:t>hive&gt; load data </a:t>
            </a:r>
            <a:r>
              <a:rPr lang="en-US" dirty="0" err="1">
                <a:latin typeface="+mj-lt"/>
              </a:rPr>
              <a:t>inpath</a:t>
            </a:r>
            <a:r>
              <a:rPr lang="en-US" dirty="0">
                <a:latin typeface="+mj-lt"/>
              </a:rPr>
              <a:t> ‘/orders.txt’ into table ORDERS;</a:t>
            </a:r>
            <a:br>
              <a:rPr lang="en-US" dirty="0">
                <a:latin typeface="+mj-lt"/>
              </a:rPr>
            </a:br>
            <a:br>
              <a:rPr lang="en-US" dirty="0">
                <a:latin typeface="+mj-lt"/>
              </a:rPr>
            </a:br>
            <a:r>
              <a:rPr lang="en-US" dirty="0">
                <a:latin typeface="+mj-lt"/>
              </a:rPr>
              <a:t>hive&gt; load data </a:t>
            </a:r>
            <a:r>
              <a:rPr lang="en-US" dirty="0" err="1">
                <a:latin typeface="+mj-lt"/>
              </a:rPr>
              <a:t>inpath</a:t>
            </a:r>
            <a:r>
              <a:rPr lang="en-US" dirty="0">
                <a:latin typeface="+mj-lt"/>
              </a:rPr>
              <a:t> ‘/customers.txt’ into table CUSTOMERS</a:t>
            </a:r>
            <a:r>
              <a:rPr lang="en-US" dirty="0"/>
              <a:t>;</a:t>
            </a:r>
            <a:endParaRPr lang="en-IN" dirty="0"/>
          </a:p>
        </p:txBody>
      </p:sp>
    </p:spTree>
    <p:extLst>
      <p:ext uri="{BB962C8B-B14F-4D97-AF65-F5344CB8AC3E}">
        <p14:creationId xmlns:p14="http://schemas.microsoft.com/office/powerpoint/2010/main" val="173281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0BD0-4EF1-4776-B149-96F315A5E1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8A3C61-30AF-43F0-8EC2-202726A1FEFA}"/>
              </a:ext>
            </a:extLst>
          </p:cNvPr>
          <p:cNvSpPr>
            <a:spLocks noGrp="1"/>
          </p:cNvSpPr>
          <p:nvPr>
            <p:ph idx="1"/>
          </p:nvPr>
        </p:nvSpPr>
        <p:spPr/>
        <p:txBody>
          <a:bodyPr/>
          <a:lstStyle/>
          <a:p>
            <a:r>
              <a:rPr lang="en-US" dirty="0"/>
              <a:t>There are different types of joins given as follows:</a:t>
            </a:r>
            <a:br>
              <a:rPr lang="en-US" dirty="0"/>
            </a:br>
            <a:br>
              <a:rPr lang="en-US" dirty="0"/>
            </a:br>
            <a:r>
              <a:rPr lang="en-US" dirty="0"/>
              <a:t>    JOIN</a:t>
            </a:r>
            <a:br>
              <a:rPr lang="en-US" dirty="0"/>
            </a:br>
            <a:r>
              <a:rPr lang="en-US" dirty="0"/>
              <a:t>    LEFT OUTER JOIN</a:t>
            </a:r>
            <a:br>
              <a:rPr lang="en-US" dirty="0"/>
            </a:br>
            <a:r>
              <a:rPr lang="en-US" dirty="0"/>
              <a:t>    RIGHT OUTER JOIN</a:t>
            </a:r>
            <a:br>
              <a:rPr lang="en-US" dirty="0"/>
            </a:br>
            <a:r>
              <a:rPr lang="en-US" dirty="0"/>
              <a:t>    FULL OUTER JOIN</a:t>
            </a:r>
            <a:endParaRPr lang="en-IN" dirty="0"/>
          </a:p>
        </p:txBody>
      </p:sp>
    </p:spTree>
    <p:extLst>
      <p:ext uri="{BB962C8B-B14F-4D97-AF65-F5344CB8AC3E}">
        <p14:creationId xmlns:p14="http://schemas.microsoft.com/office/powerpoint/2010/main" val="282249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ve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ive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ive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ive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a:stretch>
            <a:fillRect/>
          </a:stretch>
        </p:blipFill>
        <p:spPr bwMode="auto">
          <a:xfrm>
            <a:off x="1143000" y="914400"/>
            <a:ext cx="6858000" cy="4800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0"/>
            <a:ext cx="7239000" cy="4401205"/>
          </a:xfrm>
          <a:prstGeom prst="rect">
            <a:avLst/>
          </a:prstGeom>
        </p:spPr>
        <p:txBody>
          <a:bodyPr wrap="square">
            <a:spAutoFit/>
          </a:bodyPr>
          <a:lstStyle/>
          <a:p>
            <a:br>
              <a:rPr lang="en-US" dirty="0"/>
            </a:br>
            <a:br>
              <a:rPr lang="en-US" dirty="0"/>
            </a:br>
            <a:br>
              <a:rPr lang="en-US" dirty="0"/>
            </a:br>
            <a:br>
              <a:rPr lang="en-US" dirty="0"/>
            </a:br>
            <a:br>
              <a:rPr lang="en-US" dirty="0"/>
            </a:br>
            <a:br>
              <a:rPr lang="en-US" dirty="0"/>
            </a:br>
            <a:r>
              <a:rPr lang="en-US" sz="2800" dirty="0">
                <a:latin typeface="Arial Black" panose="020B0A04020102020204" pitchFamily="34" charset="0"/>
              </a:rPr>
              <a:t>JOIN</a:t>
            </a:r>
            <a:br>
              <a:rPr lang="en-US" dirty="0"/>
            </a:br>
            <a:br>
              <a:rPr lang="en-US" dirty="0"/>
            </a:br>
            <a:r>
              <a:rPr lang="en-US" dirty="0"/>
              <a:t>The JOIN creates a new result table by combining column values of two tables (table1 and table2) based upon the join-predicate. </a:t>
            </a:r>
          </a:p>
          <a:p>
            <a:r>
              <a:rPr lang="en-US" dirty="0"/>
              <a:t>The query compares each row of table1 with each row of table2 to find all pairs of rows which satisfy the join-predicate. </a:t>
            </a:r>
          </a:p>
          <a:p>
            <a:r>
              <a:rPr lang="en-US" dirty="0"/>
              <a:t>When the join-predicate is satisfied, column values for each matched pair of rows of A and B are combined into a result row.</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35845"/>
            <a:ext cx="8915400" cy="6186309"/>
          </a:xfrm>
          <a:prstGeom prst="rect">
            <a:avLst/>
          </a:prstGeom>
        </p:spPr>
        <p:txBody>
          <a:bodyPr wrap="square">
            <a:spAutoFit/>
          </a:bodyPr>
          <a:lstStyle/>
          <a:p>
            <a:r>
              <a:rPr lang="en-US" dirty="0"/>
              <a:t>The following query executes JOIN on the CUSTOMER and ORDER tables, and retrieves the records:</a:t>
            </a:r>
            <a:br>
              <a:rPr lang="en-US" dirty="0"/>
            </a:br>
            <a:br>
              <a:rPr lang="en-US" dirty="0"/>
            </a:br>
            <a:br>
              <a:rPr lang="en-US" dirty="0"/>
            </a:br>
            <a:r>
              <a:rPr lang="en-US" dirty="0"/>
              <a:t>hive&gt; SELECT  ID, NAME, AMOUNT, DATE</a:t>
            </a:r>
            <a:br>
              <a:rPr lang="en-US" dirty="0"/>
            </a:br>
            <a:r>
              <a:rPr lang="en-US" dirty="0"/>
              <a:t>     FROM CUSTOMERS</a:t>
            </a:r>
            <a:br>
              <a:rPr lang="en-US" dirty="0"/>
            </a:br>
            <a:r>
              <a:rPr lang="en-US" dirty="0"/>
              <a:t>     INNER JOIN ORDERS</a:t>
            </a:r>
            <a:br>
              <a:rPr lang="en-US" dirty="0"/>
            </a:br>
            <a:r>
              <a:rPr lang="en-US" dirty="0"/>
              <a:t>     ON CUSTOMERS.ID = ORDERS.CUSTOMER_ID;</a:t>
            </a:r>
            <a:br>
              <a:rPr lang="en-US" dirty="0"/>
            </a:br>
            <a:br>
              <a:rPr lang="en-US" dirty="0"/>
            </a:br>
            <a:r>
              <a:rPr lang="en-US" dirty="0"/>
              <a:t>On successful execution of the query, you get to see the following response:</a:t>
            </a:r>
            <a:br>
              <a:rPr lang="en-US" dirty="0"/>
            </a:br>
            <a:br>
              <a:rPr lang="en-US" dirty="0"/>
            </a:br>
            <a:r>
              <a:rPr lang="en-US" dirty="0"/>
              <a:t>+----+----------+-----+--------+ </a:t>
            </a:r>
            <a:br>
              <a:rPr lang="en-US" dirty="0"/>
            </a:br>
            <a:r>
              <a:rPr lang="en-US" dirty="0"/>
              <a:t>| ID | NAME     | AGE | AMOUNT | </a:t>
            </a:r>
            <a:br>
              <a:rPr lang="en-US" dirty="0"/>
            </a:br>
            <a:r>
              <a:rPr lang="en-US" dirty="0"/>
              <a:t>+----+----------+-----+--------+ </a:t>
            </a:r>
            <a:br>
              <a:rPr lang="en-US" dirty="0"/>
            </a:br>
            <a:r>
              <a:rPr lang="en-US" dirty="0"/>
              <a:t>| 3  | </a:t>
            </a:r>
            <a:r>
              <a:rPr lang="en-US" dirty="0" err="1"/>
              <a:t>kaushik</a:t>
            </a:r>
            <a:r>
              <a:rPr lang="en-US" dirty="0"/>
              <a:t>  | 23  | 3000   | </a:t>
            </a:r>
            <a:br>
              <a:rPr lang="en-US" dirty="0"/>
            </a:br>
            <a:r>
              <a:rPr lang="en-US" dirty="0"/>
              <a:t>| 3  | </a:t>
            </a:r>
            <a:r>
              <a:rPr lang="en-US" dirty="0" err="1"/>
              <a:t>kaushik</a:t>
            </a:r>
            <a:r>
              <a:rPr lang="en-US" dirty="0"/>
              <a:t>  | 23  | 1500   | </a:t>
            </a:r>
            <a:br>
              <a:rPr lang="en-US" dirty="0"/>
            </a:br>
            <a:r>
              <a:rPr lang="en-US" dirty="0"/>
              <a:t>| 2  | </a:t>
            </a:r>
            <a:r>
              <a:rPr lang="en-US" dirty="0" err="1"/>
              <a:t>Khilan</a:t>
            </a:r>
            <a:r>
              <a:rPr lang="en-US" dirty="0"/>
              <a:t>   | 25  | 1560   | </a:t>
            </a:r>
            <a:br>
              <a:rPr lang="en-US" dirty="0"/>
            </a:br>
            <a:r>
              <a:rPr lang="en-US" dirty="0"/>
              <a:t>| 4  | </a:t>
            </a:r>
            <a:r>
              <a:rPr lang="en-US" dirty="0" err="1"/>
              <a:t>Chaitali</a:t>
            </a:r>
            <a:r>
              <a:rPr lang="en-US" dirty="0"/>
              <a:t> | 25  | 2060   | </a:t>
            </a:r>
            <a:br>
              <a:rPr lang="en-US" dirty="0"/>
            </a:br>
            <a:r>
              <a:rPr lang="en-US" dirty="0"/>
              <a:t>+----+----------+-----+--------+</a:t>
            </a:r>
            <a:br>
              <a:rPr lang="en-US" dirty="0"/>
            </a:br>
            <a:br>
              <a:rPr lang="en-US" dirty="0"/>
            </a:b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66800"/>
            <a:ext cx="7924800" cy="5355312"/>
          </a:xfrm>
          <a:prstGeom prst="rect">
            <a:avLst/>
          </a:prstGeom>
        </p:spPr>
        <p:txBody>
          <a:bodyPr wrap="square">
            <a:spAutoFit/>
          </a:bodyPr>
          <a:lstStyle/>
          <a:p>
            <a:r>
              <a:rPr lang="en-US" b="1" dirty="0">
                <a:latin typeface="Arial Black" panose="020B0A04020102020204" pitchFamily="34" charset="0"/>
              </a:rPr>
              <a:t>LEFT OUTER JOIN</a:t>
            </a:r>
            <a:br>
              <a:rPr lang="en-US" dirty="0"/>
            </a:br>
            <a:br>
              <a:rPr lang="en-US" dirty="0"/>
            </a:br>
            <a:r>
              <a:rPr lang="en-US" dirty="0"/>
              <a:t>The HiveQL LEFT OUTER JOIN returns all the rows from the left table, even if there are no matches in the right table. </a:t>
            </a:r>
          </a:p>
          <a:p>
            <a:r>
              <a:rPr lang="en-US" dirty="0"/>
              <a:t>This means, if the ON clause matches 0 (zero) records in the right table, the JOIN still returns a row in the result, but with NULL in each column from the right table.</a:t>
            </a:r>
            <a:br>
              <a:rPr lang="en-US" dirty="0"/>
            </a:br>
            <a:br>
              <a:rPr lang="en-US" dirty="0"/>
            </a:br>
            <a:r>
              <a:rPr lang="en-US" dirty="0"/>
              <a:t>A LEFT JOIN returns all the values from the left table, plus the matched values from the right table, or NULL in case of no matching JOIN predicate.</a:t>
            </a:r>
            <a:br>
              <a:rPr lang="en-US" dirty="0"/>
            </a:br>
            <a:br>
              <a:rPr lang="en-US" dirty="0"/>
            </a:br>
            <a:r>
              <a:rPr lang="en-US" dirty="0"/>
              <a:t>The following query demonstrates LEFT OUTER JOIN between CUSTOMER and ORDER tables:</a:t>
            </a:r>
            <a:br>
              <a:rPr lang="en-US" dirty="0"/>
            </a:br>
            <a:br>
              <a:rPr lang="en-US" dirty="0"/>
            </a:br>
            <a:r>
              <a:rPr lang="en-US" dirty="0"/>
              <a:t>hive&gt; SELECT  ID, NAME, AMOUNT, DATE</a:t>
            </a:r>
            <a:br>
              <a:rPr lang="en-US" dirty="0"/>
            </a:br>
            <a:r>
              <a:rPr lang="en-US" dirty="0"/>
              <a:t>     FROM CUSTOMERS</a:t>
            </a:r>
            <a:br>
              <a:rPr lang="en-US" dirty="0"/>
            </a:br>
            <a:r>
              <a:rPr lang="en-US" dirty="0"/>
              <a:t>     LEFT OUTER JOIN ORDERS</a:t>
            </a:r>
            <a:br>
              <a:rPr lang="en-US" dirty="0"/>
            </a:br>
            <a:r>
              <a:rPr lang="en-US" dirty="0"/>
              <a:t>     ON CUSTOMERS.ID = ORDERS.CUSTOMER_ID;</a:t>
            </a:r>
            <a:br>
              <a:rPr lang="en-US" dirty="0"/>
            </a:br>
            <a:br>
              <a:rPr lang="en-US" dirty="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4572000" cy="4801314"/>
          </a:xfrm>
          <a:prstGeom prst="rect">
            <a:avLst/>
          </a:prstGeom>
        </p:spPr>
        <p:txBody>
          <a:bodyPr>
            <a:spAutoFit/>
          </a:bodyPr>
          <a:lstStyle/>
          <a:p>
            <a:r>
              <a:rPr lang="en-US" dirty="0"/>
              <a:t>On successful execution of the query, you get to see the following response:</a:t>
            </a:r>
            <a:br>
              <a:rPr lang="en-US" dirty="0"/>
            </a:br>
            <a:br>
              <a:rPr lang="en-US" dirty="0"/>
            </a:br>
            <a:r>
              <a:rPr lang="en-US" dirty="0"/>
              <a:t>+----+----------+--------+---------------------+ </a:t>
            </a:r>
            <a:br>
              <a:rPr lang="en-US" dirty="0"/>
            </a:br>
            <a:r>
              <a:rPr lang="en-US" dirty="0"/>
              <a:t>| ID | NAME     | AMOUNT | DATE                | </a:t>
            </a:r>
            <a:br>
              <a:rPr lang="en-US" dirty="0"/>
            </a:br>
            <a:r>
              <a:rPr lang="en-US" dirty="0"/>
              <a:t>+----+----------+--------+---------------------+ </a:t>
            </a:r>
            <a:br>
              <a:rPr lang="en-US" dirty="0"/>
            </a:br>
            <a:r>
              <a:rPr lang="en-US" dirty="0"/>
              <a:t>| 1  | </a:t>
            </a:r>
            <a:r>
              <a:rPr lang="en-US" dirty="0" err="1"/>
              <a:t>Ramesh</a:t>
            </a:r>
            <a:r>
              <a:rPr lang="en-US" dirty="0"/>
              <a:t>   | NULL   | NULL                | </a:t>
            </a:r>
            <a:br>
              <a:rPr lang="en-US" dirty="0"/>
            </a:br>
            <a:r>
              <a:rPr lang="en-US" dirty="0"/>
              <a:t>| 2  | </a:t>
            </a:r>
            <a:r>
              <a:rPr lang="en-US" dirty="0" err="1"/>
              <a:t>Khilan</a:t>
            </a:r>
            <a:r>
              <a:rPr lang="en-US" dirty="0"/>
              <a:t>   | 1560   | 2009-11-20 00:00:00 | </a:t>
            </a:r>
            <a:br>
              <a:rPr lang="en-US" dirty="0"/>
            </a:br>
            <a:r>
              <a:rPr lang="en-US" dirty="0"/>
              <a:t>| 3  | </a:t>
            </a:r>
            <a:r>
              <a:rPr lang="en-US" dirty="0" err="1"/>
              <a:t>kaushik</a:t>
            </a:r>
            <a:r>
              <a:rPr lang="en-US" dirty="0"/>
              <a:t>  | 3000   | 2009-10-08 00:00:00 | </a:t>
            </a:r>
            <a:br>
              <a:rPr lang="en-US" dirty="0"/>
            </a:br>
            <a:r>
              <a:rPr lang="en-US" dirty="0"/>
              <a:t>| 3  | </a:t>
            </a:r>
            <a:r>
              <a:rPr lang="en-US" dirty="0" err="1"/>
              <a:t>kaushik</a:t>
            </a:r>
            <a:r>
              <a:rPr lang="en-US" dirty="0"/>
              <a:t>  | 1500   | 2009-10-08 00:00:00 | </a:t>
            </a:r>
            <a:br>
              <a:rPr lang="en-US" dirty="0"/>
            </a:br>
            <a:r>
              <a:rPr lang="en-US" dirty="0"/>
              <a:t>| 4  | </a:t>
            </a:r>
            <a:r>
              <a:rPr lang="en-US" dirty="0" err="1"/>
              <a:t>Chaitali</a:t>
            </a:r>
            <a:r>
              <a:rPr lang="en-US" dirty="0"/>
              <a:t> | 2060   | 2008-05-20 00:00:00 | </a:t>
            </a:r>
            <a:br>
              <a:rPr lang="en-US" dirty="0"/>
            </a:br>
            <a:r>
              <a:rPr lang="en-US" dirty="0"/>
              <a:t>| 5  | </a:t>
            </a:r>
            <a:r>
              <a:rPr lang="en-US" dirty="0" err="1"/>
              <a:t>Hardik</a:t>
            </a:r>
            <a:r>
              <a:rPr lang="en-US" dirty="0"/>
              <a:t>   | NULL   | NULL                | </a:t>
            </a:r>
            <a:br>
              <a:rPr lang="en-US" dirty="0"/>
            </a:br>
            <a:r>
              <a:rPr lang="en-US" dirty="0"/>
              <a:t>| 6  | </a:t>
            </a:r>
            <a:r>
              <a:rPr lang="en-US" dirty="0" err="1"/>
              <a:t>Komal</a:t>
            </a:r>
            <a:r>
              <a:rPr lang="en-US" dirty="0"/>
              <a:t>    | NULL   | NULL                | </a:t>
            </a:r>
            <a:br>
              <a:rPr lang="en-US" dirty="0"/>
            </a:br>
            <a:r>
              <a:rPr lang="en-US" dirty="0"/>
              <a:t>| 7  | </a:t>
            </a:r>
            <a:r>
              <a:rPr lang="en-US" dirty="0" err="1"/>
              <a:t>Muffy</a:t>
            </a:r>
            <a:r>
              <a:rPr lang="en-US" dirty="0"/>
              <a:t>    | NULL   | NULL                | </a:t>
            </a:r>
            <a:br>
              <a:rPr lang="en-US" dirty="0"/>
            </a:br>
            <a:r>
              <a:rPr lang="en-US" dirty="0"/>
              <a:t>+----+----------+--------+---------------------+</a:t>
            </a:r>
            <a:br>
              <a:rPr lang="en-US" dirty="0"/>
            </a:br>
            <a:br>
              <a:rPr lang="en-US"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AB02-1965-4F48-9333-3A0A750625B0}"/>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40832153-A4C0-4886-AF8D-BA1BAD95CF72}"/>
              </a:ext>
            </a:extLst>
          </p:cNvPr>
          <p:cNvSpPr>
            <a:spLocks noGrp="1"/>
          </p:cNvSpPr>
          <p:nvPr>
            <p:ph idx="1"/>
          </p:nvPr>
        </p:nvSpPr>
        <p:spPr>
          <a:xfrm>
            <a:off x="457200" y="1600200"/>
            <a:ext cx="8229600" cy="3416320"/>
          </a:xfrm>
          <a:prstGeom prst="rect">
            <a:avLst/>
          </a:prstGeom>
        </p:spPr>
        <p:txBody>
          <a:bodyPr wrap="square">
            <a:spAutoFit/>
          </a:bodyPr>
          <a:lstStyle/>
          <a:p>
            <a:r>
              <a:rPr lang="en-US" b="1" dirty="0"/>
              <a:t>RIGHT OUTER JOIN</a:t>
            </a:r>
            <a:br>
              <a:rPr lang="en-US" dirty="0"/>
            </a:br>
            <a:br>
              <a:rPr lang="en-US" dirty="0"/>
            </a:br>
            <a:r>
              <a:rPr lang="en-US" sz="2400" dirty="0"/>
              <a:t>The </a:t>
            </a:r>
            <a:r>
              <a:rPr lang="en-US" sz="2400" dirty="0" err="1"/>
              <a:t>HiveQL</a:t>
            </a:r>
            <a:r>
              <a:rPr lang="en-US" sz="2400" dirty="0"/>
              <a:t> RIGHT OUTER JOIN returns all the rows from the right table, even if there are no matches in the left table. If the ON clause matches 0 (zero) records in the left table, the JOIN still returns a row in the result, but with NULL in each column from the left table.</a:t>
            </a:r>
            <a:br>
              <a:rPr lang="en-US" dirty="0"/>
            </a:br>
            <a:endParaRPr lang="en-US" dirty="0"/>
          </a:p>
        </p:txBody>
      </p:sp>
    </p:spTree>
    <p:extLst>
      <p:ext uri="{BB962C8B-B14F-4D97-AF65-F5344CB8AC3E}">
        <p14:creationId xmlns:p14="http://schemas.microsoft.com/office/powerpoint/2010/main" val="3791245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381000"/>
            <a:ext cx="8458200" cy="3970318"/>
          </a:xfrm>
          <a:prstGeom prst="rect">
            <a:avLst/>
          </a:prstGeom>
        </p:spPr>
        <p:txBody>
          <a:bodyPr wrap="square">
            <a:spAutoFit/>
          </a:bodyPr>
          <a:lstStyle/>
          <a:p>
            <a:r>
              <a:rPr lang="en-US" dirty="0"/>
              <a:t>A RIGHT JOIN returns all the values from the right table, plus the matched values from the left table, or NULL in case of no matching join predicate.</a:t>
            </a:r>
            <a:br>
              <a:rPr lang="en-US" dirty="0"/>
            </a:br>
            <a:br>
              <a:rPr lang="en-US" dirty="0"/>
            </a:br>
            <a:r>
              <a:rPr lang="en-US" dirty="0"/>
              <a:t>The following query demonstrates RIGHT OUTER JOIN between the CUSTOMER and ORDER tables.</a:t>
            </a:r>
          </a:p>
          <a:p>
            <a:br>
              <a:rPr lang="en-US" dirty="0"/>
            </a:br>
            <a:r>
              <a:rPr lang="en-US" dirty="0"/>
              <a:t>hive&gt;SELECT  ID, NAME, AMOUNT, DATE</a:t>
            </a:r>
            <a:br>
              <a:rPr lang="en-US" dirty="0"/>
            </a:br>
            <a:r>
              <a:rPr lang="en-US" dirty="0"/>
              <a:t>     FROM CUSTOMERS</a:t>
            </a:r>
            <a:br>
              <a:rPr lang="en-US" dirty="0"/>
            </a:br>
            <a:r>
              <a:rPr lang="en-US" dirty="0"/>
              <a:t>     RIGHT OUTER JOIN ORDERS</a:t>
            </a:r>
            <a:br>
              <a:rPr lang="en-US" dirty="0"/>
            </a:br>
            <a:r>
              <a:rPr lang="en-US" dirty="0"/>
              <a:t>     ON CUSTOMERS.ID = ORDERS.CUSTOMER_ID;</a:t>
            </a:r>
            <a:br>
              <a:rPr lang="en-US" dirty="0"/>
            </a:br>
            <a:br>
              <a:rPr lang="en-US" dirty="0"/>
            </a:br>
            <a:r>
              <a:rPr lang="en-US" dirty="0"/>
              <a:t>On successful execution of the query, you get to see the following response:</a:t>
            </a:r>
            <a:br>
              <a:rPr lang="en-US" dirty="0"/>
            </a:br>
            <a:br>
              <a:rPr lang="en-US" dirty="0"/>
            </a:br>
            <a:endParaRPr lang="en-US" dirty="0"/>
          </a:p>
        </p:txBody>
      </p:sp>
      <p:sp>
        <p:nvSpPr>
          <p:cNvPr id="5" name="Rectangle 4"/>
          <p:cNvSpPr/>
          <p:nvPr/>
        </p:nvSpPr>
        <p:spPr>
          <a:xfrm>
            <a:off x="479461" y="4648200"/>
            <a:ext cx="6019800" cy="2585323"/>
          </a:xfrm>
          <a:prstGeom prst="rect">
            <a:avLst/>
          </a:prstGeom>
        </p:spPr>
        <p:txBody>
          <a:bodyPr wrap="square">
            <a:spAutoFit/>
          </a:bodyPr>
          <a:lstStyle/>
          <a:p>
            <a:r>
              <a:rPr lang="en-US" dirty="0"/>
              <a:t>+------+----------+--------+---------------------+ </a:t>
            </a:r>
            <a:br>
              <a:rPr lang="en-US" dirty="0"/>
            </a:br>
            <a:r>
              <a:rPr lang="en-US" dirty="0"/>
              <a:t>| ID   | NAME     | AMOUNT | DATE                | </a:t>
            </a:r>
            <a:br>
              <a:rPr lang="en-US" dirty="0"/>
            </a:br>
            <a:r>
              <a:rPr lang="en-US" dirty="0"/>
              <a:t>+------+----------+--------+---------------------+ </a:t>
            </a:r>
            <a:br>
              <a:rPr lang="en-US" dirty="0"/>
            </a:br>
            <a:r>
              <a:rPr lang="en-US" dirty="0"/>
              <a:t>| 3    | </a:t>
            </a:r>
            <a:r>
              <a:rPr lang="en-US" dirty="0" err="1"/>
              <a:t>kaushik</a:t>
            </a:r>
            <a:r>
              <a:rPr lang="en-US" dirty="0"/>
              <a:t>  | 3000   | 2009-10-08 00:00:00 | </a:t>
            </a:r>
            <a:br>
              <a:rPr lang="en-US" dirty="0"/>
            </a:br>
            <a:r>
              <a:rPr lang="en-US" dirty="0"/>
              <a:t>| 3    | </a:t>
            </a:r>
            <a:r>
              <a:rPr lang="en-US" dirty="0" err="1"/>
              <a:t>kaushik</a:t>
            </a:r>
            <a:r>
              <a:rPr lang="en-US" dirty="0"/>
              <a:t>  | 1500   | 2009-10-08 00:00:00 | </a:t>
            </a:r>
            <a:br>
              <a:rPr lang="en-US" dirty="0"/>
            </a:br>
            <a:r>
              <a:rPr lang="en-US" dirty="0"/>
              <a:t>| 2    | </a:t>
            </a:r>
            <a:r>
              <a:rPr lang="en-US" dirty="0" err="1"/>
              <a:t>Khilan</a:t>
            </a:r>
            <a:r>
              <a:rPr lang="en-US" dirty="0"/>
              <a:t>   | 1560   | 2009-11-20 00:00:00 | </a:t>
            </a:r>
            <a:br>
              <a:rPr lang="en-US" dirty="0"/>
            </a:br>
            <a:r>
              <a:rPr lang="en-US" dirty="0"/>
              <a:t>| 4    | </a:t>
            </a:r>
            <a:r>
              <a:rPr lang="en-US" dirty="0" err="1"/>
              <a:t>Chaitali</a:t>
            </a:r>
            <a:r>
              <a:rPr lang="en-US" dirty="0"/>
              <a:t> | 2060   | 2008-05-20 00:00:00 | </a:t>
            </a:r>
            <a:br>
              <a:rPr lang="en-US" dirty="0"/>
            </a:br>
            <a:br>
              <a:rPr lang="en-US"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7693"/>
            <a:ext cx="8153400" cy="4524315"/>
          </a:xfrm>
          <a:prstGeom prst="rect">
            <a:avLst/>
          </a:prstGeom>
        </p:spPr>
        <p:txBody>
          <a:bodyPr wrap="square">
            <a:spAutoFit/>
          </a:bodyPr>
          <a:lstStyle/>
          <a:p>
            <a:r>
              <a:rPr lang="en-US" dirty="0"/>
              <a:t>FULL OUTER JOIN</a:t>
            </a:r>
            <a:br>
              <a:rPr lang="en-US" dirty="0"/>
            </a:br>
            <a:br>
              <a:rPr lang="en-US" dirty="0"/>
            </a:br>
            <a:r>
              <a:rPr lang="en-US" dirty="0"/>
              <a:t>The </a:t>
            </a:r>
            <a:r>
              <a:rPr lang="en-US" dirty="0" err="1"/>
              <a:t>HiveQL</a:t>
            </a:r>
            <a:r>
              <a:rPr lang="en-US" dirty="0"/>
              <a:t> FULL OUTER JOIN combines the records of both the left and the right outer tables that </a:t>
            </a:r>
            <a:r>
              <a:rPr lang="en-US" dirty="0" err="1"/>
              <a:t>fulfil</a:t>
            </a:r>
            <a:r>
              <a:rPr lang="en-US" dirty="0"/>
              <a:t> the JOIN condition. The joined table contains either all the records from both the tables, or fills in NULL values for missing matches on either side.</a:t>
            </a:r>
            <a:br>
              <a:rPr lang="en-US" dirty="0"/>
            </a:br>
            <a:br>
              <a:rPr lang="en-US" dirty="0"/>
            </a:br>
            <a:r>
              <a:rPr lang="en-US" dirty="0"/>
              <a:t>The following query demonstrates FULL OUTER JOIN between CUSTOMER and ORDER tables:</a:t>
            </a:r>
            <a:br>
              <a:rPr lang="en-US" dirty="0"/>
            </a:br>
            <a:br>
              <a:rPr lang="en-US" dirty="0"/>
            </a:br>
            <a:r>
              <a:rPr lang="en-US" dirty="0"/>
              <a:t>hive&gt; SELECT  ID, NAME, AMOUNT, DATE</a:t>
            </a:r>
            <a:br>
              <a:rPr lang="en-US" dirty="0"/>
            </a:br>
            <a:r>
              <a:rPr lang="en-US" dirty="0"/>
              <a:t>     FROM CUSTOMERS</a:t>
            </a:r>
            <a:br>
              <a:rPr lang="en-US" dirty="0"/>
            </a:br>
            <a:r>
              <a:rPr lang="en-US" dirty="0"/>
              <a:t>     FULL OUTER JOIN ORDERS</a:t>
            </a:r>
            <a:br>
              <a:rPr lang="en-US" dirty="0"/>
            </a:br>
            <a:r>
              <a:rPr lang="en-US" dirty="0"/>
              <a:t>     ON CUSTOMERS.ID = ORDERS.CUSTOMER_ID;</a:t>
            </a:r>
            <a:br>
              <a:rPr lang="en-US" dirty="0"/>
            </a:br>
            <a:br>
              <a:rPr lang="en-US" dirty="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474345"/>
            <a:ext cx="7620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On successful execution of the query, you get to see the following response:</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ID   | NAME     | AMOUNT | DATE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1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Ramesh</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NULL   | NULL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2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Khilan</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1560   | 2009-11-20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3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kaushik</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3000   | 2009-10-08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3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kaushik</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1500   | 2009-10-08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4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Chaitali</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2060   | 2008-05-20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5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Hardik</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NULL   | NULL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6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Komal</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NULL   | NULL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7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Muffy</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NULL   | NULL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3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kaushik</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3000   | 2009-10-08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3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kaushik</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1500   | 2009-10-08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2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Khilan</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1560   | 2009-11-20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4    | </a:t>
            </a:r>
            <a:r>
              <a:rPr kumimoji="0" lang="en-US" b="0"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Chaitali</a:t>
            </a: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 2060   | 2008-05-20 00:00:00 | </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br>
              <a:rPr kumimoji="0" lang="en-US" b="0" i="0" u="none" strike="noStrike" cap="none" normalizeH="0" baseline="0" dirty="0">
                <a:ln>
                  <a:noFill/>
                </a:ln>
                <a:solidFill>
                  <a:schemeClr val="tx1"/>
                </a:solidFill>
                <a:effectLst/>
                <a:latin typeface="Courier New" pitchFamily="49" charset="0"/>
                <a:ea typeface="Calibri" pitchFamily="34" charset="0"/>
                <a:cs typeface="Courier New" pitchFamily="49" charset="0"/>
              </a:rPr>
            </a:b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90600"/>
            <a:ext cx="7239000" cy="369332"/>
          </a:xfrm>
          <a:prstGeom prst="rect">
            <a:avLst/>
          </a:prstGeom>
        </p:spPr>
        <p:txBody>
          <a:bodyPr wrap="square">
            <a:spAutoFit/>
          </a:bodyPr>
          <a:lstStyle/>
          <a:p>
            <a:r>
              <a:rPr lang="en-US" dirty="0"/>
              <a:t>Generate a query to retrieve the number of employees in each department.</a:t>
            </a:r>
          </a:p>
        </p:txBody>
      </p:sp>
      <p:sp>
        <p:nvSpPr>
          <p:cNvPr id="45057" name="Rectangle 1"/>
          <p:cNvSpPr>
            <a:spLocks noChangeArrowheads="1"/>
          </p:cNvSpPr>
          <p:nvPr/>
        </p:nvSpPr>
        <p:spPr bwMode="auto">
          <a:xfrm>
            <a:off x="152400" y="1610139"/>
            <a:ext cx="8839200" cy="582182"/>
          </a:xfrm>
          <a:prstGeom prst="rect">
            <a:avLst/>
          </a:prstGeom>
          <a:solidFill>
            <a:srgbClr val="EEEEEE"/>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cs typeface="Arial" pitchFamily="34" charset="0"/>
              </a:rPr>
              <a:t>The following query retrieves the employee details using the above scenario.</a:t>
            </a:r>
            <a:endParaRPr kumimoji="0" lang="en-US" sz="1600" b="0" i="0" u="none" strike="noStrike" cap="none" normalizeH="0" baseline="0" dirty="0">
              <a:ln>
                <a:noFill/>
              </a:ln>
              <a:solidFill>
                <a:srgbClr val="313131"/>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313131"/>
                </a:solidFill>
                <a:effectLst/>
                <a:latin typeface="Menlo"/>
                <a:cs typeface="Arial" pitchFamily="34" charset="0"/>
              </a:rPr>
              <a:t>hive</a:t>
            </a:r>
            <a:r>
              <a:rPr kumimoji="0" lang="en-US" sz="1600" b="0" i="0" u="none" strike="noStrike" cap="none" normalizeH="0" baseline="0" dirty="0">
                <a:ln>
                  <a:noFill/>
                </a:ln>
                <a:solidFill>
                  <a:srgbClr val="666600"/>
                </a:solidFill>
                <a:effectLst/>
                <a:latin typeface="Menlo"/>
                <a:cs typeface="Arial" pitchFamily="34" charset="0"/>
              </a:rPr>
              <a:t>&gt;</a:t>
            </a:r>
            <a:r>
              <a:rPr kumimoji="0" lang="en-US" sz="1600" b="0" i="0" u="none" strike="noStrike" cap="none" normalizeH="0" baseline="0" dirty="0">
                <a:ln>
                  <a:noFill/>
                </a:ln>
                <a:solidFill>
                  <a:srgbClr val="313131"/>
                </a:solidFill>
                <a:effectLst/>
                <a:latin typeface="Menlo"/>
                <a:cs typeface="Arial" pitchFamily="34" charset="0"/>
              </a:rPr>
              <a:t> SELECT </a:t>
            </a:r>
            <a:r>
              <a:rPr kumimoji="0" lang="en-US" sz="1600" b="0" i="0" u="none" strike="noStrike" cap="none" normalizeH="0" baseline="0" dirty="0">
                <a:ln>
                  <a:noFill/>
                </a:ln>
                <a:solidFill>
                  <a:srgbClr val="7F0055"/>
                </a:solidFill>
                <a:effectLst/>
                <a:latin typeface="Menlo"/>
                <a:cs typeface="Arial" pitchFamily="34" charset="0"/>
              </a:rPr>
              <a:t>Dept</a:t>
            </a:r>
            <a:r>
              <a:rPr kumimoji="0" lang="en-US" sz="1600" b="0" i="0" u="none" strike="noStrike" cap="none" normalizeH="0" baseline="0" dirty="0">
                <a:ln>
                  <a:noFill/>
                </a:ln>
                <a:solidFill>
                  <a:srgbClr val="666600"/>
                </a:solidFill>
                <a:effectLst/>
                <a:latin typeface="Menlo"/>
                <a:cs typeface="Arial" pitchFamily="34" charset="0"/>
              </a:rPr>
              <a:t>,</a:t>
            </a:r>
            <a:r>
              <a:rPr kumimoji="0" lang="en-US" sz="1600" b="0" i="0" u="none" strike="noStrike" cap="none" normalizeH="0" baseline="0" dirty="0">
                <a:ln>
                  <a:noFill/>
                </a:ln>
                <a:solidFill>
                  <a:srgbClr val="313131"/>
                </a:solidFill>
                <a:effectLst/>
                <a:latin typeface="Menlo"/>
                <a:cs typeface="Arial" pitchFamily="34" charset="0"/>
              </a:rPr>
              <a:t>count</a:t>
            </a:r>
            <a:r>
              <a:rPr kumimoji="0" lang="en-US" sz="1600" b="0" i="0" u="none" strike="noStrike" cap="none" normalizeH="0" baseline="0" dirty="0">
                <a:ln>
                  <a:noFill/>
                </a:ln>
                <a:solidFill>
                  <a:srgbClr val="666600"/>
                </a:solidFill>
                <a:effectLst/>
                <a:latin typeface="Menlo"/>
                <a:cs typeface="Arial" pitchFamily="34" charset="0"/>
              </a:rPr>
              <a:t>(*)</a:t>
            </a:r>
            <a:r>
              <a:rPr kumimoji="0" lang="en-US" sz="1600" b="0" i="0" u="none" strike="noStrike" cap="none" normalizeH="0" baseline="0" dirty="0">
                <a:ln>
                  <a:noFill/>
                </a:ln>
                <a:solidFill>
                  <a:srgbClr val="313131"/>
                </a:solidFill>
                <a:effectLst/>
                <a:latin typeface="Menlo"/>
                <a:cs typeface="Arial" pitchFamily="34" charset="0"/>
              </a:rPr>
              <a:t> FROM employee GROUP BY DEPT</a:t>
            </a:r>
            <a:r>
              <a:rPr kumimoji="0" lang="en-US" sz="1600" b="0" i="0" u="none" strike="noStrike" cap="none" normalizeH="0" baseline="0" dirty="0">
                <a:ln>
                  <a:noFill/>
                </a:ln>
                <a:solidFill>
                  <a:srgbClr val="666600"/>
                </a:solidFill>
                <a:effectLst/>
                <a:latin typeface="Menlo"/>
                <a:cs typeface="Arial" pitchFamily="34"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p>
        </p:txBody>
      </p:sp>
      <p:sp>
        <p:nvSpPr>
          <p:cNvPr id="6" name="Rectangle 5"/>
          <p:cNvSpPr/>
          <p:nvPr/>
        </p:nvSpPr>
        <p:spPr>
          <a:xfrm>
            <a:off x="929185" y="245476"/>
            <a:ext cx="1958510" cy="461665"/>
          </a:xfrm>
          <a:prstGeom prst="rect">
            <a:avLst/>
          </a:prstGeom>
        </p:spPr>
        <p:txBody>
          <a:bodyPr wrap="square">
            <a:spAutoFit/>
          </a:bodyPr>
          <a:lstStyle/>
          <a:p>
            <a:r>
              <a:rPr lang="en-US" sz="2400" dirty="0">
                <a:solidFill>
                  <a:srgbClr val="313131"/>
                </a:solidFill>
                <a:latin typeface="Menlo"/>
                <a:cs typeface="Arial" pitchFamily="34" charset="0"/>
              </a:rPr>
              <a:t>GROUP BY </a:t>
            </a:r>
            <a:endParaRPr lang="en-US" sz="2400" dirty="0"/>
          </a:p>
        </p:txBody>
      </p:sp>
      <p:sp>
        <p:nvSpPr>
          <p:cNvPr id="45060" name="Rectangle 4"/>
          <p:cNvSpPr>
            <a:spLocks noChangeArrowheads="1"/>
          </p:cNvSpPr>
          <p:nvPr/>
        </p:nvSpPr>
        <p:spPr bwMode="auto">
          <a:xfrm>
            <a:off x="304800" y="3255185"/>
            <a:ext cx="8534400" cy="366739"/>
          </a:xfrm>
          <a:prstGeom prst="rect">
            <a:avLst/>
          </a:prstGeom>
          <a:solidFill>
            <a:srgbClr val="EEEEEE"/>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13131"/>
                </a:solidFill>
                <a:effectLst/>
                <a:latin typeface="Menlo"/>
                <a:cs typeface="Arial" pitchFamily="34" charset="0"/>
              </a:rPr>
              <a:t>SELECT </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313131"/>
                </a:solidFill>
                <a:effectLst/>
                <a:latin typeface="Menlo"/>
                <a:cs typeface="Arial" pitchFamily="34" charset="0"/>
              </a:rPr>
              <a:t> FROM CUSTOMERS ORDER BY NAME</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10" name="Rectangle 9"/>
          <p:cNvSpPr/>
          <p:nvPr/>
        </p:nvSpPr>
        <p:spPr>
          <a:xfrm>
            <a:off x="1371600" y="2442528"/>
            <a:ext cx="1592295" cy="400110"/>
          </a:xfrm>
          <a:prstGeom prst="rect">
            <a:avLst/>
          </a:prstGeom>
        </p:spPr>
        <p:txBody>
          <a:bodyPr wrap="none">
            <a:spAutoFit/>
          </a:bodyPr>
          <a:lstStyle/>
          <a:p>
            <a:r>
              <a:rPr lang="en-US" sz="2000" b="1" dirty="0">
                <a:solidFill>
                  <a:srgbClr val="313131"/>
                </a:solidFill>
                <a:latin typeface="Menlo"/>
                <a:cs typeface="Arial" pitchFamily="34" charset="0"/>
              </a:rPr>
              <a:t>ORDER BY </a:t>
            </a:r>
            <a:endParaRPr lang="en-US" sz="2000" b="1" dirty="0"/>
          </a:p>
        </p:txBody>
      </p:sp>
      <p:sp>
        <p:nvSpPr>
          <p:cNvPr id="45061" name="Rectangle 5"/>
          <p:cNvSpPr>
            <a:spLocks noChangeArrowheads="1"/>
          </p:cNvSpPr>
          <p:nvPr/>
        </p:nvSpPr>
        <p:spPr bwMode="auto">
          <a:xfrm>
            <a:off x="228599" y="4191001"/>
            <a:ext cx="8382001" cy="914400"/>
          </a:xfrm>
          <a:prstGeom prst="rect">
            <a:avLst/>
          </a:prstGeom>
          <a:solidFill>
            <a:srgbClr val="EEEEEE"/>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Following is an example, which would sort the result in descending order by NAME:</a:t>
            </a:r>
            <a:endParaRPr kumimoji="0" lang="en-US" b="0" i="0" u="none" strike="noStrike" cap="none" normalizeH="0" baseline="0" dirty="0">
              <a:ln>
                <a:noFill/>
              </a:ln>
              <a:solidFill>
                <a:srgbClr val="313131"/>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313131"/>
                </a:solidFill>
                <a:effectLst/>
                <a:latin typeface="Menlo"/>
                <a:cs typeface="Arial" pitchFamily="34" charset="0"/>
              </a:rPr>
              <a:t>SELECT </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rgbClr val="313131"/>
                </a:solidFill>
                <a:effectLst/>
                <a:latin typeface="Menlo"/>
                <a:cs typeface="Arial" pitchFamily="34" charset="0"/>
              </a:rPr>
              <a:t> FROM CUSTOMERS ORDER BY NAME DESC</a:t>
            </a:r>
            <a:r>
              <a:rPr kumimoji="0" lang="en-US" b="0" i="0" u="none" strike="noStrike" cap="none" normalizeH="0" baseline="0" dirty="0">
                <a:ln>
                  <a:noFill/>
                </a:ln>
                <a:solidFill>
                  <a:srgbClr val="666600"/>
                </a:solidFill>
                <a:effectLst/>
                <a:latin typeface="Menlo"/>
                <a:cs typeface="Arial" pitchFamily="34" charset="0"/>
              </a:rPr>
              <a:t>;</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6D15-9194-4055-B4D0-9129BB1EF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2CFCB9-6E64-4903-B656-E13D2E68E787}"/>
              </a:ext>
            </a:extLst>
          </p:cNvPr>
          <p:cNvSpPr>
            <a:spLocks noGrp="1"/>
          </p:cNvSpPr>
          <p:nvPr>
            <p:ph idx="1"/>
          </p:nvPr>
        </p:nvSpPr>
        <p:spPr/>
        <p:txBody>
          <a:bodyPr/>
          <a:lstStyle/>
          <a:p>
            <a:r>
              <a:rPr lang="en-US" dirty="0"/>
              <a:t>For more examples, refer the following link:</a:t>
            </a:r>
          </a:p>
          <a:p>
            <a:endParaRPr lang="en-US" dirty="0"/>
          </a:p>
          <a:p>
            <a:r>
              <a:rPr lang="en-IN" dirty="0">
                <a:hlinkClick r:id="rId2"/>
              </a:rPr>
              <a:t>https://www.javatpoint.com/hive</a:t>
            </a:r>
            <a:endParaRPr lang="en-IN" dirty="0"/>
          </a:p>
        </p:txBody>
      </p:sp>
    </p:spTree>
    <p:extLst>
      <p:ext uri="{BB962C8B-B14F-4D97-AF65-F5344CB8AC3E}">
        <p14:creationId xmlns:p14="http://schemas.microsoft.com/office/powerpoint/2010/main" val="215649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199" y="304799"/>
          <a:ext cx="8077201" cy="6019801"/>
        </p:xfrm>
        <a:graphic>
          <a:graphicData uri="http://schemas.openxmlformats.org/drawingml/2006/table">
            <a:tbl>
              <a:tblPr/>
              <a:tblGrid>
                <a:gridCol w="1604743">
                  <a:extLst>
                    <a:ext uri="{9D8B030D-6E8A-4147-A177-3AD203B41FA5}">
                      <a16:colId xmlns:a16="http://schemas.microsoft.com/office/drawing/2014/main" val="20000"/>
                    </a:ext>
                  </a:extLst>
                </a:gridCol>
                <a:gridCol w="6472458">
                  <a:extLst>
                    <a:ext uri="{9D8B030D-6E8A-4147-A177-3AD203B41FA5}">
                      <a16:colId xmlns:a16="http://schemas.microsoft.com/office/drawing/2014/main" val="20001"/>
                    </a:ext>
                  </a:extLst>
                </a:gridCol>
              </a:tblGrid>
              <a:tr h="542962">
                <a:tc>
                  <a:txBody>
                    <a:bodyPr/>
                    <a:lstStyle/>
                    <a:p>
                      <a:pPr algn="l" fontAlgn="t"/>
                      <a:r>
                        <a:rPr lang="en-US" sz="1800"/>
                        <a:t>Unit Name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t>Operation</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80353">
                <a:tc>
                  <a:txBody>
                    <a:bodyPr/>
                    <a:lstStyle/>
                    <a:p>
                      <a:pPr fontAlgn="t"/>
                      <a:r>
                        <a:rPr lang="en-US" sz="1800"/>
                        <a:t>User Interface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t>Hive is a data warehouse infrastructure software that can create interaction between user and HDFS. The user interfaces that Hive supports are Hive Web UI, Hive command line, and Hive HD Insight (In Windows server).</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67889">
                <a:tc>
                  <a:txBody>
                    <a:bodyPr/>
                    <a:lstStyle/>
                    <a:p>
                      <a:pPr fontAlgn="t"/>
                      <a:r>
                        <a:rPr lang="en-US" sz="1800"/>
                        <a:t>Meta Store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Hive chooses respective database servers to store the schema or Metadata of tables, databases, columns in a table, their data types, and HDFS mapping.</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392817">
                <a:tc>
                  <a:txBody>
                    <a:bodyPr/>
                    <a:lstStyle/>
                    <a:p>
                      <a:pPr fontAlgn="t"/>
                      <a:r>
                        <a:rPr lang="en-US" sz="1800"/>
                        <a:t>HiveQL Process Engine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HiveQL is similar to SQL for querying on schema info on the Metastore. It is one of the replacements of traditional approach for MapReduce program. Instead of writing MapReduce program in Java, we can write a query for MapReduce job and process it.</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180353">
                <a:tc>
                  <a:txBody>
                    <a:bodyPr/>
                    <a:lstStyle/>
                    <a:p>
                      <a:pPr fontAlgn="t"/>
                      <a:r>
                        <a:rPr lang="en-US" sz="1800"/>
                        <a:t>Execution Engine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The conjunction part of HiveQL process Engine and MapReduce is Hive Execution Engine. Execution engine processes the query and generates results as same as MapReduce results. It uses the flavor of MapReduce.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55427">
                <a:tc>
                  <a:txBody>
                    <a:bodyPr/>
                    <a:lstStyle/>
                    <a:p>
                      <a:pPr fontAlgn="t"/>
                      <a:r>
                        <a:rPr lang="en-US" sz="1800"/>
                        <a:t>HDFS or HBASE</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err="1"/>
                        <a:t>Hadoop</a:t>
                      </a:r>
                      <a:r>
                        <a:rPr lang="en-US" sz="1800" dirty="0"/>
                        <a:t> distributed file system or HBASE are the data storage techniques to store data into file system.</a:t>
                      </a:r>
                    </a:p>
                  </a:txBody>
                  <a:tcPr marL="39843" marR="39843" marT="39843" marB="398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971800"/>
            <a:ext cx="5791200" cy="1015663"/>
          </a:xfrm>
          <a:prstGeom prst="rect">
            <a:avLst/>
          </a:prstGeom>
        </p:spPr>
        <p:txBody>
          <a:bodyPr wrap="square">
            <a:spAutoFit/>
          </a:bodyPr>
          <a:lstStyle/>
          <a:p>
            <a:r>
              <a:rPr lang="en-IN" sz="6000" dirty="0">
                <a:solidFill>
                  <a:srgbClr val="000000"/>
                </a:solidFill>
              </a:rPr>
              <a:t>THANK YOU!</a:t>
            </a:r>
            <a:endParaRPr 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533400"/>
            <a:ext cx="6553200" cy="923330"/>
          </a:xfrm>
          <a:prstGeom prst="rect">
            <a:avLst/>
          </a:prstGeom>
        </p:spPr>
        <p:txBody>
          <a:bodyPr wrap="square">
            <a:spAutoFit/>
          </a:bodyPr>
          <a:lstStyle/>
          <a:p>
            <a:r>
              <a:rPr lang="en-US" dirty="0"/>
              <a:t>Working of Hive</a:t>
            </a:r>
          </a:p>
          <a:p>
            <a:r>
              <a:rPr lang="en-US" dirty="0"/>
              <a:t>The following diagram depicts the workflow between Hive and </a:t>
            </a:r>
            <a:r>
              <a:rPr lang="en-US" dirty="0" err="1"/>
              <a:t>Hadoop</a:t>
            </a:r>
            <a:endParaRPr lang="en-US" dirty="0"/>
          </a:p>
        </p:txBody>
      </p:sp>
      <p:sp>
        <p:nvSpPr>
          <p:cNvPr id="16386" name="AutoShape 2" descr="How Hive 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7" name="Picture 3"/>
          <p:cNvPicPr>
            <a:picLocks noChangeAspect="1" noChangeArrowheads="1"/>
          </p:cNvPicPr>
          <p:nvPr/>
        </p:nvPicPr>
        <p:blipFill>
          <a:blip r:embed="rId2"/>
          <a:srcRect/>
          <a:stretch>
            <a:fillRect/>
          </a:stretch>
        </p:blipFill>
        <p:spPr bwMode="auto">
          <a:xfrm>
            <a:off x="1066800" y="1719263"/>
            <a:ext cx="6553200" cy="43005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533397"/>
          <a:ext cx="8763000" cy="6347862"/>
        </p:xfrm>
        <a:graphic>
          <a:graphicData uri="http://schemas.openxmlformats.org/drawingml/2006/table">
            <a:tbl>
              <a:tblPr/>
              <a:tblGrid>
                <a:gridCol w="1131644">
                  <a:extLst>
                    <a:ext uri="{9D8B030D-6E8A-4147-A177-3AD203B41FA5}">
                      <a16:colId xmlns:a16="http://schemas.microsoft.com/office/drawing/2014/main" val="20000"/>
                    </a:ext>
                  </a:extLst>
                </a:gridCol>
                <a:gridCol w="7631356">
                  <a:extLst>
                    <a:ext uri="{9D8B030D-6E8A-4147-A177-3AD203B41FA5}">
                      <a16:colId xmlns:a16="http://schemas.microsoft.com/office/drawing/2014/main" val="20001"/>
                    </a:ext>
                  </a:extLst>
                </a:gridCol>
              </a:tblGrid>
              <a:tr h="426063">
                <a:tc>
                  <a:txBody>
                    <a:bodyPr/>
                    <a:lstStyle/>
                    <a:p>
                      <a:pPr algn="l" fontAlgn="t"/>
                      <a:r>
                        <a:rPr lang="en-US" sz="1600" dirty="0"/>
                        <a:t>Step No.</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t>Operation</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92781">
                <a:tc>
                  <a:txBody>
                    <a:bodyPr/>
                    <a:lstStyle/>
                    <a:p>
                      <a:pPr fontAlgn="t"/>
                      <a:r>
                        <a:rPr lang="en-US" sz="1600"/>
                        <a:t>1</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Execute Query</a:t>
                      </a:r>
                      <a:r>
                        <a:rPr lang="en-US" sz="1600">
                          <a:solidFill>
                            <a:srgbClr val="000000"/>
                          </a:solidFill>
                        </a:rPr>
                        <a:t>The Hive interface such as Command Line or Web UI sends query to Driver (any database driver such as JDBC, ODBC, etc.) to execute.</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92781">
                <a:tc>
                  <a:txBody>
                    <a:bodyPr/>
                    <a:lstStyle/>
                    <a:p>
                      <a:pPr fontAlgn="t"/>
                      <a:r>
                        <a:rPr lang="en-US" sz="1600"/>
                        <a:t>2</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Get Plan</a:t>
                      </a:r>
                      <a:r>
                        <a:rPr lang="en-US" sz="1600">
                          <a:solidFill>
                            <a:srgbClr val="000000"/>
                          </a:solidFill>
                        </a:rPr>
                        <a:t>The driver takes the help of query compiler that parses the query to check the syntax and query plan or the requirement of query.</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6063">
                <a:tc>
                  <a:txBody>
                    <a:bodyPr/>
                    <a:lstStyle/>
                    <a:p>
                      <a:pPr fontAlgn="t"/>
                      <a:r>
                        <a:rPr lang="en-US" sz="1600"/>
                        <a:t>3</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Get Metadata</a:t>
                      </a:r>
                      <a:r>
                        <a:rPr lang="en-US" sz="1600">
                          <a:solidFill>
                            <a:srgbClr val="000000"/>
                          </a:solidFill>
                        </a:rPr>
                        <a:t>The compiler sends metadata request to Metastore (any database).</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6063">
                <a:tc>
                  <a:txBody>
                    <a:bodyPr/>
                    <a:lstStyle/>
                    <a:p>
                      <a:pPr fontAlgn="t"/>
                      <a:r>
                        <a:rPr lang="en-US" sz="1600"/>
                        <a:t>4</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Send Metadata</a:t>
                      </a:r>
                      <a:r>
                        <a:rPr lang="en-US" sz="1600">
                          <a:solidFill>
                            <a:srgbClr val="000000"/>
                          </a:solidFill>
                        </a:rPr>
                        <a:t>Metastore sends metadata as a response to the compiler.</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92781">
                <a:tc>
                  <a:txBody>
                    <a:bodyPr/>
                    <a:lstStyle/>
                    <a:p>
                      <a:pPr fontAlgn="t"/>
                      <a:r>
                        <a:rPr lang="en-US" sz="1600"/>
                        <a:t>5</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Send Plan</a:t>
                      </a:r>
                      <a:r>
                        <a:rPr lang="en-US" sz="1600">
                          <a:solidFill>
                            <a:srgbClr val="000000"/>
                          </a:solidFill>
                        </a:rPr>
                        <a:t>The compiler checks the requirement and resends the plan to the driver. Up to here, the parsing and compiling of a query is complete.</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6063">
                <a:tc>
                  <a:txBody>
                    <a:bodyPr/>
                    <a:lstStyle/>
                    <a:p>
                      <a:pPr fontAlgn="t"/>
                      <a:r>
                        <a:rPr lang="en-US" sz="1600"/>
                        <a:t>6</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Execute Plan</a:t>
                      </a:r>
                      <a:r>
                        <a:rPr lang="en-US" sz="1600">
                          <a:solidFill>
                            <a:srgbClr val="000000"/>
                          </a:solidFill>
                        </a:rPr>
                        <a:t>The driver sends the execute plan to the execution engine.</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1262133">
                <a:tc>
                  <a:txBody>
                    <a:bodyPr/>
                    <a:lstStyle/>
                    <a:p>
                      <a:pPr fontAlgn="t"/>
                      <a:r>
                        <a:rPr lang="en-US" sz="1600" dirty="0"/>
                        <a:t>7</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t>Execute </a:t>
                      </a:r>
                      <a:r>
                        <a:rPr lang="en-US" sz="1600" b="1" dirty="0" err="1"/>
                        <a:t>Job</a:t>
                      </a:r>
                      <a:r>
                        <a:rPr lang="en-US" sz="1600" dirty="0" err="1">
                          <a:solidFill>
                            <a:srgbClr val="000000"/>
                          </a:solidFill>
                        </a:rPr>
                        <a:t>Internally</a:t>
                      </a:r>
                      <a:r>
                        <a:rPr lang="en-US" sz="1600" dirty="0">
                          <a:solidFill>
                            <a:srgbClr val="000000"/>
                          </a:solidFill>
                        </a:rPr>
                        <a:t>, the process of execution job is a </a:t>
                      </a:r>
                      <a:r>
                        <a:rPr lang="en-US" sz="1600" dirty="0" err="1">
                          <a:solidFill>
                            <a:srgbClr val="000000"/>
                          </a:solidFill>
                        </a:rPr>
                        <a:t>MapReduce</a:t>
                      </a:r>
                      <a:r>
                        <a:rPr lang="en-US" sz="1600" dirty="0">
                          <a:solidFill>
                            <a:srgbClr val="000000"/>
                          </a:solidFill>
                        </a:rPr>
                        <a:t> job. The execution engine sends the job to </a:t>
                      </a:r>
                      <a:r>
                        <a:rPr lang="en-US" sz="1600" dirty="0" err="1">
                          <a:solidFill>
                            <a:srgbClr val="000000"/>
                          </a:solidFill>
                        </a:rPr>
                        <a:t>JobTracker</a:t>
                      </a:r>
                      <a:r>
                        <a:rPr lang="en-US" sz="1600" dirty="0">
                          <a:solidFill>
                            <a:srgbClr val="000000"/>
                          </a:solidFill>
                        </a:rPr>
                        <a:t>, which is in Name node and it assigns this job to </a:t>
                      </a:r>
                      <a:r>
                        <a:rPr lang="en-US" sz="1600" dirty="0" err="1">
                          <a:solidFill>
                            <a:srgbClr val="000000"/>
                          </a:solidFill>
                        </a:rPr>
                        <a:t>TaskTracker</a:t>
                      </a:r>
                      <a:r>
                        <a:rPr lang="en-US" sz="1600" dirty="0">
                          <a:solidFill>
                            <a:srgbClr val="000000"/>
                          </a:solidFill>
                        </a:rPr>
                        <a:t>, which is in Data node. Here, the query executes </a:t>
                      </a:r>
                      <a:r>
                        <a:rPr lang="en-US" sz="1600" dirty="0" err="1">
                          <a:solidFill>
                            <a:srgbClr val="000000"/>
                          </a:solidFill>
                        </a:rPr>
                        <a:t>MapReduce</a:t>
                      </a:r>
                      <a:r>
                        <a:rPr lang="en-US" sz="1600" dirty="0">
                          <a:solidFill>
                            <a:srgbClr val="000000"/>
                          </a:solidFill>
                        </a:rPr>
                        <a:t> job.</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24945">
                <a:tc gridSpan="2">
                  <a:txBody>
                    <a:bodyPr/>
                    <a:lstStyle/>
                    <a:p>
                      <a:pPr fontAlgn="t"/>
                      <a:endParaRPr lang="en-US" sz="1600" dirty="0">
                        <a:solidFill>
                          <a:srgbClr val="000000"/>
                        </a:solidFill>
                      </a:endParaRP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noFill/>
                      <a:prstDash val="solid"/>
                      <a:round/>
                      <a:headEnd type="none" w="med" len="med"/>
                      <a:tailEnd type="none" w="med" len="med"/>
                    </a:lnB>
                  </a:tcPr>
                </a:tc>
                <a:tc hMerge="1">
                  <a:txBody>
                    <a:bodyPr/>
                    <a:lstStyle/>
                    <a:p>
                      <a:pPr algn="just" fontAlgn="t"/>
                      <a:endParaRPr lang="en-US" sz="1600" dirty="0">
                        <a:solidFill>
                          <a:srgbClr val="000000"/>
                        </a:solidFill>
                      </a:endParaRP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6063">
                <a:tc>
                  <a:txBody>
                    <a:bodyPr/>
                    <a:lstStyle/>
                    <a:p>
                      <a:pPr fontAlgn="t"/>
                      <a:r>
                        <a:rPr lang="en-US" sz="1600" dirty="0"/>
                        <a:t>8</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Fetch Result</a:t>
                      </a:r>
                      <a:r>
                        <a:rPr lang="en-US" sz="1600">
                          <a:solidFill>
                            <a:srgbClr val="000000"/>
                          </a:solidFill>
                        </a:rPr>
                        <a:t>The execution engine receives the results from Data nodes.</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6063">
                <a:tc>
                  <a:txBody>
                    <a:bodyPr/>
                    <a:lstStyle/>
                    <a:p>
                      <a:pPr fontAlgn="t"/>
                      <a:r>
                        <a:rPr lang="en-US" sz="1600"/>
                        <a:t>9</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t>Send Results</a:t>
                      </a:r>
                      <a:r>
                        <a:rPr lang="en-US" sz="1600">
                          <a:solidFill>
                            <a:srgbClr val="000000"/>
                          </a:solidFill>
                        </a:rPr>
                        <a:t>The execution engine sends those resultant values to the driver.</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6063">
                <a:tc>
                  <a:txBody>
                    <a:bodyPr/>
                    <a:lstStyle/>
                    <a:p>
                      <a:pPr fontAlgn="t"/>
                      <a:r>
                        <a:rPr lang="en-US" sz="1600"/>
                        <a:t>10</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t>Send </a:t>
                      </a:r>
                      <a:r>
                        <a:rPr lang="en-US" sz="1600" b="1" dirty="0" err="1"/>
                        <a:t>Results</a:t>
                      </a:r>
                      <a:r>
                        <a:rPr lang="en-US" sz="1600" dirty="0" err="1">
                          <a:solidFill>
                            <a:srgbClr val="000000"/>
                          </a:solidFill>
                        </a:rPr>
                        <a:t>The</a:t>
                      </a:r>
                      <a:r>
                        <a:rPr lang="en-US" sz="1600" dirty="0">
                          <a:solidFill>
                            <a:srgbClr val="000000"/>
                          </a:solidFill>
                        </a:rPr>
                        <a:t> driver sends the results to Hive Interfaces.</a:t>
                      </a:r>
                    </a:p>
                  </a:txBody>
                  <a:tcPr marL="29970" marR="29970" marT="29970" marB="299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74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Verdana" pitchFamily="34" charset="0"/>
                <a:cs typeface="Arial" pitchFamily="34" charset="0"/>
              </a:rPr>
              <a:t>The following table defines how Hive interacts with Hadoop framework: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72070"/>
            <a:ext cx="8001000" cy="923330"/>
          </a:xfrm>
          <a:prstGeom prst="rect">
            <a:avLst/>
          </a:prstGeom>
        </p:spPr>
        <p:txBody>
          <a:bodyPr wrap="square">
            <a:spAutoFit/>
          </a:bodyPr>
          <a:lstStyle/>
          <a:p>
            <a:r>
              <a:rPr lang="en-US" dirty="0"/>
              <a:t>The Hive </a:t>
            </a:r>
            <a:r>
              <a:rPr lang="en-US" dirty="0" err="1"/>
              <a:t>metastore</a:t>
            </a:r>
            <a:r>
              <a:rPr lang="en-US" dirty="0"/>
              <a:t> service stores the metadata for Hive tables and partitions in a relational database, and provides clients (including Hive) access to this information via the </a:t>
            </a:r>
            <a:r>
              <a:rPr lang="en-US" dirty="0" err="1"/>
              <a:t>metastore</a:t>
            </a:r>
            <a:r>
              <a:rPr lang="en-US" dirty="0"/>
              <a:t> service API</a:t>
            </a:r>
          </a:p>
        </p:txBody>
      </p:sp>
      <p:sp>
        <p:nvSpPr>
          <p:cNvPr id="5" name="Rectangle 4"/>
          <p:cNvSpPr/>
          <p:nvPr/>
        </p:nvSpPr>
        <p:spPr>
          <a:xfrm>
            <a:off x="609600" y="1676400"/>
            <a:ext cx="7543800" cy="1477328"/>
          </a:xfrm>
          <a:prstGeom prst="rect">
            <a:avLst/>
          </a:prstGeom>
        </p:spPr>
        <p:txBody>
          <a:bodyPr wrap="square">
            <a:spAutoFit/>
          </a:bodyPr>
          <a:lstStyle/>
          <a:p>
            <a:r>
              <a:rPr lang="en-US" dirty="0"/>
              <a:t>Hive  tables can be created as EXTERNAL or INTERNAL. This is a choice that affects how data is loaded, controlled, and managed.</a:t>
            </a:r>
          </a:p>
          <a:p>
            <a:endParaRPr lang="en-US" dirty="0"/>
          </a:p>
          <a:p>
            <a:endParaRPr lang="en-US" dirty="0"/>
          </a:p>
          <a:p>
            <a:endParaRPr lang="en-US" dirty="0"/>
          </a:p>
        </p:txBody>
      </p:sp>
      <p:sp>
        <p:nvSpPr>
          <p:cNvPr id="6" name="Rectangle 5"/>
          <p:cNvSpPr/>
          <p:nvPr/>
        </p:nvSpPr>
        <p:spPr>
          <a:xfrm>
            <a:off x="685800" y="2514600"/>
            <a:ext cx="7772400" cy="923330"/>
          </a:xfrm>
          <a:prstGeom prst="rect">
            <a:avLst/>
          </a:prstGeom>
        </p:spPr>
        <p:txBody>
          <a:bodyPr wrap="square">
            <a:spAutoFit/>
          </a:bodyPr>
          <a:lstStyle/>
          <a:p>
            <a:r>
              <a:rPr lang="en-US" dirty="0"/>
              <a:t>Use EXTERNAL tables when:</a:t>
            </a:r>
          </a:p>
          <a:p>
            <a:r>
              <a:rPr lang="en-US" dirty="0"/>
              <a:t>The data is also used outside of Hive.</a:t>
            </a:r>
          </a:p>
          <a:p>
            <a:r>
              <a:rPr lang="en-US" dirty="0"/>
              <a:t>Data needs to remain in the underlying location even after a DROP TABLE.</a:t>
            </a:r>
          </a:p>
        </p:txBody>
      </p:sp>
      <p:sp>
        <p:nvSpPr>
          <p:cNvPr id="7" name="Rectangle 6"/>
          <p:cNvSpPr/>
          <p:nvPr/>
        </p:nvSpPr>
        <p:spPr>
          <a:xfrm>
            <a:off x="609600" y="3810000"/>
            <a:ext cx="7391400" cy="923330"/>
          </a:xfrm>
          <a:prstGeom prst="rect">
            <a:avLst/>
          </a:prstGeom>
        </p:spPr>
        <p:txBody>
          <a:bodyPr wrap="square">
            <a:spAutoFit/>
          </a:bodyPr>
          <a:lstStyle/>
          <a:p>
            <a:r>
              <a:rPr lang="en-US" dirty="0"/>
              <a:t>Use INTERNAL tables when:</a:t>
            </a:r>
          </a:p>
          <a:p>
            <a:r>
              <a:rPr lang="en-US" dirty="0"/>
              <a:t>The data is temporary.</a:t>
            </a:r>
          </a:p>
          <a:p>
            <a:r>
              <a:rPr lang="en-US" dirty="0"/>
              <a:t>You want Hive to completely manage the lifecycle of the table and data.</a:t>
            </a:r>
          </a:p>
        </p:txBody>
      </p:sp>
      <p:sp>
        <p:nvSpPr>
          <p:cNvPr id="8" name="Rectangle 7"/>
          <p:cNvSpPr/>
          <p:nvPr/>
        </p:nvSpPr>
        <p:spPr>
          <a:xfrm>
            <a:off x="609600" y="5105400"/>
            <a:ext cx="5562600" cy="646331"/>
          </a:xfrm>
          <a:prstGeom prst="rect">
            <a:avLst/>
          </a:prstGeom>
        </p:spPr>
        <p:txBody>
          <a:bodyPr wrap="square">
            <a:spAutoFit/>
          </a:bodyPr>
          <a:lstStyle/>
          <a:p>
            <a:r>
              <a:rPr lang="en-US" b="1" dirty="0"/>
              <a:t>For internal table</a:t>
            </a:r>
          </a:p>
          <a:p>
            <a:r>
              <a:rPr lang="en-US" b="1" dirty="0"/>
              <a:t>CREATE TABLE student(name string);</a:t>
            </a:r>
            <a:endParaRPr lang="en-US" dirty="0"/>
          </a:p>
        </p:txBody>
      </p:sp>
      <p:sp>
        <p:nvSpPr>
          <p:cNvPr id="40961" name="Rectangle 1"/>
          <p:cNvSpPr>
            <a:spLocks noChangeArrowheads="1"/>
          </p:cNvSpPr>
          <p:nvPr/>
        </p:nvSpPr>
        <p:spPr bwMode="auto">
          <a:xfrm>
            <a:off x="457200" y="5867400"/>
            <a:ext cx="6135077"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Segoe UI" pitchFamily="34" charset="0"/>
                <a:cs typeface="Segoe UI" pitchFamily="34" charset="0"/>
              </a:rPr>
              <a:t>Now let’s create an EXTERNAL table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cs typeface="Arial" pitchFamily="34" charset="0"/>
              </a:rPr>
              <a:t>CREATE EXTERNAL TABLE </a:t>
            </a:r>
            <a:r>
              <a:rPr lang="en-US" b="1" dirty="0">
                <a:latin typeface="Arial" pitchFamily="34" charset="0"/>
                <a:cs typeface="Arial" pitchFamily="34" charset="0"/>
              </a:rPr>
              <a:t>student</a:t>
            </a:r>
            <a:r>
              <a:rPr kumimoji="0" lang="en-US" b="1" i="0" u="none" strike="noStrike" cap="none" normalizeH="0" baseline="0" dirty="0">
                <a:ln>
                  <a:noFill/>
                </a:ln>
                <a:solidFill>
                  <a:schemeClr val="tx1"/>
                </a:solidFill>
                <a:effectLst/>
                <a:latin typeface="Arial" pitchFamily="34" charset="0"/>
                <a:cs typeface="Arial" pitchFamily="34" charset="0"/>
              </a:rPr>
              <a:t> (</a:t>
            </a:r>
            <a:r>
              <a:rPr lang="en-US" b="1" dirty="0">
                <a:latin typeface="Arial" pitchFamily="34" charset="0"/>
                <a:cs typeface="Arial" pitchFamily="34" charset="0"/>
              </a:rPr>
              <a:t>name</a:t>
            </a:r>
            <a:r>
              <a:rPr kumimoji="0" lang="en-US" b="1" i="0" u="none" strike="noStrike" cap="none" normalizeH="0" baseline="0" dirty="0">
                <a:ln>
                  <a:noFill/>
                </a:ln>
                <a:solidFill>
                  <a:schemeClr val="tx1"/>
                </a:solidFill>
                <a:effectLst/>
                <a:latin typeface="Arial" pitchFamily="34" charset="0"/>
                <a:cs typeface="Arial" pitchFamily="34" charset="0"/>
              </a:rPr>
              <a:t> string)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9"/>
          <p:cNvSpPr/>
          <p:nvPr/>
        </p:nvSpPr>
        <p:spPr>
          <a:xfrm>
            <a:off x="3352800" y="1295400"/>
            <a:ext cx="1292790" cy="369332"/>
          </a:xfrm>
          <a:prstGeom prst="rect">
            <a:avLst/>
          </a:prstGeom>
        </p:spPr>
        <p:txBody>
          <a:bodyPr wrap="none">
            <a:spAutoFit/>
          </a:bodyPr>
          <a:lstStyle/>
          <a:p>
            <a:r>
              <a:rPr lang="en-US" b="1" dirty="0"/>
              <a:t>Hive  tables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7848600" cy="1200329"/>
          </a:xfrm>
          <a:prstGeom prst="rect">
            <a:avLst/>
          </a:prstGeom>
        </p:spPr>
        <p:txBody>
          <a:bodyPr wrap="square">
            <a:spAutoFit/>
          </a:bodyPr>
          <a:lstStyle/>
          <a:p>
            <a:r>
              <a:rPr lang="en-US" dirty="0"/>
              <a:t>When you drop an internal table, it drops the data, and it also drops the metadata.</a:t>
            </a:r>
          </a:p>
          <a:p>
            <a:r>
              <a:rPr lang="en-US" dirty="0"/>
              <a:t>When you drop an external table, it only drops the meta data. That means hive is ignorant of that data now. It does not touch the data itself.</a:t>
            </a:r>
          </a:p>
        </p:txBody>
      </p:sp>
      <p:sp>
        <p:nvSpPr>
          <p:cNvPr id="5" name="Rectangle 4"/>
          <p:cNvSpPr/>
          <p:nvPr/>
        </p:nvSpPr>
        <p:spPr>
          <a:xfrm>
            <a:off x="609600" y="1828800"/>
            <a:ext cx="7391400" cy="646331"/>
          </a:xfrm>
          <a:prstGeom prst="rect">
            <a:avLst/>
          </a:prstGeom>
        </p:spPr>
        <p:txBody>
          <a:bodyPr wrap="square">
            <a:spAutoFit/>
          </a:bodyPr>
          <a:lstStyle/>
          <a:p>
            <a:r>
              <a:rPr lang="en-US" dirty="0"/>
              <a:t>To oversimplify this, external tables are normally used when alterations to the data could happen with some other tool.</a:t>
            </a:r>
          </a:p>
        </p:txBody>
      </p:sp>
      <p:sp>
        <p:nvSpPr>
          <p:cNvPr id="46081" name="Rectangle 1"/>
          <p:cNvSpPr>
            <a:spLocks noChangeArrowheads="1"/>
          </p:cNvSpPr>
          <p:nvPr/>
        </p:nvSpPr>
        <p:spPr bwMode="auto">
          <a:xfrm>
            <a:off x="-17813" y="4003594"/>
            <a:ext cx="8610600" cy="27699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381000" y="3105835"/>
            <a:ext cx="6477000" cy="461665"/>
          </a:xfrm>
          <a:prstGeom prst="rect">
            <a:avLst/>
          </a:prstGeom>
        </p:spPr>
        <p:txBody>
          <a:bodyPr wrap="square">
            <a:spAutoFit/>
          </a:bodyPr>
          <a:lstStyle/>
          <a:p>
            <a:r>
              <a:rPr lang="en-US" sz="2400" b="1" i="1" dirty="0"/>
              <a:t> </a:t>
            </a: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7467600" cy="2492990"/>
          </a:xfrm>
          <a:prstGeom prst="rect">
            <a:avLst/>
          </a:prstGeom>
        </p:spPr>
        <p:txBody>
          <a:bodyPr wrap="square">
            <a:spAutoFit/>
          </a:bodyPr>
          <a:lstStyle/>
          <a:p>
            <a:r>
              <a:rPr lang="en-US" dirty="0"/>
              <a:t>This chapter takes you through the different data types in Hive, which are involved in the table creation. All the data types in Hive are classified into :</a:t>
            </a:r>
          </a:p>
          <a:p>
            <a:r>
              <a:rPr lang="en-US" sz="2400" dirty="0"/>
              <a:t>PRIMITIVE  TYPES:</a:t>
            </a:r>
          </a:p>
          <a:p>
            <a:r>
              <a:rPr lang="en-US" sz="2400" dirty="0"/>
              <a:t>Integral Types</a:t>
            </a:r>
          </a:p>
          <a:p>
            <a:r>
              <a:rPr lang="en-US" dirty="0"/>
              <a:t>Integer type data can be specified using integral data types, INT. When the data range exceeds the range of INT, you need to use BIGINT and if the data range is smaller than the INT, you use SMALLINT. TINYINT is smaller than SMALLINT.</a:t>
            </a:r>
          </a:p>
        </p:txBody>
      </p:sp>
      <p:sp>
        <p:nvSpPr>
          <p:cNvPr id="5" name="Rectangle 4"/>
          <p:cNvSpPr/>
          <p:nvPr/>
        </p:nvSpPr>
        <p:spPr>
          <a:xfrm>
            <a:off x="3429000" y="0"/>
            <a:ext cx="3200400" cy="461665"/>
          </a:xfrm>
          <a:prstGeom prst="rect">
            <a:avLst/>
          </a:prstGeom>
        </p:spPr>
        <p:txBody>
          <a:bodyPr wrap="square">
            <a:spAutoFit/>
          </a:bodyPr>
          <a:lstStyle/>
          <a:p>
            <a:r>
              <a:rPr lang="en-US" sz="2400" dirty="0"/>
              <a:t>Hive - Data Types</a:t>
            </a:r>
          </a:p>
        </p:txBody>
      </p:sp>
      <p:sp>
        <p:nvSpPr>
          <p:cNvPr id="6" name="Rectangle 5"/>
          <p:cNvSpPr/>
          <p:nvPr/>
        </p:nvSpPr>
        <p:spPr>
          <a:xfrm>
            <a:off x="762000" y="4191000"/>
            <a:ext cx="6934200" cy="1846659"/>
          </a:xfrm>
          <a:prstGeom prst="rect">
            <a:avLst/>
          </a:prstGeom>
        </p:spPr>
        <p:txBody>
          <a:bodyPr wrap="square">
            <a:spAutoFit/>
          </a:bodyPr>
          <a:lstStyle/>
          <a:p>
            <a:r>
              <a:rPr lang="en-US" sz="2400" dirty="0"/>
              <a:t>Dates</a:t>
            </a:r>
          </a:p>
          <a:p>
            <a:r>
              <a:rPr lang="en-US" dirty="0"/>
              <a:t>DATE values are described in year/month/day format in the form {{YYYY-MM-DD}}.</a:t>
            </a:r>
          </a:p>
          <a:p>
            <a:endParaRPr lang="en-US" dirty="0"/>
          </a:p>
          <a:p>
            <a:endParaRPr lang="en-US" dirty="0"/>
          </a:p>
          <a:p>
            <a:endParaRPr lang="en-US" dirty="0"/>
          </a:p>
        </p:txBody>
      </p:sp>
      <p:sp>
        <p:nvSpPr>
          <p:cNvPr id="7" name="Rectangle 6"/>
          <p:cNvSpPr/>
          <p:nvPr/>
        </p:nvSpPr>
        <p:spPr>
          <a:xfrm>
            <a:off x="762000" y="2971800"/>
            <a:ext cx="7620000" cy="1015663"/>
          </a:xfrm>
          <a:prstGeom prst="rect">
            <a:avLst/>
          </a:prstGeom>
        </p:spPr>
        <p:txBody>
          <a:bodyPr wrap="square">
            <a:spAutoFit/>
          </a:bodyPr>
          <a:lstStyle/>
          <a:p>
            <a:r>
              <a:rPr lang="en-US" sz="2400" dirty="0"/>
              <a:t>Floating Point Types</a:t>
            </a:r>
          </a:p>
          <a:p>
            <a:r>
              <a:rPr lang="en-US" dirty="0"/>
              <a:t>Floating point types are nothing but numbers with decimal points. Generally, this type of data is composed of DOUBLE data type.</a:t>
            </a:r>
          </a:p>
        </p:txBody>
      </p:sp>
      <p:sp>
        <p:nvSpPr>
          <p:cNvPr id="8" name="Rectangle 7"/>
          <p:cNvSpPr/>
          <p:nvPr/>
        </p:nvSpPr>
        <p:spPr>
          <a:xfrm>
            <a:off x="762000" y="5562600"/>
            <a:ext cx="2440668" cy="738664"/>
          </a:xfrm>
          <a:prstGeom prst="rect">
            <a:avLst/>
          </a:prstGeom>
        </p:spPr>
        <p:txBody>
          <a:bodyPr wrap="none">
            <a:spAutoFit/>
          </a:bodyPr>
          <a:lstStyle/>
          <a:p>
            <a:r>
              <a:rPr lang="en-US" sz="2400" dirty="0"/>
              <a:t>Boolean type</a:t>
            </a:r>
          </a:p>
          <a:p>
            <a:r>
              <a:rPr lang="en-US" dirty="0"/>
              <a:t>BOOLEAN—TRUE/FALSE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5527</TotalTime>
  <Words>1535</Words>
  <Application>Microsoft Office PowerPoint</Application>
  <PresentationFormat>On-screen Show (4:3)</PresentationFormat>
  <Paragraphs>208</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Arial Black</vt:lpstr>
      <vt:lpstr>Arial Unicode MS</vt:lpstr>
      <vt:lpstr>Calibri</vt:lpstr>
      <vt:lpstr>Consolas</vt:lpstr>
      <vt:lpstr>Courier New</vt:lpstr>
      <vt:lpstr>Menlo</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lenovo8</dc:creator>
  <cp:lastModifiedBy>Sareeta Mugde</cp:lastModifiedBy>
  <cp:revision>113</cp:revision>
  <dcterms:created xsi:type="dcterms:W3CDTF">2006-08-16T00:00:00Z</dcterms:created>
  <dcterms:modified xsi:type="dcterms:W3CDTF">2019-09-03T13:26:27Z</dcterms:modified>
</cp:coreProperties>
</file>