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56" r:id="rId3"/>
    <p:sldId id="257" r:id="rId4"/>
    <p:sldId id="258" r:id="rId5"/>
    <p:sldId id="262" r:id="rId6"/>
    <p:sldId id="259" r:id="rId7"/>
    <p:sldId id="260" r:id="rId8"/>
    <p:sldId id="281" r:id="rId9"/>
    <p:sldId id="282" r:id="rId10"/>
    <p:sldId id="283" r:id="rId11"/>
    <p:sldId id="284" r:id="rId12"/>
    <p:sldId id="280" r:id="rId13"/>
    <p:sldId id="285" r:id="rId14"/>
    <p:sldId id="286" r:id="rId15"/>
    <p:sldId id="288" r:id="rId16"/>
    <p:sldId id="289" r:id="rId17"/>
    <p:sldId id="290" r:id="rId18"/>
    <p:sldId id="291" r:id="rId19"/>
    <p:sldId id="292" r:id="rId20"/>
    <p:sldId id="261" r:id="rId21"/>
    <p:sldId id="263" r:id="rId22"/>
    <p:sldId id="264" r:id="rId23"/>
    <p:sldId id="265" r:id="rId24"/>
    <p:sldId id="266" r:id="rId25"/>
    <p:sldId id="267" r:id="rId26"/>
    <p:sldId id="268" r:id="rId27"/>
    <p:sldId id="269" r:id="rId28"/>
    <p:sldId id="270" r:id="rId29"/>
    <p:sldId id="271" r:id="rId30"/>
    <p:sldId id="272" r:id="rId31"/>
    <p:sldId id="273" r:id="rId32"/>
    <p:sldId id="293" r:id="rId33"/>
    <p:sldId id="294" r:id="rId34"/>
    <p:sldId id="295" r:id="rId35"/>
    <p:sldId id="296" r:id="rId36"/>
    <p:sldId id="279" r:id="rId37"/>
    <p:sldId id="274" r:id="rId38"/>
    <p:sldId id="275" r:id="rId39"/>
    <p:sldId id="276" r:id="rId40"/>
    <p:sldId id="277" r:id="rId41"/>
    <p:sldId id="278" r:id="rId42"/>
    <p:sldId id="28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avatpoint.com/constructo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286000"/>
            <a:ext cx="4191000" cy="1323439"/>
          </a:xfrm>
          <a:prstGeom prst="rect">
            <a:avLst/>
          </a:prstGeom>
        </p:spPr>
        <p:txBody>
          <a:bodyPr wrap="square">
            <a:spAutoFit/>
          </a:bodyPr>
          <a:lstStyle/>
          <a:p>
            <a:r>
              <a:rPr lang="en-US" sz="4000" b="1" dirty="0" smtClean="0"/>
              <a:t>A Quick Overview of  Java</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2944460" cy="461665"/>
          </a:xfrm>
          <a:prstGeom prst="rect">
            <a:avLst/>
          </a:prstGeom>
        </p:spPr>
        <p:txBody>
          <a:bodyPr wrap="none">
            <a:spAutoFit/>
          </a:bodyPr>
          <a:lstStyle/>
          <a:p>
            <a:r>
              <a:rPr lang="en-US" sz="2400" b="1" dirty="0" smtClean="0"/>
              <a:t>The Logical Operators</a:t>
            </a:r>
            <a:endParaRPr lang="en-US" sz="2400" b="1" dirty="0"/>
          </a:p>
        </p:txBody>
      </p:sp>
      <p:sp>
        <p:nvSpPr>
          <p:cNvPr id="5" name="Rectangle 4"/>
          <p:cNvSpPr/>
          <p:nvPr/>
        </p:nvSpPr>
        <p:spPr>
          <a:xfrm>
            <a:off x="838200" y="914400"/>
            <a:ext cx="7848600" cy="646331"/>
          </a:xfrm>
          <a:prstGeom prst="rect">
            <a:avLst/>
          </a:prstGeom>
        </p:spPr>
        <p:txBody>
          <a:bodyPr wrap="square">
            <a:spAutoFit/>
          </a:bodyPr>
          <a:lstStyle/>
          <a:p>
            <a:r>
              <a:rPr lang="en-US" b="1" dirty="0" smtClean="0"/>
              <a:t>&amp;&amp; (logical and) </a:t>
            </a:r>
            <a:r>
              <a:rPr lang="en-US" dirty="0" smtClean="0"/>
              <a:t>Called Logical AND operator. If both the operands are non-zero, then the condition becomes true. Example: (A &amp;&amp; B) is false.</a:t>
            </a:r>
            <a:endParaRPr lang="en-US" dirty="0"/>
          </a:p>
        </p:txBody>
      </p:sp>
      <p:sp>
        <p:nvSpPr>
          <p:cNvPr id="6" name="Rectangle 5"/>
          <p:cNvSpPr/>
          <p:nvPr/>
        </p:nvSpPr>
        <p:spPr>
          <a:xfrm>
            <a:off x="914400" y="1600200"/>
            <a:ext cx="1467325" cy="369332"/>
          </a:xfrm>
          <a:prstGeom prst="rect">
            <a:avLst/>
          </a:prstGeom>
        </p:spPr>
        <p:txBody>
          <a:bodyPr wrap="none">
            <a:spAutoFit/>
          </a:bodyPr>
          <a:lstStyle/>
          <a:p>
            <a:r>
              <a:rPr lang="en-US" b="1" dirty="0" smtClean="0"/>
              <a:t>|| (logical or)</a:t>
            </a:r>
            <a:endParaRPr lang="en-US" b="1" dirty="0"/>
          </a:p>
        </p:txBody>
      </p:sp>
      <p:sp>
        <p:nvSpPr>
          <p:cNvPr id="7" name="Rectangle 6"/>
          <p:cNvSpPr/>
          <p:nvPr/>
        </p:nvSpPr>
        <p:spPr>
          <a:xfrm>
            <a:off x="990600" y="2057400"/>
            <a:ext cx="1446486" cy="369332"/>
          </a:xfrm>
          <a:prstGeom prst="rect">
            <a:avLst/>
          </a:prstGeom>
        </p:spPr>
        <p:txBody>
          <a:bodyPr wrap="none">
            <a:spAutoFit/>
          </a:bodyPr>
          <a:lstStyle/>
          <a:p>
            <a:r>
              <a:rPr lang="en-US" b="1" dirty="0" smtClean="0"/>
              <a:t>! (logical not)</a:t>
            </a:r>
            <a:endParaRPr lang="en-US" b="1" dirty="0"/>
          </a:p>
        </p:txBody>
      </p:sp>
      <p:sp>
        <p:nvSpPr>
          <p:cNvPr id="8" name="Rectangle 7"/>
          <p:cNvSpPr/>
          <p:nvPr/>
        </p:nvSpPr>
        <p:spPr>
          <a:xfrm>
            <a:off x="914400" y="2438400"/>
            <a:ext cx="4572000" cy="2031325"/>
          </a:xfrm>
          <a:prstGeom prst="rect">
            <a:avLst/>
          </a:prstGeom>
        </p:spPr>
        <p:txBody>
          <a:bodyPr>
            <a:spAutoFit/>
          </a:bodyPr>
          <a:lstStyle/>
          <a:p>
            <a:r>
              <a:rPr lang="en-US" dirty="0" smtClean="0"/>
              <a:t>public class </a:t>
            </a:r>
            <a:r>
              <a:rPr lang="en-US" dirty="0" smtClean="0"/>
              <a:t>Test</a:t>
            </a:r>
          </a:p>
          <a:p>
            <a:r>
              <a:rPr lang="en-US" dirty="0" smtClean="0"/>
              <a:t> </a:t>
            </a:r>
            <a:r>
              <a:rPr lang="en-US" dirty="0" smtClean="0"/>
              <a:t>{ public static void main(String </a:t>
            </a:r>
            <a:r>
              <a:rPr lang="en-US" dirty="0" err="1" smtClean="0"/>
              <a:t>args</a:t>
            </a:r>
            <a:r>
              <a:rPr lang="en-US" dirty="0" smtClean="0"/>
              <a:t>[]) { </a:t>
            </a:r>
            <a:r>
              <a:rPr lang="en-US" dirty="0" err="1" smtClean="0"/>
              <a:t>boolean</a:t>
            </a:r>
            <a:r>
              <a:rPr lang="en-US" dirty="0" smtClean="0"/>
              <a:t> a = true; </a:t>
            </a:r>
            <a:r>
              <a:rPr lang="en-US" dirty="0" err="1" smtClean="0"/>
              <a:t>boolean</a:t>
            </a:r>
            <a:r>
              <a:rPr lang="en-US" dirty="0" smtClean="0"/>
              <a:t> b = false; </a:t>
            </a:r>
            <a:r>
              <a:rPr lang="en-US" dirty="0" err="1" smtClean="0"/>
              <a:t>System.out.println</a:t>
            </a:r>
            <a:r>
              <a:rPr lang="en-US" dirty="0" smtClean="0"/>
              <a:t>("a &amp;&amp; b = " + (a&amp;&amp;b)); </a:t>
            </a:r>
            <a:r>
              <a:rPr lang="en-US" dirty="0" err="1" smtClean="0"/>
              <a:t>System.out.println</a:t>
            </a:r>
            <a:r>
              <a:rPr lang="en-US" dirty="0" smtClean="0"/>
              <a:t>("a || b = " + (a||b) ); </a:t>
            </a:r>
            <a:r>
              <a:rPr lang="en-US" dirty="0" err="1" smtClean="0"/>
              <a:t>System.out.println</a:t>
            </a:r>
            <a:r>
              <a:rPr lang="en-US" dirty="0" smtClean="0"/>
              <a:t>("!(a &amp;&amp; b) = " + !(a &amp;&amp; b)); } } </a:t>
            </a:r>
            <a:endParaRPr lang="en-US" dirty="0"/>
          </a:p>
        </p:txBody>
      </p:sp>
      <p:sp>
        <p:nvSpPr>
          <p:cNvPr id="9" name="Rectangle 8"/>
          <p:cNvSpPr/>
          <p:nvPr/>
        </p:nvSpPr>
        <p:spPr>
          <a:xfrm>
            <a:off x="838200" y="4419600"/>
            <a:ext cx="4572000" cy="646331"/>
          </a:xfrm>
          <a:prstGeom prst="rect">
            <a:avLst/>
          </a:prstGeom>
        </p:spPr>
        <p:txBody>
          <a:bodyPr>
            <a:spAutoFit/>
          </a:bodyPr>
          <a:lstStyle/>
          <a:p>
            <a:r>
              <a:rPr lang="en-US" dirty="0" smtClean="0"/>
              <a:t>This will produce the following result: a &amp;&amp; b = false a || b = true !(a &amp;&amp; b) = true</a:t>
            </a:r>
            <a:endParaRPr lang="en-US" dirty="0"/>
          </a:p>
        </p:txBody>
      </p:sp>
      <p:sp>
        <p:nvSpPr>
          <p:cNvPr id="10" name="Rectangle 9"/>
          <p:cNvSpPr/>
          <p:nvPr/>
        </p:nvSpPr>
        <p:spPr>
          <a:xfrm>
            <a:off x="990600" y="5181600"/>
            <a:ext cx="3568541" cy="461665"/>
          </a:xfrm>
          <a:prstGeom prst="rect">
            <a:avLst/>
          </a:prstGeom>
        </p:spPr>
        <p:txBody>
          <a:bodyPr wrap="none">
            <a:spAutoFit/>
          </a:bodyPr>
          <a:lstStyle/>
          <a:p>
            <a:r>
              <a:rPr lang="en-US" sz="2400" b="1" dirty="0" smtClean="0"/>
              <a:t>The Assignment Operators</a:t>
            </a:r>
            <a:endParaRPr lang="en-US" sz="2400" b="1" dirty="0"/>
          </a:p>
        </p:txBody>
      </p:sp>
      <p:sp>
        <p:nvSpPr>
          <p:cNvPr id="11" name="Rectangle 10"/>
          <p:cNvSpPr/>
          <p:nvPr/>
        </p:nvSpPr>
        <p:spPr>
          <a:xfrm>
            <a:off x="838200" y="5657671"/>
            <a:ext cx="6400800" cy="923330"/>
          </a:xfrm>
          <a:prstGeom prst="rect">
            <a:avLst/>
          </a:prstGeom>
        </p:spPr>
        <p:txBody>
          <a:bodyPr wrap="square">
            <a:spAutoFit/>
          </a:bodyPr>
          <a:lstStyle/>
          <a:p>
            <a:r>
              <a:rPr lang="en-US" b="1" dirty="0" smtClean="0"/>
              <a:t>=  </a:t>
            </a:r>
            <a:r>
              <a:rPr lang="en-US" b="1" dirty="0" smtClean="0"/>
              <a:t>Simple assignment operator</a:t>
            </a:r>
            <a:r>
              <a:rPr lang="en-US" dirty="0" smtClean="0"/>
              <a:t>. Assigns values from right side operands to left side operand. Example: C = A + B will assign value of A + B into 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305800" cy="646331"/>
          </a:xfrm>
          <a:prstGeom prst="rect">
            <a:avLst/>
          </a:prstGeom>
        </p:spPr>
        <p:txBody>
          <a:bodyPr wrap="square">
            <a:spAutoFit/>
          </a:bodyPr>
          <a:lstStyle/>
          <a:p>
            <a:r>
              <a:rPr lang="en-US" b="1" dirty="0" smtClean="0"/>
              <a:t>+=  </a:t>
            </a:r>
            <a:r>
              <a:rPr lang="en-US" b="1" dirty="0" smtClean="0"/>
              <a:t>Add AND assignment operator</a:t>
            </a:r>
            <a:r>
              <a:rPr lang="en-US" dirty="0" smtClean="0"/>
              <a:t>. It adds right operand to the left operand and assign the result to left operand. Example: </a:t>
            </a:r>
            <a:r>
              <a:rPr lang="en-US" b="1" dirty="0" smtClean="0"/>
              <a:t>C += A </a:t>
            </a:r>
            <a:r>
              <a:rPr lang="en-US" dirty="0" smtClean="0"/>
              <a:t>is equivalent to C = C + A </a:t>
            </a:r>
            <a:endParaRPr lang="en-US" dirty="0"/>
          </a:p>
        </p:txBody>
      </p:sp>
      <p:sp>
        <p:nvSpPr>
          <p:cNvPr id="5" name="Rectangle 4"/>
          <p:cNvSpPr/>
          <p:nvPr/>
        </p:nvSpPr>
        <p:spPr>
          <a:xfrm>
            <a:off x="381000" y="1219200"/>
            <a:ext cx="3745064" cy="369332"/>
          </a:xfrm>
          <a:prstGeom prst="rect">
            <a:avLst/>
          </a:prstGeom>
        </p:spPr>
        <p:txBody>
          <a:bodyPr wrap="none">
            <a:spAutoFit/>
          </a:bodyPr>
          <a:lstStyle/>
          <a:p>
            <a:r>
              <a:rPr lang="en-US" b="1" dirty="0" smtClean="0"/>
              <a:t>-= Subtract AND assignment operator</a:t>
            </a:r>
            <a:endParaRPr lang="en-US" b="1" dirty="0"/>
          </a:p>
        </p:txBody>
      </p:sp>
      <p:sp>
        <p:nvSpPr>
          <p:cNvPr id="6" name="Rectangle 5"/>
          <p:cNvSpPr/>
          <p:nvPr/>
        </p:nvSpPr>
        <p:spPr>
          <a:xfrm>
            <a:off x="304800" y="1752600"/>
            <a:ext cx="3794308" cy="369332"/>
          </a:xfrm>
          <a:prstGeom prst="rect">
            <a:avLst/>
          </a:prstGeom>
        </p:spPr>
        <p:txBody>
          <a:bodyPr wrap="none">
            <a:spAutoFit/>
          </a:bodyPr>
          <a:lstStyle/>
          <a:p>
            <a:r>
              <a:rPr lang="en-US" b="1" dirty="0" smtClean="0"/>
              <a:t>*= Multiply AND assignment operator</a:t>
            </a:r>
            <a:endParaRPr lang="en-US" b="1" dirty="0"/>
          </a:p>
        </p:txBody>
      </p:sp>
      <p:sp>
        <p:nvSpPr>
          <p:cNvPr id="7" name="Rectangle 6"/>
          <p:cNvSpPr/>
          <p:nvPr/>
        </p:nvSpPr>
        <p:spPr>
          <a:xfrm>
            <a:off x="4343400" y="1219200"/>
            <a:ext cx="1007007" cy="369332"/>
          </a:xfrm>
          <a:prstGeom prst="rect">
            <a:avLst/>
          </a:prstGeom>
        </p:spPr>
        <p:txBody>
          <a:bodyPr wrap="none">
            <a:spAutoFit/>
          </a:bodyPr>
          <a:lstStyle/>
          <a:p>
            <a:r>
              <a:rPr lang="en-US" dirty="0" smtClean="0"/>
              <a:t>C = C – A</a:t>
            </a:r>
            <a:endParaRPr lang="en-US" dirty="0"/>
          </a:p>
        </p:txBody>
      </p:sp>
      <p:sp>
        <p:nvSpPr>
          <p:cNvPr id="8" name="Rectangle 7"/>
          <p:cNvSpPr/>
          <p:nvPr/>
        </p:nvSpPr>
        <p:spPr>
          <a:xfrm>
            <a:off x="4343400" y="1828800"/>
            <a:ext cx="1007007" cy="369332"/>
          </a:xfrm>
          <a:prstGeom prst="rect">
            <a:avLst/>
          </a:prstGeom>
        </p:spPr>
        <p:txBody>
          <a:bodyPr wrap="none">
            <a:spAutoFit/>
          </a:bodyPr>
          <a:lstStyle/>
          <a:p>
            <a:r>
              <a:rPr lang="en-US" dirty="0" smtClean="0"/>
              <a:t>C = C * A</a:t>
            </a:r>
            <a:endParaRPr lang="en-US" dirty="0"/>
          </a:p>
        </p:txBody>
      </p:sp>
      <p:sp>
        <p:nvSpPr>
          <p:cNvPr id="9" name="Rectangle 8"/>
          <p:cNvSpPr/>
          <p:nvPr/>
        </p:nvSpPr>
        <p:spPr>
          <a:xfrm>
            <a:off x="381000" y="2286000"/>
            <a:ext cx="3671454" cy="369332"/>
          </a:xfrm>
          <a:prstGeom prst="rect">
            <a:avLst/>
          </a:prstGeom>
        </p:spPr>
        <p:txBody>
          <a:bodyPr wrap="none">
            <a:spAutoFit/>
          </a:bodyPr>
          <a:lstStyle/>
          <a:p>
            <a:r>
              <a:rPr lang="en-US" b="1" dirty="0" smtClean="0"/>
              <a:t>/= Divide AND assignment operator. </a:t>
            </a:r>
            <a:endParaRPr lang="en-US" b="1" dirty="0"/>
          </a:p>
        </p:txBody>
      </p:sp>
      <p:sp>
        <p:nvSpPr>
          <p:cNvPr id="10" name="Rectangle 9"/>
          <p:cNvSpPr/>
          <p:nvPr/>
        </p:nvSpPr>
        <p:spPr>
          <a:xfrm>
            <a:off x="4343400" y="2286000"/>
            <a:ext cx="981359" cy="369332"/>
          </a:xfrm>
          <a:prstGeom prst="rect">
            <a:avLst/>
          </a:prstGeom>
        </p:spPr>
        <p:txBody>
          <a:bodyPr wrap="none">
            <a:spAutoFit/>
          </a:bodyPr>
          <a:lstStyle/>
          <a:p>
            <a:r>
              <a:rPr lang="en-US" dirty="0" smtClean="0"/>
              <a:t>C = C / A</a:t>
            </a:r>
            <a:endParaRPr lang="en-US" dirty="0"/>
          </a:p>
        </p:txBody>
      </p:sp>
      <p:sp>
        <p:nvSpPr>
          <p:cNvPr id="11" name="Rectangle 10"/>
          <p:cNvSpPr/>
          <p:nvPr/>
        </p:nvSpPr>
        <p:spPr>
          <a:xfrm>
            <a:off x="381000" y="2819400"/>
            <a:ext cx="3884077" cy="369332"/>
          </a:xfrm>
          <a:prstGeom prst="rect">
            <a:avLst/>
          </a:prstGeom>
        </p:spPr>
        <p:txBody>
          <a:bodyPr wrap="none">
            <a:spAutoFit/>
          </a:bodyPr>
          <a:lstStyle/>
          <a:p>
            <a:r>
              <a:rPr lang="en-US" b="1" dirty="0" smtClean="0"/>
              <a:t>%= Modulus AND assignment operator</a:t>
            </a:r>
            <a:endParaRPr lang="en-US" b="1" dirty="0"/>
          </a:p>
        </p:txBody>
      </p:sp>
      <p:sp>
        <p:nvSpPr>
          <p:cNvPr id="12" name="Rectangle 11"/>
          <p:cNvSpPr/>
          <p:nvPr/>
        </p:nvSpPr>
        <p:spPr>
          <a:xfrm>
            <a:off x="4419600" y="2819400"/>
            <a:ext cx="1109599" cy="369332"/>
          </a:xfrm>
          <a:prstGeom prst="rect">
            <a:avLst/>
          </a:prstGeom>
        </p:spPr>
        <p:txBody>
          <a:bodyPr wrap="none">
            <a:spAutoFit/>
          </a:bodyPr>
          <a:lstStyle/>
          <a:p>
            <a:r>
              <a:rPr lang="en-US" dirty="0" smtClean="0"/>
              <a:t>C = C % A </a:t>
            </a:r>
            <a:endParaRPr lang="en-US" dirty="0"/>
          </a:p>
        </p:txBody>
      </p:sp>
      <p:sp>
        <p:nvSpPr>
          <p:cNvPr id="13" name="Rectangle 12"/>
          <p:cNvSpPr/>
          <p:nvPr/>
        </p:nvSpPr>
        <p:spPr>
          <a:xfrm>
            <a:off x="762000" y="4419600"/>
            <a:ext cx="4572000" cy="1200329"/>
          </a:xfrm>
          <a:prstGeom prst="rect">
            <a:avLst/>
          </a:prstGeom>
        </p:spPr>
        <p:txBody>
          <a:bodyPr>
            <a:spAutoFit/>
          </a:bodyPr>
          <a:lstStyle/>
          <a:p>
            <a:r>
              <a:rPr lang="en-US" dirty="0" smtClean="0"/>
              <a:t>class Vehicle {} public class Car extends Vehicle { public static void main(String </a:t>
            </a:r>
            <a:r>
              <a:rPr lang="en-US" dirty="0" err="1" smtClean="0"/>
              <a:t>args</a:t>
            </a:r>
            <a:r>
              <a:rPr lang="en-US" dirty="0" smtClean="0"/>
              <a:t>[]){ Vehicle a = new Car(); </a:t>
            </a:r>
            <a:r>
              <a:rPr lang="en-US" dirty="0" err="1" smtClean="0"/>
              <a:t>boolean</a:t>
            </a:r>
            <a:r>
              <a:rPr lang="en-US" dirty="0" smtClean="0"/>
              <a:t> result = a </a:t>
            </a:r>
            <a:r>
              <a:rPr lang="en-US" dirty="0" err="1" smtClean="0"/>
              <a:t>instanceof</a:t>
            </a:r>
            <a:r>
              <a:rPr lang="en-US" dirty="0" smtClean="0"/>
              <a:t> Car; </a:t>
            </a:r>
            <a:r>
              <a:rPr lang="en-US" dirty="0" err="1" smtClean="0"/>
              <a:t>System.out.println</a:t>
            </a:r>
            <a:r>
              <a:rPr lang="en-US" dirty="0" smtClean="0"/>
              <a:t>( result ); } } </a:t>
            </a:r>
            <a:endParaRPr lang="en-US" dirty="0"/>
          </a:p>
        </p:txBody>
      </p:sp>
      <p:sp>
        <p:nvSpPr>
          <p:cNvPr id="14" name="Rectangle 13"/>
          <p:cNvSpPr/>
          <p:nvPr/>
        </p:nvSpPr>
        <p:spPr>
          <a:xfrm>
            <a:off x="3200400" y="3657600"/>
            <a:ext cx="1946559" cy="461665"/>
          </a:xfrm>
          <a:prstGeom prst="rect">
            <a:avLst/>
          </a:prstGeom>
        </p:spPr>
        <p:txBody>
          <a:bodyPr wrap="none">
            <a:spAutoFit/>
          </a:bodyPr>
          <a:lstStyle/>
          <a:p>
            <a:r>
              <a:rPr lang="en-US" sz="2400" b="1" dirty="0" smtClean="0"/>
              <a:t>misc </a:t>
            </a:r>
            <a:r>
              <a:rPr lang="en-US" sz="2400" b="1" dirty="0" smtClean="0"/>
              <a:t>operator</a:t>
            </a:r>
            <a:endParaRPr lang="en-US" sz="2400" dirty="0"/>
          </a:p>
        </p:txBody>
      </p:sp>
      <p:sp>
        <p:nvSpPr>
          <p:cNvPr id="15" name="Rectangle 14"/>
          <p:cNvSpPr/>
          <p:nvPr/>
        </p:nvSpPr>
        <p:spPr>
          <a:xfrm>
            <a:off x="914400" y="5715000"/>
            <a:ext cx="4147610" cy="369332"/>
          </a:xfrm>
          <a:prstGeom prst="rect">
            <a:avLst/>
          </a:prstGeom>
        </p:spPr>
        <p:txBody>
          <a:bodyPr wrap="none">
            <a:spAutoFit/>
          </a:bodyPr>
          <a:lstStyle/>
          <a:p>
            <a:r>
              <a:rPr lang="en-US" dirty="0" smtClean="0"/>
              <a:t>This will produce the following result: true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0"/>
            <a:ext cx="8001000" cy="5632311"/>
          </a:xfrm>
          <a:prstGeom prst="rect">
            <a:avLst/>
          </a:prstGeom>
        </p:spPr>
        <p:txBody>
          <a:bodyPr wrap="square">
            <a:spAutoFit/>
          </a:bodyPr>
          <a:lstStyle/>
          <a:p>
            <a:r>
              <a:rPr lang="en-US" b="1" dirty="0" smtClean="0"/>
              <a:t>Java </a:t>
            </a:r>
            <a:r>
              <a:rPr lang="en-US" b="1" dirty="0" err="1" smtClean="0"/>
              <a:t>XXXValue</a:t>
            </a:r>
            <a:r>
              <a:rPr lang="en-US" b="1" dirty="0" smtClean="0"/>
              <a:t> Method </a:t>
            </a:r>
            <a:r>
              <a:rPr lang="en-US" dirty="0" smtClean="0"/>
              <a:t>Description </a:t>
            </a:r>
            <a:endParaRPr lang="en-US" dirty="0" smtClean="0"/>
          </a:p>
          <a:p>
            <a:r>
              <a:rPr lang="en-US" dirty="0" smtClean="0"/>
              <a:t>The </a:t>
            </a:r>
            <a:r>
              <a:rPr lang="en-US" dirty="0" smtClean="0"/>
              <a:t>method converts the value of the Number Object that invokes the method to the primitive data type that is returned from the method. </a:t>
            </a:r>
            <a:endParaRPr lang="en-US" dirty="0" smtClean="0"/>
          </a:p>
          <a:p>
            <a:r>
              <a:rPr lang="en-US" b="1" dirty="0" smtClean="0"/>
              <a:t>Syntax</a:t>
            </a:r>
          </a:p>
          <a:p>
            <a:r>
              <a:rPr lang="en-US" dirty="0" smtClean="0"/>
              <a:t> </a:t>
            </a:r>
            <a:r>
              <a:rPr lang="en-US" dirty="0" smtClean="0"/>
              <a:t>Here is a separate method for each primitive data type</a:t>
            </a:r>
            <a:r>
              <a:rPr lang="en-US" dirty="0" smtClean="0"/>
              <a:t>:</a:t>
            </a:r>
          </a:p>
          <a:p>
            <a:r>
              <a:rPr lang="en-US" dirty="0" smtClean="0"/>
              <a:t>short </a:t>
            </a:r>
            <a:r>
              <a:rPr lang="en-US" dirty="0" err="1" smtClean="0"/>
              <a:t>shortValue</a:t>
            </a:r>
            <a:r>
              <a:rPr lang="en-US" dirty="0" smtClean="0"/>
              <a:t>() </a:t>
            </a:r>
            <a:endParaRPr lang="en-US" dirty="0" smtClean="0"/>
          </a:p>
          <a:p>
            <a:r>
              <a:rPr lang="en-US" dirty="0" err="1" smtClean="0"/>
              <a:t>int</a:t>
            </a:r>
            <a:r>
              <a:rPr lang="en-US" dirty="0" smtClean="0"/>
              <a:t> </a:t>
            </a:r>
            <a:r>
              <a:rPr lang="en-US" dirty="0" err="1" smtClean="0"/>
              <a:t>intValue</a:t>
            </a:r>
            <a:r>
              <a:rPr lang="en-US" dirty="0" smtClean="0"/>
              <a:t>() </a:t>
            </a:r>
            <a:endParaRPr lang="en-US" dirty="0" smtClean="0"/>
          </a:p>
          <a:p>
            <a:r>
              <a:rPr lang="en-US" dirty="0" smtClean="0"/>
              <a:t>long </a:t>
            </a:r>
            <a:r>
              <a:rPr lang="en-US" dirty="0" err="1" smtClean="0"/>
              <a:t>longValue</a:t>
            </a:r>
            <a:r>
              <a:rPr lang="en-US" dirty="0" smtClean="0"/>
              <a:t>() </a:t>
            </a:r>
            <a:endParaRPr lang="en-US" dirty="0" smtClean="0"/>
          </a:p>
          <a:p>
            <a:r>
              <a:rPr lang="en-US" dirty="0" smtClean="0"/>
              <a:t>float </a:t>
            </a:r>
            <a:r>
              <a:rPr lang="en-US" dirty="0" err="1" smtClean="0"/>
              <a:t>floatValue</a:t>
            </a:r>
            <a:r>
              <a:rPr lang="en-US" dirty="0" smtClean="0"/>
              <a:t>() </a:t>
            </a:r>
            <a:endParaRPr lang="en-US" dirty="0" smtClean="0"/>
          </a:p>
          <a:p>
            <a:r>
              <a:rPr lang="en-US" dirty="0" smtClean="0"/>
              <a:t>double </a:t>
            </a:r>
            <a:r>
              <a:rPr lang="en-US" dirty="0" err="1" smtClean="0"/>
              <a:t>doubleValue</a:t>
            </a:r>
            <a:r>
              <a:rPr lang="en-US" dirty="0" smtClean="0"/>
              <a:t>() </a:t>
            </a:r>
            <a:endParaRPr lang="en-US" dirty="0" smtClean="0"/>
          </a:p>
          <a:p>
            <a:r>
              <a:rPr lang="en-US" b="1" dirty="0" smtClean="0"/>
              <a:t>Parameters</a:t>
            </a:r>
            <a:r>
              <a:rPr lang="en-US" dirty="0" smtClean="0"/>
              <a:t> </a:t>
            </a:r>
          </a:p>
          <a:p>
            <a:r>
              <a:rPr lang="en-US" dirty="0" smtClean="0"/>
              <a:t>Here </a:t>
            </a:r>
            <a:r>
              <a:rPr lang="en-US" dirty="0" smtClean="0"/>
              <a:t>is the detail of parameters:  All these are default methods and accepts no parameter. Return Value  This method returns the primitive data type that is given in the signature. Example </a:t>
            </a:r>
            <a:endParaRPr lang="en-US" dirty="0" smtClean="0"/>
          </a:p>
          <a:p>
            <a:r>
              <a:rPr lang="en-US" dirty="0" smtClean="0"/>
              <a:t>public </a:t>
            </a:r>
            <a:r>
              <a:rPr lang="en-US" dirty="0" smtClean="0"/>
              <a:t>class </a:t>
            </a:r>
            <a:r>
              <a:rPr lang="en-US" dirty="0" smtClean="0"/>
              <a:t>Test</a:t>
            </a:r>
          </a:p>
          <a:p>
            <a:r>
              <a:rPr lang="en-US" dirty="0" smtClean="0"/>
              <a:t>{ </a:t>
            </a:r>
            <a:r>
              <a:rPr lang="en-US" dirty="0" smtClean="0"/>
              <a:t>public static void main(String </a:t>
            </a:r>
            <a:r>
              <a:rPr lang="en-US" dirty="0" err="1" smtClean="0"/>
              <a:t>args</a:t>
            </a:r>
            <a:r>
              <a:rPr lang="en-US" dirty="0" smtClean="0"/>
              <a:t>[])</a:t>
            </a:r>
          </a:p>
          <a:p>
            <a:r>
              <a:rPr lang="en-US" dirty="0" smtClean="0"/>
              <a:t>{ </a:t>
            </a:r>
            <a:r>
              <a:rPr lang="en-US" dirty="0" smtClean="0"/>
              <a:t>Integer x = 5; </a:t>
            </a:r>
            <a:endParaRPr lang="en-US" dirty="0" smtClean="0"/>
          </a:p>
          <a:p>
            <a:r>
              <a:rPr lang="en-US" dirty="0" smtClean="0"/>
              <a:t>// </a:t>
            </a:r>
            <a:r>
              <a:rPr lang="en-US" dirty="0" smtClean="0"/>
              <a:t>Returns byte primitive data </a:t>
            </a:r>
            <a:r>
              <a:rPr lang="en-US" dirty="0" smtClean="0"/>
              <a:t>type</a:t>
            </a:r>
          </a:p>
          <a:p>
            <a:r>
              <a:rPr lang="en-US" dirty="0" smtClean="0"/>
              <a:t> </a:t>
            </a:r>
            <a:r>
              <a:rPr lang="en-US" dirty="0" err="1" smtClean="0"/>
              <a:t>System.out.println</a:t>
            </a:r>
            <a:r>
              <a:rPr lang="en-US" dirty="0" smtClean="0"/>
              <a:t>( </a:t>
            </a:r>
            <a:r>
              <a:rPr lang="en-US" dirty="0" err="1" smtClean="0"/>
              <a:t>x.byteValue</a:t>
            </a:r>
            <a:r>
              <a:rPr lang="en-US" dirty="0" smtClean="0"/>
              <a:t>() </a:t>
            </a:r>
            <a:r>
              <a:rPr lang="en-US" dirty="0" smtClean="0"/>
              <a:t>);</a:t>
            </a:r>
          </a:p>
          <a:p>
            <a:endParaRPr lang="en-US" dirty="0"/>
          </a:p>
        </p:txBody>
      </p:sp>
      <p:sp>
        <p:nvSpPr>
          <p:cNvPr id="6" name="Rectangle 5"/>
          <p:cNvSpPr/>
          <p:nvPr/>
        </p:nvSpPr>
        <p:spPr>
          <a:xfrm>
            <a:off x="609600" y="5181600"/>
            <a:ext cx="4572000" cy="1477328"/>
          </a:xfrm>
          <a:prstGeom prst="rect">
            <a:avLst/>
          </a:prstGeom>
        </p:spPr>
        <p:txBody>
          <a:bodyPr>
            <a:spAutoFit/>
          </a:bodyPr>
          <a:lstStyle/>
          <a:p>
            <a:r>
              <a:rPr lang="en-US" dirty="0" smtClean="0"/>
              <a:t>// Returns double primitive data type </a:t>
            </a:r>
            <a:r>
              <a:rPr lang="en-US" dirty="0" err="1" smtClean="0"/>
              <a:t>System.out.println</a:t>
            </a:r>
            <a:r>
              <a:rPr lang="en-US" dirty="0" smtClean="0"/>
              <a:t>(</a:t>
            </a:r>
            <a:r>
              <a:rPr lang="en-US" dirty="0" err="1" smtClean="0"/>
              <a:t>x.doubleValue</a:t>
            </a:r>
            <a:r>
              <a:rPr lang="en-US" dirty="0" smtClean="0"/>
              <a:t>()); // Returns long primitive data type </a:t>
            </a:r>
            <a:r>
              <a:rPr lang="en-US" dirty="0" err="1" smtClean="0"/>
              <a:t>System.out.println</a:t>
            </a:r>
            <a:r>
              <a:rPr lang="en-US" dirty="0" smtClean="0"/>
              <a:t>( </a:t>
            </a:r>
            <a:r>
              <a:rPr lang="en-US" dirty="0" err="1" smtClean="0"/>
              <a:t>x.longValue</a:t>
            </a:r>
            <a:r>
              <a:rPr lang="en-US" dirty="0" smtClean="0"/>
              <a:t>() ); } } </a:t>
            </a:r>
            <a:endParaRPr lang="en-US" dirty="0" smtClean="0"/>
          </a:p>
          <a:p>
            <a:r>
              <a:rPr lang="en-US" dirty="0" smtClean="0"/>
              <a:t>This </a:t>
            </a:r>
            <a:r>
              <a:rPr lang="en-US" dirty="0" smtClean="0"/>
              <a:t>will produce the following result: 5 5.0 5</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924800" cy="1200329"/>
          </a:xfrm>
          <a:prstGeom prst="rect">
            <a:avLst/>
          </a:prstGeom>
        </p:spPr>
        <p:txBody>
          <a:bodyPr wrap="square">
            <a:spAutoFit/>
          </a:bodyPr>
          <a:lstStyle/>
          <a:p>
            <a:r>
              <a:rPr lang="en-US" b="1" dirty="0" smtClean="0"/>
              <a:t>Java –</a:t>
            </a:r>
            <a:r>
              <a:rPr lang="en-US" b="1" dirty="0" err="1" smtClean="0"/>
              <a:t>compareTo</a:t>
            </a:r>
            <a:r>
              <a:rPr lang="en-US" b="1" dirty="0" smtClean="0"/>
              <a:t>() Method </a:t>
            </a:r>
            <a:r>
              <a:rPr lang="en-US" dirty="0" smtClean="0"/>
              <a:t>Description The method compares the Number object that invoked the method to the argument. It is possible to compare Byte, Long, Integer, etc. However, two different types cannot be compared, both the argument and the Number object invoking the method should be of the same type.</a:t>
            </a:r>
            <a:endParaRPr lang="en-US" dirty="0"/>
          </a:p>
        </p:txBody>
      </p:sp>
      <p:sp>
        <p:nvSpPr>
          <p:cNvPr id="5" name="Rectangle 4"/>
          <p:cNvSpPr/>
          <p:nvPr/>
        </p:nvSpPr>
        <p:spPr>
          <a:xfrm>
            <a:off x="609600" y="1524000"/>
            <a:ext cx="7696200" cy="1200329"/>
          </a:xfrm>
          <a:prstGeom prst="rect">
            <a:avLst/>
          </a:prstGeom>
        </p:spPr>
        <p:txBody>
          <a:bodyPr wrap="square">
            <a:spAutoFit/>
          </a:bodyPr>
          <a:lstStyle/>
          <a:p>
            <a:r>
              <a:rPr lang="en-US" dirty="0" smtClean="0"/>
              <a:t>Return </a:t>
            </a:r>
            <a:r>
              <a:rPr lang="en-US" dirty="0" smtClean="0"/>
              <a:t>Value</a:t>
            </a:r>
          </a:p>
          <a:p>
            <a:r>
              <a:rPr lang="en-US" dirty="0" smtClean="0"/>
              <a:t>  </a:t>
            </a:r>
            <a:r>
              <a:rPr lang="en-US" dirty="0" smtClean="0"/>
              <a:t>If the Integer is equal to the argument then 0 is returned</a:t>
            </a:r>
            <a:r>
              <a:rPr lang="en-US" dirty="0" smtClean="0"/>
              <a:t>.</a:t>
            </a:r>
          </a:p>
          <a:p>
            <a:r>
              <a:rPr lang="en-US" dirty="0" smtClean="0"/>
              <a:t>  </a:t>
            </a:r>
            <a:r>
              <a:rPr lang="en-US" dirty="0" smtClean="0"/>
              <a:t>If the Integer is less than the argument then -1 is returned</a:t>
            </a:r>
            <a:r>
              <a:rPr lang="en-US" dirty="0" smtClean="0"/>
              <a:t>.</a:t>
            </a:r>
          </a:p>
          <a:p>
            <a:r>
              <a:rPr lang="en-US" dirty="0" smtClean="0"/>
              <a:t> If </a:t>
            </a:r>
            <a:r>
              <a:rPr lang="en-US" dirty="0" smtClean="0"/>
              <a:t>the Integer is greater than the argument then 1 is returned.</a:t>
            </a:r>
            <a:endParaRPr lang="en-US" dirty="0"/>
          </a:p>
        </p:txBody>
      </p:sp>
      <p:sp>
        <p:nvSpPr>
          <p:cNvPr id="6" name="Rectangle 5"/>
          <p:cNvSpPr/>
          <p:nvPr/>
        </p:nvSpPr>
        <p:spPr>
          <a:xfrm>
            <a:off x="609600" y="2743200"/>
            <a:ext cx="7162800" cy="1200329"/>
          </a:xfrm>
          <a:prstGeom prst="rect">
            <a:avLst/>
          </a:prstGeom>
        </p:spPr>
        <p:txBody>
          <a:bodyPr wrap="square">
            <a:spAutoFit/>
          </a:bodyPr>
          <a:lstStyle/>
          <a:p>
            <a:r>
              <a:rPr lang="en-US" dirty="0" smtClean="0"/>
              <a:t>public class Test{ public static void main(String </a:t>
            </a:r>
            <a:r>
              <a:rPr lang="en-US" dirty="0" err="1" smtClean="0"/>
              <a:t>args</a:t>
            </a:r>
            <a:r>
              <a:rPr lang="en-US" dirty="0" smtClean="0"/>
              <a:t>[]){ Integer x = 5; </a:t>
            </a:r>
            <a:r>
              <a:rPr lang="en-US" dirty="0" err="1" smtClean="0"/>
              <a:t>System.out.println</a:t>
            </a:r>
            <a:r>
              <a:rPr lang="en-US" dirty="0" smtClean="0"/>
              <a:t>(</a:t>
            </a:r>
            <a:r>
              <a:rPr lang="en-US" dirty="0" err="1" smtClean="0"/>
              <a:t>x.compareTo</a:t>
            </a:r>
            <a:r>
              <a:rPr lang="en-US" dirty="0" smtClean="0"/>
              <a:t>(3)); </a:t>
            </a:r>
            <a:r>
              <a:rPr lang="en-US" dirty="0" err="1" smtClean="0"/>
              <a:t>System.out.println</a:t>
            </a:r>
            <a:r>
              <a:rPr lang="en-US" dirty="0" smtClean="0"/>
              <a:t>(</a:t>
            </a:r>
            <a:r>
              <a:rPr lang="en-US" dirty="0" err="1" smtClean="0"/>
              <a:t>x.compareTo</a:t>
            </a:r>
            <a:r>
              <a:rPr lang="en-US" dirty="0" smtClean="0"/>
              <a:t>(5)); </a:t>
            </a:r>
            <a:r>
              <a:rPr lang="en-US" dirty="0" err="1" smtClean="0"/>
              <a:t>System.out.println</a:t>
            </a:r>
            <a:r>
              <a:rPr lang="en-US" dirty="0" smtClean="0"/>
              <a:t>(</a:t>
            </a:r>
            <a:r>
              <a:rPr lang="en-US" dirty="0" err="1" smtClean="0"/>
              <a:t>x.compareTo</a:t>
            </a:r>
            <a:r>
              <a:rPr lang="en-US" dirty="0" smtClean="0"/>
              <a:t>(8)); } } </a:t>
            </a:r>
            <a:endParaRPr lang="en-US" dirty="0" smtClean="0"/>
          </a:p>
          <a:p>
            <a:r>
              <a:rPr lang="en-US" dirty="0" smtClean="0"/>
              <a:t>This </a:t>
            </a:r>
            <a:r>
              <a:rPr lang="en-US" dirty="0" smtClean="0"/>
              <a:t>will produce the following result: 1 0 -1 </a:t>
            </a:r>
            <a:endParaRPr lang="en-US" dirty="0"/>
          </a:p>
        </p:txBody>
      </p:sp>
      <p:sp>
        <p:nvSpPr>
          <p:cNvPr id="7" name="Rectangle 6"/>
          <p:cNvSpPr/>
          <p:nvPr/>
        </p:nvSpPr>
        <p:spPr>
          <a:xfrm>
            <a:off x="457200" y="3886200"/>
            <a:ext cx="8229600" cy="646331"/>
          </a:xfrm>
          <a:prstGeom prst="rect">
            <a:avLst/>
          </a:prstGeom>
        </p:spPr>
        <p:txBody>
          <a:bodyPr wrap="square">
            <a:spAutoFit/>
          </a:bodyPr>
          <a:lstStyle/>
          <a:p>
            <a:r>
              <a:rPr lang="en-US" b="1" dirty="0" smtClean="0"/>
              <a:t>Java –equals() Method </a:t>
            </a:r>
            <a:r>
              <a:rPr lang="en-US" dirty="0" smtClean="0"/>
              <a:t>Description The method determines whether the Number object that invokes the method is equal to the object that is passed as an argument.</a:t>
            </a:r>
            <a:endParaRPr lang="en-US" dirty="0"/>
          </a:p>
        </p:txBody>
      </p:sp>
      <p:sp>
        <p:nvSpPr>
          <p:cNvPr id="8" name="Rectangle 7"/>
          <p:cNvSpPr/>
          <p:nvPr/>
        </p:nvSpPr>
        <p:spPr>
          <a:xfrm>
            <a:off x="457200" y="4495800"/>
            <a:ext cx="4572000" cy="2308324"/>
          </a:xfrm>
          <a:prstGeom prst="rect">
            <a:avLst/>
          </a:prstGeom>
        </p:spPr>
        <p:txBody>
          <a:bodyPr>
            <a:spAutoFit/>
          </a:bodyPr>
          <a:lstStyle/>
          <a:p>
            <a:r>
              <a:rPr lang="en-US" dirty="0" smtClean="0"/>
              <a:t>public class Test</a:t>
            </a:r>
            <a:r>
              <a:rPr lang="en-US" dirty="0" smtClean="0"/>
              <a:t>{</a:t>
            </a:r>
          </a:p>
          <a:p>
            <a:r>
              <a:rPr lang="en-US" dirty="0" smtClean="0"/>
              <a:t> </a:t>
            </a:r>
            <a:r>
              <a:rPr lang="en-US" dirty="0" smtClean="0"/>
              <a:t>public static void main(String </a:t>
            </a:r>
            <a:r>
              <a:rPr lang="en-US" dirty="0" err="1" smtClean="0"/>
              <a:t>args</a:t>
            </a:r>
            <a:r>
              <a:rPr lang="en-US" dirty="0" smtClean="0"/>
              <a:t>[]){ Integer x = 5; Integer y = 10; Integer z =5; Short a = 5; </a:t>
            </a:r>
            <a:r>
              <a:rPr lang="en-US" dirty="0" err="1" smtClean="0"/>
              <a:t>System.out.println</a:t>
            </a:r>
            <a:r>
              <a:rPr lang="en-US" dirty="0" smtClean="0"/>
              <a:t>(</a:t>
            </a:r>
            <a:r>
              <a:rPr lang="en-US" dirty="0" err="1" smtClean="0"/>
              <a:t>x.equals</a:t>
            </a:r>
            <a:r>
              <a:rPr lang="en-US" dirty="0" smtClean="0"/>
              <a:t>(y)); </a:t>
            </a:r>
            <a:r>
              <a:rPr lang="en-US" dirty="0" err="1" smtClean="0"/>
              <a:t>System.out.println</a:t>
            </a:r>
            <a:r>
              <a:rPr lang="en-US" dirty="0" smtClean="0"/>
              <a:t>(</a:t>
            </a:r>
            <a:r>
              <a:rPr lang="en-US" dirty="0" err="1" smtClean="0"/>
              <a:t>x.equals</a:t>
            </a:r>
            <a:r>
              <a:rPr lang="en-US" dirty="0" smtClean="0"/>
              <a:t>(z)); </a:t>
            </a:r>
            <a:r>
              <a:rPr lang="en-US" dirty="0" err="1" smtClean="0"/>
              <a:t>System.out.println</a:t>
            </a:r>
            <a:r>
              <a:rPr lang="en-US" dirty="0" smtClean="0"/>
              <a:t>(</a:t>
            </a:r>
            <a:r>
              <a:rPr lang="en-US" dirty="0" err="1" smtClean="0"/>
              <a:t>x.equals</a:t>
            </a:r>
            <a:r>
              <a:rPr lang="en-US" dirty="0" smtClean="0"/>
              <a:t>(a)); } } </a:t>
            </a:r>
            <a:endParaRPr lang="en-US" dirty="0" smtClean="0"/>
          </a:p>
          <a:p>
            <a:r>
              <a:rPr lang="en-US" dirty="0" smtClean="0"/>
              <a:t>This </a:t>
            </a:r>
            <a:r>
              <a:rPr lang="en-US" dirty="0" smtClean="0"/>
              <a:t>will produce the following result: false true </a:t>
            </a:r>
            <a:r>
              <a:rPr lang="en-US" dirty="0" smtClean="0"/>
              <a:t>false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97346"/>
            <a:ext cx="7924800" cy="1754326"/>
          </a:xfrm>
          <a:prstGeom prst="rect">
            <a:avLst/>
          </a:prstGeom>
        </p:spPr>
        <p:txBody>
          <a:bodyPr wrap="square">
            <a:spAutoFit/>
          </a:bodyPr>
          <a:lstStyle/>
          <a:p>
            <a:r>
              <a:rPr lang="en-US" b="1" dirty="0" smtClean="0"/>
              <a:t>Java –</a:t>
            </a:r>
            <a:r>
              <a:rPr lang="en-US" b="1" dirty="0" err="1" smtClean="0"/>
              <a:t>parseInt</a:t>
            </a:r>
            <a:r>
              <a:rPr lang="en-US" b="1" dirty="0" smtClean="0"/>
              <a:t>() Method </a:t>
            </a:r>
            <a:r>
              <a:rPr lang="en-US" dirty="0" smtClean="0"/>
              <a:t>Description</a:t>
            </a:r>
          </a:p>
          <a:p>
            <a:r>
              <a:rPr lang="en-US" dirty="0" smtClean="0"/>
              <a:t> </a:t>
            </a:r>
            <a:r>
              <a:rPr lang="en-US" dirty="0" smtClean="0"/>
              <a:t>This method is used to get the primitive data type of a certain String. </a:t>
            </a:r>
            <a:r>
              <a:rPr lang="en-US" dirty="0" err="1" smtClean="0"/>
              <a:t>parseInt</a:t>
            </a:r>
            <a:r>
              <a:rPr lang="en-US" dirty="0" smtClean="0"/>
              <a:t>(String </a:t>
            </a:r>
            <a:r>
              <a:rPr lang="en-US" dirty="0" smtClean="0"/>
              <a:t>s): This returns an </a:t>
            </a:r>
            <a:r>
              <a:rPr lang="en-US" dirty="0" smtClean="0"/>
              <a:t>integer. Example</a:t>
            </a:r>
          </a:p>
          <a:p>
            <a:r>
              <a:rPr lang="en-US" dirty="0" smtClean="0"/>
              <a:t> </a:t>
            </a:r>
            <a:r>
              <a:rPr lang="en-US" dirty="0" smtClean="0"/>
              <a:t>public class Test{ public static void main(String </a:t>
            </a:r>
            <a:r>
              <a:rPr lang="en-US" dirty="0" err="1" smtClean="0"/>
              <a:t>args</a:t>
            </a:r>
            <a:r>
              <a:rPr lang="en-US" dirty="0" smtClean="0"/>
              <a:t>[]){ </a:t>
            </a:r>
            <a:r>
              <a:rPr lang="en-US" dirty="0" err="1" smtClean="0"/>
              <a:t>int</a:t>
            </a:r>
            <a:r>
              <a:rPr lang="en-US" dirty="0" smtClean="0"/>
              <a:t> x =</a:t>
            </a:r>
            <a:r>
              <a:rPr lang="en-US" dirty="0" err="1" smtClean="0"/>
              <a:t>Integer.parseInt</a:t>
            </a:r>
            <a:r>
              <a:rPr lang="en-US" dirty="0" smtClean="0"/>
              <a:t>("9"); </a:t>
            </a:r>
            <a:r>
              <a:rPr lang="en-US" dirty="0" smtClean="0"/>
              <a:t> </a:t>
            </a:r>
            <a:r>
              <a:rPr lang="en-US" dirty="0" err="1" smtClean="0"/>
              <a:t>System.out.println</a:t>
            </a:r>
            <a:r>
              <a:rPr lang="en-US" dirty="0" smtClean="0"/>
              <a:t>(x); </a:t>
            </a:r>
            <a:r>
              <a:rPr lang="en-US" dirty="0" smtClean="0"/>
              <a:t> </a:t>
            </a:r>
            <a:r>
              <a:rPr lang="en-US" dirty="0" smtClean="0"/>
              <a:t>} } </a:t>
            </a:r>
          </a:p>
          <a:p>
            <a:r>
              <a:rPr lang="en-US" dirty="0" smtClean="0"/>
              <a:t> </a:t>
            </a:r>
            <a:r>
              <a:rPr lang="en-US" dirty="0" smtClean="0"/>
              <a:t>This will produce the following result: 9 </a:t>
            </a:r>
            <a:endParaRPr lang="en-US" dirty="0"/>
          </a:p>
        </p:txBody>
      </p:sp>
      <p:sp>
        <p:nvSpPr>
          <p:cNvPr id="5" name="Rectangle 4"/>
          <p:cNvSpPr/>
          <p:nvPr/>
        </p:nvSpPr>
        <p:spPr>
          <a:xfrm>
            <a:off x="533400" y="2057400"/>
            <a:ext cx="8229600" cy="646331"/>
          </a:xfrm>
          <a:prstGeom prst="rect">
            <a:avLst/>
          </a:prstGeom>
        </p:spPr>
        <p:txBody>
          <a:bodyPr wrap="square">
            <a:spAutoFit/>
          </a:bodyPr>
          <a:lstStyle/>
          <a:p>
            <a:r>
              <a:rPr lang="en-US" b="1" dirty="0" smtClean="0"/>
              <a:t>Java –abs() Method </a:t>
            </a:r>
            <a:r>
              <a:rPr lang="en-US" dirty="0" smtClean="0"/>
              <a:t>Description The method gives the absolute value of the argument. The argument can be </a:t>
            </a:r>
            <a:r>
              <a:rPr lang="en-US" dirty="0" err="1" smtClean="0"/>
              <a:t>int</a:t>
            </a:r>
            <a:r>
              <a:rPr lang="en-US" dirty="0" smtClean="0"/>
              <a:t>, float, long, double, short, byte</a:t>
            </a:r>
            <a:endParaRPr lang="en-US" dirty="0"/>
          </a:p>
        </p:txBody>
      </p:sp>
      <p:sp>
        <p:nvSpPr>
          <p:cNvPr id="6" name="Rectangle 5"/>
          <p:cNvSpPr/>
          <p:nvPr/>
        </p:nvSpPr>
        <p:spPr>
          <a:xfrm>
            <a:off x="533400" y="2819400"/>
            <a:ext cx="6705600" cy="369332"/>
          </a:xfrm>
          <a:prstGeom prst="rect">
            <a:avLst/>
          </a:prstGeom>
        </p:spPr>
        <p:txBody>
          <a:bodyPr wrap="square">
            <a:spAutoFit/>
          </a:bodyPr>
          <a:lstStyle/>
          <a:p>
            <a:r>
              <a:rPr lang="en-US" dirty="0" smtClean="0"/>
              <a:t>This method Returns the absolute value of the argument</a:t>
            </a:r>
            <a:endParaRPr lang="en-US" dirty="0"/>
          </a:p>
        </p:txBody>
      </p:sp>
      <p:sp>
        <p:nvSpPr>
          <p:cNvPr id="7" name="Rectangle 6"/>
          <p:cNvSpPr/>
          <p:nvPr/>
        </p:nvSpPr>
        <p:spPr>
          <a:xfrm>
            <a:off x="609600" y="3200400"/>
            <a:ext cx="1489382" cy="369332"/>
          </a:xfrm>
          <a:prstGeom prst="rect">
            <a:avLst/>
          </a:prstGeom>
        </p:spPr>
        <p:txBody>
          <a:bodyPr wrap="none">
            <a:spAutoFit/>
          </a:bodyPr>
          <a:lstStyle/>
          <a:p>
            <a:r>
              <a:rPr lang="en-US" dirty="0" smtClean="0"/>
              <a:t>Integer a = -8;</a:t>
            </a:r>
            <a:endParaRPr lang="en-US" dirty="0"/>
          </a:p>
        </p:txBody>
      </p:sp>
      <p:sp>
        <p:nvSpPr>
          <p:cNvPr id="8" name="Rectangle 7"/>
          <p:cNvSpPr/>
          <p:nvPr/>
        </p:nvSpPr>
        <p:spPr>
          <a:xfrm>
            <a:off x="457200" y="3505200"/>
            <a:ext cx="3304751" cy="369332"/>
          </a:xfrm>
          <a:prstGeom prst="rect">
            <a:avLst/>
          </a:prstGeom>
        </p:spPr>
        <p:txBody>
          <a:bodyPr wrap="none">
            <a:spAutoFit/>
          </a:bodyPr>
          <a:lstStyle/>
          <a:p>
            <a:r>
              <a:rPr lang="en-US" dirty="0" err="1" smtClean="0"/>
              <a:t>System.out.println</a:t>
            </a:r>
            <a:r>
              <a:rPr lang="en-US" dirty="0" smtClean="0"/>
              <a:t>(Math.abs(a)); </a:t>
            </a:r>
            <a:endParaRPr lang="en-US" dirty="0"/>
          </a:p>
        </p:txBody>
      </p:sp>
      <p:sp>
        <p:nvSpPr>
          <p:cNvPr id="9" name="Rectangle 8"/>
          <p:cNvSpPr/>
          <p:nvPr/>
        </p:nvSpPr>
        <p:spPr>
          <a:xfrm>
            <a:off x="533400" y="3810000"/>
            <a:ext cx="3923190" cy="369332"/>
          </a:xfrm>
          <a:prstGeom prst="rect">
            <a:avLst/>
          </a:prstGeom>
        </p:spPr>
        <p:txBody>
          <a:bodyPr wrap="none">
            <a:spAutoFit/>
          </a:bodyPr>
          <a:lstStyle/>
          <a:p>
            <a:r>
              <a:rPr lang="en-US" dirty="0" smtClean="0"/>
              <a:t>This will produce the following result: 8 </a:t>
            </a:r>
            <a:endParaRPr lang="en-US" dirty="0"/>
          </a:p>
        </p:txBody>
      </p:sp>
      <p:sp>
        <p:nvSpPr>
          <p:cNvPr id="10" name="Rectangle 9"/>
          <p:cNvSpPr/>
          <p:nvPr/>
        </p:nvSpPr>
        <p:spPr>
          <a:xfrm>
            <a:off x="533400" y="4267200"/>
            <a:ext cx="8077200" cy="646331"/>
          </a:xfrm>
          <a:prstGeom prst="rect">
            <a:avLst/>
          </a:prstGeom>
        </p:spPr>
        <p:txBody>
          <a:bodyPr wrap="square">
            <a:spAutoFit/>
          </a:bodyPr>
          <a:lstStyle/>
          <a:p>
            <a:r>
              <a:rPr lang="en-US" b="1" dirty="0" smtClean="0"/>
              <a:t>Java –min() Method </a:t>
            </a:r>
            <a:r>
              <a:rPr lang="en-US" dirty="0" smtClean="0"/>
              <a:t>Description The method gives the smaller of the two arguments. The argument can be </a:t>
            </a:r>
            <a:r>
              <a:rPr lang="en-US" dirty="0" err="1" smtClean="0"/>
              <a:t>int</a:t>
            </a:r>
            <a:r>
              <a:rPr lang="en-US" dirty="0" smtClean="0"/>
              <a:t>, float, long, double.</a:t>
            </a:r>
            <a:endParaRPr lang="en-US" dirty="0"/>
          </a:p>
        </p:txBody>
      </p:sp>
      <p:sp>
        <p:nvSpPr>
          <p:cNvPr id="11" name="Rectangle 10"/>
          <p:cNvSpPr/>
          <p:nvPr/>
        </p:nvSpPr>
        <p:spPr>
          <a:xfrm>
            <a:off x="533400" y="4876800"/>
            <a:ext cx="6858000" cy="1200329"/>
          </a:xfrm>
          <a:prstGeom prst="rect">
            <a:avLst/>
          </a:prstGeom>
        </p:spPr>
        <p:txBody>
          <a:bodyPr wrap="square">
            <a:spAutoFit/>
          </a:bodyPr>
          <a:lstStyle/>
          <a:p>
            <a:r>
              <a:rPr lang="en-US" dirty="0" smtClean="0"/>
              <a:t>public class Test{ public static void main(String </a:t>
            </a:r>
            <a:r>
              <a:rPr lang="en-US" dirty="0" err="1" smtClean="0"/>
              <a:t>args</a:t>
            </a:r>
            <a:r>
              <a:rPr lang="en-US" dirty="0" smtClean="0"/>
              <a:t>[]){ </a:t>
            </a:r>
            <a:r>
              <a:rPr lang="en-US" dirty="0" err="1" smtClean="0"/>
              <a:t>System.out.println</a:t>
            </a:r>
            <a:r>
              <a:rPr lang="en-US" dirty="0" smtClean="0"/>
              <a:t>(Math.min(12.123, 12.456)); </a:t>
            </a:r>
            <a:r>
              <a:rPr lang="en-US" dirty="0" err="1" smtClean="0"/>
              <a:t>System.out.println</a:t>
            </a:r>
            <a:r>
              <a:rPr lang="en-US" dirty="0" smtClean="0"/>
              <a:t>(Math.min(23.12, 23.0)); } } This will produce the following result: 12.123 23.0</a:t>
            </a:r>
            <a:endParaRPr lang="en-US" dirty="0"/>
          </a:p>
        </p:txBody>
      </p:sp>
      <p:sp>
        <p:nvSpPr>
          <p:cNvPr id="12" name="Rectangle 11"/>
          <p:cNvSpPr/>
          <p:nvPr/>
        </p:nvSpPr>
        <p:spPr>
          <a:xfrm>
            <a:off x="533400" y="6096000"/>
            <a:ext cx="2128340" cy="369332"/>
          </a:xfrm>
          <a:prstGeom prst="rect">
            <a:avLst/>
          </a:prstGeom>
        </p:spPr>
        <p:txBody>
          <a:bodyPr wrap="none">
            <a:spAutoFit/>
          </a:bodyPr>
          <a:lstStyle/>
          <a:p>
            <a:r>
              <a:rPr lang="en-US" b="1" dirty="0" smtClean="0"/>
              <a:t>Java –max() Method</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7620000" cy="2031325"/>
          </a:xfrm>
          <a:prstGeom prst="rect">
            <a:avLst/>
          </a:prstGeom>
        </p:spPr>
        <p:txBody>
          <a:bodyPr wrap="square">
            <a:spAutoFit/>
          </a:bodyPr>
          <a:lstStyle/>
          <a:p>
            <a:endParaRPr lang="en-US" dirty="0" smtClean="0"/>
          </a:p>
          <a:p>
            <a:endParaRPr lang="en-US" dirty="0" smtClean="0"/>
          </a:p>
          <a:p>
            <a:r>
              <a:rPr lang="en-US" dirty="0" smtClean="0"/>
              <a:t>This </a:t>
            </a:r>
            <a:r>
              <a:rPr lang="en-US" dirty="0" smtClean="0"/>
              <a:t>method returns true if the passed character is really a character</a:t>
            </a:r>
            <a:r>
              <a:rPr lang="en-US" dirty="0" smtClean="0"/>
              <a:t>.</a:t>
            </a:r>
          </a:p>
          <a:p>
            <a:r>
              <a:rPr lang="en-US" dirty="0" smtClean="0"/>
              <a:t> </a:t>
            </a:r>
            <a:r>
              <a:rPr lang="en-US" dirty="0" smtClean="0"/>
              <a:t>Example public class Test { public static void main(String </a:t>
            </a:r>
            <a:r>
              <a:rPr lang="en-US" dirty="0" err="1" smtClean="0"/>
              <a:t>args</a:t>
            </a:r>
            <a:r>
              <a:rPr lang="en-US" dirty="0" smtClean="0"/>
              <a:t>[]) { </a:t>
            </a:r>
            <a:r>
              <a:rPr lang="en-US" dirty="0" err="1" smtClean="0"/>
              <a:t>System.out.println</a:t>
            </a:r>
            <a:r>
              <a:rPr lang="en-US" dirty="0" smtClean="0"/>
              <a:t>(</a:t>
            </a:r>
            <a:r>
              <a:rPr lang="en-US" dirty="0" err="1" smtClean="0"/>
              <a:t>Character.isLetter</a:t>
            </a:r>
            <a:r>
              <a:rPr lang="en-US" dirty="0" smtClean="0"/>
              <a:t>('c')); </a:t>
            </a:r>
            <a:r>
              <a:rPr lang="en-US" dirty="0" err="1" smtClean="0"/>
              <a:t>System.out.println</a:t>
            </a:r>
            <a:r>
              <a:rPr lang="en-US" dirty="0" smtClean="0"/>
              <a:t>(</a:t>
            </a:r>
            <a:r>
              <a:rPr lang="en-US" dirty="0" err="1" smtClean="0"/>
              <a:t>Character.isLetter</a:t>
            </a:r>
            <a:r>
              <a:rPr lang="en-US" dirty="0" smtClean="0"/>
              <a:t>('5')); } </a:t>
            </a:r>
            <a:r>
              <a:rPr lang="en-US" dirty="0" smtClean="0"/>
              <a:t>}</a:t>
            </a:r>
          </a:p>
          <a:p>
            <a:r>
              <a:rPr lang="en-US" dirty="0" smtClean="0"/>
              <a:t> </a:t>
            </a:r>
            <a:r>
              <a:rPr lang="en-US" dirty="0" smtClean="0"/>
              <a:t>This will produce the following result: true false</a:t>
            </a:r>
            <a:endParaRPr lang="en-US" dirty="0"/>
          </a:p>
        </p:txBody>
      </p:sp>
      <p:sp>
        <p:nvSpPr>
          <p:cNvPr id="5" name="Rectangle 4"/>
          <p:cNvSpPr/>
          <p:nvPr/>
        </p:nvSpPr>
        <p:spPr>
          <a:xfrm>
            <a:off x="457200" y="381000"/>
            <a:ext cx="2434321" cy="369332"/>
          </a:xfrm>
          <a:prstGeom prst="rect">
            <a:avLst/>
          </a:prstGeom>
        </p:spPr>
        <p:txBody>
          <a:bodyPr wrap="none">
            <a:spAutoFit/>
          </a:bodyPr>
          <a:lstStyle/>
          <a:p>
            <a:r>
              <a:rPr lang="en-US" b="1" dirty="0" smtClean="0"/>
              <a:t>Java –</a:t>
            </a:r>
            <a:r>
              <a:rPr lang="en-US" b="1" dirty="0" err="1" smtClean="0"/>
              <a:t>isLetter</a:t>
            </a:r>
            <a:r>
              <a:rPr lang="en-US" b="1" dirty="0" smtClean="0"/>
              <a:t>() Method</a:t>
            </a:r>
            <a:endParaRPr lang="en-US" b="1" dirty="0"/>
          </a:p>
        </p:txBody>
      </p:sp>
      <p:sp>
        <p:nvSpPr>
          <p:cNvPr id="6" name="Rectangle 5"/>
          <p:cNvSpPr/>
          <p:nvPr/>
        </p:nvSpPr>
        <p:spPr>
          <a:xfrm>
            <a:off x="457200" y="2057400"/>
            <a:ext cx="7010400" cy="646331"/>
          </a:xfrm>
          <a:prstGeom prst="rect">
            <a:avLst/>
          </a:prstGeom>
        </p:spPr>
        <p:txBody>
          <a:bodyPr wrap="square">
            <a:spAutoFit/>
          </a:bodyPr>
          <a:lstStyle/>
          <a:p>
            <a:r>
              <a:rPr lang="en-US" b="1" dirty="0" smtClean="0"/>
              <a:t>Java –</a:t>
            </a:r>
            <a:r>
              <a:rPr lang="en-US" b="1" dirty="0" err="1" smtClean="0"/>
              <a:t>isDigit</a:t>
            </a:r>
            <a:r>
              <a:rPr lang="en-US" b="1" dirty="0" smtClean="0"/>
              <a:t>() Method </a:t>
            </a:r>
            <a:r>
              <a:rPr lang="en-US" dirty="0" smtClean="0"/>
              <a:t>Description The method determines whether the specified char value is a digit.</a:t>
            </a:r>
            <a:endParaRPr lang="en-US" dirty="0"/>
          </a:p>
        </p:txBody>
      </p:sp>
      <p:sp>
        <p:nvSpPr>
          <p:cNvPr id="7" name="Rectangle 6"/>
          <p:cNvSpPr/>
          <p:nvPr/>
        </p:nvSpPr>
        <p:spPr>
          <a:xfrm>
            <a:off x="533400" y="2743200"/>
            <a:ext cx="6858000" cy="1200329"/>
          </a:xfrm>
          <a:prstGeom prst="rect">
            <a:avLst/>
          </a:prstGeom>
        </p:spPr>
        <p:txBody>
          <a:bodyPr wrap="square">
            <a:spAutoFit/>
          </a:bodyPr>
          <a:lstStyle/>
          <a:p>
            <a:r>
              <a:rPr lang="en-US" dirty="0" smtClean="0"/>
              <a:t>public class Test { public static void main(String </a:t>
            </a:r>
            <a:r>
              <a:rPr lang="en-US" dirty="0" err="1" smtClean="0"/>
              <a:t>args</a:t>
            </a:r>
            <a:r>
              <a:rPr lang="en-US" dirty="0" smtClean="0"/>
              <a:t>[]) { </a:t>
            </a:r>
            <a:r>
              <a:rPr lang="en-US" dirty="0" err="1" smtClean="0"/>
              <a:t>System.out.println</a:t>
            </a:r>
            <a:r>
              <a:rPr lang="en-US" dirty="0" smtClean="0"/>
              <a:t>(</a:t>
            </a:r>
            <a:r>
              <a:rPr lang="en-US" dirty="0" err="1" smtClean="0"/>
              <a:t>Character.isDigit</a:t>
            </a:r>
            <a:r>
              <a:rPr lang="en-US" dirty="0" smtClean="0"/>
              <a:t>('c')); </a:t>
            </a:r>
            <a:r>
              <a:rPr lang="en-US" dirty="0" err="1" smtClean="0"/>
              <a:t>System.out.println</a:t>
            </a:r>
            <a:r>
              <a:rPr lang="en-US" dirty="0" smtClean="0"/>
              <a:t>(</a:t>
            </a:r>
            <a:r>
              <a:rPr lang="en-US" dirty="0" err="1" smtClean="0"/>
              <a:t>Character.isDigit</a:t>
            </a:r>
            <a:r>
              <a:rPr lang="en-US" dirty="0" smtClean="0"/>
              <a:t>('5')); } } </a:t>
            </a:r>
            <a:endParaRPr lang="en-US" dirty="0" smtClean="0"/>
          </a:p>
          <a:p>
            <a:r>
              <a:rPr lang="en-US" dirty="0" smtClean="0"/>
              <a:t>This </a:t>
            </a:r>
            <a:r>
              <a:rPr lang="en-US" dirty="0" smtClean="0"/>
              <a:t>will produce the following result: false true</a:t>
            </a:r>
            <a:endParaRPr lang="en-US" dirty="0"/>
          </a:p>
        </p:txBody>
      </p:sp>
      <p:sp>
        <p:nvSpPr>
          <p:cNvPr id="8" name="Rectangle 7"/>
          <p:cNvSpPr/>
          <p:nvPr/>
        </p:nvSpPr>
        <p:spPr>
          <a:xfrm>
            <a:off x="381000" y="3962400"/>
            <a:ext cx="8229600" cy="646331"/>
          </a:xfrm>
          <a:prstGeom prst="rect">
            <a:avLst/>
          </a:prstGeom>
        </p:spPr>
        <p:txBody>
          <a:bodyPr wrap="square">
            <a:spAutoFit/>
          </a:bodyPr>
          <a:lstStyle/>
          <a:p>
            <a:r>
              <a:rPr lang="en-US" b="1" dirty="0" smtClean="0"/>
              <a:t>Java –</a:t>
            </a:r>
            <a:r>
              <a:rPr lang="en-US" b="1" dirty="0" err="1" smtClean="0"/>
              <a:t>isUpperCase</a:t>
            </a:r>
            <a:r>
              <a:rPr lang="en-US" b="1" dirty="0" smtClean="0"/>
              <a:t>() Method </a:t>
            </a:r>
            <a:r>
              <a:rPr lang="en-US" dirty="0" smtClean="0"/>
              <a:t>Description This method determines whether the specified char value is uppercase. </a:t>
            </a:r>
            <a:endParaRPr lang="en-US" dirty="0"/>
          </a:p>
        </p:txBody>
      </p:sp>
      <p:sp>
        <p:nvSpPr>
          <p:cNvPr id="9" name="Rectangle 8"/>
          <p:cNvSpPr/>
          <p:nvPr/>
        </p:nvSpPr>
        <p:spPr>
          <a:xfrm>
            <a:off x="2438400" y="0"/>
            <a:ext cx="4154086" cy="461665"/>
          </a:xfrm>
          <a:prstGeom prst="rect">
            <a:avLst/>
          </a:prstGeom>
        </p:spPr>
        <p:txBody>
          <a:bodyPr wrap="none">
            <a:spAutoFit/>
          </a:bodyPr>
          <a:lstStyle/>
          <a:p>
            <a:r>
              <a:rPr lang="en-US" sz="2400" b="1" dirty="0" smtClean="0"/>
              <a:t> </a:t>
            </a:r>
            <a:r>
              <a:rPr lang="en-US" sz="2400" b="1" dirty="0" smtClean="0"/>
              <a:t>Methods on characters in java </a:t>
            </a:r>
            <a:endParaRPr lang="en-US" sz="2400" dirty="0"/>
          </a:p>
        </p:txBody>
      </p:sp>
      <p:sp>
        <p:nvSpPr>
          <p:cNvPr id="10" name="Rectangle 9"/>
          <p:cNvSpPr/>
          <p:nvPr/>
        </p:nvSpPr>
        <p:spPr>
          <a:xfrm>
            <a:off x="381000" y="4572000"/>
            <a:ext cx="2953757" cy="369332"/>
          </a:xfrm>
          <a:prstGeom prst="rect">
            <a:avLst/>
          </a:prstGeom>
        </p:spPr>
        <p:txBody>
          <a:bodyPr wrap="none">
            <a:spAutoFit/>
          </a:bodyPr>
          <a:lstStyle/>
          <a:p>
            <a:r>
              <a:rPr lang="en-US" b="1" dirty="0" smtClean="0"/>
              <a:t>Java –</a:t>
            </a:r>
            <a:r>
              <a:rPr lang="en-US" b="1" dirty="0" err="1" smtClean="0"/>
              <a:t>isLowerCase</a:t>
            </a:r>
            <a:r>
              <a:rPr lang="en-US" b="1" dirty="0" smtClean="0"/>
              <a:t>() Method </a:t>
            </a:r>
            <a:endParaRPr lang="en-US" b="1" dirty="0"/>
          </a:p>
        </p:txBody>
      </p:sp>
      <p:sp>
        <p:nvSpPr>
          <p:cNvPr id="11" name="Rectangle 10"/>
          <p:cNvSpPr/>
          <p:nvPr/>
        </p:nvSpPr>
        <p:spPr>
          <a:xfrm>
            <a:off x="381000" y="4953000"/>
            <a:ext cx="8153400" cy="646331"/>
          </a:xfrm>
          <a:prstGeom prst="rect">
            <a:avLst/>
          </a:prstGeom>
        </p:spPr>
        <p:txBody>
          <a:bodyPr wrap="square">
            <a:spAutoFit/>
          </a:bodyPr>
          <a:lstStyle/>
          <a:p>
            <a:r>
              <a:rPr lang="en-US" b="1" dirty="0" smtClean="0"/>
              <a:t>Java –</a:t>
            </a:r>
            <a:r>
              <a:rPr lang="en-US" b="1" dirty="0" err="1" smtClean="0"/>
              <a:t>toUpperCase</a:t>
            </a:r>
            <a:r>
              <a:rPr lang="en-US" b="1" dirty="0" smtClean="0"/>
              <a:t>() </a:t>
            </a:r>
            <a:r>
              <a:rPr lang="en-US" dirty="0" smtClean="0"/>
              <a:t>Method Description The method returns the uppercase form of the specified char value. </a:t>
            </a:r>
            <a:endParaRPr lang="en-US" dirty="0"/>
          </a:p>
        </p:txBody>
      </p:sp>
      <p:sp>
        <p:nvSpPr>
          <p:cNvPr id="12" name="Rectangle 11"/>
          <p:cNvSpPr/>
          <p:nvPr/>
        </p:nvSpPr>
        <p:spPr>
          <a:xfrm>
            <a:off x="457200" y="5638800"/>
            <a:ext cx="7467600" cy="1200329"/>
          </a:xfrm>
          <a:prstGeom prst="rect">
            <a:avLst/>
          </a:prstGeom>
        </p:spPr>
        <p:txBody>
          <a:bodyPr wrap="square">
            <a:spAutoFit/>
          </a:bodyPr>
          <a:lstStyle/>
          <a:p>
            <a:r>
              <a:rPr lang="en-US" dirty="0" smtClean="0"/>
              <a:t>public class Test{ public static void main(String </a:t>
            </a:r>
            <a:r>
              <a:rPr lang="en-US" dirty="0" err="1" smtClean="0"/>
              <a:t>args</a:t>
            </a:r>
            <a:r>
              <a:rPr lang="en-US" dirty="0" smtClean="0"/>
              <a:t>[]){ </a:t>
            </a:r>
            <a:r>
              <a:rPr lang="en-US" dirty="0" err="1" smtClean="0"/>
              <a:t>System.out.println</a:t>
            </a:r>
            <a:r>
              <a:rPr lang="en-US" dirty="0" smtClean="0"/>
              <a:t>(</a:t>
            </a:r>
            <a:r>
              <a:rPr lang="en-US" dirty="0" err="1" smtClean="0"/>
              <a:t>Character.toUpperCase</a:t>
            </a:r>
            <a:r>
              <a:rPr lang="en-US" dirty="0" smtClean="0"/>
              <a:t>('c')); </a:t>
            </a:r>
            <a:r>
              <a:rPr lang="en-US" dirty="0" err="1" smtClean="0"/>
              <a:t>System.out.println</a:t>
            </a:r>
            <a:r>
              <a:rPr lang="en-US" dirty="0" smtClean="0"/>
              <a:t>(</a:t>
            </a:r>
            <a:r>
              <a:rPr lang="en-US" dirty="0" err="1" smtClean="0"/>
              <a:t>Character.toUpperCase</a:t>
            </a:r>
            <a:r>
              <a:rPr lang="en-US" dirty="0" smtClean="0"/>
              <a:t>('C')); } </a:t>
            </a:r>
            <a:r>
              <a:rPr lang="en-US" dirty="0" smtClean="0"/>
              <a:t>}</a:t>
            </a:r>
          </a:p>
          <a:p>
            <a:r>
              <a:rPr lang="en-US" dirty="0" smtClean="0"/>
              <a:t> </a:t>
            </a:r>
            <a:r>
              <a:rPr lang="en-US" dirty="0" smtClean="0"/>
              <a:t>This will produce the following result: C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447800"/>
            <a:ext cx="2994409" cy="369332"/>
          </a:xfrm>
          <a:prstGeom prst="rect">
            <a:avLst/>
          </a:prstGeom>
        </p:spPr>
        <p:txBody>
          <a:bodyPr wrap="none">
            <a:spAutoFit/>
          </a:bodyPr>
          <a:lstStyle/>
          <a:p>
            <a:r>
              <a:rPr lang="en-US" b="1" dirty="0" smtClean="0"/>
              <a:t>Java –String length() Method </a:t>
            </a:r>
            <a:endParaRPr lang="en-US" b="1" dirty="0"/>
          </a:p>
        </p:txBody>
      </p:sp>
      <p:sp>
        <p:nvSpPr>
          <p:cNvPr id="5" name="Rectangle 4"/>
          <p:cNvSpPr/>
          <p:nvPr/>
        </p:nvSpPr>
        <p:spPr>
          <a:xfrm>
            <a:off x="2514600" y="228600"/>
            <a:ext cx="2288896" cy="461665"/>
          </a:xfrm>
          <a:prstGeom prst="rect">
            <a:avLst/>
          </a:prstGeom>
        </p:spPr>
        <p:txBody>
          <a:bodyPr wrap="none">
            <a:spAutoFit/>
          </a:bodyPr>
          <a:lstStyle/>
          <a:p>
            <a:r>
              <a:rPr lang="en-US" sz="2400" b="1" dirty="0" smtClean="0"/>
              <a:t>String </a:t>
            </a:r>
            <a:r>
              <a:rPr lang="en-US" sz="2400" b="1" dirty="0" smtClean="0"/>
              <a:t> Methods </a:t>
            </a:r>
            <a:endParaRPr lang="en-US" sz="2400" b="1" dirty="0"/>
          </a:p>
        </p:txBody>
      </p:sp>
      <p:sp>
        <p:nvSpPr>
          <p:cNvPr id="6" name="Rectangle 5"/>
          <p:cNvSpPr/>
          <p:nvPr/>
        </p:nvSpPr>
        <p:spPr>
          <a:xfrm>
            <a:off x="304800" y="685800"/>
            <a:ext cx="8839200" cy="646331"/>
          </a:xfrm>
          <a:prstGeom prst="rect">
            <a:avLst/>
          </a:prstGeom>
        </p:spPr>
        <p:txBody>
          <a:bodyPr wrap="square">
            <a:spAutoFit/>
          </a:bodyPr>
          <a:lstStyle/>
          <a:p>
            <a:r>
              <a:rPr lang="en-US" dirty="0" smtClean="0"/>
              <a:t>Strings, which are widely used in Java programming, are a sequence of characters. In Java programming language, strings are treated as objects.</a:t>
            </a:r>
            <a:endParaRPr lang="en-US" dirty="0"/>
          </a:p>
        </p:txBody>
      </p:sp>
      <p:sp>
        <p:nvSpPr>
          <p:cNvPr id="7" name="Rectangle 6"/>
          <p:cNvSpPr/>
          <p:nvPr/>
        </p:nvSpPr>
        <p:spPr>
          <a:xfrm>
            <a:off x="152400" y="1828800"/>
            <a:ext cx="8991600" cy="369332"/>
          </a:xfrm>
          <a:prstGeom prst="rect">
            <a:avLst/>
          </a:prstGeom>
        </p:spPr>
        <p:txBody>
          <a:bodyPr wrap="square">
            <a:spAutoFit/>
          </a:bodyPr>
          <a:lstStyle/>
          <a:p>
            <a:r>
              <a:rPr lang="en-US" dirty="0" smtClean="0"/>
              <a:t>This method returns the </a:t>
            </a:r>
            <a:r>
              <a:rPr lang="en-US" dirty="0" err="1" smtClean="0"/>
              <a:t>the</a:t>
            </a:r>
            <a:r>
              <a:rPr lang="en-US" dirty="0" smtClean="0"/>
              <a:t> length of the sequence of characters represented by this object.</a:t>
            </a:r>
            <a:endParaRPr lang="en-US" dirty="0"/>
          </a:p>
        </p:txBody>
      </p:sp>
      <p:sp>
        <p:nvSpPr>
          <p:cNvPr id="8" name="Rectangle 7"/>
          <p:cNvSpPr/>
          <p:nvPr/>
        </p:nvSpPr>
        <p:spPr>
          <a:xfrm>
            <a:off x="533400" y="2133600"/>
            <a:ext cx="8001000" cy="923330"/>
          </a:xfrm>
          <a:prstGeom prst="rect">
            <a:avLst/>
          </a:prstGeom>
        </p:spPr>
        <p:txBody>
          <a:bodyPr wrap="square">
            <a:spAutoFit/>
          </a:bodyPr>
          <a:lstStyle/>
          <a:p>
            <a:r>
              <a:rPr lang="en-US" dirty="0" smtClean="0"/>
              <a:t>String Str1 = new String("Welcome </a:t>
            </a:r>
            <a:r>
              <a:rPr lang="en-US" dirty="0" smtClean="0"/>
              <a:t>"); </a:t>
            </a:r>
            <a:r>
              <a:rPr lang="en-US" dirty="0" smtClean="0"/>
              <a:t>String Str2 = new String("</a:t>
            </a:r>
            <a:r>
              <a:rPr lang="en-US" dirty="0" smtClean="0"/>
              <a:t>Tutorial" </a:t>
            </a:r>
            <a:r>
              <a:rPr lang="en-US" dirty="0" smtClean="0"/>
              <a:t>); </a:t>
            </a:r>
            <a:r>
              <a:rPr lang="en-US" dirty="0" err="1" smtClean="0"/>
              <a:t>System.out.print</a:t>
            </a:r>
            <a:r>
              <a:rPr lang="en-US" dirty="0" smtClean="0"/>
              <a:t>("String Length :" ); </a:t>
            </a:r>
            <a:r>
              <a:rPr lang="en-US" dirty="0" err="1" smtClean="0"/>
              <a:t>System.out.println</a:t>
            </a:r>
            <a:r>
              <a:rPr lang="en-US" dirty="0" smtClean="0"/>
              <a:t>(Str1.length()); </a:t>
            </a:r>
            <a:r>
              <a:rPr lang="en-US" dirty="0" err="1" smtClean="0"/>
              <a:t>System.out.print</a:t>
            </a:r>
            <a:r>
              <a:rPr lang="en-US" dirty="0" smtClean="0"/>
              <a:t>("String Length :" ); </a:t>
            </a:r>
            <a:r>
              <a:rPr lang="en-US" dirty="0" err="1" smtClean="0"/>
              <a:t>System.out.println</a:t>
            </a:r>
            <a:r>
              <a:rPr lang="en-US" dirty="0" smtClean="0"/>
              <a:t>(Str2.length());</a:t>
            </a:r>
            <a:endParaRPr lang="en-US" dirty="0"/>
          </a:p>
        </p:txBody>
      </p:sp>
      <p:sp>
        <p:nvSpPr>
          <p:cNvPr id="9" name="Rectangle 8"/>
          <p:cNvSpPr/>
          <p:nvPr/>
        </p:nvSpPr>
        <p:spPr>
          <a:xfrm>
            <a:off x="457200" y="3048000"/>
            <a:ext cx="3035190" cy="369332"/>
          </a:xfrm>
          <a:prstGeom prst="rect">
            <a:avLst/>
          </a:prstGeom>
        </p:spPr>
        <p:txBody>
          <a:bodyPr wrap="none">
            <a:spAutoFit/>
          </a:bodyPr>
          <a:lstStyle/>
          <a:p>
            <a:r>
              <a:rPr lang="en-US" b="1" dirty="0" smtClean="0"/>
              <a:t>Java –String replace() Method</a:t>
            </a:r>
            <a:endParaRPr lang="en-US" b="1" dirty="0"/>
          </a:p>
        </p:txBody>
      </p:sp>
      <p:sp>
        <p:nvSpPr>
          <p:cNvPr id="10" name="Rectangle 9"/>
          <p:cNvSpPr/>
          <p:nvPr/>
        </p:nvSpPr>
        <p:spPr>
          <a:xfrm>
            <a:off x="533400" y="3352800"/>
            <a:ext cx="8229600" cy="646331"/>
          </a:xfrm>
          <a:prstGeom prst="rect">
            <a:avLst/>
          </a:prstGeom>
        </p:spPr>
        <p:txBody>
          <a:bodyPr wrap="square">
            <a:spAutoFit/>
          </a:bodyPr>
          <a:lstStyle/>
          <a:p>
            <a:r>
              <a:rPr lang="en-US" dirty="0" smtClean="0"/>
              <a:t>This method returns a new string resulting from replacing all occurrences of </a:t>
            </a:r>
            <a:r>
              <a:rPr lang="en-US" dirty="0" err="1" smtClean="0"/>
              <a:t>oldChar</a:t>
            </a:r>
            <a:r>
              <a:rPr lang="en-US" dirty="0" smtClean="0"/>
              <a:t> in this string with </a:t>
            </a:r>
            <a:r>
              <a:rPr lang="en-US" dirty="0" err="1" smtClean="0"/>
              <a:t>newChar</a:t>
            </a:r>
            <a:r>
              <a:rPr lang="en-US" dirty="0" smtClean="0"/>
              <a:t>.</a:t>
            </a:r>
            <a:endParaRPr lang="en-US" dirty="0"/>
          </a:p>
        </p:txBody>
      </p:sp>
      <p:sp>
        <p:nvSpPr>
          <p:cNvPr id="11" name="Rectangle 10"/>
          <p:cNvSpPr/>
          <p:nvPr/>
        </p:nvSpPr>
        <p:spPr>
          <a:xfrm>
            <a:off x="381000" y="4191000"/>
            <a:ext cx="8153400" cy="369332"/>
          </a:xfrm>
          <a:prstGeom prst="rect">
            <a:avLst/>
          </a:prstGeom>
        </p:spPr>
        <p:txBody>
          <a:bodyPr wrap="square">
            <a:spAutoFit/>
          </a:bodyPr>
          <a:lstStyle/>
          <a:p>
            <a:r>
              <a:rPr lang="en-US" dirty="0" err="1" smtClean="0"/>
              <a:t>System.out.print</a:t>
            </a:r>
            <a:r>
              <a:rPr lang="en-US" dirty="0" smtClean="0"/>
              <a:t>("Return Value :" ); </a:t>
            </a:r>
            <a:r>
              <a:rPr lang="en-US" dirty="0" err="1" smtClean="0"/>
              <a:t>System.out.println</a:t>
            </a:r>
            <a:r>
              <a:rPr lang="en-US" dirty="0" smtClean="0"/>
              <a:t>(</a:t>
            </a:r>
            <a:r>
              <a:rPr lang="en-US" dirty="0" err="1" smtClean="0"/>
              <a:t>Str.replace</a:t>
            </a:r>
            <a:r>
              <a:rPr lang="en-US" dirty="0" smtClean="0"/>
              <a:t>('o', 'T')); </a:t>
            </a:r>
            <a:endParaRPr lang="en-US" dirty="0"/>
          </a:p>
        </p:txBody>
      </p:sp>
      <p:sp>
        <p:nvSpPr>
          <p:cNvPr id="12" name="Rectangle 11"/>
          <p:cNvSpPr/>
          <p:nvPr/>
        </p:nvSpPr>
        <p:spPr>
          <a:xfrm>
            <a:off x="533400" y="4648200"/>
            <a:ext cx="8077200" cy="646331"/>
          </a:xfrm>
          <a:prstGeom prst="rect">
            <a:avLst/>
          </a:prstGeom>
        </p:spPr>
        <p:txBody>
          <a:bodyPr wrap="square">
            <a:spAutoFit/>
          </a:bodyPr>
          <a:lstStyle/>
          <a:p>
            <a:r>
              <a:rPr lang="en-US" b="1" dirty="0" smtClean="0"/>
              <a:t>Java –String split() Method </a:t>
            </a:r>
            <a:r>
              <a:rPr lang="en-US" dirty="0" smtClean="0"/>
              <a:t>Description This method has two variants and splits this string around matches of the given regular expression.</a:t>
            </a:r>
            <a:endParaRPr lang="en-US" dirty="0"/>
          </a:p>
        </p:txBody>
      </p:sp>
      <p:sp>
        <p:nvSpPr>
          <p:cNvPr id="13" name="Rectangle 12"/>
          <p:cNvSpPr/>
          <p:nvPr/>
        </p:nvSpPr>
        <p:spPr>
          <a:xfrm>
            <a:off x="533400" y="5334000"/>
            <a:ext cx="7086600" cy="1200329"/>
          </a:xfrm>
          <a:prstGeom prst="rect">
            <a:avLst/>
          </a:prstGeom>
        </p:spPr>
        <p:txBody>
          <a:bodyPr wrap="square">
            <a:spAutoFit/>
          </a:bodyPr>
          <a:lstStyle/>
          <a:p>
            <a:r>
              <a:rPr lang="en-US" dirty="0" smtClean="0"/>
              <a:t>Here is the detail of parameters</a:t>
            </a:r>
            <a:r>
              <a:rPr lang="en-US" dirty="0" smtClean="0"/>
              <a:t>:</a:t>
            </a:r>
          </a:p>
          <a:p>
            <a:r>
              <a:rPr lang="en-US" dirty="0" smtClean="0"/>
              <a:t>  </a:t>
            </a:r>
            <a:r>
              <a:rPr lang="en-US" dirty="0" err="1" smtClean="0"/>
              <a:t>regex</a:t>
            </a:r>
            <a:r>
              <a:rPr lang="en-US" dirty="0" smtClean="0"/>
              <a:t> -- the delimiting regular expression. </a:t>
            </a:r>
          </a:p>
          <a:p>
            <a:r>
              <a:rPr lang="en-US" dirty="0" smtClean="0"/>
              <a:t>limit </a:t>
            </a:r>
            <a:r>
              <a:rPr lang="en-US" dirty="0" smtClean="0"/>
              <a:t>-- the result threshold, which means how many strings to be returned.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6477000" cy="1477328"/>
          </a:xfrm>
          <a:prstGeom prst="rect">
            <a:avLst/>
          </a:prstGeom>
        </p:spPr>
        <p:txBody>
          <a:bodyPr wrap="square">
            <a:spAutoFit/>
          </a:bodyPr>
          <a:lstStyle/>
          <a:p>
            <a:r>
              <a:rPr lang="en-US" dirty="0" smtClean="0"/>
              <a:t>import java.io</a:t>
            </a:r>
            <a:r>
              <a:rPr lang="en-US" dirty="0" smtClean="0"/>
              <a:t>.*;</a:t>
            </a:r>
          </a:p>
          <a:p>
            <a:r>
              <a:rPr lang="en-US" dirty="0" smtClean="0"/>
              <a:t> </a:t>
            </a:r>
            <a:r>
              <a:rPr lang="en-US" dirty="0" smtClean="0"/>
              <a:t>public class Test{ public static void main(String </a:t>
            </a:r>
            <a:r>
              <a:rPr lang="en-US" dirty="0" err="1" smtClean="0"/>
              <a:t>args</a:t>
            </a:r>
            <a:r>
              <a:rPr lang="en-US" dirty="0" smtClean="0"/>
              <a:t>[]){ String </a:t>
            </a:r>
            <a:r>
              <a:rPr lang="en-US" dirty="0" err="1" smtClean="0"/>
              <a:t>Str</a:t>
            </a:r>
            <a:r>
              <a:rPr lang="en-US" dirty="0" smtClean="0"/>
              <a:t> = new String("</a:t>
            </a:r>
            <a:r>
              <a:rPr lang="en-US" dirty="0" smtClean="0"/>
              <a:t>Welcome-to-</a:t>
            </a:r>
            <a:r>
              <a:rPr lang="en-US" dirty="0" err="1" smtClean="0"/>
              <a:t>pune</a:t>
            </a:r>
            <a:r>
              <a:rPr lang="en-US" dirty="0" smtClean="0"/>
              <a:t>"); </a:t>
            </a:r>
            <a:r>
              <a:rPr lang="en-US" dirty="0" err="1" smtClean="0"/>
              <a:t>System.out.println</a:t>
            </a:r>
            <a:r>
              <a:rPr lang="en-US" dirty="0" smtClean="0"/>
              <a:t>("Return Value :" ); </a:t>
            </a:r>
            <a:endParaRPr lang="en-US" dirty="0" smtClean="0"/>
          </a:p>
          <a:p>
            <a:r>
              <a:rPr lang="en-US" dirty="0" smtClean="0"/>
              <a:t>for </a:t>
            </a:r>
            <a:r>
              <a:rPr lang="en-US" dirty="0" smtClean="0"/>
              <a:t>(String </a:t>
            </a:r>
            <a:r>
              <a:rPr lang="en-US" dirty="0" err="1" smtClean="0"/>
              <a:t>retval</a:t>
            </a:r>
            <a:r>
              <a:rPr lang="en-US" dirty="0" smtClean="0"/>
              <a:t>: </a:t>
            </a:r>
            <a:r>
              <a:rPr lang="en-US" dirty="0" err="1" smtClean="0"/>
              <a:t>Str.split</a:t>
            </a:r>
            <a:r>
              <a:rPr lang="en-US" dirty="0" smtClean="0"/>
              <a:t>("-", 2))</a:t>
            </a:r>
            <a:endParaRPr lang="en-US" dirty="0"/>
          </a:p>
        </p:txBody>
      </p:sp>
      <p:sp>
        <p:nvSpPr>
          <p:cNvPr id="5" name="Rectangle 4"/>
          <p:cNvSpPr/>
          <p:nvPr/>
        </p:nvSpPr>
        <p:spPr>
          <a:xfrm>
            <a:off x="381000" y="1828800"/>
            <a:ext cx="4572000" cy="923330"/>
          </a:xfrm>
          <a:prstGeom prst="rect">
            <a:avLst/>
          </a:prstGeom>
        </p:spPr>
        <p:txBody>
          <a:bodyPr>
            <a:spAutoFit/>
          </a:bodyPr>
          <a:lstStyle/>
          <a:p>
            <a:r>
              <a:rPr lang="en-US" dirty="0" smtClean="0"/>
              <a:t>This will produce the following result: Return Value : Welcome </a:t>
            </a:r>
            <a:endParaRPr lang="en-US" dirty="0" smtClean="0"/>
          </a:p>
          <a:p>
            <a:r>
              <a:rPr lang="en-US" dirty="0" smtClean="0"/>
              <a:t>to-</a:t>
            </a:r>
            <a:r>
              <a:rPr lang="en-US" dirty="0" err="1" smtClean="0"/>
              <a:t>pune</a:t>
            </a:r>
            <a:endParaRPr lang="en-US" dirty="0"/>
          </a:p>
        </p:txBody>
      </p:sp>
      <p:sp>
        <p:nvSpPr>
          <p:cNvPr id="6" name="Rectangle 5"/>
          <p:cNvSpPr/>
          <p:nvPr/>
        </p:nvSpPr>
        <p:spPr>
          <a:xfrm>
            <a:off x="304800" y="2743200"/>
            <a:ext cx="3567067" cy="369332"/>
          </a:xfrm>
          <a:prstGeom prst="rect">
            <a:avLst/>
          </a:prstGeom>
        </p:spPr>
        <p:txBody>
          <a:bodyPr wrap="none">
            <a:spAutoFit/>
          </a:bodyPr>
          <a:lstStyle/>
          <a:p>
            <a:r>
              <a:rPr lang="en-US" b="1" dirty="0" smtClean="0"/>
              <a:t>Java –String </a:t>
            </a:r>
            <a:r>
              <a:rPr lang="en-US" b="1" dirty="0" err="1" smtClean="0"/>
              <a:t>toLowerCase</a:t>
            </a:r>
            <a:r>
              <a:rPr lang="en-US" b="1" dirty="0" smtClean="0"/>
              <a:t>() Method</a:t>
            </a:r>
            <a:endParaRPr lang="en-US" b="1" dirty="0"/>
          </a:p>
        </p:txBody>
      </p:sp>
      <p:sp>
        <p:nvSpPr>
          <p:cNvPr id="7" name="Rectangle 6"/>
          <p:cNvSpPr/>
          <p:nvPr/>
        </p:nvSpPr>
        <p:spPr>
          <a:xfrm>
            <a:off x="381000" y="3200400"/>
            <a:ext cx="3627019" cy="369332"/>
          </a:xfrm>
          <a:prstGeom prst="rect">
            <a:avLst/>
          </a:prstGeom>
        </p:spPr>
        <p:txBody>
          <a:bodyPr wrap="none">
            <a:spAutoFit/>
          </a:bodyPr>
          <a:lstStyle/>
          <a:p>
            <a:r>
              <a:rPr lang="en-US" b="1" dirty="0" smtClean="0"/>
              <a:t>Java –String </a:t>
            </a:r>
            <a:r>
              <a:rPr lang="en-US" b="1" dirty="0" err="1" smtClean="0"/>
              <a:t>toUpperCase</a:t>
            </a:r>
            <a:r>
              <a:rPr lang="en-US" b="1" dirty="0" smtClean="0"/>
              <a:t>() Method </a:t>
            </a:r>
            <a:endParaRPr lang="en-US" b="1" dirty="0"/>
          </a:p>
        </p:txBody>
      </p:sp>
      <p:sp>
        <p:nvSpPr>
          <p:cNvPr id="8" name="Rectangle 7"/>
          <p:cNvSpPr/>
          <p:nvPr/>
        </p:nvSpPr>
        <p:spPr>
          <a:xfrm>
            <a:off x="152400" y="3657600"/>
            <a:ext cx="8991600" cy="646331"/>
          </a:xfrm>
          <a:prstGeom prst="rect">
            <a:avLst/>
          </a:prstGeom>
        </p:spPr>
        <p:txBody>
          <a:bodyPr wrap="square">
            <a:spAutoFit/>
          </a:bodyPr>
          <a:lstStyle/>
          <a:p>
            <a:r>
              <a:rPr lang="en-US" dirty="0" smtClean="0"/>
              <a:t>     </a:t>
            </a:r>
            <a:r>
              <a:rPr lang="en-US" b="1" dirty="0" smtClean="0"/>
              <a:t>Java </a:t>
            </a:r>
            <a:r>
              <a:rPr lang="en-US" b="1" dirty="0" smtClean="0"/>
              <a:t>–String trim() </a:t>
            </a:r>
            <a:r>
              <a:rPr lang="en-US" b="1" dirty="0" smtClean="0"/>
              <a:t>Method</a:t>
            </a:r>
          </a:p>
          <a:p>
            <a:r>
              <a:rPr lang="en-US" dirty="0" smtClean="0"/>
              <a:t>  </a:t>
            </a:r>
            <a:r>
              <a:rPr lang="en-US" dirty="0" smtClean="0"/>
              <a:t>This method returns a copy of the string, with leading and trailing whitespace omitted.</a:t>
            </a:r>
            <a:endParaRPr lang="en-US" dirty="0"/>
          </a:p>
        </p:txBody>
      </p:sp>
      <p:sp>
        <p:nvSpPr>
          <p:cNvPr id="9" name="Rectangle 8"/>
          <p:cNvSpPr/>
          <p:nvPr/>
        </p:nvSpPr>
        <p:spPr>
          <a:xfrm>
            <a:off x="304800" y="4267200"/>
            <a:ext cx="8839200" cy="646331"/>
          </a:xfrm>
          <a:prstGeom prst="rect">
            <a:avLst/>
          </a:prstGeom>
        </p:spPr>
        <p:txBody>
          <a:bodyPr wrap="square">
            <a:spAutoFit/>
          </a:bodyPr>
          <a:lstStyle/>
          <a:p>
            <a:r>
              <a:rPr lang="en-US" b="1" dirty="0" smtClean="0"/>
              <a:t>Java –String </a:t>
            </a:r>
            <a:r>
              <a:rPr lang="en-US" b="1" dirty="0" err="1" smtClean="0"/>
              <a:t>valueOf</a:t>
            </a:r>
            <a:r>
              <a:rPr lang="en-US" b="1" dirty="0" smtClean="0"/>
              <a:t>() Method </a:t>
            </a:r>
            <a:r>
              <a:rPr lang="en-US" dirty="0" smtClean="0"/>
              <a:t> </a:t>
            </a:r>
            <a:r>
              <a:rPr lang="en-US" dirty="0" smtClean="0"/>
              <a:t>This method has the following variants, which depend on the passed parameters. This method returns the string representation of the passed argument.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04800"/>
            <a:ext cx="8305800" cy="1077218"/>
          </a:xfrm>
          <a:prstGeom prst="rect">
            <a:avLst/>
          </a:prstGeom>
        </p:spPr>
        <p:txBody>
          <a:bodyPr wrap="square">
            <a:spAutoFit/>
          </a:bodyPr>
          <a:lstStyle/>
          <a:p>
            <a:r>
              <a:rPr lang="en-US" sz="2800" b="1" dirty="0" smtClean="0"/>
              <a:t>                    </a:t>
            </a:r>
            <a:r>
              <a:rPr lang="en-US" sz="2800" b="1" dirty="0" err="1" smtClean="0"/>
              <a:t>StringTokenizer</a:t>
            </a:r>
            <a:r>
              <a:rPr lang="en-US" sz="2800" b="1" dirty="0" smtClean="0"/>
              <a:t> </a:t>
            </a:r>
            <a:r>
              <a:rPr lang="en-US" sz="2800" b="1" dirty="0" smtClean="0"/>
              <a:t>in Java</a:t>
            </a:r>
          </a:p>
          <a:p>
            <a:r>
              <a:rPr lang="en-US" dirty="0" smtClean="0"/>
              <a:t>The</a:t>
            </a:r>
            <a:r>
              <a:rPr lang="en-US" dirty="0" smtClean="0"/>
              <a:t> </a:t>
            </a:r>
            <a:r>
              <a:rPr lang="en-US" b="1" dirty="0" err="1" smtClean="0"/>
              <a:t>java.util.StringTokenizer</a:t>
            </a:r>
            <a:r>
              <a:rPr lang="en-US" dirty="0" smtClean="0"/>
              <a:t> class allows you to break a string into tokens. It is simple way to break string</a:t>
            </a:r>
            <a:r>
              <a:rPr lang="en-US" dirty="0" smtClean="0"/>
              <a:t>.</a:t>
            </a:r>
            <a:endParaRPr lang="en-US" dirty="0" smtClean="0"/>
          </a:p>
        </p:txBody>
      </p:sp>
      <p:graphicFrame>
        <p:nvGraphicFramePr>
          <p:cNvPr id="12" name="Table 11"/>
          <p:cNvGraphicFramePr>
            <a:graphicFrameLocks noGrp="1"/>
          </p:cNvGraphicFramePr>
          <p:nvPr/>
        </p:nvGraphicFramePr>
        <p:xfrm>
          <a:off x="457200" y="2286000"/>
          <a:ext cx="6096000" cy="3273942"/>
        </p:xfrm>
        <a:graphic>
          <a:graphicData uri="http://schemas.openxmlformats.org/drawingml/2006/table">
            <a:tbl>
              <a:tblPr/>
              <a:tblGrid>
                <a:gridCol w="3048000"/>
                <a:gridCol w="3048000"/>
              </a:tblGrid>
              <a:tr h="277286">
                <a:tc>
                  <a:txBody>
                    <a:bodyPr/>
                    <a:lstStyle/>
                    <a:p>
                      <a:pPr algn="l" fontAlgn="t"/>
                      <a:r>
                        <a:rPr lang="en-US" sz="1400">
                          <a:solidFill>
                            <a:srgbClr val="000000"/>
                          </a:solidFill>
                          <a:latin typeface="times new roman"/>
                        </a:rPr>
                        <a:t>Public method</a:t>
                      </a:r>
                    </a:p>
                  </a:txBody>
                  <a:tcPr marL="35733" marR="35733" marT="35733" marB="35733">
                    <a:lnL w="9525" cap="flat" cmpd="sng" algn="ctr">
                      <a:solidFill>
                        <a:srgbClr val="A04109"/>
                      </a:solidFill>
                      <a:prstDash val="solid"/>
                      <a:round/>
                      <a:headEnd type="none" w="med" len="med"/>
                      <a:tailEnd type="none" w="med" len="med"/>
                    </a:lnL>
                    <a:lnR w="9525" cap="flat" cmpd="sng" algn="ctr">
                      <a:solidFill>
                        <a:srgbClr val="A04109"/>
                      </a:solidFill>
                      <a:prstDash val="solid"/>
                      <a:round/>
                      <a:headEnd type="none" w="med" len="med"/>
                      <a:tailEnd type="none" w="med" len="med"/>
                    </a:lnR>
                    <a:lnT w="9525" cap="flat" cmpd="sng" algn="ctr">
                      <a:solidFill>
                        <a:srgbClr val="A0410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a:solidFill>
                            <a:srgbClr val="000000"/>
                          </a:solidFill>
                          <a:latin typeface="times new roman"/>
                        </a:rPr>
                        <a:t>Description</a:t>
                      </a:r>
                    </a:p>
                  </a:txBody>
                  <a:tcPr marL="35733" marR="35733" marT="35733" marB="35733">
                    <a:lnL w="9525" cap="flat" cmpd="sng" algn="ctr">
                      <a:solidFill>
                        <a:srgbClr val="A04109"/>
                      </a:solidFill>
                      <a:prstDash val="solid"/>
                      <a:round/>
                      <a:headEnd type="none" w="med" len="med"/>
                      <a:tailEnd type="none" w="med" len="med"/>
                    </a:lnL>
                    <a:lnR w="9525" cap="flat" cmpd="sng" algn="ctr">
                      <a:solidFill>
                        <a:srgbClr val="A04109"/>
                      </a:solidFill>
                      <a:prstDash val="solid"/>
                      <a:round/>
                      <a:headEnd type="none" w="med" len="med"/>
                      <a:tailEnd type="none" w="med" len="med"/>
                    </a:lnR>
                    <a:lnT w="9525" cap="flat" cmpd="sng" algn="ctr">
                      <a:solidFill>
                        <a:srgbClr val="A0410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83106">
                <a:tc>
                  <a:txBody>
                    <a:bodyPr/>
                    <a:lstStyle/>
                    <a:p>
                      <a:pPr algn="just" fontAlgn="t"/>
                      <a:r>
                        <a:rPr lang="en-US" sz="1400" b="0" i="0">
                          <a:solidFill>
                            <a:srgbClr val="000000"/>
                          </a:solidFill>
                          <a:latin typeface="verdana"/>
                        </a:rPr>
                        <a:t>boolean hasMoreTokens()</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latin typeface="verdana"/>
                        </a:rPr>
                        <a:t>checks if there is more tokens available.</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483106">
                <a:tc>
                  <a:txBody>
                    <a:bodyPr/>
                    <a:lstStyle/>
                    <a:p>
                      <a:pPr algn="just" fontAlgn="t"/>
                      <a:r>
                        <a:rPr lang="en-US" sz="1400" b="0" i="0">
                          <a:solidFill>
                            <a:srgbClr val="000000"/>
                          </a:solidFill>
                          <a:latin typeface="verdana"/>
                        </a:rPr>
                        <a:t>String nextToken()</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latin typeface="verdana"/>
                        </a:rPr>
                        <a:t>returns the next token from the StringTokenizer object.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83106">
                <a:tc>
                  <a:txBody>
                    <a:bodyPr/>
                    <a:lstStyle/>
                    <a:p>
                      <a:pPr algn="just" fontAlgn="t"/>
                      <a:r>
                        <a:rPr lang="en-US" sz="1400" b="0" i="0">
                          <a:solidFill>
                            <a:srgbClr val="000000"/>
                          </a:solidFill>
                          <a:latin typeface="verdana"/>
                        </a:rPr>
                        <a:t>String nextToken(String delim)</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latin typeface="verdana"/>
                        </a:rPr>
                        <a:t>returns the next token based on the delimeter.</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483106">
                <a:tc>
                  <a:txBody>
                    <a:bodyPr/>
                    <a:lstStyle/>
                    <a:p>
                      <a:pPr algn="just" fontAlgn="t"/>
                      <a:r>
                        <a:rPr lang="en-US" sz="1400" b="0" i="0">
                          <a:solidFill>
                            <a:srgbClr val="000000"/>
                          </a:solidFill>
                          <a:latin typeface="verdana"/>
                        </a:rPr>
                        <a:t>boolean hasMoreElements()</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latin typeface="verdana"/>
                        </a:rPr>
                        <a:t>same as hasMoreTokens() method.</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83106">
                <a:tc>
                  <a:txBody>
                    <a:bodyPr/>
                    <a:lstStyle/>
                    <a:p>
                      <a:pPr algn="just" fontAlgn="t"/>
                      <a:r>
                        <a:rPr lang="en-US" sz="1400" b="0" i="0">
                          <a:solidFill>
                            <a:srgbClr val="000000"/>
                          </a:solidFill>
                          <a:latin typeface="verdana"/>
                        </a:rPr>
                        <a:t>Object nextElement()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latin typeface="verdana"/>
                        </a:rPr>
                        <a:t>same as nextToken() but its return type is Object.</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483106">
                <a:tc>
                  <a:txBody>
                    <a:bodyPr/>
                    <a:lstStyle/>
                    <a:p>
                      <a:pPr algn="just" fontAlgn="t"/>
                      <a:r>
                        <a:rPr lang="en-US" sz="1400" b="0" i="0">
                          <a:solidFill>
                            <a:srgbClr val="000000"/>
                          </a:solidFill>
                          <a:latin typeface="verdana"/>
                        </a:rPr>
                        <a:t>int countTokens()</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latin typeface="verdana"/>
                        </a:rPr>
                        <a:t>returns the total number of tokens.</a:t>
                      </a:r>
                    </a:p>
                  </a:txBody>
                  <a:tcPr marL="35733" marR="35733" marT="35733" marB="35733">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
        <p:nvSpPr>
          <p:cNvPr id="34823" name="Rectangle 7"/>
          <p:cNvSpPr>
            <a:spLocks noChangeArrowheads="1"/>
          </p:cNvSpPr>
          <p:nvPr/>
        </p:nvSpPr>
        <p:spPr bwMode="auto">
          <a:xfrm>
            <a:off x="457200" y="1295400"/>
            <a:ext cx="6422977" cy="584775"/>
          </a:xfrm>
          <a:prstGeom prst="rect">
            <a:avLst/>
          </a:prstGeom>
          <a:solidFill>
            <a:srgbClr val="FFFFFF"/>
          </a:solidFill>
          <a:ln w="9525">
            <a:noFill/>
            <a:miter lim="800000"/>
            <a:headEnd/>
            <a:tailEnd/>
          </a:ln>
          <a:effectLst/>
        </p:spPr>
        <p:txBody>
          <a:bodyPr vert="horz" wrap="none" lIns="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610B4B"/>
                </a:solidFill>
                <a:effectLst/>
                <a:latin typeface="erdana"/>
                <a:cs typeface="Arial" pitchFamily="34" charset="0"/>
              </a:rPr>
              <a:t>Methods of </a:t>
            </a:r>
            <a:r>
              <a:rPr kumimoji="0" lang="en-US" sz="1600" b="1" i="0" u="none" strike="noStrike" cap="none" normalizeH="0" baseline="0" dirty="0" err="1" smtClean="0">
                <a:ln>
                  <a:noFill/>
                </a:ln>
                <a:solidFill>
                  <a:srgbClr val="610B4B"/>
                </a:solidFill>
                <a:effectLst/>
                <a:latin typeface="erdana"/>
                <a:cs typeface="Arial" pitchFamily="34" charset="0"/>
              </a:rPr>
              <a:t>StringTokenizer</a:t>
            </a:r>
            <a:r>
              <a:rPr kumimoji="0" lang="en-US" sz="1600" b="1" i="0" u="none" strike="noStrike" cap="none" normalizeH="0" baseline="0" dirty="0" smtClean="0">
                <a:ln>
                  <a:noFill/>
                </a:ln>
                <a:solidFill>
                  <a:srgbClr val="610B4B"/>
                </a:solidFill>
                <a:effectLst/>
                <a:latin typeface="erdana"/>
                <a:cs typeface="Arial" pitchFamily="34" charset="0"/>
              </a:rPr>
              <a:t> class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6 useful methods of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StringTokenizer</a:t>
            </a:r>
            <a:r>
              <a:rPr kumimoji="0" lang="en-US" sz="1600" b="0" i="0" u="none" strike="noStrike" cap="none" normalizeH="0" baseline="0" dirty="0" smtClean="0">
                <a:ln>
                  <a:noFill/>
                </a:ln>
                <a:solidFill>
                  <a:srgbClr val="000000"/>
                </a:solidFill>
                <a:effectLst/>
                <a:latin typeface="Verdana" pitchFamily="34" charset="0"/>
                <a:cs typeface="Arial" pitchFamily="34" charset="0"/>
              </a:rPr>
              <a:t> class are as follows: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7391400" cy="1200329"/>
          </a:xfrm>
          <a:prstGeom prst="rect">
            <a:avLst/>
          </a:prstGeom>
        </p:spPr>
        <p:txBody>
          <a:bodyPr wrap="square">
            <a:spAutoFit/>
          </a:bodyPr>
          <a:lstStyle/>
          <a:p>
            <a:r>
              <a:rPr lang="en-US" b="1" dirty="0" smtClean="0"/>
              <a:t>import</a:t>
            </a:r>
            <a:r>
              <a:rPr lang="en-US" dirty="0" smtClean="0"/>
              <a:t> </a:t>
            </a:r>
            <a:r>
              <a:rPr lang="en-US" dirty="0" err="1" smtClean="0"/>
              <a:t>java.util.StringTokenizer</a:t>
            </a:r>
            <a:r>
              <a:rPr lang="en-US" dirty="0" smtClean="0"/>
              <a:t>;  </a:t>
            </a:r>
          </a:p>
          <a:p>
            <a:r>
              <a:rPr lang="en-US" b="1" dirty="0" smtClean="0"/>
              <a:t>public</a:t>
            </a:r>
            <a:r>
              <a:rPr lang="en-US" dirty="0" smtClean="0"/>
              <a:t> </a:t>
            </a:r>
            <a:r>
              <a:rPr lang="en-US" b="1" dirty="0" smtClean="0"/>
              <a:t>class</a:t>
            </a:r>
            <a:r>
              <a:rPr lang="en-US" dirty="0" smtClean="0"/>
              <a:t> Simple{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a:t>
            </a:r>
            <a:r>
              <a:rPr lang="en-US" dirty="0" err="1" smtClean="0"/>
              <a:t>StringTokenizer</a:t>
            </a:r>
            <a:r>
              <a:rPr lang="en-US" dirty="0" smtClean="0"/>
              <a:t> </a:t>
            </a:r>
            <a:r>
              <a:rPr lang="en-US" dirty="0" err="1" smtClean="0"/>
              <a:t>st</a:t>
            </a:r>
            <a:r>
              <a:rPr lang="en-US" dirty="0" smtClean="0"/>
              <a:t> = </a:t>
            </a:r>
            <a:r>
              <a:rPr lang="en-US" b="1" dirty="0" smtClean="0"/>
              <a:t>new</a:t>
            </a:r>
            <a:r>
              <a:rPr lang="en-US" dirty="0" smtClean="0"/>
              <a:t> </a:t>
            </a:r>
            <a:r>
              <a:rPr lang="en-US" dirty="0" err="1" smtClean="0"/>
              <a:t>StringTokenizer</a:t>
            </a:r>
            <a:r>
              <a:rPr lang="en-US" dirty="0" smtClean="0"/>
              <a:t>("my name is khan"," ")</a:t>
            </a:r>
            <a:endParaRPr lang="en-US" dirty="0"/>
          </a:p>
        </p:txBody>
      </p:sp>
      <p:sp>
        <p:nvSpPr>
          <p:cNvPr id="5" name="Rectangle 4"/>
          <p:cNvSpPr/>
          <p:nvPr/>
        </p:nvSpPr>
        <p:spPr>
          <a:xfrm>
            <a:off x="609600" y="1600200"/>
            <a:ext cx="7391400" cy="923330"/>
          </a:xfrm>
          <a:prstGeom prst="rect">
            <a:avLst/>
          </a:prstGeom>
        </p:spPr>
        <p:txBody>
          <a:bodyPr wrap="square">
            <a:spAutoFit/>
          </a:bodyPr>
          <a:lstStyle/>
          <a:p>
            <a:r>
              <a:rPr lang="en-US" b="1" dirty="0" smtClean="0"/>
              <a:t>while</a:t>
            </a:r>
            <a:r>
              <a:rPr lang="en-US" dirty="0" smtClean="0"/>
              <a:t> (</a:t>
            </a:r>
            <a:r>
              <a:rPr lang="en-US" dirty="0" err="1" smtClean="0"/>
              <a:t>st.hasMoreTokens</a:t>
            </a:r>
            <a:r>
              <a:rPr lang="en-US" dirty="0" smtClean="0"/>
              <a:t>()) {  </a:t>
            </a:r>
          </a:p>
          <a:p>
            <a:r>
              <a:rPr lang="en-US" dirty="0" smtClean="0"/>
              <a:t>         </a:t>
            </a:r>
            <a:r>
              <a:rPr lang="en-US" dirty="0" err="1" smtClean="0"/>
              <a:t>System.out.println</a:t>
            </a:r>
            <a:r>
              <a:rPr lang="en-US" dirty="0" smtClean="0"/>
              <a:t>(</a:t>
            </a:r>
            <a:r>
              <a:rPr lang="en-US" dirty="0" err="1" smtClean="0"/>
              <a:t>st.nextToken</a:t>
            </a:r>
            <a:r>
              <a:rPr lang="en-US" dirty="0" smtClean="0"/>
              <a:t>());  </a:t>
            </a:r>
          </a:p>
          <a:p>
            <a:r>
              <a:rPr lang="en-US" dirty="0" smtClean="0"/>
              <a:t>     }  </a:t>
            </a:r>
            <a:r>
              <a:rPr lang="en-US" dirty="0" smtClean="0"/>
              <a:t>}</a:t>
            </a:r>
            <a:r>
              <a:rPr lang="en-US" dirty="0" smtClean="0"/>
              <a:t>  </a:t>
            </a:r>
            <a:r>
              <a:rPr lang="en-US" dirty="0" smtClean="0"/>
              <a:t>}</a:t>
            </a:r>
            <a:r>
              <a:rPr lang="en-US" dirty="0" smtClean="0"/>
              <a:t>  </a:t>
            </a:r>
            <a:endParaRPr lang="en-US" dirty="0"/>
          </a:p>
        </p:txBody>
      </p:sp>
      <p:sp>
        <p:nvSpPr>
          <p:cNvPr id="50177" name="Rectangle 1"/>
          <p:cNvSpPr>
            <a:spLocks noChangeArrowheads="1"/>
          </p:cNvSpPr>
          <p:nvPr/>
        </p:nvSpPr>
        <p:spPr bwMode="auto">
          <a:xfrm>
            <a:off x="1295400" y="2971800"/>
            <a:ext cx="1191352"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Output:my</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name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is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khan</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Rectangle 6"/>
          <p:cNvSpPr/>
          <p:nvPr/>
        </p:nvSpPr>
        <p:spPr>
          <a:xfrm>
            <a:off x="228600" y="5029200"/>
            <a:ext cx="7086600" cy="369332"/>
          </a:xfrm>
          <a:prstGeom prst="rect">
            <a:avLst/>
          </a:prstGeom>
        </p:spPr>
        <p:txBody>
          <a:bodyPr wrap="square">
            <a:spAutoFit/>
          </a:bodyPr>
          <a:lstStyle/>
          <a:p>
            <a:r>
              <a:rPr lang="en-US" dirty="0" err="1" smtClean="0"/>
              <a:t>System.out.println</a:t>
            </a:r>
            <a:r>
              <a:rPr lang="en-US" dirty="0" smtClean="0"/>
              <a:t>("Next token is : " + </a:t>
            </a:r>
            <a:r>
              <a:rPr lang="en-US" dirty="0" err="1" smtClean="0"/>
              <a:t>st.nextToken</a:t>
            </a:r>
            <a:r>
              <a:rPr lang="en-US" dirty="0" smtClean="0"/>
              <a:t>(","))</a:t>
            </a:r>
            <a:endParaRPr lang="en-US" dirty="0"/>
          </a:p>
        </p:txBody>
      </p:sp>
      <p:sp>
        <p:nvSpPr>
          <p:cNvPr id="8" name="Rectangle 7"/>
          <p:cNvSpPr/>
          <p:nvPr/>
        </p:nvSpPr>
        <p:spPr>
          <a:xfrm>
            <a:off x="304800" y="4495800"/>
            <a:ext cx="6629400" cy="369332"/>
          </a:xfrm>
          <a:prstGeom prst="rect">
            <a:avLst/>
          </a:prstGeom>
        </p:spPr>
        <p:txBody>
          <a:bodyPr wrap="square">
            <a:spAutoFit/>
          </a:bodyPr>
          <a:lstStyle/>
          <a:p>
            <a:r>
              <a:rPr lang="en-US" dirty="0" err="1" smtClean="0"/>
              <a:t>StringTokenizer</a:t>
            </a:r>
            <a:r>
              <a:rPr lang="en-US" dirty="0" smtClean="0"/>
              <a:t> </a:t>
            </a:r>
            <a:r>
              <a:rPr lang="en-US" dirty="0" err="1" smtClean="0"/>
              <a:t>st</a:t>
            </a:r>
            <a:r>
              <a:rPr lang="en-US" dirty="0" smtClean="0"/>
              <a:t> = </a:t>
            </a:r>
            <a:r>
              <a:rPr lang="en-US" b="1" dirty="0" smtClean="0"/>
              <a:t>new</a:t>
            </a:r>
            <a:r>
              <a:rPr lang="en-US" dirty="0" smtClean="0"/>
              <a:t> </a:t>
            </a:r>
            <a:r>
              <a:rPr lang="en-US" dirty="0" err="1" smtClean="0"/>
              <a:t>StringTokenizer</a:t>
            </a:r>
            <a:r>
              <a:rPr lang="en-US" dirty="0" smtClean="0"/>
              <a:t>("</a:t>
            </a:r>
            <a:r>
              <a:rPr lang="en-US" dirty="0" err="1" smtClean="0"/>
              <a:t>my,name,is,khan</a:t>
            </a:r>
            <a:r>
              <a:rPr lang="en-US" dirty="0" smtClean="0"/>
              <a:t>");</a:t>
            </a:r>
            <a:endParaRPr lang="en-US" dirty="0"/>
          </a:p>
        </p:txBody>
      </p:sp>
      <p:sp>
        <p:nvSpPr>
          <p:cNvPr id="50178" name="Rectangle 2"/>
          <p:cNvSpPr>
            <a:spLocks noChangeArrowheads="1"/>
          </p:cNvSpPr>
          <p:nvPr/>
        </p:nvSpPr>
        <p:spPr bwMode="auto">
          <a:xfrm>
            <a:off x="381000" y="5486400"/>
            <a:ext cx="255069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Output:Next</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token is : my</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6324600" cy="923330"/>
          </a:xfrm>
          <a:prstGeom prst="rect">
            <a:avLst/>
          </a:prstGeom>
        </p:spPr>
        <p:txBody>
          <a:bodyPr wrap="square">
            <a:spAutoFit/>
          </a:bodyPr>
          <a:lstStyle/>
          <a:p>
            <a:r>
              <a:rPr lang="en-US" b="1" dirty="0" smtClean="0"/>
              <a:t>What is Java?</a:t>
            </a:r>
          </a:p>
          <a:p>
            <a:r>
              <a:rPr lang="en-US" dirty="0" smtClean="0"/>
              <a:t>Java is a </a:t>
            </a:r>
            <a:r>
              <a:rPr lang="en-US" b="1" dirty="0" smtClean="0"/>
              <a:t>programming language</a:t>
            </a:r>
          </a:p>
          <a:p>
            <a:r>
              <a:rPr lang="en-US" dirty="0" smtClean="0"/>
              <a:t> </a:t>
            </a:r>
            <a:endParaRPr lang="en-US" dirty="0"/>
          </a:p>
        </p:txBody>
      </p:sp>
      <p:sp>
        <p:nvSpPr>
          <p:cNvPr id="5" name="Rectangle 4"/>
          <p:cNvSpPr/>
          <p:nvPr/>
        </p:nvSpPr>
        <p:spPr>
          <a:xfrm>
            <a:off x="533400" y="990600"/>
            <a:ext cx="3242811" cy="369332"/>
          </a:xfrm>
          <a:prstGeom prst="rect">
            <a:avLst/>
          </a:prstGeom>
        </p:spPr>
        <p:txBody>
          <a:bodyPr wrap="none">
            <a:spAutoFit/>
          </a:bodyPr>
          <a:lstStyle/>
          <a:p>
            <a:r>
              <a:rPr lang="en-US" dirty="0" smtClean="0"/>
              <a:t>developed by Sun Microsystems </a:t>
            </a:r>
            <a:endParaRPr lang="en-US" dirty="0"/>
          </a:p>
        </p:txBody>
      </p:sp>
      <p:sp>
        <p:nvSpPr>
          <p:cNvPr id="6" name="Rectangle 5"/>
          <p:cNvSpPr/>
          <p:nvPr/>
        </p:nvSpPr>
        <p:spPr>
          <a:xfrm>
            <a:off x="609600" y="1295400"/>
            <a:ext cx="5105400" cy="1200329"/>
          </a:xfrm>
          <a:prstGeom prst="rect">
            <a:avLst/>
          </a:prstGeom>
        </p:spPr>
        <p:txBody>
          <a:bodyPr wrap="square">
            <a:spAutoFit/>
          </a:bodyPr>
          <a:lstStyle/>
          <a:p>
            <a:r>
              <a:rPr lang="en-US" b="1" dirty="0" smtClean="0"/>
              <a:t>class</a:t>
            </a:r>
            <a:r>
              <a:rPr lang="en-US" dirty="0" smtClean="0"/>
              <a:t> Simple{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a:t>
            </a:r>
            <a:r>
              <a:rPr lang="en-US" dirty="0" err="1" smtClean="0"/>
              <a:t>System.out.println</a:t>
            </a:r>
            <a:r>
              <a:rPr lang="en-US" dirty="0" smtClean="0"/>
              <a:t>("Hello Java");  </a:t>
            </a:r>
          </a:p>
          <a:p>
            <a:r>
              <a:rPr lang="en-US" dirty="0" smtClean="0"/>
              <a:t>    }  </a:t>
            </a:r>
            <a:r>
              <a:rPr lang="en-US" dirty="0" smtClean="0"/>
              <a:t>}</a:t>
            </a:r>
            <a:r>
              <a:rPr lang="en-US" dirty="0" smtClean="0"/>
              <a:t>  </a:t>
            </a:r>
            <a:endParaRPr lang="en-US" dirty="0"/>
          </a:p>
        </p:txBody>
      </p:sp>
      <p:sp>
        <p:nvSpPr>
          <p:cNvPr id="7" name="Rectangle 6"/>
          <p:cNvSpPr/>
          <p:nvPr/>
        </p:nvSpPr>
        <p:spPr>
          <a:xfrm>
            <a:off x="533400" y="2514600"/>
            <a:ext cx="7924800" cy="646331"/>
          </a:xfrm>
          <a:prstGeom prst="rect">
            <a:avLst/>
          </a:prstGeom>
        </p:spPr>
        <p:txBody>
          <a:bodyPr wrap="square">
            <a:spAutoFit/>
          </a:bodyPr>
          <a:lstStyle/>
          <a:p>
            <a:r>
              <a:rPr lang="en-US" b="1" dirty="0" smtClean="0"/>
              <a:t>Object Oriented</a:t>
            </a:r>
            <a:r>
              <a:rPr lang="en-US" dirty="0" smtClean="0"/>
              <a:t>: In Java, everything is an Object. Java can be easily extended since it is based on the Object model.</a:t>
            </a:r>
            <a:endParaRPr lang="en-US" dirty="0"/>
          </a:p>
        </p:txBody>
      </p:sp>
      <p:sp>
        <p:nvSpPr>
          <p:cNvPr id="8" name="Rectangle 7"/>
          <p:cNvSpPr/>
          <p:nvPr/>
        </p:nvSpPr>
        <p:spPr>
          <a:xfrm>
            <a:off x="304800" y="3200400"/>
            <a:ext cx="8686800" cy="3416320"/>
          </a:xfrm>
          <a:prstGeom prst="rect">
            <a:avLst/>
          </a:prstGeom>
        </p:spPr>
        <p:txBody>
          <a:bodyPr wrap="square">
            <a:spAutoFit/>
          </a:bodyPr>
          <a:lstStyle/>
          <a:p>
            <a:r>
              <a:rPr lang="en-US" dirty="0" smtClean="0"/>
              <a:t>When we consider a Java program, it can be defined as a collection of objects that communicate via invoking each other's methods. Let us now briefly look into what do class, object, methods, and instance variables mean. </a:t>
            </a:r>
            <a:endParaRPr lang="en-US" dirty="0" smtClean="0"/>
          </a:p>
          <a:p>
            <a:r>
              <a:rPr lang="en-US" dirty="0" smtClean="0"/>
              <a:t> </a:t>
            </a:r>
            <a:r>
              <a:rPr lang="en-US" dirty="0" smtClean="0"/>
              <a:t>Object - Objects have states and behaviors. Example: A dog has states - color, name, breed as well as behavior such as wagging their tail, barking, eating. An object is an instance of a class. </a:t>
            </a:r>
            <a:endParaRPr lang="en-US" dirty="0" smtClean="0"/>
          </a:p>
          <a:p>
            <a:r>
              <a:rPr lang="en-US" dirty="0" smtClean="0"/>
              <a:t> </a:t>
            </a:r>
            <a:r>
              <a:rPr lang="en-US" dirty="0" smtClean="0"/>
              <a:t>Class - A class can be defined as a template/blueprint that describes the behavior/state that the object of its type supports. </a:t>
            </a:r>
            <a:endParaRPr lang="en-US" dirty="0" smtClean="0"/>
          </a:p>
          <a:p>
            <a:r>
              <a:rPr lang="en-US" dirty="0" smtClean="0"/>
              <a:t> </a:t>
            </a:r>
            <a:r>
              <a:rPr lang="en-US" dirty="0" smtClean="0"/>
              <a:t>Methods - A method is basically a behavior. A class can contain many methods. It is in methods where the logics are written, data is manipulated and all the actions are executed. </a:t>
            </a:r>
            <a:endParaRPr lang="en-US" dirty="0" smtClean="0"/>
          </a:p>
          <a:p>
            <a:r>
              <a:rPr lang="en-US" dirty="0" smtClean="0"/>
              <a:t> </a:t>
            </a:r>
            <a:r>
              <a:rPr lang="en-US" dirty="0" smtClean="0"/>
              <a:t>Instance Variables - Each object has its unique set of instance variables. An object's state is created by the values assigned to these instance variables.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990600"/>
            <a:ext cx="8305800" cy="923330"/>
          </a:xfrm>
          <a:prstGeom prst="rect">
            <a:avLst/>
          </a:prstGeom>
        </p:spPr>
        <p:txBody>
          <a:bodyPr wrap="square">
            <a:spAutoFit/>
          </a:bodyPr>
          <a:lstStyle/>
          <a:p>
            <a:r>
              <a:rPr lang="en-US" b="1" dirty="0" smtClean="0"/>
              <a:t>Constructor in java</a:t>
            </a:r>
            <a:r>
              <a:rPr lang="en-US" dirty="0" smtClean="0"/>
              <a:t> is a </a:t>
            </a:r>
            <a:r>
              <a:rPr lang="en-US" i="1" dirty="0" smtClean="0"/>
              <a:t>special type of method</a:t>
            </a:r>
            <a:r>
              <a:rPr lang="en-US" dirty="0" smtClean="0"/>
              <a:t> that is used to initialize the object.</a:t>
            </a:r>
          </a:p>
          <a:p>
            <a:r>
              <a:rPr lang="en-US" dirty="0" smtClean="0"/>
              <a:t>Java constructor is </a:t>
            </a:r>
            <a:r>
              <a:rPr lang="en-US" i="1" dirty="0" smtClean="0"/>
              <a:t>invoked at the time of object creation</a:t>
            </a:r>
            <a:r>
              <a:rPr lang="en-US" dirty="0" smtClean="0"/>
              <a:t>. It constructs the values i.e. provides data for the object that is why it is known as constructor</a:t>
            </a:r>
            <a:endParaRPr lang="en-US" dirty="0"/>
          </a:p>
        </p:txBody>
      </p:sp>
      <p:sp>
        <p:nvSpPr>
          <p:cNvPr id="5" name="Rectangle 4"/>
          <p:cNvSpPr/>
          <p:nvPr/>
        </p:nvSpPr>
        <p:spPr>
          <a:xfrm>
            <a:off x="3124200" y="304800"/>
            <a:ext cx="1937197" cy="523220"/>
          </a:xfrm>
          <a:prstGeom prst="rect">
            <a:avLst/>
          </a:prstGeom>
        </p:spPr>
        <p:txBody>
          <a:bodyPr wrap="none">
            <a:spAutoFit/>
          </a:bodyPr>
          <a:lstStyle/>
          <a:p>
            <a:r>
              <a:rPr lang="en-US" sz="2800" b="1" dirty="0" smtClean="0"/>
              <a:t>Constructor</a:t>
            </a:r>
            <a:endParaRPr lang="en-US" sz="2800" dirty="0"/>
          </a:p>
        </p:txBody>
      </p:sp>
      <p:sp>
        <p:nvSpPr>
          <p:cNvPr id="6" name="Rectangle 5"/>
          <p:cNvSpPr/>
          <p:nvPr/>
        </p:nvSpPr>
        <p:spPr>
          <a:xfrm>
            <a:off x="457200" y="2819400"/>
            <a:ext cx="7772400" cy="923330"/>
          </a:xfrm>
          <a:prstGeom prst="rect">
            <a:avLst/>
          </a:prstGeom>
        </p:spPr>
        <p:txBody>
          <a:bodyPr wrap="square">
            <a:spAutoFit/>
          </a:bodyPr>
          <a:lstStyle/>
          <a:p>
            <a:r>
              <a:rPr lang="en-US" dirty="0" smtClean="0"/>
              <a:t>There are basically two rules defined for the constructor.</a:t>
            </a:r>
          </a:p>
          <a:p>
            <a:r>
              <a:rPr lang="en-US" dirty="0" smtClean="0"/>
              <a:t>Constructor name must be same as its class name</a:t>
            </a:r>
          </a:p>
          <a:p>
            <a:r>
              <a:rPr lang="en-US" dirty="0" smtClean="0"/>
              <a:t>Constructor must have no explicit return type</a:t>
            </a:r>
            <a:endParaRPr lang="en-US" dirty="0"/>
          </a:p>
        </p:txBody>
      </p:sp>
      <p:sp>
        <p:nvSpPr>
          <p:cNvPr id="7" name="Rectangle 6"/>
          <p:cNvSpPr/>
          <p:nvPr/>
        </p:nvSpPr>
        <p:spPr>
          <a:xfrm>
            <a:off x="457200" y="2057400"/>
            <a:ext cx="7848600" cy="646331"/>
          </a:xfrm>
          <a:prstGeom prst="rect">
            <a:avLst/>
          </a:prstGeom>
        </p:spPr>
        <p:txBody>
          <a:bodyPr wrap="square">
            <a:spAutoFit/>
          </a:bodyPr>
          <a:lstStyle/>
          <a:p>
            <a:r>
              <a:rPr lang="en-US" dirty="0" smtClean="0"/>
              <a:t>Every class has a constructor. If we do not explicitly write a constructor for a class, the Java compiler builds a default constructor for that class.</a:t>
            </a:r>
            <a:endParaRPr lang="en-US" dirty="0"/>
          </a:p>
        </p:txBody>
      </p:sp>
      <p:sp>
        <p:nvSpPr>
          <p:cNvPr id="8" name="Rectangle 7"/>
          <p:cNvSpPr/>
          <p:nvPr/>
        </p:nvSpPr>
        <p:spPr>
          <a:xfrm>
            <a:off x="457200" y="3886200"/>
            <a:ext cx="8001000" cy="923330"/>
          </a:xfrm>
          <a:prstGeom prst="rect">
            <a:avLst/>
          </a:prstGeom>
        </p:spPr>
        <p:txBody>
          <a:bodyPr wrap="square">
            <a:spAutoFit/>
          </a:bodyPr>
          <a:lstStyle/>
          <a:p>
            <a:r>
              <a:rPr lang="en-US" dirty="0" smtClean="0"/>
              <a:t>Each time a new object is created, at least one constructor will be invoked. The main rule of constructors is that they should have the same name as the class. A class can have more than one constructor. </a:t>
            </a:r>
            <a:endParaRPr lang="en-US" dirty="0"/>
          </a:p>
        </p:txBody>
      </p:sp>
      <p:sp>
        <p:nvSpPr>
          <p:cNvPr id="9" name="Rectangle 8"/>
          <p:cNvSpPr/>
          <p:nvPr/>
        </p:nvSpPr>
        <p:spPr>
          <a:xfrm>
            <a:off x="533400" y="5105400"/>
            <a:ext cx="4572000" cy="923330"/>
          </a:xfrm>
          <a:prstGeom prst="rect">
            <a:avLst/>
          </a:prstGeom>
        </p:spPr>
        <p:txBody>
          <a:bodyPr>
            <a:spAutoFit/>
          </a:bodyPr>
          <a:lstStyle/>
          <a:p>
            <a:r>
              <a:rPr lang="en-US" dirty="0" smtClean="0"/>
              <a:t>There are two types of constructors:</a:t>
            </a:r>
          </a:p>
          <a:p>
            <a:r>
              <a:rPr lang="en-US" dirty="0" smtClean="0"/>
              <a:t>Default constructor (no-</a:t>
            </a:r>
            <a:r>
              <a:rPr lang="en-US" dirty="0" err="1" smtClean="0"/>
              <a:t>arg</a:t>
            </a:r>
            <a:r>
              <a:rPr lang="en-US" dirty="0" smtClean="0"/>
              <a:t> constructor)</a:t>
            </a:r>
          </a:p>
          <a:p>
            <a:r>
              <a:rPr lang="en-US" dirty="0" smtClean="0"/>
              <a:t>Parameterized constructor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5943600" cy="3693319"/>
          </a:xfrm>
          <a:prstGeom prst="rect">
            <a:avLst/>
          </a:prstGeom>
        </p:spPr>
        <p:txBody>
          <a:bodyPr wrap="square">
            <a:spAutoFit/>
          </a:bodyPr>
          <a:lstStyle/>
          <a:p>
            <a:r>
              <a:rPr lang="en-US" b="1" dirty="0" smtClean="0"/>
              <a:t>class</a:t>
            </a:r>
            <a:r>
              <a:rPr lang="en-US" dirty="0" smtClean="0"/>
              <a:t> Student3{  </a:t>
            </a:r>
          </a:p>
          <a:p>
            <a:r>
              <a:rPr lang="en-US" b="1" dirty="0" err="1" smtClean="0"/>
              <a:t>int</a:t>
            </a:r>
            <a:r>
              <a:rPr lang="en-US" dirty="0" smtClean="0"/>
              <a:t> id;  </a:t>
            </a:r>
          </a:p>
          <a:p>
            <a:r>
              <a:rPr lang="en-US" dirty="0" smtClean="0"/>
              <a:t>String name;  </a:t>
            </a:r>
          </a:p>
          <a:p>
            <a:r>
              <a:rPr lang="en-US" dirty="0" smtClean="0"/>
              <a:t>  </a:t>
            </a:r>
          </a:p>
          <a:p>
            <a:r>
              <a:rPr lang="en-US" b="1" dirty="0" smtClean="0"/>
              <a:t>void</a:t>
            </a:r>
            <a:r>
              <a:rPr lang="en-US" dirty="0" smtClean="0"/>
              <a:t> display(){</a:t>
            </a:r>
            <a:r>
              <a:rPr lang="en-US" dirty="0" err="1" smtClean="0"/>
              <a:t>System.out.println</a:t>
            </a:r>
            <a:r>
              <a:rPr lang="en-US" dirty="0" smtClean="0"/>
              <a:t>(id+" "+name);}  </a:t>
            </a:r>
          </a:p>
          <a:p>
            <a:r>
              <a:rPr lang="en-US" dirty="0" smtClean="0"/>
              <a:t>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Student3 s1=</a:t>
            </a:r>
            <a:r>
              <a:rPr lang="en-US" b="1" dirty="0" smtClean="0"/>
              <a:t>new</a:t>
            </a:r>
            <a:r>
              <a:rPr lang="en-US" dirty="0" smtClean="0"/>
              <a:t> Student3();  </a:t>
            </a:r>
          </a:p>
          <a:p>
            <a:r>
              <a:rPr lang="en-US" dirty="0" smtClean="0"/>
              <a:t>Student3 s2=</a:t>
            </a:r>
            <a:r>
              <a:rPr lang="en-US" b="1" dirty="0" smtClean="0"/>
              <a:t>new</a:t>
            </a:r>
            <a:r>
              <a:rPr lang="en-US" dirty="0" smtClean="0"/>
              <a:t> Student3();  </a:t>
            </a:r>
          </a:p>
          <a:p>
            <a:r>
              <a:rPr lang="en-US" dirty="0" smtClean="0"/>
              <a:t>s1.display();  </a:t>
            </a:r>
          </a:p>
          <a:p>
            <a:r>
              <a:rPr lang="en-US" dirty="0" smtClean="0"/>
              <a:t>s2.display();  </a:t>
            </a:r>
          </a:p>
          <a:p>
            <a:r>
              <a:rPr lang="en-US" dirty="0" smtClean="0"/>
              <a:t>}  </a:t>
            </a:r>
          </a:p>
          <a:p>
            <a:r>
              <a:rPr lang="en-US" dirty="0" smtClean="0"/>
              <a:t>}</a:t>
            </a:r>
            <a:endParaRPr lang="en-US" dirty="0"/>
          </a:p>
        </p:txBody>
      </p:sp>
      <p:sp>
        <p:nvSpPr>
          <p:cNvPr id="16385" name="Rectangle 1"/>
          <p:cNvSpPr>
            <a:spLocks noChangeArrowheads="1"/>
          </p:cNvSpPr>
          <p:nvPr/>
        </p:nvSpPr>
        <p:spPr bwMode="auto">
          <a:xfrm>
            <a:off x="457200" y="4572000"/>
            <a:ext cx="1063732" cy="920737"/>
          </a:xfrm>
          <a:prstGeom prst="rect">
            <a:avLst/>
          </a:prstGeom>
          <a:solidFill>
            <a:srgbClr val="FFFFFF"/>
          </a:solidFill>
          <a:ln w="9525">
            <a:noFill/>
            <a:miter lim="800000"/>
            <a:headEnd/>
            <a:tailEnd/>
          </a:ln>
          <a:effectLst/>
        </p:spPr>
        <p:txBody>
          <a:bodyPr vert="horz" wrap="none" lIns="66654" tIns="44436" rIns="91440" bIns="4443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0 null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0 null</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286000" y="228600"/>
            <a:ext cx="2727926" cy="461665"/>
          </a:xfrm>
          <a:prstGeom prst="rect">
            <a:avLst/>
          </a:prstGeom>
        </p:spPr>
        <p:txBody>
          <a:bodyPr wrap="none">
            <a:spAutoFit/>
          </a:bodyPr>
          <a:lstStyle/>
          <a:p>
            <a:r>
              <a:rPr lang="en-US" sz="2400" b="1" dirty="0" smtClean="0"/>
              <a:t>Default constructor </a:t>
            </a:r>
            <a:endParaRPr lang="en-US" sz="2400" b="1" dirty="0"/>
          </a:p>
        </p:txBody>
      </p:sp>
      <p:sp>
        <p:nvSpPr>
          <p:cNvPr id="7" name="Rectangle 6"/>
          <p:cNvSpPr/>
          <p:nvPr/>
        </p:nvSpPr>
        <p:spPr>
          <a:xfrm>
            <a:off x="381000" y="5638800"/>
            <a:ext cx="7924800" cy="646331"/>
          </a:xfrm>
          <a:prstGeom prst="rect">
            <a:avLst/>
          </a:prstGeom>
        </p:spPr>
        <p:txBody>
          <a:bodyPr wrap="square">
            <a:spAutoFit/>
          </a:bodyPr>
          <a:lstStyle/>
          <a:p>
            <a:r>
              <a:rPr lang="en-US" dirty="0" smtClean="0"/>
              <a:t>In the above </a:t>
            </a:r>
            <a:r>
              <a:rPr lang="en-US" dirty="0" err="1" smtClean="0"/>
              <a:t>class,you</a:t>
            </a:r>
            <a:r>
              <a:rPr lang="en-US" dirty="0" smtClean="0"/>
              <a:t> are not creating any constructor so compiler provides you a default </a:t>
            </a:r>
            <a:r>
              <a:rPr lang="en-US" dirty="0" err="1" smtClean="0"/>
              <a:t>constructor.Here</a:t>
            </a:r>
            <a:r>
              <a:rPr lang="en-US" dirty="0" smtClean="0"/>
              <a:t> 0 and null values are provided by default constructor.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52400"/>
          <a:ext cx="8153400" cy="914400"/>
        </p:xfrm>
        <a:graphic>
          <a:graphicData uri="http://schemas.openxmlformats.org/drawingml/2006/table">
            <a:tbl>
              <a:tblPr/>
              <a:tblGrid>
                <a:gridCol w="8153400"/>
              </a:tblGrid>
              <a:tr h="0">
                <a:tc>
                  <a:txBody>
                    <a:bodyPr/>
                    <a:lstStyle/>
                    <a:p>
                      <a:pPr algn="just"/>
                      <a:r>
                        <a:rPr lang="en-US" b="0" i="0" dirty="0">
                          <a:solidFill>
                            <a:srgbClr val="000000"/>
                          </a:solidFill>
                          <a:latin typeface="verdana"/>
                        </a:rPr>
                        <a:t>In this example, we have created the constructor of Student class that have two parameters. We can have any number of parameters in the constructor.</a:t>
                      </a:r>
                    </a:p>
                  </a:txBody>
                  <a:tcPr anchor="ctr">
                    <a:lnL>
                      <a:noFill/>
                    </a:lnL>
                    <a:lnR>
                      <a:noFill/>
                    </a:lnR>
                    <a:lnT>
                      <a:noFill/>
                    </a:lnT>
                    <a:lnB>
                      <a:noFill/>
                    </a:lnB>
                    <a:solidFill>
                      <a:srgbClr val="FFFFFF"/>
                    </a:solidFill>
                  </a:tcPr>
                </a:tc>
              </a:tr>
            </a:tbl>
          </a:graphicData>
        </a:graphic>
      </p:graphicFrame>
      <p:sp>
        <p:nvSpPr>
          <p:cNvPr id="15362" name="Rectangle 2">
            <a:hlinkClick r:id="rId2"/>
          </p:cNvPr>
          <p:cNvSpPr>
            <a:spLocks noChangeArrowheads="1"/>
          </p:cNvSpPr>
          <p:nvPr/>
        </p:nvSpPr>
        <p:spPr bwMode="auto">
          <a:xfrm>
            <a:off x="381000" y="1066800"/>
            <a:ext cx="7696200" cy="526297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smtClean="0">
                <a:ln>
                  <a:noFill/>
                </a:ln>
                <a:solidFill>
                  <a:srgbClr val="006699"/>
                </a:solidFill>
                <a:effectLst/>
                <a:latin typeface="Verdana" pitchFamily="34" charset="0"/>
                <a:cs typeface="Arial" pitchFamily="34" charset="0"/>
              </a:rPr>
              <a:t>class</a:t>
            </a:r>
            <a:r>
              <a:rPr kumimoji="0" lang="en-US" b="0" i="0" u="none" strike="noStrike" cap="none" normalizeH="0" baseline="0" dirty="0" smtClean="0">
                <a:ln>
                  <a:noFill/>
                </a:ln>
                <a:solidFill>
                  <a:srgbClr val="000000"/>
                </a:solidFill>
                <a:effectLst/>
                <a:latin typeface="Verdana" pitchFamily="34" charset="0"/>
                <a:cs typeface="Arial" pitchFamily="34" charset="0"/>
              </a:rPr>
              <a:t> Student4{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1" i="0" u="none" strike="noStrike" cap="none" normalizeH="0" baseline="0" dirty="0" err="1" smtClean="0">
                <a:ln>
                  <a:noFill/>
                </a:ln>
                <a:solidFill>
                  <a:srgbClr val="006699"/>
                </a:solidFill>
                <a:effectLst/>
                <a:latin typeface="Verdana" pitchFamily="34" charset="0"/>
                <a:cs typeface="Arial" pitchFamily="34" charset="0"/>
              </a:rPr>
              <a:t>int</a:t>
            </a:r>
            <a:r>
              <a:rPr kumimoji="0" lang="en-US" b="0" i="0" u="none" strike="noStrike" cap="none" normalizeH="0" baseline="0" dirty="0" smtClean="0">
                <a:ln>
                  <a:noFill/>
                </a:ln>
                <a:solidFill>
                  <a:srgbClr val="000000"/>
                </a:solidFill>
                <a:effectLst/>
                <a:latin typeface="Verdana" pitchFamily="34" charset="0"/>
                <a:cs typeface="Arial" pitchFamily="34" charset="0"/>
              </a:rPr>
              <a:t> id;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b="0" i="0" u="none" strike="noStrike" cap="none" normalizeH="0" baseline="0" dirty="0" smtClean="0">
                <a:ln>
                  <a:noFill/>
                </a:ln>
                <a:solidFill>
                  <a:srgbClr val="000000"/>
                </a:solidFill>
                <a:effectLst/>
                <a:latin typeface="Verdana" pitchFamily="34" charset="0"/>
                <a:cs typeface="Arial" pitchFamily="34" charset="0"/>
              </a:rPr>
              <a:t>    String name;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b="0" i="0" u="none" strike="noStrike" cap="none" normalizeH="0" baseline="0" dirty="0" smtClean="0">
                <a:ln>
                  <a:noFill/>
                </a:ln>
                <a:solidFill>
                  <a:srgbClr val="000000"/>
                </a:solidFill>
                <a:effectLst/>
                <a:latin typeface="Verdana" pitchFamily="34" charset="0"/>
                <a:cs typeface="Arial" pitchFamily="34" charset="0"/>
              </a:rPr>
              <a:t>    Student4(</a:t>
            </a:r>
            <a:r>
              <a:rPr lang="en-US" b="1" dirty="0" err="1" smtClean="0">
                <a:solidFill>
                  <a:srgbClr val="006699"/>
                </a:solidFill>
                <a:latin typeface="Verdana" pitchFamily="34" charset="0"/>
                <a:cs typeface="Arial" pitchFamily="34" charset="0"/>
              </a:rPr>
              <a:t>i</a:t>
            </a:r>
            <a:r>
              <a:rPr kumimoji="0" lang="en-US" b="1" i="0" u="none" strike="noStrike" cap="none" normalizeH="0" baseline="0" dirty="0" err="1" smtClean="0">
                <a:ln>
                  <a:noFill/>
                </a:ln>
                <a:solidFill>
                  <a:srgbClr val="006699"/>
                </a:solidFill>
                <a:effectLst/>
                <a:latin typeface="Verdana" pitchFamily="34" charset="0"/>
                <a:cs typeface="Arial" pitchFamily="34" charset="0"/>
              </a:rPr>
              <a:t>nt</a:t>
            </a: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0" i="0" u="none" strike="noStrike" cap="none" normalizeH="0" baseline="0" dirty="0" err="1" smtClean="0">
                <a:ln>
                  <a:noFill/>
                </a:ln>
                <a:solidFill>
                  <a:srgbClr val="000000"/>
                </a:solidFill>
                <a:effectLst/>
                <a:latin typeface="Verdana" pitchFamily="34" charset="0"/>
                <a:cs typeface="Arial" pitchFamily="34" charset="0"/>
              </a:rPr>
              <a:t>i,String</a:t>
            </a:r>
            <a:r>
              <a:rPr kumimoji="0" lang="en-US" b="0" i="0" u="none" strike="noStrike" cap="none" normalizeH="0" baseline="0" dirty="0" smtClean="0">
                <a:ln>
                  <a:noFill/>
                </a:ln>
                <a:solidFill>
                  <a:srgbClr val="000000"/>
                </a:solidFill>
                <a:effectLst/>
                <a:latin typeface="Verdana" pitchFamily="34" charset="0"/>
                <a:cs typeface="Arial" pitchFamily="34" charset="0"/>
              </a:rPr>
              <a:t> n){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b="0" i="0" u="none" strike="noStrike" cap="none" normalizeH="0" baseline="0" dirty="0" smtClean="0">
                <a:ln>
                  <a:noFill/>
                </a:ln>
                <a:solidFill>
                  <a:srgbClr val="000000"/>
                </a:solidFill>
                <a:effectLst/>
                <a:latin typeface="Verdana" pitchFamily="34" charset="0"/>
                <a:cs typeface="Arial" pitchFamily="34" charset="0"/>
              </a:rPr>
              <a:t>    id = </a:t>
            </a:r>
            <a:r>
              <a:rPr kumimoji="0" lang="en-US" b="0" i="0" u="none" strike="noStrike" cap="none" normalizeH="0" baseline="0" dirty="0" err="1" smtClean="0">
                <a:ln>
                  <a:noFill/>
                </a:ln>
                <a:solidFill>
                  <a:srgbClr val="000000"/>
                </a:solidFill>
                <a:effectLst/>
                <a:latin typeface="Verdana" pitchFamily="34" charset="0"/>
                <a:cs typeface="Arial" pitchFamily="34" charset="0"/>
              </a:rPr>
              <a:t>i</a:t>
            </a:r>
            <a:r>
              <a:rPr kumimoji="0" lang="en-US"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b="0" i="0" u="none" strike="noStrike" cap="none" normalizeH="0" baseline="0" dirty="0" smtClean="0">
                <a:ln>
                  <a:noFill/>
                </a:ln>
                <a:solidFill>
                  <a:srgbClr val="000000"/>
                </a:solidFill>
                <a:effectLst/>
                <a:latin typeface="Verdana" pitchFamily="34" charset="0"/>
                <a:cs typeface="Arial" pitchFamily="34" charset="0"/>
              </a:rPr>
              <a:t>    name = n;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b="0" i="0" u="none" strike="noStrike" cap="none" normalizeH="0" baseline="0" dirty="0" smtClean="0">
                <a:ln>
                  <a:noFill/>
                </a:ln>
                <a:solidFill>
                  <a:srgbClr val="000000"/>
                </a:solidFill>
                <a:effectLst/>
                <a:latin typeface="Verdana" pitchFamily="34" charset="0"/>
                <a:cs typeface="Arial"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1" i="0" u="none" strike="noStrike" cap="none" normalizeH="0" baseline="0" dirty="0" smtClean="0">
                <a:ln>
                  <a:noFill/>
                </a:ln>
                <a:solidFill>
                  <a:srgbClr val="006699"/>
                </a:solidFill>
                <a:effectLst/>
                <a:latin typeface="Verdana" pitchFamily="34" charset="0"/>
                <a:cs typeface="Arial" pitchFamily="34" charset="0"/>
              </a:rPr>
              <a:t>void</a:t>
            </a:r>
            <a:r>
              <a:rPr kumimoji="0" lang="en-US" b="0" i="0" u="none" strike="noStrike" cap="none" normalizeH="0" baseline="0" dirty="0" smtClean="0">
                <a:ln>
                  <a:noFill/>
                </a:ln>
                <a:solidFill>
                  <a:srgbClr val="000000"/>
                </a:solidFill>
                <a:effectLst/>
                <a:latin typeface="Verdana" pitchFamily="34" charset="0"/>
                <a:cs typeface="Arial" pitchFamily="34" charset="0"/>
              </a:rPr>
              <a:t> display(){</a:t>
            </a:r>
            <a:r>
              <a:rPr kumimoji="0" lang="en-US" b="0" i="0" u="none" strike="noStrike" cap="none" normalizeH="0" baseline="0" dirty="0" err="1" smtClean="0">
                <a:ln>
                  <a:noFill/>
                </a:ln>
                <a:solidFill>
                  <a:srgbClr val="000000"/>
                </a:solidFill>
                <a:effectLst/>
                <a:latin typeface="Verdana" pitchFamily="34" charset="0"/>
                <a:cs typeface="Arial" pitchFamily="34" charset="0"/>
              </a:rPr>
              <a:t>System.out.println</a:t>
            </a:r>
            <a:r>
              <a:rPr kumimoji="0" lang="en-US" b="0" i="0" u="none" strike="noStrike" cap="none" normalizeH="0" baseline="0" dirty="0" smtClean="0">
                <a:ln>
                  <a:noFill/>
                </a:ln>
                <a:solidFill>
                  <a:srgbClr val="000000"/>
                </a:solidFill>
                <a:effectLst/>
                <a:latin typeface="Verdana" pitchFamily="34" charset="0"/>
                <a:cs typeface="Arial" pitchFamily="34" charset="0"/>
              </a:rPr>
              <a:t>(id+</a:t>
            </a:r>
            <a:r>
              <a:rPr kumimoji="0" lang="en-US" b="0" i="0" u="none" strike="noStrike" cap="none" normalizeH="0" baseline="0" dirty="0" smtClean="0">
                <a:ln>
                  <a:noFill/>
                </a:ln>
                <a:solidFill>
                  <a:srgbClr val="0000FF"/>
                </a:solidFill>
                <a:effectLst/>
                <a:latin typeface="Verdana" pitchFamily="34" charset="0"/>
                <a:cs typeface="Arial" pitchFamily="34" charset="0"/>
              </a:rPr>
              <a:t>" "</a:t>
            </a:r>
            <a:r>
              <a:rPr kumimoji="0" lang="en-US" b="0" i="0" u="none" strike="noStrike" cap="none" normalizeH="0" baseline="0" dirty="0" smtClean="0">
                <a:ln>
                  <a:noFill/>
                </a:ln>
                <a:solidFill>
                  <a:srgbClr val="000000"/>
                </a:solidFill>
                <a:effectLst/>
                <a:latin typeface="Verdana" pitchFamily="34" charset="0"/>
                <a:cs typeface="Arial" pitchFamily="34" charset="0"/>
              </a:rPr>
              <a:t>+name);}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1" i="0" u="none" strike="noStrike" cap="none" normalizeH="0" baseline="0" dirty="0" smtClean="0">
                <a:ln>
                  <a:noFill/>
                </a:ln>
                <a:solidFill>
                  <a:srgbClr val="006699"/>
                </a:solidFill>
                <a:effectLst/>
                <a:latin typeface="Verdana" pitchFamily="34" charset="0"/>
                <a:cs typeface="Arial" pitchFamily="34" charset="0"/>
              </a:rPr>
              <a:t>public</a:t>
            </a: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1" i="0" u="none" strike="noStrike" cap="none" normalizeH="0" baseline="0" dirty="0" smtClean="0">
                <a:ln>
                  <a:noFill/>
                </a:ln>
                <a:solidFill>
                  <a:srgbClr val="006699"/>
                </a:solidFill>
                <a:effectLst/>
                <a:latin typeface="Verdana" pitchFamily="34" charset="0"/>
                <a:cs typeface="Arial" pitchFamily="34" charset="0"/>
              </a:rPr>
              <a:t>static</a:t>
            </a: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1" i="0" u="none" strike="noStrike" cap="none" normalizeH="0" baseline="0" dirty="0" smtClean="0">
                <a:ln>
                  <a:noFill/>
                </a:ln>
                <a:solidFill>
                  <a:srgbClr val="006699"/>
                </a:solidFill>
                <a:effectLst/>
                <a:latin typeface="Verdana" pitchFamily="34" charset="0"/>
                <a:cs typeface="Arial" pitchFamily="34" charset="0"/>
              </a:rPr>
              <a:t>void</a:t>
            </a:r>
            <a:r>
              <a:rPr kumimoji="0" lang="en-US" b="0" i="0" u="none" strike="noStrike" cap="none" normalizeH="0" baseline="0" dirty="0" smtClean="0">
                <a:ln>
                  <a:noFill/>
                </a:ln>
                <a:solidFill>
                  <a:srgbClr val="000000"/>
                </a:solidFill>
                <a:effectLst/>
                <a:latin typeface="Verdana" pitchFamily="34" charset="0"/>
                <a:cs typeface="Arial" pitchFamily="34" charset="0"/>
              </a:rPr>
              <a:t> main(String </a:t>
            </a:r>
            <a:r>
              <a:rPr kumimoji="0" lang="en-US" b="0" i="0" u="none" strike="noStrike" cap="none" normalizeH="0" baseline="0" dirty="0" err="1" smtClean="0">
                <a:ln>
                  <a:noFill/>
                </a:ln>
                <a:solidFill>
                  <a:srgbClr val="000000"/>
                </a:solidFill>
                <a:effectLst/>
                <a:latin typeface="Verdana" pitchFamily="34" charset="0"/>
                <a:cs typeface="Arial" pitchFamily="34" charset="0"/>
              </a:rPr>
              <a:t>args</a:t>
            </a:r>
            <a:r>
              <a:rPr kumimoji="0" lang="en-US"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b="0" i="0" u="none" strike="noStrike" cap="none" normalizeH="0" baseline="0" dirty="0" smtClean="0">
                <a:ln>
                  <a:noFill/>
                </a:ln>
                <a:solidFill>
                  <a:srgbClr val="000000"/>
                </a:solidFill>
                <a:effectLst/>
                <a:latin typeface="Verdana" pitchFamily="34" charset="0"/>
                <a:cs typeface="Arial" pitchFamily="34" charset="0"/>
              </a:rPr>
              <a:t>    Student4 s1 = </a:t>
            </a:r>
            <a:r>
              <a:rPr kumimoji="0" lang="en-US" b="1" i="0" u="none" strike="noStrike" cap="none" normalizeH="0" baseline="0" dirty="0" smtClean="0">
                <a:ln>
                  <a:noFill/>
                </a:ln>
                <a:solidFill>
                  <a:srgbClr val="006699"/>
                </a:solidFill>
                <a:effectLst/>
                <a:latin typeface="Verdana" pitchFamily="34" charset="0"/>
                <a:cs typeface="Arial" pitchFamily="34" charset="0"/>
              </a:rPr>
              <a:t>new</a:t>
            </a:r>
            <a:r>
              <a:rPr kumimoji="0" lang="en-US" b="0" i="0" u="none" strike="noStrike" cap="none" normalizeH="0" baseline="0" dirty="0" smtClean="0">
                <a:ln>
                  <a:noFill/>
                </a:ln>
                <a:solidFill>
                  <a:srgbClr val="000000"/>
                </a:solidFill>
                <a:effectLst/>
                <a:latin typeface="Verdana" pitchFamily="34" charset="0"/>
                <a:cs typeface="Arial" pitchFamily="34" charset="0"/>
              </a:rPr>
              <a:t> Student4(</a:t>
            </a:r>
            <a:r>
              <a:rPr kumimoji="0" lang="en-US" b="0" i="0" u="none" strike="noStrike" cap="none" normalizeH="0" baseline="0" dirty="0" smtClean="0">
                <a:ln>
                  <a:noFill/>
                </a:ln>
                <a:solidFill>
                  <a:srgbClr val="C00000"/>
                </a:solidFill>
                <a:effectLst/>
                <a:latin typeface="Verdana" pitchFamily="34" charset="0"/>
                <a:cs typeface="Arial" pitchFamily="34" charset="0"/>
              </a:rPr>
              <a:t>111</a:t>
            </a:r>
            <a:r>
              <a:rPr kumimoji="0" lang="en-US" b="0" i="0" u="none" strike="noStrike" cap="none" normalizeH="0" baseline="0" dirty="0" smtClean="0">
                <a:ln>
                  <a:noFill/>
                </a:ln>
                <a:solidFill>
                  <a:srgbClr val="000000"/>
                </a:solidFill>
                <a:effectLst/>
                <a:latin typeface="Verdana" pitchFamily="34" charset="0"/>
                <a:cs typeface="Arial" pitchFamily="34" charset="0"/>
              </a:rPr>
              <a:t>,</a:t>
            </a:r>
            <a:r>
              <a:rPr kumimoji="0" lang="en-US" b="0" i="0" u="none" strike="noStrike" cap="none" normalizeH="0" baseline="0" dirty="0" smtClean="0">
                <a:ln>
                  <a:noFill/>
                </a:ln>
                <a:solidFill>
                  <a:srgbClr val="0000FF"/>
                </a:solidFill>
                <a:effectLst/>
                <a:latin typeface="Verdana" pitchFamily="34" charset="0"/>
                <a:cs typeface="Arial" pitchFamily="34" charset="0"/>
              </a:rPr>
              <a:t>"Karan"</a:t>
            </a:r>
            <a:r>
              <a:rPr kumimoji="0" lang="en-US"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3"/>
              <a:tabLst/>
            </a:pPr>
            <a:r>
              <a:rPr kumimoji="0" lang="en-US" b="0" i="0" u="none" strike="noStrike" cap="none" normalizeH="0" baseline="0" dirty="0" smtClean="0">
                <a:ln>
                  <a:noFill/>
                </a:ln>
                <a:solidFill>
                  <a:srgbClr val="000000"/>
                </a:solidFill>
                <a:effectLst/>
                <a:latin typeface="Verdana" pitchFamily="34" charset="0"/>
                <a:cs typeface="Arial" pitchFamily="34" charset="0"/>
              </a:rPr>
              <a:t>    Student4 s2 = </a:t>
            </a:r>
            <a:r>
              <a:rPr kumimoji="0" lang="en-US" b="1" i="0" u="none" strike="noStrike" cap="none" normalizeH="0" baseline="0" dirty="0" smtClean="0">
                <a:ln>
                  <a:noFill/>
                </a:ln>
                <a:solidFill>
                  <a:srgbClr val="006699"/>
                </a:solidFill>
                <a:effectLst/>
                <a:latin typeface="Verdana" pitchFamily="34" charset="0"/>
                <a:cs typeface="Arial" pitchFamily="34" charset="0"/>
              </a:rPr>
              <a:t>new</a:t>
            </a:r>
            <a:r>
              <a:rPr kumimoji="0" lang="en-US" b="0" i="0" u="none" strike="noStrike" cap="none" normalizeH="0" baseline="0" dirty="0" smtClean="0">
                <a:ln>
                  <a:noFill/>
                </a:ln>
                <a:solidFill>
                  <a:srgbClr val="000000"/>
                </a:solidFill>
                <a:effectLst/>
                <a:latin typeface="Verdana" pitchFamily="34" charset="0"/>
                <a:cs typeface="Arial" pitchFamily="34" charset="0"/>
              </a:rPr>
              <a:t> Student4(</a:t>
            </a:r>
            <a:r>
              <a:rPr kumimoji="0" lang="en-US" b="0" i="0" u="none" strike="noStrike" cap="none" normalizeH="0" baseline="0" dirty="0" smtClean="0">
                <a:ln>
                  <a:noFill/>
                </a:ln>
                <a:solidFill>
                  <a:srgbClr val="C00000"/>
                </a:solidFill>
                <a:effectLst/>
                <a:latin typeface="Verdana" pitchFamily="34" charset="0"/>
                <a:cs typeface="Arial" pitchFamily="34" charset="0"/>
              </a:rPr>
              <a:t>222</a:t>
            </a:r>
            <a:r>
              <a:rPr kumimoji="0" lang="en-US" b="0" i="0" u="none" strike="noStrike" cap="none" normalizeH="0" baseline="0" dirty="0" smtClean="0">
                <a:ln>
                  <a:noFill/>
                </a:ln>
                <a:solidFill>
                  <a:srgbClr val="000000"/>
                </a:solidFill>
                <a:effectLst/>
                <a:latin typeface="Verdana" pitchFamily="34" charset="0"/>
                <a:cs typeface="Arial" pitchFamily="34" charset="0"/>
              </a:rPr>
              <a:t>,</a:t>
            </a:r>
            <a:r>
              <a:rPr kumimoji="0" lang="en-US" b="0" i="0" u="none" strike="noStrike" cap="none" normalizeH="0" baseline="0" dirty="0" smtClean="0">
                <a:ln>
                  <a:noFill/>
                </a:ln>
                <a:solidFill>
                  <a:srgbClr val="0000FF"/>
                </a:solidFill>
                <a:effectLst/>
                <a:latin typeface="Verdana" pitchFamily="34" charset="0"/>
                <a:cs typeface="Arial" pitchFamily="34" charset="0"/>
              </a:rPr>
              <a:t>"Aryan"</a:t>
            </a:r>
            <a:r>
              <a:rPr kumimoji="0" lang="en-US"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4"/>
              <a:tabLst/>
            </a:pPr>
            <a:r>
              <a:rPr kumimoji="0" lang="en-US" b="0" i="0" u="none" strike="noStrike" cap="none" normalizeH="0" baseline="0" dirty="0" smtClean="0">
                <a:ln>
                  <a:noFill/>
                </a:ln>
                <a:solidFill>
                  <a:srgbClr val="000000"/>
                </a:solidFill>
                <a:effectLst/>
                <a:latin typeface="Verdana" pitchFamily="34" charset="0"/>
                <a:cs typeface="Arial" pitchFamily="34" charset="0"/>
              </a:rPr>
              <a:t>    s1.display();  </a:t>
            </a:r>
          </a:p>
          <a:p>
            <a:pPr marL="0" marR="0" lvl="0" indent="0" algn="just" defTabSz="914400" rtl="0" eaLnBrk="0" fontAlgn="base" latinLnBrk="0" hangingPunct="0">
              <a:lnSpc>
                <a:spcPct val="100000"/>
              </a:lnSpc>
              <a:spcBef>
                <a:spcPct val="0"/>
              </a:spcBef>
              <a:spcAft>
                <a:spcPct val="0"/>
              </a:spcAft>
              <a:buClrTx/>
              <a:buSzTx/>
              <a:buFontTx/>
              <a:buAutoNum type="arabicPeriod" startAt="15"/>
              <a:tabLst/>
            </a:pPr>
            <a:r>
              <a:rPr kumimoji="0" lang="en-US" b="0" i="0" u="none" strike="noStrike" cap="none" normalizeH="0" baseline="0" dirty="0" smtClean="0">
                <a:ln>
                  <a:noFill/>
                </a:ln>
                <a:solidFill>
                  <a:srgbClr val="000000"/>
                </a:solidFill>
                <a:effectLst/>
                <a:latin typeface="Verdana" pitchFamily="34" charset="0"/>
                <a:cs typeface="Arial" pitchFamily="34" charset="0"/>
              </a:rPr>
              <a:t>    s2.display();  </a:t>
            </a:r>
          </a:p>
          <a:p>
            <a:pPr marL="0" marR="0" lvl="0" indent="0" algn="just" defTabSz="914400" rtl="0" eaLnBrk="0" fontAlgn="base" latinLnBrk="0" hangingPunct="0">
              <a:lnSpc>
                <a:spcPct val="100000"/>
              </a:lnSpc>
              <a:spcBef>
                <a:spcPct val="0"/>
              </a:spcBef>
              <a:spcAft>
                <a:spcPct val="0"/>
              </a:spcAft>
              <a:buClrTx/>
              <a:buSzTx/>
              <a:buFontTx/>
              <a:buAutoNum type="arabicPeriod" startAt="16"/>
              <a:tabLst/>
            </a:pPr>
            <a:r>
              <a:rPr kumimoji="0" lang="en-US" b="0" i="0" u="none" strike="noStrike" cap="none" normalizeH="0" baseline="0" dirty="0" smtClean="0">
                <a:ln>
                  <a:noFill/>
                </a:ln>
                <a:solidFill>
                  <a:srgbClr val="000000"/>
                </a:solidFill>
                <a:effectLst/>
                <a:latin typeface="Verdana" pitchFamily="34" charset="0"/>
                <a:cs typeface="Arial"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7"/>
              <a:tabLst/>
            </a:pPr>
            <a:r>
              <a:rPr kumimoji="0" lang="en-US"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5363" name="Rectangle 3"/>
          <p:cNvSpPr>
            <a:spLocks noChangeArrowheads="1"/>
          </p:cNvSpPr>
          <p:nvPr/>
        </p:nvSpPr>
        <p:spPr bwMode="auto">
          <a:xfrm>
            <a:off x="1143000" y="6211669"/>
            <a:ext cx="226215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o/p::::::: 111 Karan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222 Aryan</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6553200" cy="3139321"/>
          </a:xfrm>
          <a:prstGeom prst="rect">
            <a:avLst/>
          </a:prstGeom>
        </p:spPr>
        <p:txBody>
          <a:bodyPr wrap="square">
            <a:spAutoFit/>
          </a:bodyPr>
          <a:lstStyle/>
          <a:p>
            <a:r>
              <a:rPr lang="en-US" dirty="0" smtClean="0"/>
              <a:t>public class </a:t>
            </a:r>
            <a:r>
              <a:rPr lang="en-US" dirty="0" smtClean="0"/>
              <a:t>Puppy</a:t>
            </a:r>
          </a:p>
          <a:p>
            <a:r>
              <a:rPr lang="en-US" dirty="0" smtClean="0"/>
              <a:t>{ </a:t>
            </a:r>
          </a:p>
          <a:p>
            <a:r>
              <a:rPr lang="en-US" dirty="0" smtClean="0"/>
              <a:t>public </a:t>
            </a:r>
            <a:r>
              <a:rPr lang="en-US" dirty="0" smtClean="0"/>
              <a:t>Puppy(String name</a:t>
            </a:r>
            <a:r>
              <a:rPr lang="en-US" dirty="0" smtClean="0"/>
              <a:t>)</a:t>
            </a:r>
          </a:p>
          <a:p>
            <a:r>
              <a:rPr lang="en-US" dirty="0" smtClean="0"/>
              <a:t>{ </a:t>
            </a:r>
            <a:r>
              <a:rPr lang="en-US" dirty="0" smtClean="0"/>
              <a:t>// This constructor has one parameter, name. </a:t>
            </a:r>
            <a:r>
              <a:rPr lang="en-US" dirty="0" err="1" smtClean="0"/>
              <a:t>System.out.println</a:t>
            </a:r>
            <a:r>
              <a:rPr lang="en-US" dirty="0" smtClean="0"/>
              <a:t>("Passed Name is :" + name </a:t>
            </a:r>
            <a:r>
              <a:rPr lang="en-US" dirty="0" smtClean="0"/>
              <a:t>);</a:t>
            </a:r>
          </a:p>
          <a:p>
            <a:r>
              <a:rPr lang="en-US" dirty="0" smtClean="0"/>
              <a:t> </a:t>
            </a:r>
            <a:r>
              <a:rPr lang="en-US" dirty="0" smtClean="0"/>
              <a:t>} </a:t>
            </a:r>
            <a:endParaRPr lang="en-US" dirty="0" smtClean="0"/>
          </a:p>
          <a:p>
            <a:r>
              <a:rPr lang="en-US" dirty="0" smtClean="0"/>
              <a:t>public </a:t>
            </a:r>
            <a:r>
              <a:rPr lang="en-US" dirty="0" smtClean="0"/>
              <a:t>static void main(String []</a:t>
            </a:r>
            <a:r>
              <a:rPr lang="en-US" dirty="0" err="1" smtClean="0"/>
              <a:t>args</a:t>
            </a:r>
            <a:r>
              <a:rPr lang="en-US" dirty="0" smtClean="0"/>
              <a:t>)</a:t>
            </a:r>
          </a:p>
          <a:p>
            <a:r>
              <a:rPr lang="en-US" dirty="0" smtClean="0"/>
              <a:t>{ </a:t>
            </a:r>
            <a:r>
              <a:rPr lang="en-US" dirty="0" smtClean="0"/>
              <a:t>// Following statement would create an object </a:t>
            </a:r>
            <a:r>
              <a:rPr lang="en-US" dirty="0" err="1" smtClean="0"/>
              <a:t>myPuppy</a:t>
            </a:r>
            <a:r>
              <a:rPr lang="en-US" dirty="0" smtClean="0"/>
              <a:t> Puppy </a:t>
            </a:r>
            <a:r>
              <a:rPr lang="en-US" dirty="0" err="1" smtClean="0"/>
              <a:t>myPuppy</a:t>
            </a:r>
            <a:r>
              <a:rPr lang="en-US" dirty="0" smtClean="0"/>
              <a:t> = new Puppy( "</a:t>
            </a:r>
            <a:r>
              <a:rPr lang="en-US" dirty="0" err="1" smtClean="0"/>
              <a:t>tommy</a:t>
            </a:r>
            <a:r>
              <a:rPr lang="en-US" dirty="0" smtClean="0"/>
              <a:t>" ); </a:t>
            </a:r>
            <a:endParaRPr lang="en-US" dirty="0" smtClean="0"/>
          </a:p>
          <a:p>
            <a:r>
              <a:rPr lang="en-US" dirty="0" smtClean="0"/>
              <a:t>}</a:t>
            </a:r>
          </a:p>
          <a:p>
            <a:r>
              <a:rPr lang="en-US" dirty="0" smtClean="0"/>
              <a:t> </a:t>
            </a:r>
            <a:r>
              <a:rPr lang="en-US" dirty="0" smtClean="0"/>
              <a:t>}</a:t>
            </a:r>
            <a:endParaRPr lang="en-US" dirty="0"/>
          </a:p>
        </p:txBody>
      </p:sp>
      <p:sp>
        <p:nvSpPr>
          <p:cNvPr id="5" name="Rectangle 4"/>
          <p:cNvSpPr/>
          <p:nvPr/>
        </p:nvSpPr>
        <p:spPr>
          <a:xfrm>
            <a:off x="990600" y="3962400"/>
            <a:ext cx="3060197" cy="369332"/>
          </a:xfrm>
          <a:prstGeom prst="rect">
            <a:avLst/>
          </a:prstGeom>
        </p:spPr>
        <p:txBody>
          <a:bodyPr wrap="none">
            <a:spAutoFit/>
          </a:bodyPr>
          <a:lstStyle/>
          <a:p>
            <a:r>
              <a:rPr lang="en-US" dirty="0" smtClean="0"/>
              <a:t>o/p:::::Passed </a:t>
            </a:r>
            <a:r>
              <a:rPr lang="en-US" dirty="0" smtClean="0"/>
              <a:t>Name is :</a:t>
            </a:r>
            <a:r>
              <a:rPr lang="en-US" dirty="0" err="1" smtClean="0"/>
              <a:t>tommy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6138"/>
            <a:ext cx="8077200" cy="6247864"/>
          </a:xfrm>
          <a:prstGeom prst="rect">
            <a:avLst/>
          </a:prstGeom>
        </p:spPr>
        <p:txBody>
          <a:bodyPr wrap="square">
            <a:spAutoFit/>
          </a:bodyPr>
          <a:lstStyle/>
          <a:p>
            <a:r>
              <a:rPr lang="en-US" sz="2000" b="1" dirty="0" smtClean="0"/>
              <a:t>This example explains how to access instance variables and methods of a class</a:t>
            </a:r>
            <a:r>
              <a:rPr lang="en-US" dirty="0" smtClean="0"/>
              <a:t>.</a:t>
            </a:r>
          </a:p>
          <a:p>
            <a:r>
              <a:rPr lang="en-US" dirty="0" smtClean="0"/>
              <a:t> </a:t>
            </a:r>
            <a:r>
              <a:rPr lang="en-US" dirty="0" smtClean="0"/>
              <a:t>public class </a:t>
            </a:r>
            <a:r>
              <a:rPr lang="en-US" dirty="0" smtClean="0"/>
              <a:t>Puppy</a:t>
            </a:r>
          </a:p>
          <a:p>
            <a:r>
              <a:rPr lang="en-US" dirty="0" smtClean="0"/>
              <a:t>{ </a:t>
            </a:r>
          </a:p>
          <a:p>
            <a:r>
              <a:rPr lang="en-US" dirty="0" err="1" smtClean="0"/>
              <a:t>int</a:t>
            </a:r>
            <a:r>
              <a:rPr lang="en-US" dirty="0" smtClean="0"/>
              <a:t> </a:t>
            </a:r>
            <a:r>
              <a:rPr lang="en-US" dirty="0" err="1" smtClean="0"/>
              <a:t>puppyAge</a:t>
            </a:r>
            <a:r>
              <a:rPr lang="en-US" dirty="0" smtClean="0"/>
              <a:t>; </a:t>
            </a:r>
            <a:endParaRPr lang="en-US" dirty="0" smtClean="0"/>
          </a:p>
          <a:p>
            <a:r>
              <a:rPr lang="en-US" dirty="0" smtClean="0"/>
              <a:t>public </a:t>
            </a:r>
            <a:r>
              <a:rPr lang="en-US" dirty="0" smtClean="0"/>
              <a:t>Puppy(String name</a:t>
            </a:r>
            <a:r>
              <a:rPr lang="en-US" dirty="0" smtClean="0"/>
              <a:t>)</a:t>
            </a:r>
          </a:p>
          <a:p>
            <a:r>
              <a:rPr lang="en-US" dirty="0" smtClean="0"/>
              <a:t>{ </a:t>
            </a:r>
            <a:r>
              <a:rPr lang="en-US" dirty="0" smtClean="0"/>
              <a:t>// This constructor has one parameter, name. </a:t>
            </a:r>
            <a:endParaRPr lang="en-US" dirty="0" smtClean="0"/>
          </a:p>
          <a:p>
            <a:r>
              <a:rPr lang="en-US" dirty="0" err="1" smtClean="0"/>
              <a:t>System.out.println</a:t>
            </a:r>
            <a:r>
              <a:rPr lang="en-US" dirty="0" smtClean="0"/>
              <a:t>("Name chosen is :" + name ); </a:t>
            </a:r>
            <a:endParaRPr lang="en-US" dirty="0" smtClean="0"/>
          </a:p>
          <a:p>
            <a:r>
              <a:rPr lang="en-US" dirty="0" smtClean="0"/>
              <a:t>}</a:t>
            </a:r>
          </a:p>
          <a:p>
            <a:r>
              <a:rPr lang="en-US" dirty="0" smtClean="0"/>
              <a:t> </a:t>
            </a:r>
            <a:r>
              <a:rPr lang="en-US" dirty="0" smtClean="0"/>
              <a:t>public void </a:t>
            </a:r>
            <a:r>
              <a:rPr lang="en-US" dirty="0" err="1" smtClean="0"/>
              <a:t>setAge</a:t>
            </a:r>
            <a:r>
              <a:rPr lang="en-US" dirty="0" smtClean="0"/>
              <a:t>( </a:t>
            </a:r>
            <a:r>
              <a:rPr lang="en-US" dirty="0" err="1" smtClean="0"/>
              <a:t>int</a:t>
            </a:r>
            <a:r>
              <a:rPr lang="en-US" dirty="0" smtClean="0"/>
              <a:t> age </a:t>
            </a:r>
            <a:r>
              <a:rPr lang="en-US" dirty="0" smtClean="0"/>
              <a:t>)</a:t>
            </a:r>
          </a:p>
          <a:p>
            <a:r>
              <a:rPr lang="en-US" dirty="0" smtClean="0"/>
              <a:t>{ </a:t>
            </a:r>
          </a:p>
          <a:p>
            <a:r>
              <a:rPr lang="en-US" dirty="0" err="1" smtClean="0"/>
              <a:t>puppyAge</a:t>
            </a:r>
            <a:r>
              <a:rPr lang="en-US" dirty="0" smtClean="0"/>
              <a:t> </a:t>
            </a:r>
            <a:r>
              <a:rPr lang="en-US" dirty="0" smtClean="0"/>
              <a:t>= age; </a:t>
            </a:r>
            <a:endParaRPr lang="en-US" dirty="0" smtClean="0"/>
          </a:p>
          <a:p>
            <a:r>
              <a:rPr lang="en-US" dirty="0" smtClean="0"/>
              <a:t>} </a:t>
            </a:r>
          </a:p>
          <a:p>
            <a:r>
              <a:rPr lang="en-US" dirty="0" smtClean="0"/>
              <a:t>public </a:t>
            </a:r>
            <a:r>
              <a:rPr lang="en-US" dirty="0" err="1" smtClean="0"/>
              <a:t>int</a:t>
            </a:r>
            <a:r>
              <a:rPr lang="en-US" dirty="0" smtClean="0"/>
              <a:t> </a:t>
            </a:r>
            <a:r>
              <a:rPr lang="en-US" dirty="0" err="1" smtClean="0"/>
              <a:t>getAge</a:t>
            </a:r>
            <a:r>
              <a:rPr lang="en-US" dirty="0" smtClean="0"/>
              <a:t>( </a:t>
            </a:r>
            <a:r>
              <a:rPr lang="en-US" dirty="0" smtClean="0"/>
              <a:t>)</a:t>
            </a:r>
          </a:p>
          <a:p>
            <a:r>
              <a:rPr lang="en-US" dirty="0" smtClean="0"/>
              <a:t>{ </a:t>
            </a:r>
            <a:r>
              <a:rPr lang="en-US" dirty="0" err="1" smtClean="0"/>
              <a:t>System.out.println</a:t>
            </a:r>
            <a:r>
              <a:rPr lang="en-US" dirty="0" smtClean="0"/>
              <a:t>("Puppy's age is :" + </a:t>
            </a:r>
            <a:r>
              <a:rPr lang="en-US" dirty="0" err="1" smtClean="0"/>
              <a:t>puppyAge</a:t>
            </a:r>
            <a:r>
              <a:rPr lang="en-US" dirty="0" smtClean="0"/>
              <a:t> </a:t>
            </a:r>
            <a:r>
              <a:rPr lang="en-US" dirty="0" smtClean="0"/>
              <a:t>);</a:t>
            </a:r>
          </a:p>
          <a:p>
            <a:r>
              <a:rPr lang="en-US" dirty="0" smtClean="0"/>
              <a:t> </a:t>
            </a:r>
            <a:r>
              <a:rPr lang="en-US" dirty="0" smtClean="0"/>
              <a:t>return </a:t>
            </a:r>
            <a:r>
              <a:rPr lang="en-US" dirty="0" err="1" smtClean="0"/>
              <a:t>puppyAge</a:t>
            </a:r>
            <a:r>
              <a:rPr lang="en-US" dirty="0" smtClean="0"/>
              <a:t>; </a:t>
            </a:r>
            <a:endParaRPr lang="en-US" dirty="0" smtClean="0"/>
          </a:p>
          <a:p>
            <a:r>
              <a:rPr lang="en-US" dirty="0" smtClean="0"/>
              <a:t>} </a:t>
            </a:r>
          </a:p>
          <a:p>
            <a:r>
              <a:rPr lang="en-US" dirty="0" smtClean="0"/>
              <a:t>public </a:t>
            </a:r>
            <a:r>
              <a:rPr lang="en-US" dirty="0" smtClean="0"/>
              <a:t>static void main(String []</a:t>
            </a:r>
            <a:r>
              <a:rPr lang="en-US" dirty="0" err="1" smtClean="0"/>
              <a:t>args</a:t>
            </a:r>
            <a:r>
              <a:rPr lang="en-US" dirty="0" smtClean="0"/>
              <a:t>)</a:t>
            </a:r>
          </a:p>
          <a:p>
            <a:r>
              <a:rPr lang="en-US" dirty="0" smtClean="0"/>
              <a:t>{ </a:t>
            </a:r>
          </a:p>
          <a:p>
            <a:r>
              <a:rPr lang="en-US" dirty="0" smtClean="0"/>
              <a:t>/* </a:t>
            </a:r>
            <a:r>
              <a:rPr lang="en-US" dirty="0" smtClean="0"/>
              <a:t>Object creation */ </a:t>
            </a:r>
            <a:endParaRPr lang="en-US" dirty="0" smtClean="0"/>
          </a:p>
          <a:p>
            <a:r>
              <a:rPr lang="en-US" dirty="0" smtClean="0"/>
              <a:t>Puppy </a:t>
            </a:r>
            <a:r>
              <a:rPr lang="en-US" dirty="0" err="1" smtClean="0"/>
              <a:t>myPuppy</a:t>
            </a:r>
            <a:r>
              <a:rPr lang="en-US" dirty="0" smtClean="0"/>
              <a:t> = new Puppy( "</a:t>
            </a:r>
            <a:r>
              <a:rPr lang="en-US" dirty="0" err="1" smtClean="0"/>
              <a:t>tommy</a:t>
            </a:r>
            <a:r>
              <a:rPr lang="en-US" dirty="0" smtClean="0"/>
              <a:t>" ); </a:t>
            </a:r>
            <a:endParaRPr lang="en-US" dirty="0" smtClean="0"/>
          </a:p>
          <a:p>
            <a:r>
              <a:rPr lang="en-US" dirty="0" smtClean="0"/>
              <a:t>/* </a:t>
            </a:r>
            <a:r>
              <a:rPr lang="en-US" dirty="0" smtClean="0"/>
              <a:t>Call class method to set puppy's </a:t>
            </a:r>
            <a:r>
              <a:rPr lang="en-US" dirty="0" smtClean="0"/>
              <a:t>age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8077200" cy="923330"/>
          </a:xfrm>
          <a:prstGeom prst="rect">
            <a:avLst/>
          </a:prstGeom>
        </p:spPr>
        <p:txBody>
          <a:bodyPr wrap="square">
            <a:spAutoFit/>
          </a:bodyPr>
          <a:lstStyle/>
          <a:p>
            <a:r>
              <a:rPr lang="en-US" dirty="0" smtClean="0"/>
              <a:t>*/ </a:t>
            </a:r>
            <a:r>
              <a:rPr lang="en-US" dirty="0" err="1" smtClean="0"/>
              <a:t>myPuppy.setAge</a:t>
            </a:r>
            <a:r>
              <a:rPr lang="en-US" dirty="0" smtClean="0"/>
              <a:t>( 2 ); /* Call another class method to get puppy's age */ </a:t>
            </a:r>
            <a:r>
              <a:rPr lang="en-US" dirty="0" err="1" smtClean="0"/>
              <a:t>myPuppy.getAge</a:t>
            </a:r>
            <a:r>
              <a:rPr lang="en-US" dirty="0" smtClean="0"/>
              <a:t>( ); /* You can access instance variable as follows as well */ </a:t>
            </a:r>
            <a:r>
              <a:rPr lang="en-US" dirty="0" err="1" smtClean="0"/>
              <a:t>System.out.println</a:t>
            </a:r>
            <a:r>
              <a:rPr lang="en-US" dirty="0" smtClean="0"/>
              <a:t>("Variable Value :" + </a:t>
            </a:r>
            <a:r>
              <a:rPr lang="en-US" dirty="0" err="1" smtClean="0"/>
              <a:t>myPuppy.puppyAge</a:t>
            </a:r>
            <a:r>
              <a:rPr lang="en-US" dirty="0" smtClean="0"/>
              <a:t> ); } }</a:t>
            </a:r>
            <a:endParaRPr lang="en-US" dirty="0"/>
          </a:p>
        </p:txBody>
      </p:sp>
      <p:sp>
        <p:nvSpPr>
          <p:cNvPr id="5" name="Rectangle 4"/>
          <p:cNvSpPr/>
          <p:nvPr/>
        </p:nvSpPr>
        <p:spPr>
          <a:xfrm>
            <a:off x="762000" y="1600200"/>
            <a:ext cx="4572000" cy="1200329"/>
          </a:xfrm>
          <a:prstGeom prst="rect">
            <a:avLst/>
          </a:prstGeom>
        </p:spPr>
        <p:txBody>
          <a:bodyPr>
            <a:spAutoFit/>
          </a:bodyPr>
          <a:lstStyle/>
          <a:p>
            <a:r>
              <a:rPr lang="en-US" dirty="0" smtClean="0"/>
              <a:t>Output :::::::</a:t>
            </a:r>
          </a:p>
          <a:p>
            <a:r>
              <a:rPr lang="en-US" dirty="0" smtClean="0"/>
              <a:t>Name </a:t>
            </a:r>
            <a:r>
              <a:rPr lang="en-US" dirty="0" smtClean="0"/>
              <a:t>chosen is :</a:t>
            </a:r>
            <a:r>
              <a:rPr lang="en-US" dirty="0" err="1" smtClean="0"/>
              <a:t>tommy</a:t>
            </a:r>
            <a:r>
              <a:rPr lang="en-US" dirty="0" smtClean="0"/>
              <a:t> </a:t>
            </a:r>
            <a:endParaRPr lang="en-US" dirty="0" smtClean="0"/>
          </a:p>
          <a:p>
            <a:r>
              <a:rPr lang="en-US" dirty="0" smtClean="0"/>
              <a:t>Puppy's </a:t>
            </a:r>
            <a:r>
              <a:rPr lang="en-US" dirty="0" smtClean="0"/>
              <a:t>age is :2 </a:t>
            </a:r>
            <a:endParaRPr lang="en-US" dirty="0" smtClean="0"/>
          </a:p>
          <a:p>
            <a:r>
              <a:rPr lang="en-US" dirty="0" smtClean="0"/>
              <a:t>Variable </a:t>
            </a:r>
            <a:r>
              <a:rPr lang="en-US" dirty="0" smtClean="0"/>
              <a:t>Value :2 </a:t>
            </a:r>
            <a:endParaRPr lang="en-US" dirty="0"/>
          </a:p>
        </p:txBody>
      </p:sp>
      <p:sp>
        <p:nvSpPr>
          <p:cNvPr id="6" name="Rectangle 5"/>
          <p:cNvSpPr/>
          <p:nvPr/>
        </p:nvSpPr>
        <p:spPr>
          <a:xfrm>
            <a:off x="609600" y="3352800"/>
            <a:ext cx="8153400" cy="923330"/>
          </a:xfrm>
          <a:prstGeom prst="rect">
            <a:avLst/>
          </a:prstGeom>
        </p:spPr>
        <p:txBody>
          <a:bodyPr wrap="square">
            <a:spAutoFit/>
          </a:bodyPr>
          <a:lstStyle/>
          <a:p>
            <a:r>
              <a:rPr lang="en-US" dirty="0" smtClean="0"/>
              <a:t>The if statement tests the condition. It executes the if statement if condition is true.</a:t>
            </a:r>
          </a:p>
          <a:p>
            <a:r>
              <a:rPr lang="en-US" dirty="0" smtClean="0"/>
              <a:t/>
            </a:r>
            <a:br>
              <a:rPr lang="en-US" dirty="0" smtClean="0"/>
            </a:br>
            <a:endParaRPr lang="en-US" dirty="0"/>
          </a:p>
        </p:txBody>
      </p:sp>
      <p:sp>
        <p:nvSpPr>
          <p:cNvPr id="7" name="Rectangle 6"/>
          <p:cNvSpPr/>
          <p:nvPr/>
        </p:nvSpPr>
        <p:spPr>
          <a:xfrm>
            <a:off x="2743200" y="2819400"/>
            <a:ext cx="2073645" cy="523220"/>
          </a:xfrm>
          <a:prstGeom prst="rect">
            <a:avLst/>
          </a:prstGeom>
        </p:spPr>
        <p:txBody>
          <a:bodyPr wrap="none">
            <a:spAutoFit/>
          </a:bodyPr>
          <a:lstStyle/>
          <a:p>
            <a:r>
              <a:rPr lang="en-US" sz="2800" b="1" dirty="0" smtClean="0"/>
              <a:t>if statement </a:t>
            </a:r>
            <a:endParaRPr lang="en-US" sz="2800" b="1" dirty="0"/>
          </a:p>
        </p:txBody>
      </p:sp>
      <p:sp>
        <p:nvSpPr>
          <p:cNvPr id="8" name="Rectangle 7"/>
          <p:cNvSpPr/>
          <p:nvPr/>
        </p:nvSpPr>
        <p:spPr>
          <a:xfrm>
            <a:off x="533400" y="3733800"/>
            <a:ext cx="4572000" cy="923330"/>
          </a:xfrm>
          <a:prstGeom prst="rect">
            <a:avLst/>
          </a:prstGeom>
        </p:spPr>
        <p:txBody>
          <a:bodyPr>
            <a:spAutoFit/>
          </a:bodyPr>
          <a:lstStyle/>
          <a:p>
            <a:r>
              <a:rPr lang="en-US" b="1" dirty="0" smtClean="0"/>
              <a:t>if</a:t>
            </a:r>
            <a:r>
              <a:rPr lang="en-US" dirty="0" smtClean="0"/>
              <a:t>(condition){  </a:t>
            </a:r>
          </a:p>
          <a:p>
            <a:r>
              <a:rPr lang="en-US" dirty="0" smtClean="0"/>
              <a:t>//code to be executed  </a:t>
            </a:r>
          </a:p>
          <a:p>
            <a:r>
              <a:rPr lang="en-US" dirty="0" smtClean="0"/>
              <a:t>}</a:t>
            </a:r>
            <a:endParaRPr lang="en-US" dirty="0"/>
          </a:p>
        </p:txBody>
      </p:sp>
      <p:sp>
        <p:nvSpPr>
          <p:cNvPr id="9" name="Rectangle 8"/>
          <p:cNvSpPr/>
          <p:nvPr/>
        </p:nvSpPr>
        <p:spPr>
          <a:xfrm>
            <a:off x="228600" y="4572000"/>
            <a:ext cx="4572000" cy="2308324"/>
          </a:xfrm>
          <a:prstGeom prst="rect">
            <a:avLst/>
          </a:prstGeom>
        </p:spPr>
        <p:txBody>
          <a:bodyPr>
            <a:spAutoFit/>
          </a:bodyPr>
          <a:lstStyle/>
          <a:p>
            <a:r>
              <a:rPr lang="en-US" b="1" dirty="0" smtClean="0"/>
              <a:t>public</a:t>
            </a:r>
            <a:r>
              <a:rPr lang="en-US" dirty="0" smtClean="0"/>
              <a:t> </a:t>
            </a:r>
            <a:r>
              <a:rPr lang="en-US" b="1" dirty="0" smtClean="0"/>
              <a:t>class</a:t>
            </a:r>
            <a:r>
              <a:rPr lang="en-US" dirty="0" smtClean="0"/>
              <a:t> </a:t>
            </a:r>
            <a:r>
              <a:rPr lang="en-US" dirty="0" err="1" smtClean="0"/>
              <a:t>IfExample</a:t>
            </a:r>
            <a:r>
              <a:rPr lang="en-US" dirty="0" smtClean="0"/>
              <a:t>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a:t>
            </a:r>
            <a:r>
              <a:rPr lang="en-US" b="1" dirty="0" err="1" smtClean="0"/>
              <a:t>int</a:t>
            </a:r>
            <a:r>
              <a:rPr lang="en-US" dirty="0" smtClean="0"/>
              <a:t> age=20;  </a:t>
            </a:r>
          </a:p>
          <a:p>
            <a:r>
              <a:rPr lang="en-US" dirty="0" smtClean="0"/>
              <a:t>    </a:t>
            </a:r>
            <a:r>
              <a:rPr lang="en-US" b="1" dirty="0" smtClean="0"/>
              <a:t>if</a:t>
            </a:r>
            <a:r>
              <a:rPr lang="en-US" dirty="0" smtClean="0"/>
              <a:t>(age&gt;18){  </a:t>
            </a:r>
          </a:p>
          <a:p>
            <a:r>
              <a:rPr lang="en-US" dirty="0" smtClean="0"/>
              <a:t>        </a:t>
            </a:r>
            <a:r>
              <a:rPr lang="en-US" dirty="0" err="1" smtClean="0"/>
              <a:t>System.out.print</a:t>
            </a:r>
            <a:r>
              <a:rPr lang="en-US" dirty="0" smtClean="0"/>
              <a:t>("Age is greater than 18");  </a:t>
            </a:r>
          </a:p>
          <a:p>
            <a:r>
              <a:rPr lang="en-US" dirty="0" smtClean="0"/>
              <a:t>    }  </a:t>
            </a:r>
          </a:p>
          <a:p>
            <a:r>
              <a:rPr lang="en-US" dirty="0" smtClean="0"/>
              <a:t>}  </a:t>
            </a:r>
            <a:r>
              <a:rPr lang="en-US" dirty="0" smtClean="0"/>
              <a:t>}</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8229600" cy="1015663"/>
          </a:xfrm>
          <a:prstGeom prst="rect">
            <a:avLst/>
          </a:prstGeom>
        </p:spPr>
        <p:txBody>
          <a:bodyPr wrap="square">
            <a:spAutoFit/>
          </a:bodyPr>
          <a:lstStyle/>
          <a:p>
            <a:r>
              <a:rPr lang="en-US" sz="2400" b="1" dirty="0" smtClean="0"/>
              <a:t>Java IF-else Statement</a:t>
            </a:r>
          </a:p>
          <a:p>
            <a:r>
              <a:rPr lang="en-US" dirty="0" smtClean="0"/>
              <a:t>The if-else statement also tests the condition. It executes the </a:t>
            </a:r>
            <a:r>
              <a:rPr lang="en-US" i="1" dirty="0" smtClean="0"/>
              <a:t>if block</a:t>
            </a:r>
            <a:r>
              <a:rPr lang="en-US" dirty="0" smtClean="0"/>
              <a:t> if condition is true otherwise </a:t>
            </a:r>
            <a:r>
              <a:rPr lang="en-US" i="1" dirty="0" smtClean="0"/>
              <a:t>else block</a:t>
            </a:r>
            <a:r>
              <a:rPr lang="en-US" dirty="0" smtClean="0"/>
              <a:t>.</a:t>
            </a:r>
            <a:endParaRPr lang="en-US" dirty="0"/>
          </a:p>
        </p:txBody>
      </p:sp>
      <p:sp>
        <p:nvSpPr>
          <p:cNvPr id="5" name="Rectangle 4"/>
          <p:cNvSpPr/>
          <p:nvPr/>
        </p:nvSpPr>
        <p:spPr>
          <a:xfrm>
            <a:off x="609600" y="1524000"/>
            <a:ext cx="4572000" cy="1477328"/>
          </a:xfrm>
          <a:prstGeom prst="rect">
            <a:avLst/>
          </a:prstGeom>
        </p:spPr>
        <p:txBody>
          <a:bodyPr>
            <a:spAutoFit/>
          </a:bodyPr>
          <a:lstStyle/>
          <a:p>
            <a:r>
              <a:rPr lang="en-US" b="1" dirty="0" smtClean="0"/>
              <a:t>if</a:t>
            </a:r>
            <a:r>
              <a:rPr lang="en-US" dirty="0" smtClean="0"/>
              <a:t>(condition){  </a:t>
            </a:r>
          </a:p>
          <a:p>
            <a:r>
              <a:rPr lang="en-US" dirty="0" smtClean="0"/>
              <a:t>//code if condition is true  </a:t>
            </a:r>
          </a:p>
          <a:p>
            <a:r>
              <a:rPr lang="en-US" dirty="0" smtClean="0"/>
              <a:t>}</a:t>
            </a:r>
            <a:r>
              <a:rPr lang="en-US" b="1" dirty="0" smtClean="0"/>
              <a:t>else</a:t>
            </a:r>
            <a:r>
              <a:rPr lang="en-US" dirty="0" smtClean="0"/>
              <a:t>{  </a:t>
            </a:r>
          </a:p>
          <a:p>
            <a:r>
              <a:rPr lang="en-US" dirty="0" smtClean="0"/>
              <a:t>//code if condition is false  </a:t>
            </a:r>
          </a:p>
          <a:p>
            <a:r>
              <a:rPr lang="en-US" dirty="0" smtClean="0"/>
              <a:t>}</a:t>
            </a:r>
            <a:endParaRPr lang="en-US" dirty="0"/>
          </a:p>
        </p:txBody>
      </p:sp>
      <p:sp>
        <p:nvSpPr>
          <p:cNvPr id="6" name="Rectangle 5"/>
          <p:cNvSpPr/>
          <p:nvPr/>
        </p:nvSpPr>
        <p:spPr>
          <a:xfrm>
            <a:off x="457200" y="3048000"/>
            <a:ext cx="4572000" cy="2862322"/>
          </a:xfrm>
          <a:prstGeom prst="rect">
            <a:avLst/>
          </a:prstGeom>
        </p:spPr>
        <p:txBody>
          <a:bodyPr>
            <a:spAutoFit/>
          </a:bodyPr>
          <a:lstStyle/>
          <a:p>
            <a:r>
              <a:rPr lang="en-US" b="1" dirty="0" smtClean="0"/>
              <a:t>public</a:t>
            </a:r>
            <a:r>
              <a:rPr lang="en-US" dirty="0" smtClean="0"/>
              <a:t> </a:t>
            </a:r>
            <a:r>
              <a:rPr lang="en-US" b="1" dirty="0" smtClean="0"/>
              <a:t>class</a:t>
            </a:r>
            <a:r>
              <a:rPr lang="en-US" dirty="0" smtClean="0"/>
              <a:t> </a:t>
            </a:r>
            <a:r>
              <a:rPr lang="en-US" dirty="0" err="1" smtClean="0"/>
              <a:t>IfElseExample</a:t>
            </a:r>
            <a:r>
              <a:rPr lang="en-US" dirty="0" smtClean="0"/>
              <a:t>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a:t>
            </a:r>
            <a:r>
              <a:rPr lang="en-US" b="1" dirty="0" err="1" smtClean="0"/>
              <a:t>int</a:t>
            </a:r>
            <a:r>
              <a:rPr lang="en-US" dirty="0" smtClean="0"/>
              <a:t> number=13;  </a:t>
            </a:r>
          </a:p>
          <a:p>
            <a:r>
              <a:rPr lang="en-US" dirty="0" smtClean="0"/>
              <a:t>    </a:t>
            </a:r>
            <a:r>
              <a:rPr lang="en-US" b="1" dirty="0" smtClean="0"/>
              <a:t>if</a:t>
            </a:r>
            <a:r>
              <a:rPr lang="en-US" dirty="0" smtClean="0"/>
              <a:t>(number%2==0){  </a:t>
            </a:r>
          </a:p>
          <a:p>
            <a:r>
              <a:rPr lang="en-US" dirty="0" smtClean="0"/>
              <a:t>        </a:t>
            </a:r>
            <a:r>
              <a:rPr lang="en-US" dirty="0" err="1" smtClean="0"/>
              <a:t>System.out.println</a:t>
            </a:r>
            <a:r>
              <a:rPr lang="en-US" dirty="0" smtClean="0"/>
              <a:t>("even number");  </a:t>
            </a:r>
          </a:p>
          <a:p>
            <a:r>
              <a:rPr lang="en-US" dirty="0" smtClean="0"/>
              <a:t>    }</a:t>
            </a:r>
            <a:r>
              <a:rPr lang="en-US" b="1" dirty="0" smtClean="0"/>
              <a:t>else</a:t>
            </a:r>
            <a:r>
              <a:rPr lang="en-US" dirty="0" smtClean="0"/>
              <a:t>{  </a:t>
            </a:r>
          </a:p>
          <a:p>
            <a:r>
              <a:rPr lang="en-US" dirty="0" smtClean="0"/>
              <a:t>        </a:t>
            </a:r>
            <a:r>
              <a:rPr lang="en-US" dirty="0" err="1" smtClean="0"/>
              <a:t>System.out.println</a:t>
            </a:r>
            <a:r>
              <a:rPr lang="en-US" dirty="0" smtClean="0"/>
              <a:t>("odd number");  </a:t>
            </a:r>
          </a:p>
          <a:p>
            <a:r>
              <a:rPr lang="en-US" dirty="0" smtClean="0"/>
              <a:t>    }  </a:t>
            </a:r>
          </a:p>
          <a:p>
            <a:r>
              <a:rPr lang="en-US" dirty="0" smtClean="0"/>
              <a:t>}  </a:t>
            </a:r>
          </a:p>
          <a:p>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0"/>
            <a:ext cx="7924800" cy="738664"/>
          </a:xfrm>
          <a:prstGeom prst="rect">
            <a:avLst/>
          </a:prstGeom>
        </p:spPr>
        <p:txBody>
          <a:bodyPr wrap="square">
            <a:spAutoFit/>
          </a:bodyPr>
          <a:lstStyle/>
          <a:p>
            <a:r>
              <a:rPr lang="en-US" sz="2400" b="1" dirty="0" smtClean="0"/>
              <a:t>Java Switch Statement</a:t>
            </a:r>
          </a:p>
          <a:p>
            <a:r>
              <a:rPr lang="en-US" dirty="0" smtClean="0"/>
              <a:t>The Java </a:t>
            </a:r>
            <a:r>
              <a:rPr lang="en-US" i="1" dirty="0" smtClean="0"/>
              <a:t>switch statement</a:t>
            </a:r>
            <a:r>
              <a:rPr lang="en-US" dirty="0" smtClean="0"/>
              <a:t> </a:t>
            </a:r>
            <a:r>
              <a:rPr lang="en-US" dirty="0" smtClean="0"/>
              <a:t> </a:t>
            </a:r>
            <a:r>
              <a:rPr lang="en-US" dirty="0" smtClean="0"/>
              <a:t>executes one statement from multiple conditions</a:t>
            </a:r>
            <a:endParaRPr lang="en-US" dirty="0"/>
          </a:p>
        </p:txBody>
      </p:sp>
      <p:sp>
        <p:nvSpPr>
          <p:cNvPr id="5" name="Rectangle 4"/>
          <p:cNvSpPr/>
          <p:nvPr/>
        </p:nvSpPr>
        <p:spPr>
          <a:xfrm>
            <a:off x="609600" y="685800"/>
            <a:ext cx="4572000" cy="3693319"/>
          </a:xfrm>
          <a:prstGeom prst="rect">
            <a:avLst/>
          </a:prstGeom>
        </p:spPr>
        <p:txBody>
          <a:bodyPr>
            <a:spAutoFit/>
          </a:bodyPr>
          <a:lstStyle/>
          <a:p>
            <a:r>
              <a:rPr lang="en-US" b="1" dirty="0" smtClean="0"/>
              <a:t>switch</a:t>
            </a:r>
            <a:r>
              <a:rPr lang="en-US" dirty="0" smtClean="0"/>
              <a:t>(expression){    </a:t>
            </a:r>
          </a:p>
          <a:p>
            <a:r>
              <a:rPr lang="en-US" b="1" dirty="0" smtClean="0"/>
              <a:t>case</a:t>
            </a:r>
            <a:r>
              <a:rPr lang="en-US" dirty="0" smtClean="0"/>
              <a:t> value1:    </a:t>
            </a:r>
          </a:p>
          <a:p>
            <a:r>
              <a:rPr lang="en-US" dirty="0" smtClean="0"/>
              <a:t> //code to be executed;    </a:t>
            </a:r>
          </a:p>
          <a:p>
            <a:r>
              <a:rPr lang="en-US" dirty="0" smtClean="0"/>
              <a:t> </a:t>
            </a:r>
            <a:r>
              <a:rPr lang="en-US" b="1" dirty="0" smtClean="0"/>
              <a:t>break</a:t>
            </a:r>
            <a:r>
              <a:rPr lang="en-US" dirty="0" smtClean="0"/>
              <a:t>;  //optional  </a:t>
            </a:r>
          </a:p>
          <a:p>
            <a:r>
              <a:rPr lang="en-US" b="1" dirty="0" smtClean="0"/>
              <a:t>case</a:t>
            </a:r>
            <a:r>
              <a:rPr lang="en-US" dirty="0" smtClean="0"/>
              <a:t> value2:    </a:t>
            </a:r>
          </a:p>
          <a:p>
            <a:r>
              <a:rPr lang="en-US" dirty="0" smtClean="0"/>
              <a:t> //code to be executed;    </a:t>
            </a:r>
          </a:p>
          <a:p>
            <a:r>
              <a:rPr lang="en-US" dirty="0" smtClean="0"/>
              <a:t> </a:t>
            </a:r>
            <a:r>
              <a:rPr lang="en-US" b="1" dirty="0" smtClean="0"/>
              <a:t>break</a:t>
            </a:r>
            <a:r>
              <a:rPr lang="en-US" dirty="0" smtClean="0"/>
              <a:t>;  //optional  </a:t>
            </a:r>
          </a:p>
          <a:p>
            <a:r>
              <a:rPr lang="en-US" dirty="0" smtClean="0"/>
              <a:t>......    </a:t>
            </a:r>
          </a:p>
          <a:p>
            <a:r>
              <a:rPr lang="en-US" dirty="0" smtClean="0"/>
              <a:t>    </a:t>
            </a:r>
          </a:p>
          <a:p>
            <a:r>
              <a:rPr lang="en-US" b="1" dirty="0" smtClean="0"/>
              <a:t>default</a:t>
            </a:r>
            <a:r>
              <a:rPr lang="en-US" dirty="0" smtClean="0"/>
              <a:t>:     </a:t>
            </a:r>
          </a:p>
          <a:p>
            <a:r>
              <a:rPr lang="en-US" dirty="0" smtClean="0"/>
              <a:t> code to be executed </a:t>
            </a:r>
            <a:r>
              <a:rPr lang="en-US" b="1" dirty="0" smtClean="0"/>
              <a:t>if</a:t>
            </a:r>
            <a:r>
              <a:rPr lang="en-US" dirty="0" smtClean="0"/>
              <a:t> all cases are not matched;    </a:t>
            </a:r>
          </a:p>
          <a:p>
            <a:r>
              <a:rPr lang="en-US" dirty="0" smtClean="0"/>
              <a:t>}    </a:t>
            </a:r>
            <a:endParaRPr lang="en-US" dirty="0"/>
          </a:p>
        </p:txBody>
      </p:sp>
      <p:sp>
        <p:nvSpPr>
          <p:cNvPr id="6" name="Rectangle 5"/>
          <p:cNvSpPr/>
          <p:nvPr/>
        </p:nvSpPr>
        <p:spPr>
          <a:xfrm>
            <a:off x="609600" y="4272677"/>
            <a:ext cx="4572000" cy="2585323"/>
          </a:xfrm>
          <a:prstGeom prst="rect">
            <a:avLst/>
          </a:prstGeom>
        </p:spPr>
        <p:txBody>
          <a:bodyPr>
            <a:spAutoFit/>
          </a:bodyPr>
          <a:lstStyle/>
          <a:p>
            <a:r>
              <a:rPr lang="en-US" b="1" dirty="0" smtClean="0"/>
              <a:t>public</a:t>
            </a:r>
            <a:r>
              <a:rPr lang="en-US" dirty="0" smtClean="0"/>
              <a:t> </a:t>
            </a:r>
            <a:r>
              <a:rPr lang="en-US" b="1" dirty="0" smtClean="0"/>
              <a:t>class</a:t>
            </a:r>
            <a:r>
              <a:rPr lang="en-US" dirty="0" smtClean="0"/>
              <a:t> </a:t>
            </a:r>
            <a:r>
              <a:rPr lang="en-US" dirty="0" err="1" smtClean="0"/>
              <a:t>SwitchExample</a:t>
            </a:r>
            <a:r>
              <a:rPr lang="en-US" dirty="0" smtClean="0"/>
              <a:t>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a:t>
            </a:r>
            <a:r>
              <a:rPr lang="en-US" b="1" dirty="0" err="1" smtClean="0"/>
              <a:t>int</a:t>
            </a:r>
            <a:r>
              <a:rPr lang="en-US" dirty="0" smtClean="0"/>
              <a:t> number=20;  </a:t>
            </a:r>
          </a:p>
          <a:p>
            <a:r>
              <a:rPr lang="en-US" dirty="0" smtClean="0"/>
              <a:t>    </a:t>
            </a:r>
            <a:r>
              <a:rPr lang="en-US" b="1" dirty="0" smtClean="0"/>
              <a:t>switch</a:t>
            </a:r>
            <a:r>
              <a:rPr lang="en-US" dirty="0" smtClean="0"/>
              <a:t>(number){  </a:t>
            </a:r>
          </a:p>
          <a:p>
            <a:r>
              <a:rPr lang="en-US" dirty="0" smtClean="0"/>
              <a:t>    </a:t>
            </a:r>
            <a:r>
              <a:rPr lang="en-US" b="1" dirty="0" smtClean="0"/>
              <a:t>case</a:t>
            </a:r>
            <a:r>
              <a:rPr lang="en-US" dirty="0" smtClean="0"/>
              <a:t> 10: </a:t>
            </a:r>
            <a:r>
              <a:rPr lang="en-US" dirty="0" err="1" smtClean="0"/>
              <a:t>System.out.println</a:t>
            </a:r>
            <a:r>
              <a:rPr lang="en-US" dirty="0" smtClean="0"/>
              <a:t>("10");</a:t>
            </a:r>
            <a:r>
              <a:rPr lang="en-US" b="1" dirty="0" smtClean="0"/>
              <a:t>break</a:t>
            </a:r>
            <a:r>
              <a:rPr lang="en-US" dirty="0" smtClean="0"/>
              <a:t>;  </a:t>
            </a:r>
          </a:p>
          <a:p>
            <a:r>
              <a:rPr lang="en-US" dirty="0" smtClean="0"/>
              <a:t>    </a:t>
            </a:r>
            <a:r>
              <a:rPr lang="en-US" b="1" dirty="0" smtClean="0"/>
              <a:t>case</a:t>
            </a:r>
            <a:r>
              <a:rPr lang="en-US" dirty="0" smtClean="0"/>
              <a:t> 20: </a:t>
            </a:r>
            <a:r>
              <a:rPr lang="en-US" dirty="0" err="1" smtClean="0"/>
              <a:t>System.out.println</a:t>
            </a:r>
            <a:r>
              <a:rPr lang="en-US" dirty="0" smtClean="0"/>
              <a:t>("20");</a:t>
            </a:r>
            <a:r>
              <a:rPr lang="en-US" b="1" dirty="0" smtClean="0"/>
              <a:t>break</a:t>
            </a:r>
            <a:r>
              <a:rPr lang="en-US" dirty="0" smtClean="0"/>
              <a:t>;  </a:t>
            </a:r>
          </a:p>
          <a:p>
            <a:r>
              <a:rPr lang="en-US" dirty="0" smtClean="0"/>
              <a:t>    </a:t>
            </a:r>
            <a:r>
              <a:rPr lang="en-US" b="1" dirty="0" smtClean="0"/>
              <a:t>case</a:t>
            </a:r>
            <a:r>
              <a:rPr lang="en-US" dirty="0" smtClean="0"/>
              <a:t> 30: </a:t>
            </a:r>
            <a:r>
              <a:rPr lang="en-US" dirty="0" err="1" smtClean="0"/>
              <a:t>System.out.println</a:t>
            </a:r>
            <a:r>
              <a:rPr lang="en-US" dirty="0" smtClean="0"/>
              <a:t>("30");</a:t>
            </a:r>
            <a:r>
              <a:rPr lang="en-US" b="1" dirty="0" smtClean="0"/>
              <a:t>break</a:t>
            </a:r>
            <a:r>
              <a:rPr lang="en-US" dirty="0" smtClean="0"/>
              <a:t>;  </a:t>
            </a:r>
          </a:p>
          <a:p>
            <a:r>
              <a:rPr lang="en-US" dirty="0" smtClean="0"/>
              <a:t>    </a:t>
            </a:r>
            <a:r>
              <a:rPr lang="en-US" b="1" dirty="0" err="1" smtClean="0"/>
              <a:t>default</a:t>
            </a:r>
            <a:r>
              <a:rPr lang="en-US" dirty="0" err="1" smtClean="0"/>
              <a:t>:System.out.println</a:t>
            </a:r>
            <a:r>
              <a:rPr lang="en-US" dirty="0" smtClean="0"/>
              <a:t>("Not in 10, 20 or 30");  </a:t>
            </a:r>
            <a:r>
              <a:rPr lang="en-US" dirty="0" smtClean="0"/>
              <a:t>}</a:t>
            </a:r>
            <a:r>
              <a:rPr lang="en-US" dirty="0" smtClean="0"/>
              <a:t>  </a:t>
            </a:r>
            <a:r>
              <a:rPr lang="en-US" dirty="0" smtClean="0"/>
              <a:t>}</a:t>
            </a:r>
            <a:r>
              <a:rPr lang="en-US" dirty="0" smtClean="0"/>
              <a:t>  </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590800"/>
            <a:ext cx="4572000" cy="1754326"/>
          </a:xfrm>
          <a:prstGeom prst="rect">
            <a:avLst/>
          </a:prstGeom>
        </p:spPr>
        <p:txBody>
          <a:bodyPr>
            <a:spAutoFit/>
          </a:bodyPr>
          <a:lstStyle/>
          <a:p>
            <a:r>
              <a:rPr lang="en-US" b="1" dirty="0" smtClean="0"/>
              <a:t>public</a:t>
            </a:r>
            <a:r>
              <a:rPr lang="en-US" dirty="0" smtClean="0"/>
              <a:t> </a:t>
            </a:r>
            <a:r>
              <a:rPr lang="en-US" b="1" dirty="0" smtClean="0"/>
              <a:t>class</a:t>
            </a:r>
            <a:r>
              <a:rPr lang="en-US" dirty="0" smtClean="0"/>
              <a:t> </a:t>
            </a:r>
            <a:r>
              <a:rPr lang="en-US" dirty="0" err="1" smtClean="0"/>
              <a:t>ForExample</a:t>
            </a:r>
            <a:r>
              <a:rPr lang="en-US" dirty="0" smtClean="0"/>
              <a:t>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=1;i&lt;=10;i++){  </a:t>
            </a:r>
          </a:p>
          <a:p>
            <a:r>
              <a:rPr lang="en-US" dirty="0" smtClean="0"/>
              <a:t>        </a:t>
            </a:r>
            <a:r>
              <a:rPr lang="en-US" dirty="0" err="1" smtClean="0"/>
              <a:t>System.out.println</a:t>
            </a:r>
            <a:r>
              <a:rPr lang="en-US" dirty="0" smtClean="0"/>
              <a:t>(</a:t>
            </a:r>
            <a:r>
              <a:rPr lang="en-US" dirty="0" err="1" smtClean="0"/>
              <a:t>i</a:t>
            </a:r>
            <a:r>
              <a:rPr lang="en-US" dirty="0" smtClean="0"/>
              <a:t>);  </a:t>
            </a:r>
          </a:p>
          <a:p>
            <a:r>
              <a:rPr lang="en-US" dirty="0" smtClean="0"/>
              <a:t>    }  </a:t>
            </a:r>
          </a:p>
          <a:p>
            <a:r>
              <a:rPr lang="en-US" dirty="0" smtClean="0"/>
              <a:t>}  </a:t>
            </a:r>
            <a:r>
              <a:rPr lang="en-US" dirty="0" smtClean="0"/>
              <a:t>}</a:t>
            </a:r>
            <a:r>
              <a:rPr lang="en-US" dirty="0" smtClean="0"/>
              <a:t> </a:t>
            </a:r>
            <a:endParaRPr lang="en-US" dirty="0"/>
          </a:p>
        </p:txBody>
      </p:sp>
      <p:sp>
        <p:nvSpPr>
          <p:cNvPr id="5" name="Rectangle 4"/>
          <p:cNvSpPr/>
          <p:nvPr/>
        </p:nvSpPr>
        <p:spPr>
          <a:xfrm>
            <a:off x="457200" y="228600"/>
            <a:ext cx="6781800" cy="2123658"/>
          </a:xfrm>
          <a:prstGeom prst="rect">
            <a:avLst/>
          </a:prstGeom>
        </p:spPr>
        <p:txBody>
          <a:bodyPr wrap="square">
            <a:spAutoFit/>
          </a:bodyPr>
          <a:lstStyle/>
          <a:p>
            <a:r>
              <a:rPr lang="en-US" sz="2400" b="1" dirty="0" smtClean="0"/>
              <a:t>                                Java </a:t>
            </a:r>
            <a:r>
              <a:rPr lang="en-US" sz="2400" b="1" dirty="0" smtClean="0"/>
              <a:t>Simple For Loop</a:t>
            </a:r>
          </a:p>
          <a:p>
            <a:r>
              <a:rPr lang="en-US" dirty="0" smtClean="0"/>
              <a:t>The simple for loop is same as C/C++. We can initialize variable, check condition and increment/decrement value.</a:t>
            </a:r>
          </a:p>
          <a:p>
            <a:r>
              <a:rPr lang="en-US" b="1" dirty="0" smtClean="0"/>
              <a:t>Syntax:</a:t>
            </a:r>
            <a:endParaRPr lang="en-US" dirty="0" smtClean="0"/>
          </a:p>
          <a:p>
            <a:r>
              <a:rPr lang="en-US" b="1" dirty="0" smtClean="0"/>
              <a:t>for</a:t>
            </a:r>
            <a:r>
              <a:rPr lang="en-US" dirty="0" smtClean="0"/>
              <a:t>(</a:t>
            </a:r>
            <a:r>
              <a:rPr lang="en-US" dirty="0" err="1" smtClean="0"/>
              <a:t>initialization;condition;incr</a:t>
            </a:r>
            <a:r>
              <a:rPr lang="en-US" dirty="0" smtClean="0"/>
              <a:t>/</a:t>
            </a:r>
            <a:r>
              <a:rPr lang="en-US" dirty="0" err="1" smtClean="0"/>
              <a:t>decr</a:t>
            </a:r>
            <a:r>
              <a:rPr lang="en-US" dirty="0" smtClean="0"/>
              <a:t>){  </a:t>
            </a:r>
          </a:p>
          <a:p>
            <a:r>
              <a:rPr lang="en-US" dirty="0" smtClean="0"/>
              <a:t>//code to be executed  </a:t>
            </a:r>
          </a:p>
          <a:p>
            <a:r>
              <a:rPr lang="en-US" dirty="0" smtClean="0"/>
              <a:t>}  </a:t>
            </a:r>
            <a:endParaRPr lang="en-US" dirty="0"/>
          </a:p>
        </p:txBody>
      </p:sp>
      <p:sp>
        <p:nvSpPr>
          <p:cNvPr id="6" name="Rectangle 5"/>
          <p:cNvSpPr/>
          <p:nvPr/>
        </p:nvSpPr>
        <p:spPr>
          <a:xfrm>
            <a:off x="381000" y="4572000"/>
            <a:ext cx="8763000" cy="2123658"/>
          </a:xfrm>
          <a:prstGeom prst="rect">
            <a:avLst/>
          </a:prstGeom>
        </p:spPr>
        <p:txBody>
          <a:bodyPr wrap="square">
            <a:spAutoFit/>
          </a:bodyPr>
          <a:lstStyle/>
          <a:p>
            <a:r>
              <a:rPr lang="en-US" sz="2400" b="1" dirty="0" smtClean="0"/>
              <a:t>                                    Java </a:t>
            </a:r>
            <a:r>
              <a:rPr lang="en-US" sz="2400" b="1" dirty="0" smtClean="0"/>
              <a:t>While Loop</a:t>
            </a:r>
          </a:p>
          <a:p>
            <a:r>
              <a:rPr lang="en-US" dirty="0" smtClean="0"/>
              <a:t>The Java </a:t>
            </a:r>
            <a:r>
              <a:rPr lang="en-US" i="1" dirty="0" smtClean="0"/>
              <a:t>while loop</a:t>
            </a:r>
            <a:r>
              <a:rPr lang="en-US" dirty="0" smtClean="0"/>
              <a:t> is used to iterate a part of the program several times. If the number of iteration is not fixed, it is recommended to use while loop.</a:t>
            </a:r>
          </a:p>
          <a:p>
            <a:r>
              <a:rPr lang="en-US" b="1" dirty="0" smtClean="0"/>
              <a:t>Syntax:</a:t>
            </a:r>
            <a:endParaRPr lang="en-US" dirty="0" smtClean="0"/>
          </a:p>
          <a:p>
            <a:r>
              <a:rPr lang="en-US" b="1" dirty="0" smtClean="0"/>
              <a:t>while</a:t>
            </a:r>
            <a:r>
              <a:rPr lang="en-US" dirty="0" smtClean="0"/>
              <a:t>(condition){  </a:t>
            </a:r>
          </a:p>
          <a:p>
            <a:r>
              <a:rPr lang="en-US" dirty="0" smtClean="0"/>
              <a:t>//code to be executed  </a:t>
            </a:r>
          </a:p>
          <a:p>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4572000" cy="2585323"/>
          </a:xfrm>
          <a:prstGeom prst="rect">
            <a:avLst/>
          </a:prstGeom>
        </p:spPr>
        <p:txBody>
          <a:bodyPr>
            <a:spAutoFit/>
          </a:bodyPr>
          <a:lstStyle/>
          <a:p>
            <a:r>
              <a:rPr lang="en-US" b="1" dirty="0" smtClean="0"/>
              <a:t>public</a:t>
            </a:r>
            <a:r>
              <a:rPr lang="en-US" dirty="0" smtClean="0"/>
              <a:t> </a:t>
            </a:r>
            <a:r>
              <a:rPr lang="en-US" b="1" dirty="0" smtClean="0"/>
              <a:t>class</a:t>
            </a:r>
            <a:r>
              <a:rPr lang="en-US" dirty="0" smtClean="0"/>
              <a:t> </a:t>
            </a:r>
            <a:r>
              <a:rPr lang="en-US" dirty="0" err="1" smtClean="0"/>
              <a:t>WhileExample</a:t>
            </a:r>
            <a:r>
              <a:rPr lang="en-US" dirty="0" smtClean="0"/>
              <a:t>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a:t>
            </a:r>
            <a:r>
              <a:rPr lang="en-US" b="1" dirty="0" err="1" smtClean="0"/>
              <a:t>int</a:t>
            </a:r>
            <a:r>
              <a:rPr lang="en-US" dirty="0" smtClean="0"/>
              <a:t> </a:t>
            </a:r>
            <a:r>
              <a:rPr lang="en-US" dirty="0" err="1" smtClean="0"/>
              <a:t>i</a:t>
            </a:r>
            <a:r>
              <a:rPr lang="en-US" dirty="0" smtClean="0"/>
              <a:t>=1;  </a:t>
            </a:r>
          </a:p>
          <a:p>
            <a:r>
              <a:rPr lang="en-US" dirty="0" smtClean="0"/>
              <a:t>    </a:t>
            </a:r>
            <a:r>
              <a:rPr lang="en-US" b="1" dirty="0" smtClean="0"/>
              <a:t>while</a:t>
            </a:r>
            <a:r>
              <a:rPr lang="en-US" dirty="0" smtClean="0"/>
              <a:t>(</a:t>
            </a:r>
            <a:r>
              <a:rPr lang="en-US" dirty="0" err="1" smtClean="0"/>
              <a:t>i</a:t>
            </a:r>
            <a:r>
              <a:rPr lang="en-US" dirty="0" smtClean="0"/>
              <a:t>&lt;=10){  </a:t>
            </a:r>
          </a:p>
          <a:p>
            <a:r>
              <a:rPr lang="en-US" dirty="0" smtClean="0"/>
              <a:t>        </a:t>
            </a:r>
            <a:r>
              <a:rPr lang="en-US" dirty="0" err="1" smtClean="0"/>
              <a:t>System.out.println</a:t>
            </a:r>
            <a:r>
              <a:rPr lang="en-US" dirty="0" smtClean="0"/>
              <a:t>(</a:t>
            </a:r>
            <a:r>
              <a:rPr lang="en-US" dirty="0" err="1" smtClean="0"/>
              <a:t>i</a:t>
            </a:r>
            <a:r>
              <a:rPr lang="en-US" dirty="0" smtClean="0"/>
              <a:t>);  </a:t>
            </a:r>
          </a:p>
          <a:p>
            <a:r>
              <a:rPr lang="en-US" dirty="0" smtClean="0"/>
              <a:t>    </a:t>
            </a:r>
            <a:r>
              <a:rPr lang="en-US" dirty="0" err="1" smtClean="0"/>
              <a:t>i</a:t>
            </a:r>
            <a:r>
              <a:rPr lang="en-US" dirty="0" smtClean="0"/>
              <a:t>++;  </a:t>
            </a:r>
          </a:p>
          <a:p>
            <a:r>
              <a:rPr lang="en-US" dirty="0" smtClean="0"/>
              <a:t>    }  </a:t>
            </a:r>
          </a:p>
          <a:p>
            <a:r>
              <a:rPr lang="en-US" dirty="0" smtClean="0"/>
              <a:t>}  </a:t>
            </a:r>
          </a:p>
          <a:p>
            <a:r>
              <a:rPr lang="en-US" dirty="0" smtClean="0"/>
              <a:t>}</a:t>
            </a:r>
            <a:endParaRPr lang="en-US" dirty="0"/>
          </a:p>
        </p:txBody>
      </p:sp>
      <p:sp>
        <p:nvSpPr>
          <p:cNvPr id="1025" name="Rectangle 1"/>
          <p:cNvSpPr>
            <a:spLocks noChangeArrowheads="1"/>
          </p:cNvSpPr>
          <p:nvPr/>
        </p:nvSpPr>
        <p:spPr bwMode="auto">
          <a:xfrm>
            <a:off x="762000" y="2971800"/>
            <a:ext cx="436690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o/p    ::::::::::::::::  1 2 3 4 5 6 7 8 9 10</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2286000" y="3581400"/>
            <a:ext cx="2943626" cy="461665"/>
          </a:xfrm>
          <a:prstGeom prst="rect">
            <a:avLst/>
          </a:prstGeom>
        </p:spPr>
        <p:txBody>
          <a:bodyPr wrap="none">
            <a:spAutoFit/>
          </a:bodyPr>
          <a:lstStyle/>
          <a:p>
            <a:r>
              <a:rPr lang="en-US" sz="2400" b="1" dirty="0" smtClean="0"/>
              <a:t>Java Access Modifiers</a:t>
            </a:r>
            <a:endParaRPr lang="en-US" sz="2400" b="1" dirty="0"/>
          </a:p>
        </p:txBody>
      </p:sp>
      <p:sp>
        <p:nvSpPr>
          <p:cNvPr id="7" name="Rectangle 6"/>
          <p:cNvSpPr/>
          <p:nvPr/>
        </p:nvSpPr>
        <p:spPr>
          <a:xfrm>
            <a:off x="838200" y="4191000"/>
            <a:ext cx="7162800" cy="2031325"/>
          </a:xfrm>
          <a:prstGeom prst="rect">
            <a:avLst/>
          </a:prstGeom>
        </p:spPr>
        <p:txBody>
          <a:bodyPr wrap="square">
            <a:spAutoFit/>
          </a:bodyPr>
          <a:lstStyle/>
          <a:p>
            <a:r>
              <a:rPr lang="en-US" dirty="0" smtClean="0"/>
              <a:t>Java provides a number of access modifiers to set access levels for classes, variables, methods, and constructors. </a:t>
            </a:r>
            <a:endParaRPr lang="en-US" dirty="0" smtClean="0"/>
          </a:p>
          <a:p>
            <a:r>
              <a:rPr lang="en-US" dirty="0" smtClean="0"/>
              <a:t>The  </a:t>
            </a:r>
            <a:r>
              <a:rPr lang="en-US" dirty="0" smtClean="0"/>
              <a:t>access levels are: </a:t>
            </a:r>
          </a:p>
          <a:p>
            <a:r>
              <a:rPr lang="en-US" dirty="0" smtClean="0"/>
              <a:t> </a:t>
            </a:r>
            <a:r>
              <a:rPr lang="en-US" dirty="0" smtClean="0"/>
              <a:t>Visible to the class only (</a:t>
            </a:r>
            <a:r>
              <a:rPr lang="en-US" b="1" dirty="0" smtClean="0"/>
              <a:t>private</a:t>
            </a:r>
            <a:r>
              <a:rPr lang="en-US" dirty="0" smtClean="0"/>
              <a:t>). </a:t>
            </a:r>
            <a:endParaRPr lang="en-US" dirty="0" smtClean="0"/>
          </a:p>
          <a:p>
            <a:r>
              <a:rPr lang="en-US" dirty="0" smtClean="0"/>
              <a:t> </a:t>
            </a:r>
            <a:r>
              <a:rPr lang="en-US" dirty="0" smtClean="0"/>
              <a:t>Visible to the world (</a:t>
            </a:r>
            <a:r>
              <a:rPr lang="en-US" b="1" dirty="0" smtClean="0"/>
              <a:t>public</a:t>
            </a:r>
            <a:r>
              <a:rPr lang="en-US" dirty="0" smtClean="0"/>
              <a:t>). </a:t>
            </a:r>
            <a:endParaRPr lang="en-US" dirty="0" smtClean="0"/>
          </a:p>
          <a:p>
            <a:r>
              <a:rPr lang="en-US" dirty="0" smtClean="0"/>
              <a:t> </a:t>
            </a:r>
            <a:r>
              <a:rPr lang="en-US" dirty="0" smtClean="0"/>
              <a:t>Visible to the package and all subclasses (</a:t>
            </a:r>
            <a:r>
              <a:rPr lang="en-US" b="1" dirty="0" smtClean="0"/>
              <a:t>protected</a:t>
            </a:r>
            <a:r>
              <a:rPr lang="en-US" dirty="0" smtClean="0"/>
              <a:t>).</a:t>
            </a:r>
          </a:p>
          <a:p>
            <a:endParaRPr lang="en-US" dirty="0"/>
          </a:p>
        </p:txBody>
      </p:sp>
      <p:sp>
        <p:nvSpPr>
          <p:cNvPr id="8" name="Rectangle 7"/>
          <p:cNvSpPr/>
          <p:nvPr/>
        </p:nvSpPr>
        <p:spPr>
          <a:xfrm>
            <a:off x="2057400" y="5867400"/>
            <a:ext cx="2421881" cy="369332"/>
          </a:xfrm>
          <a:prstGeom prst="rect">
            <a:avLst/>
          </a:prstGeom>
        </p:spPr>
        <p:txBody>
          <a:bodyPr wrap="none">
            <a:spAutoFit/>
          </a:bodyPr>
          <a:lstStyle/>
          <a:p>
            <a:r>
              <a:rPr lang="en-US" b="1" dirty="0" smtClean="0"/>
              <a:t>                             Default</a:t>
            </a:r>
            <a:endParaRPr lang="en-US" dirty="0"/>
          </a:p>
        </p:txBody>
      </p:sp>
      <p:sp>
        <p:nvSpPr>
          <p:cNvPr id="9" name="Rectangle 8"/>
          <p:cNvSpPr/>
          <p:nvPr/>
        </p:nvSpPr>
        <p:spPr>
          <a:xfrm>
            <a:off x="914400" y="5867400"/>
            <a:ext cx="2234779" cy="369332"/>
          </a:xfrm>
          <a:prstGeom prst="rect">
            <a:avLst/>
          </a:prstGeom>
        </p:spPr>
        <p:txBody>
          <a:bodyPr wrap="none">
            <a:spAutoFit/>
          </a:bodyPr>
          <a:lstStyle/>
          <a:p>
            <a:r>
              <a:rPr lang="en-US" dirty="0" smtClean="0"/>
              <a:t>Visible to the package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5029200" cy="584775"/>
          </a:xfrm>
          <a:prstGeom prst="rect">
            <a:avLst/>
          </a:prstGeom>
        </p:spPr>
        <p:txBody>
          <a:bodyPr wrap="square">
            <a:spAutoFit/>
          </a:bodyPr>
          <a:lstStyle/>
          <a:p>
            <a:r>
              <a:rPr lang="en-US" sz="3200" dirty="0" smtClean="0"/>
              <a:t>Variable and </a:t>
            </a:r>
            <a:r>
              <a:rPr lang="en-US" sz="3200" dirty="0" err="1" smtClean="0"/>
              <a:t>Datatype</a:t>
            </a:r>
            <a:r>
              <a:rPr lang="en-US" sz="3200" dirty="0" smtClean="0"/>
              <a:t> in Java</a:t>
            </a:r>
            <a:endParaRPr lang="en-US" sz="3200" dirty="0"/>
          </a:p>
        </p:txBody>
      </p:sp>
      <p:sp>
        <p:nvSpPr>
          <p:cNvPr id="5" name="Rectangle 4"/>
          <p:cNvSpPr/>
          <p:nvPr/>
        </p:nvSpPr>
        <p:spPr>
          <a:xfrm>
            <a:off x="762000" y="1143000"/>
            <a:ext cx="7543800" cy="369332"/>
          </a:xfrm>
          <a:prstGeom prst="rect">
            <a:avLst/>
          </a:prstGeom>
        </p:spPr>
        <p:txBody>
          <a:bodyPr wrap="square">
            <a:spAutoFit/>
          </a:bodyPr>
          <a:lstStyle/>
          <a:p>
            <a:r>
              <a:rPr lang="en-US" dirty="0" smtClean="0"/>
              <a:t>Variable is name of reserved area allocated in memory.</a:t>
            </a:r>
            <a:endParaRPr lang="en-US" dirty="0"/>
          </a:p>
        </p:txBody>
      </p:sp>
      <p:sp>
        <p:nvSpPr>
          <p:cNvPr id="6" name="Rectangle 5"/>
          <p:cNvSpPr/>
          <p:nvPr/>
        </p:nvSpPr>
        <p:spPr>
          <a:xfrm>
            <a:off x="838200" y="1524000"/>
            <a:ext cx="7620000" cy="1200329"/>
          </a:xfrm>
          <a:prstGeom prst="rect">
            <a:avLst/>
          </a:prstGeom>
        </p:spPr>
        <p:txBody>
          <a:bodyPr wrap="square">
            <a:spAutoFit/>
          </a:bodyPr>
          <a:lstStyle/>
          <a:p>
            <a:r>
              <a:rPr lang="en-US" dirty="0" smtClean="0"/>
              <a:t>There are three types of variables in java</a:t>
            </a:r>
          </a:p>
          <a:p>
            <a:r>
              <a:rPr lang="en-US" dirty="0" smtClean="0"/>
              <a:t>local variable</a:t>
            </a:r>
          </a:p>
          <a:p>
            <a:r>
              <a:rPr lang="en-US" dirty="0" smtClean="0"/>
              <a:t>instance variable</a:t>
            </a:r>
          </a:p>
          <a:p>
            <a:r>
              <a:rPr lang="en-US" dirty="0" smtClean="0"/>
              <a:t>static variable</a:t>
            </a:r>
            <a:endParaRPr lang="en-US" dirty="0"/>
          </a:p>
        </p:txBody>
      </p:sp>
      <p:graphicFrame>
        <p:nvGraphicFramePr>
          <p:cNvPr id="7" name="Table 6"/>
          <p:cNvGraphicFramePr>
            <a:graphicFrameLocks noGrp="1"/>
          </p:cNvGraphicFramePr>
          <p:nvPr/>
        </p:nvGraphicFramePr>
        <p:xfrm>
          <a:off x="762000" y="3124200"/>
          <a:ext cx="6096000" cy="640080"/>
        </p:xfrm>
        <a:graphic>
          <a:graphicData uri="http://schemas.openxmlformats.org/drawingml/2006/table">
            <a:tbl>
              <a:tblPr/>
              <a:tblGrid>
                <a:gridCol w="6096000"/>
              </a:tblGrid>
              <a:tr h="0">
                <a:tc>
                  <a:txBody>
                    <a:bodyPr/>
                    <a:lstStyle/>
                    <a:p>
                      <a:pPr algn="just"/>
                      <a:r>
                        <a:rPr lang="en-US" b="0" i="0" dirty="0">
                          <a:solidFill>
                            <a:srgbClr val="000000"/>
                          </a:solidFill>
                          <a:latin typeface="verdana"/>
                        </a:rPr>
                        <a:t>A variable that is declared inside the method is called local variable.</a:t>
                      </a:r>
                    </a:p>
                  </a:txBody>
                  <a:tcPr anchor="ctr">
                    <a:lnL>
                      <a:noFill/>
                    </a:lnL>
                    <a:lnR>
                      <a:noFill/>
                    </a:lnR>
                    <a:lnT>
                      <a:noFill/>
                    </a:lnT>
                    <a:lnB>
                      <a:noFill/>
                    </a:lnB>
                    <a:solidFill>
                      <a:srgbClr val="FFFFFF"/>
                    </a:solidFill>
                  </a:tcPr>
                </a:tc>
              </a:tr>
            </a:tbl>
          </a:graphicData>
        </a:graphic>
      </p:graphicFrame>
      <p:graphicFrame>
        <p:nvGraphicFramePr>
          <p:cNvPr id="8" name="Table 7"/>
          <p:cNvGraphicFramePr>
            <a:graphicFrameLocks noGrp="1"/>
          </p:cNvGraphicFramePr>
          <p:nvPr/>
        </p:nvGraphicFramePr>
        <p:xfrm>
          <a:off x="762000" y="4114800"/>
          <a:ext cx="6096000" cy="914400"/>
        </p:xfrm>
        <a:graphic>
          <a:graphicData uri="http://schemas.openxmlformats.org/drawingml/2006/table">
            <a:tbl>
              <a:tblPr/>
              <a:tblGrid>
                <a:gridCol w="6096000"/>
              </a:tblGrid>
              <a:tr h="0">
                <a:tc>
                  <a:txBody>
                    <a:bodyPr/>
                    <a:lstStyle/>
                    <a:p>
                      <a:pPr algn="just"/>
                      <a:r>
                        <a:rPr lang="en-US" b="0" i="0" dirty="0">
                          <a:solidFill>
                            <a:srgbClr val="000000"/>
                          </a:solidFill>
                          <a:latin typeface="verdana"/>
                        </a:rPr>
                        <a:t>A variable that is declared inside the class but outside the method is called instance variable . It is not declared as static.</a:t>
                      </a:r>
                    </a:p>
                  </a:txBody>
                  <a:tcPr anchor="ctr">
                    <a:lnL>
                      <a:noFill/>
                    </a:lnL>
                    <a:lnR>
                      <a:noFill/>
                    </a:lnR>
                    <a:lnT>
                      <a:noFill/>
                    </a:lnT>
                    <a:lnB>
                      <a:noFill/>
                    </a:lnB>
                    <a:solidFill>
                      <a:srgbClr val="FFFFFF"/>
                    </a:solidFill>
                  </a:tcPr>
                </a:tc>
              </a:tr>
            </a:tbl>
          </a:graphicData>
        </a:graphic>
      </p:graphicFrame>
      <p:graphicFrame>
        <p:nvGraphicFramePr>
          <p:cNvPr id="9" name="Table 8"/>
          <p:cNvGraphicFramePr>
            <a:graphicFrameLocks noGrp="1"/>
          </p:cNvGraphicFramePr>
          <p:nvPr/>
        </p:nvGraphicFramePr>
        <p:xfrm>
          <a:off x="762000" y="5562600"/>
          <a:ext cx="6096000" cy="640080"/>
        </p:xfrm>
        <a:graphic>
          <a:graphicData uri="http://schemas.openxmlformats.org/drawingml/2006/table">
            <a:tbl>
              <a:tblPr/>
              <a:tblGrid>
                <a:gridCol w="6096000"/>
              </a:tblGrid>
              <a:tr h="0">
                <a:tc>
                  <a:txBody>
                    <a:bodyPr/>
                    <a:lstStyle/>
                    <a:p>
                      <a:pPr algn="just"/>
                      <a:r>
                        <a:rPr lang="en-US" b="0" i="0" dirty="0">
                          <a:solidFill>
                            <a:srgbClr val="000000"/>
                          </a:solidFill>
                          <a:latin typeface="verdana"/>
                        </a:rPr>
                        <a:t>A variable that is declared as static is called static variable. It cannot be local.</a:t>
                      </a:r>
                    </a:p>
                  </a:txBody>
                  <a:tcPr anchor="ctr">
                    <a:lnL>
                      <a:noFill/>
                    </a:lnL>
                    <a:lnR>
                      <a:noFill/>
                    </a:lnR>
                    <a:lnT>
                      <a:noFill/>
                    </a:lnT>
                    <a:lnB>
                      <a:noFill/>
                    </a:lnB>
                    <a:solidFill>
                      <a:srgbClr val="FFFFF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8305800" cy="923330"/>
          </a:xfrm>
          <a:prstGeom prst="rect">
            <a:avLst/>
          </a:prstGeom>
        </p:spPr>
        <p:txBody>
          <a:bodyPr wrap="square">
            <a:spAutoFit/>
          </a:bodyPr>
          <a:lstStyle/>
          <a:p>
            <a:r>
              <a:rPr lang="en-US" b="1" dirty="0" smtClean="0"/>
              <a:t>Private Access Modifier </a:t>
            </a:r>
            <a:r>
              <a:rPr lang="en-US" dirty="0" smtClean="0"/>
              <a:t>- </a:t>
            </a:r>
            <a:r>
              <a:rPr lang="en-US" b="1" dirty="0" smtClean="0"/>
              <a:t>Private</a:t>
            </a:r>
            <a:r>
              <a:rPr lang="en-US" dirty="0" smtClean="0"/>
              <a:t> Methods, variables, and constructors that are declared private can only be accessed within the declared class itself. Private access modifier is the most restrictive access level. Class and interfaces cannot be private. </a:t>
            </a:r>
            <a:endParaRPr lang="en-US" dirty="0"/>
          </a:p>
        </p:txBody>
      </p:sp>
      <p:sp>
        <p:nvSpPr>
          <p:cNvPr id="5" name="Rectangle 4"/>
          <p:cNvSpPr/>
          <p:nvPr/>
        </p:nvSpPr>
        <p:spPr>
          <a:xfrm>
            <a:off x="609600" y="1676400"/>
            <a:ext cx="8305800" cy="1200329"/>
          </a:xfrm>
          <a:prstGeom prst="rect">
            <a:avLst/>
          </a:prstGeom>
        </p:spPr>
        <p:txBody>
          <a:bodyPr wrap="square">
            <a:spAutoFit/>
          </a:bodyPr>
          <a:lstStyle/>
          <a:p>
            <a:r>
              <a:rPr lang="en-US" b="1" dirty="0" smtClean="0"/>
              <a:t>Public Access Modifier </a:t>
            </a:r>
            <a:r>
              <a:rPr lang="en-US" dirty="0" smtClean="0"/>
              <a:t>- </a:t>
            </a:r>
            <a:r>
              <a:rPr lang="en-US" b="1" dirty="0" smtClean="0"/>
              <a:t>Public</a:t>
            </a:r>
            <a:r>
              <a:rPr lang="en-US" dirty="0" smtClean="0"/>
              <a:t> A class, method, constructor, interface, etc. declared public can be accessed from any other class. Therefore, fields, methods, blocks declared inside a public class can be accessed from any class belonging to the Java Universe. </a:t>
            </a:r>
            <a:endParaRPr lang="en-US" dirty="0"/>
          </a:p>
        </p:txBody>
      </p:sp>
      <p:sp>
        <p:nvSpPr>
          <p:cNvPr id="6" name="Rectangle 5"/>
          <p:cNvSpPr/>
          <p:nvPr/>
        </p:nvSpPr>
        <p:spPr>
          <a:xfrm>
            <a:off x="609600" y="2971800"/>
            <a:ext cx="8229600" cy="923330"/>
          </a:xfrm>
          <a:prstGeom prst="rect">
            <a:avLst/>
          </a:prstGeom>
        </p:spPr>
        <p:txBody>
          <a:bodyPr wrap="square">
            <a:spAutoFit/>
          </a:bodyPr>
          <a:lstStyle/>
          <a:p>
            <a:r>
              <a:rPr lang="en-US" dirty="0" smtClean="0"/>
              <a:t>However, if the public class we are trying to access is in a different package, then the public class still needs to be imported. Because of class inheritance, all public methods and variables of a class are inherited by its subclasses.</a:t>
            </a:r>
            <a:endParaRPr lang="en-US" dirty="0"/>
          </a:p>
        </p:txBody>
      </p:sp>
      <p:sp>
        <p:nvSpPr>
          <p:cNvPr id="7" name="Rectangle 6"/>
          <p:cNvSpPr/>
          <p:nvPr/>
        </p:nvSpPr>
        <p:spPr>
          <a:xfrm>
            <a:off x="609600" y="3886200"/>
            <a:ext cx="8305800" cy="1477328"/>
          </a:xfrm>
          <a:prstGeom prst="rect">
            <a:avLst/>
          </a:prstGeom>
        </p:spPr>
        <p:txBody>
          <a:bodyPr wrap="square">
            <a:spAutoFit/>
          </a:bodyPr>
          <a:lstStyle/>
          <a:p>
            <a:r>
              <a:rPr lang="en-US" b="1" dirty="0" smtClean="0"/>
              <a:t>Protected Access Modifier </a:t>
            </a:r>
            <a:r>
              <a:rPr lang="en-US" dirty="0" smtClean="0"/>
              <a:t>-</a:t>
            </a:r>
            <a:r>
              <a:rPr lang="en-US" b="1" dirty="0" smtClean="0"/>
              <a:t> Protected </a:t>
            </a:r>
            <a:r>
              <a:rPr lang="en-US" dirty="0" smtClean="0"/>
              <a:t>Variables, methods, and constructors, which are declared protected in a </a:t>
            </a:r>
            <a:r>
              <a:rPr lang="en-US" dirty="0" err="1" smtClean="0"/>
              <a:t>superclass</a:t>
            </a:r>
            <a:r>
              <a:rPr lang="en-US" dirty="0" smtClean="0"/>
              <a:t> can be accessed only by the subclasses in other package or any class within the package of the protected members' class. The protected access modifier cannot be applied to class and interfaces. Methods, fields can be declared protected</a:t>
            </a:r>
            <a:endParaRPr lang="en-US" dirty="0"/>
          </a:p>
        </p:txBody>
      </p:sp>
      <p:sp>
        <p:nvSpPr>
          <p:cNvPr id="8" name="Rectangle 7"/>
          <p:cNvSpPr/>
          <p:nvPr/>
        </p:nvSpPr>
        <p:spPr>
          <a:xfrm>
            <a:off x="609600" y="5410200"/>
            <a:ext cx="7772400" cy="646331"/>
          </a:xfrm>
          <a:prstGeom prst="rect">
            <a:avLst/>
          </a:prstGeom>
        </p:spPr>
        <p:txBody>
          <a:bodyPr wrap="square">
            <a:spAutoFit/>
          </a:bodyPr>
          <a:lstStyle/>
          <a:p>
            <a:r>
              <a:rPr lang="en-US" dirty="0" smtClean="0"/>
              <a:t>A protected method </a:t>
            </a:r>
            <a:r>
              <a:rPr lang="en-US" dirty="0" smtClean="0"/>
              <a:t>can be accessed from outside the class only through inheritance.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304800"/>
          <a:ext cx="8991600" cy="640080"/>
        </p:xfrm>
        <a:graphic>
          <a:graphicData uri="http://schemas.openxmlformats.org/drawingml/2006/table">
            <a:tbl>
              <a:tblPr/>
              <a:tblGrid>
                <a:gridCol w="8991600"/>
              </a:tblGrid>
              <a:tr h="0">
                <a:tc>
                  <a:txBody>
                    <a:bodyPr/>
                    <a:lstStyle/>
                    <a:p>
                      <a:pPr algn="just"/>
                      <a:r>
                        <a:rPr lang="en-US" b="0" i="0" dirty="0">
                          <a:solidFill>
                            <a:srgbClr val="000000"/>
                          </a:solidFill>
                          <a:latin typeface="verdana"/>
                        </a:rPr>
                        <a:t>If you don't use any modifier, it is treated as </a:t>
                      </a:r>
                      <a:r>
                        <a:rPr lang="en-US" b="1" i="0" dirty="0">
                          <a:solidFill>
                            <a:srgbClr val="000000"/>
                          </a:solidFill>
                          <a:latin typeface="verdana"/>
                        </a:rPr>
                        <a:t>default</a:t>
                      </a:r>
                      <a:r>
                        <a:rPr lang="en-US" b="0" i="0" dirty="0">
                          <a:solidFill>
                            <a:srgbClr val="000000"/>
                          </a:solidFill>
                          <a:latin typeface="verdana"/>
                        </a:rPr>
                        <a:t> </a:t>
                      </a:r>
                      <a:r>
                        <a:rPr lang="en-US" b="0" i="0" dirty="0" err="1">
                          <a:solidFill>
                            <a:srgbClr val="000000"/>
                          </a:solidFill>
                          <a:latin typeface="verdana"/>
                        </a:rPr>
                        <a:t>bydefault</a:t>
                      </a:r>
                      <a:r>
                        <a:rPr lang="en-US" b="0" i="0" dirty="0">
                          <a:solidFill>
                            <a:srgbClr val="000000"/>
                          </a:solidFill>
                          <a:latin typeface="verdana"/>
                        </a:rPr>
                        <a:t>. The default modifier is accessible only within package.</a:t>
                      </a:r>
                    </a:p>
                  </a:txBody>
                  <a:tcPr anchor="ctr">
                    <a:lnL>
                      <a:noFill/>
                    </a:lnL>
                    <a:lnR>
                      <a:noFill/>
                    </a:lnR>
                    <a:lnT>
                      <a:noFill/>
                    </a:lnT>
                    <a:lnB>
                      <a:noFill/>
                    </a:lnB>
                    <a:solidFill>
                      <a:srgbClr val="FFFFFF"/>
                    </a:solidFill>
                  </a:tcPr>
                </a:tc>
              </a:tr>
            </a:tbl>
          </a:graphicData>
        </a:graphic>
      </p:graphicFrame>
      <p:graphicFrame>
        <p:nvGraphicFramePr>
          <p:cNvPr id="5" name="Table 4"/>
          <p:cNvGraphicFramePr>
            <a:graphicFrameLocks noGrp="1"/>
          </p:cNvGraphicFramePr>
          <p:nvPr/>
        </p:nvGraphicFramePr>
        <p:xfrm>
          <a:off x="228600" y="1143000"/>
          <a:ext cx="8915400" cy="914400"/>
        </p:xfrm>
        <a:graphic>
          <a:graphicData uri="http://schemas.openxmlformats.org/drawingml/2006/table">
            <a:tbl>
              <a:tblPr/>
              <a:tblGrid>
                <a:gridCol w="8915400"/>
              </a:tblGrid>
              <a:tr h="0">
                <a:tc>
                  <a:txBody>
                    <a:bodyPr/>
                    <a:lstStyle/>
                    <a:p>
                      <a:pPr algn="just"/>
                      <a:r>
                        <a:rPr lang="en-US" b="0" i="0" dirty="0">
                          <a:solidFill>
                            <a:srgbClr val="000000"/>
                          </a:solidFill>
                          <a:latin typeface="verdana"/>
                        </a:rPr>
                        <a:t>In this example, we have created two packages pack and </a:t>
                      </a:r>
                      <a:r>
                        <a:rPr lang="en-US" b="0" i="0" dirty="0" err="1">
                          <a:solidFill>
                            <a:srgbClr val="000000"/>
                          </a:solidFill>
                          <a:latin typeface="verdana"/>
                        </a:rPr>
                        <a:t>mypack</a:t>
                      </a:r>
                      <a:r>
                        <a:rPr lang="en-US" b="0" i="0" dirty="0">
                          <a:solidFill>
                            <a:srgbClr val="000000"/>
                          </a:solidFill>
                          <a:latin typeface="verdana"/>
                        </a:rPr>
                        <a:t>. We are accessing the A class from outside its package, since A class is not public, so it cannot be accessed from outside the package.</a:t>
                      </a:r>
                    </a:p>
                  </a:txBody>
                  <a:tcPr anchor="ctr">
                    <a:lnL>
                      <a:noFill/>
                    </a:lnL>
                    <a:lnR>
                      <a:noFill/>
                    </a:lnR>
                    <a:lnT>
                      <a:noFill/>
                    </a:lnT>
                    <a:lnB>
                      <a:noFill/>
                    </a:lnB>
                    <a:solidFill>
                      <a:srgbClr val="FFFFFF"/>
                    </a:solidFill>
                  </a:tcPr>
                </a:tc>
              </a:tr>
            </a:tbl>
          </a:graphicData>
        </a:graphic>
      </p:graphicFrame>
      <p:sp>
        <p:nvSpPr>
          <p:cNvPr id="29698" name="Rectangle 2"/>
          <p:cNvSpPr>
            <a:spLocks noChangeArrowheads="1"/>
          </p:cNvSpPr>
          <p:nvPr/>
        </p:nvSpPr>
        <p:spPr bwMode="auto">
          <a:xfrm>
            <a:off x="228600" y="2133600"/>
            <a:ext cx="8305799"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610B38"/>
              </a:solidFill>
              <a:effectLst/>
              <a:latin typeface="erdan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10B4B"/>
                </a:solidFill>
                <a:effectLst/>
                <a:latin typeface="Tahoma" pitchFamily="34" charset="0"/>
                <a:cs typeface="Tahoma" pitchFamily="34" charset="0"/>
              </a:rPr>
              <a:t>Example of default access modifier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8200"/>
                </a:solidFill>
                <a:effectLst/>
                <a:latin typeface="Verdana" pitchFamily="34" charset="0"/>
                <a:cs typeface="Arial" pitchFamily="34" charset="0"/>
              </a:rPr>
              <a:t>//save by A.java</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600" b="1" i="0" u="none" strike="noStrike" cap="none" normalizeH="0" baseline="0" dirty="0" smtClean="0">
                <a:ln>
                  <a:noFill/>
                </a:ln>
                <a:solidFill>
                  <a:srgbClr val="006699"/>
                </a:solidFill>
                <a:effectLst/>
                <a:latin typeface="Verdana" pitchFamily="34" charset="0"/>
                <a:cs typeface="Arial" pitchFamily="34" charset="0"/>
              </a:rPr>
              <a:t>package</a:t>
            </a:r>
            <a:r>
              <a:rPr kumimoji="0" lang="en-US" sz="1600" b="0" i="0" u="none" strike="noStrike" cap="none" normalizeH="0" baseline="0" dirty="0" smtClean="0">
                <a:ln>
                  <a:noFill/>
                </a:ln>
                <a:solidFill>
                  <a:srgbClr val="000000"/>
                </a:solidFill>
                <a:effectLst/>
                <a:latin typeface="Verdana" pitchFamily="34" charset="0"/>
                <a:cs typeface="Arial"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600" b="1" i="0" u="none" strike="noStrike" cap="none" normalizeH="0" baseline="0" dirty="0" smtClean="0">
                <a:ln>
                  <a:noFill/>
                </a:ln>
                <a:solidFill>
                  <a:srgbClr val="006699"/>
                </a:solidFill>
                <a:effectLst/>
                <a:latin typeface="Verdana" pitchFamily="34" charset="0"/>
                <a:cs typeface="Arial" pitchFamily="34" charset="0"/>
              </a:rPr>
              <a:t>class</a:t>
            </a:r>
            <a:r>
              <a:rPr kumimoji="0" lang="en-US" sz="1600" b="0" i="0" u="none" strike="noStrike" cap="none" normalizeH="0" baseline="0" dirty="0" smtClean="0">
                <a:ln>
                  <a:noFill/>
                </a:ln>
                <a:solidFill>
                  <a:srgbClr val="000000"/>
                </a:solidFill>
                <a:effectLst/>
                <a:latin typeface="Verdana" pitchFamily="34" charset="0"/>
                <a:cs typeface="Arial"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r>
              <a:rPr kumimoji="0" lang="en-US" sz="1600" b="1" i="0" u="none" strike="noStrike" cap="none" normalizeH="0" baseline="0" dirty="0" smtClean="0">
                <a:ln>
                  <a:noFill/>
                </a:ln>
                <a:solidFill>
                  <a:srgbClr val="006699"/>
                </a:solidFill>
                <a:effectLst/>
                <a:latin typeface="Verdana" pitchFamily="34" charset="0"/>
                <a:cs typeface="Arial" pitchFamily="34" charset="0"/>
              </a:rPr>
              <a:t>void</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msg</a:t>
            </a:r>
            <a:r>
              <a:rPr kumimoji="0" lang="en-US" sz="1600" b="0" i="0" u="none" strike="noStrike" cap="none" normalizeH="0" baseline="0" dirty="0" smtClean="0">
                <a:ln>
                  <a:noFill/>
                </a:ln>
                <a:solidFill>
                  <a:srgbClr val="000000"/>
                </a:solidFill>
                <a:effectLst/>
                <a:latin typeface="Verdana" pitchFamily="34" charset="0"/>
                <a:cs typeface="Arial" pitchFamily="34" charset="0"/>
              </a:rPr>
              <a:t>(){</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System.out.println</a:t>
            </a:r>
            <a:r>
              <a:rPr kumimoji="0" lang="en-US" sz="1600" b="0" i="0" u="none" strike="noStrike" cap="none" normalizeH="0" baseline="0" dirty="0" smtClean="0">
                <a:ln>
                  <a:noFill/>
                </a:ln>
                <a:solidFill>
                  <a:srgbClr val="000000"/>
                </a:solidFill>
                <a:effectLst/>
                <a:latin typeface="Verdana" pitchFamily="34" charset="0"/>
                <a:cs typeface="Arial" pitchFamily="34" charset="0"/>
              </a:rPr>
              <a:t>(</a:t>
            </a:r>
            <a:r>
              <a:rPr kumimoji="0" lang="en-US" sz="1600" b="0" i="0" u="none" strike="noStrike" cap="none" normalizeH="0" baseline="0" dirty="0" smtClean="0">
                <a:ln>
                  <a:noFill/>
                </a:ln>
                <a:solidFill>
                  <a:srgbClr val="0000FF"/>
                </a:solidFill>
                <a:effectLst/>
                <a:latin typeface="Verdana" pitchFamily="34" charset="0"/>
                <a:cs typeface="Arial" pitchFamily="34" charset="0"/>
              </a:rPr>
              <a:t>"Hello"</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8200"/>
                </a:solidFill>
                <a:effectLst/>
                <a:latin typeface="Verdana" pitchFamily="34" charset="0"/>
                <a:cs typeface="Arial" pitchFamily="34" charset="0"/>
              </a:rPr>
              <a:t>//save by B.java</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600" b="1" i="0" u="none" strike="noStrike" cap="none" normalizeH="0" baseline="0" dirty="0" smtClean="0">
                <a:ln>
                  <a:noFill/>
                </a:ln>
                <a:solidFill>
                  <a:srgbClr val="006699"/>
                </a:solidFill>
                <a:effectLst/>
                <a:latin typeface="Verdana" pitchFamily="34" charset="0"/>
                <a:cs typeface="Arial" pitchFamily="34" charset="0"/>
              </a:rPr>
              <a:t>package</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mypack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600" b="1" i="0" u="none" strike="noStrike" cap="none" normalizeH="0" baseline="0" dirty="0" smtClean="0">
                <a:ln>
                  <a:noFill/>
                </a:ln>
                <a:solidFill>
                  <a:srgbClr val="006699"/>
                </a:solidFill>
                <a:effectLst/>
                <a:latin typeface="Verdana" pitchFamily="34" charset="0"/>
                <a:cs typeface="Arial" pitchFamily="34" charset="0"/>
              </a:rPr>
              <a:t>import</a:t>
            </a:r>
            <a:r>
              <a:rPr kumimoji="0" lang="en-US" sz="1600" b="0" i="0" u="none" strike="noStrike" cap="none" normalizeH="0" baseline="0" dirty="0" smtClean="0">
                <a:ln>
                  <a:noFill/>
                </a:ln>
                <a:solidFill>
                  <a:srgbClr val="000000"/>
                </a:solidFill>
                <a:effectLst/>
                <a:latin typeface="Verdana" pitchFamily="34" charset="0"/>
                <a:cs typeface="Arial"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600" b="1" i="0" u="none" strike="noStrike" cap="none" normalizeH="0" baseline="0" dirty="0" smtClean="0">
                <a:ln>
                  <a:noFill/>
                </a:ln>
                <a:solidFill>
                  <a:srgbClr val="006699"/>
                </a:solidFill>
                <a:effectLst/>
                <a:latin typeface="Verdana" pitchFamily="34" charset="0"/>
                <a:cs typeface="Arial" pitchFamily="34" charset="0"/>
              </a:rPr>
              <a:t>class</a:t>
            </a:r>
            <a:r>
              <a:rPr kumimoji="0" lang="en-US" sz="1600" b="0" i="0" u="none" strike="noStrike" cap="none" normalizeH="0" baseline="0" dirty="0" smtClean="0">
                <a:ln>
                  <a:noFill/>
                </a:ln>
                <a:solidFill>
                  <a:srgbClr val="000000"/>
                </a:solidFill>
                <a:effectLst/>
                <a:latin typeface="Verdana" pitchFamily="34" charset="0"/>
                <a:cs typeface="Arial"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r>
              <a:rPr kumimoji="0" lang="en-US" sz="1600" b="1" i="0" u="none" strike="noStrike" cap="none" normalizeH="0" baseline="0" dirty="0" smtClean="0">
                <a:ln>
                  <a:noFill/>
                </a:ln>
                <a:solidFill>
                  <a:srgbClr val="006699"/>
                </a:solidFill>
                <a:effectLst/>
                <a:latin typeface="Verdana" pitchFamily="34" charset="0"/>
                <a:cs typeface="Arial" pitchFamily="34" charset="0"/>
              </a:rPr>
              <a:t>public</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r>
              <a:rPr kumimoji="0" lang="en-US" sz="1600" b="1" i="0" u="none" strike="noStrike" cap="none" normalizeH="0" baseline="0" dirty="0" smtClean="0">
                <a:ln>
                  <a:noFill/>
                </a:ln>
                <a:solidFill>
                  <a:srgbClr val="006699"/>
                </a:solidFill>
                <a:effectLst/>
                <a:latin typeface="Verdana" pitchFamily="34" charset="0"/>
                <a:cs typeface="Arial" pitchFamily="34" charset="0"/>
              </a:rPr>
              <a:t>static</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r>
              <a:rPr kumimoji="0" lang="en-US" sz="1600" b="1" i="0" u="none" strike="noStrike" cap="none" normalizeH="0" baseline="0" dirty="0" smtClean="0">
                <a:ln>
                  <a:noFill/>
                </a:ln>
                <a:solidFill>
                  <a:srgbClr val="006699"/>
                </a:solidFill>
                <a:effectLst/>
                <a:latin typeface="Verdana" pitchFamily="34" charset="0"/>
                <a:cs typeface="Arial" pitchFamily="34" charset="0"/>
              </a:rPr>
              <a:t>void</a:t>
            </a:r>
            <a:r>
              <a:rPr kumimoji="0" lang="en-US" sz="1600" b="0" i="0" u="none" strike="noStrike" cap="none" normalizeH="0" baseline="0" dirty="0" smtClean="0">
                <a:ln>
                  <a:noFill/>
                </a:ln>
                <a:solidFill>
                  <a:srgbClr val="000000"/>
                </a:solidFill>
                <a:effectLst/>
                <a:latin typeface="Verdana" pitchFamily="34" charset="0"/>
                <a:cs typeface="Arial" pitchFamily="34" charset="0"/>
              </a:rPr>
              <a:t> main(String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args</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   A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obj</a:t>
            </a:r>
            <a:r>
              <a:rPr kumimoji="0" lang="en-US" sz="1600" b="0" i="0" u="none" strike="noStrike" cap="none" normalizeH="0" baseline="0" dirty="0" smtClean="0">
                <a:ln>
                  <a:noFill/>
                </a:ln>
                <a:solidFill>
                  <a:srgbClr val="000000"/>
                </a:solidFill>
                <a:effectLst/>
                <a:latin typeface="Verdana" pitchFamily="34" charset="0"/>
                <a:cs typeface="Arial" pitchFamily="34" charset="0"/>
              </a:rPr>
              <a:t> = </a:t>
            </a:r>
            <a:r>
              <a:rPr kumimoji="0" lang="en-US" sz="1600" b="1" i="0" u="none" strike="noStrike" cap="none" normalizeH="0" baseline="0" dirty="0" smtClean="0">
                <a:ln>
                  <a:noFill/>
                </a:ln>
                <a:solidFill>
                  <a:srgbClr val="006699"/>
                </a:solidFill>
                <a:effectLst/>
                <a:latin typeface="Verdana" pitchFamily="34" charset="0"/>
                <a:cs typeface="Arial" pitchFamily="34" charset="0"/>
              </a:rPr>
              <a:t>new</a:t>
            </a:r>
            <a:r>
              <a:rPr kumimoji="0" lang="en-US" sz="1600" b="0" i="0" u="none" strike="noStrike" cap="none" normalizeH="0" baseline="0" dirty="0" smtClean="0">
                <a:ln>
                  <a:noFill/>
                </a:ln>
                <a:solidFill>
                  <a:srgbClr val="000000"/>
                </a:solidFill>
                <a:effectLst/>
                <a:latin typeface="Verdana" pitchFamily="34" charset="0"/>
                <a:cs typeface="Arial" pitchFamily="34" charset="0"/>
              </a:rPr>
              <a:t> A();</a:t>
            </a:r>
            <a:r>
              <a:rPr kumimoji="0" lang="en-US" sz="1600" b="0" i="0" u="none" strike="noStrike" cap="none" normalizeH="0" baseline="0" dirty="0" smtClean="0">
                <a:ln>
                  <a:noFill/>
                </a:ln>
                <a:solidFill>
                  <a:srgbClr val="008200"/>
                </a:solidFill>
                <a:effectLst/>
                <a:latin typeface="Verdana" pitchFamily="34" charset="0"/>
                <a:cs typeface="Arial" pitchFamily="34" charset="0"/>
              </a:rPr>
              <a:t>//Compile Time Error</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   obj.msg();</a:t>
            </a:r>
            <a:r>
              <a:rPr kumimoji="0" lang="en-US" sz="1600" b="0" i="0" u="none" strike="noStrike" cap="none" normalizeH="0" baseline="0" dirty="0" smtClean="0">
                <a:ln>
                  <a:noFill/>
                </a:ln>
                <a:solidFill>
                  <a:srgbClr val="008200"/>
                </a:solidFill>
                <a:effectLst/>
                <a:latin typeface="Verdana" pitchFamily="34" charset="0"/>
                <a:cs typeface="Arial" pitchFamily="34" charset="0"/>
              </a:rPr>
              <a:t>//Compile Time Error</a:t>
            </a: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In the above example, the scope of class A and its method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msg</a:t>
            </a:r>
            <a:r>
              <a:rPr kumimoji="0" lang="en-US" sz="1600" b="0" i="0" u="none" strike="noStrike" cap="none" normalizeH="0" baseline="0" dirty="0" smtClean="0">
                <a:ln>
                  <a:noFill/>
                </a:ln>
                <a:solidFill>
                  <a:srgbClr val="000000"/>
                </a:solidFill>
                <a:effectLst/>
                <a:latin typeface="Verdana" pitchFamily="34" charset="0"/>
                <a:cs typeface="Arial" pitchFamily="34" charset="0"/>
              </a:rPr>
              <a:t>() is default so it cannot be accessed from outside the package.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8153400" cy="1754326"/>
          </a:xfrm>
          <a:prstGeom prst="rect">
            <a:avLst/>
          </a:prstGeom>
        </p:spPr>
        <p:txBody>
          <a:bodyPr wrap="square">
            <a:spAutoFit/>
          </a:bodyPr>
          <a:lstStyle/>
          <a:p>
            <a:r>
              <a:rPr lang="en-US" dirty="0" smtClean="0"/>
              <a:t>Inheritance can be defined as the process where one class acquires the properties (methods and fields) of another. With the use of inheritance the information is made manageable in a hierarchical order. The class which inherits the properties of other is known as subclass (derived class, child class) and the class whose properties are inherited is known as </a:t>
            </a:r>
            <a:r>
              <a:rPr lang="en-US" dirty="0" err="1" smtClean="0"/>
              <a:t>superclass</a:t>
            </a:r>
            <a:r>
              <a:rPr lang="en-US" dirty="0" smtClean="0"/>
              <a:t> (base class, parent class). extends Keyword extends is the keyword used to inherit the properties of a class. </a:t>
            </a:r>
            <a:endParaRPr lang="en-US" dirty="0"/>
          </a:p>
        </p:txBody>
      </p:sp>
      <p:sp>
        <p:nvSpPr>
          <p:cNvPr id="5" name="Rectangle 4"/>
          <p:cNvSpPr/>
          <p:nvPr/>
        </p:nvSpPr>
        <p:spPr>
          <a:xfrm>
            <a:off x="3352800" y="152400"/>
            <a:ext cx="1886735" cy="523220"/>
          </a:xfrm>
          <a:prstGeom prst="rect">
            <a:avLst/>
          </a:prstGeom>
        </p:spPr>
        <p:txBody>
          <a:bodyPr wrap="none">
            <a:spAutoFit/>
          </a:bodyPr>
          <a:lstStyle/>
          <a:p>
            <a:r>
              <a:rPr lang="en-US" sz="2800" b="1" dirty="0" smtClean="0"/>
              <a:t>Inheritance</a:t>
            </a:r>
            <a:endParaRPr lang="en-US" sz="2800" b="1" dirty="0"/>
          </a:p>
        </p:txBody>
      </p:sp>
      <p:sp>
        <p:nvSpPr>
          <p:cNvPr id="6" name="Rectangle 5"/>
          <p:cNvSpPr/>
          <p:nvPr/>
        </p:nvSpPr>
        <p:spPr>
          <a:xfrm>
            <a:off x="304800" y="5562600"/>
            <a:ext cx="8458200" cy="923330"/>
          </a:xfrm>
          <a:prstGeom prst="rect">
            <a:avLst/>
          </a:prstGeom>
        </p:spPr>
        <p:txBody>
          <a:bodyPr wrap="square">
            <a:spAutoFit/>
          </a:bodyPr>
          <a:lstStyle/>
          <a:p>
            <a:r>
              <a:rPr lang="en-US" dirty="0" smtClean="0"/>
              <a:t>Following is an example demonstrating Java inheritance. In this example, you can observe two classes namely Calculation and </a:t>
            </a:r>
            <a:r>
              <a:rPr lang="en-US" dirty="0" err="1" smtClean="0"/>
              <a:t>My_Calculation</a:t>
            </a:r>
            <a:r>
              <a:rPr lang="en-US" dirty="0" smtClean="0"/>
              <a:t>. Using extends keyword, the </a:t>
            </a:r>
            <a:r>
              <a:rPr lang="en-US" dirty="0" err="1" smtClean="0"/>
              <a:t>My_Calculation</a:t>
            </a:r>
            <a:r>
              <a:rPr lang="en-US" dirty="0" smtClean="0"/>
              <a:t> inherits the methods addition() and Subtraction() of Calculation class. </a:t>
            </a:r>
            <a:endParaRPr lang="en-US" dirty="0"/>
          </a:p>
        </p:txBody>
      </p:sp>
      <p:sp>
        <p:nvSpPr>
          <p:cNvPr id="8" name="Rectangle 7"/>
          <p:cNvSpPr/>
          <p:nvPr/>
        </p:nvSpPr>
        <p:spPr>
          <a:xfrm>
            <a:off x="457200" y="2438400"/>
            <a:ext cx="7772400" cy="3139321"/>
          </a:xfrm>
          <a:prstGeom prst="rect">
            <a:avLst/>
          </a:prstGeom>
        </p:spPr>
        <p:txBody>
          <a:bodyPr wrap="square">
            <a:spAutoFit/>
          </a:bodyPr>
          <a:lstStyle/>
          <a:p>
            <a:r>
              <a:rPr lang="en-US" dirty="0" smtClean="0"/>
              <a:t>extends Keyword extends is the keyword used to inherit the properties of a class. Following is the syntax of extends keyword</a:t>
            </a:r>
            <a:r>
              <a:rPr lang="en-US" dirty="0" smtClean="0"/>
              <a:t>.</a:t>
            </a:r>
          </a:p>
          <a:p>
            <a:r>
              <a:rPr lang="en-US" dirty="0" smtClean="0"/>
              <a:t> </a:t>
            </a:r>
            <a:r>
              <a:rPr lang="en-US" dirty="0" smtClean="0"/>
              <a:t>class </a:t>
            </a:r>
            <a:r>
              <a:rPr lang="en-US" dirty="0" smtClean="0"/>
              <a:t>Super</a:t>
            </a:r>
          </a:p>
          <a:p>
            <a:r>
              <a:rPr lang="en-US" dirty="0" smtClean="0"/>
              <a:t>{ </a:t>
            </a:r>
          </a:p>
          <a:p>
            <a:r>
              <a:rPr lang="en-US" dirty="0" smtClean="0"/>
              <a:t>.....</a:t>
            </a:r>
          </a:p>
          <a:p>
            <a:r>
              <a:rPr lang="en-US" dirty="0" smtClean="0"/>
              <a:t> </a:t>
            </a:r>
            <a:r>
              <a:rPr lang="en-US" dirty="0" smtClean="0"/>
              <a:t>..... </a:t>
            </a:r>
            <a:endParaRPr lang="en-US" dirty="0" smtClean="0"/>
          </a:p>
          <a:p>
            <a:r>
              <a:rPr lang="en-US" dirty="0" smtClean="0"/>
              <a:t>}</a:t>
            </a:r>
          </a:p>
          <a:p>
            <a:r>
              <a:rPr lang="en-US" dirty="0" smtClean="0"/>
              <a:t> </a:t>
            </a:r>
            <a:r>
              <a:rPr lang="en-US" dirty="0" smtClean="0"/>
              <a:t>class Sub extends </a:t>
            </a:r>
            <a:r>
              <a:rPr lang="en-US" dirty="0" smtClean="0"/>
              <a:t>Super</a:t>
            </a:r>
          </a:p>
          <a:p>
            <a:r>
              <a:rPr lang="en-US" dirty="0" smtClean="0"/>
              <a:t>{</a:t>
            </a:r>
          </a:p>
          <a:p>
            <a:r>
              <a:rPr lang="en-US" dirty="0" smtClean="0"/>
              <a:t> .....</a:t>
            </a:r>
          </a:p>
          <a:p>
            <a:r>
              <a:rPr lang="en-US" dirty="0" smtClean="0"/>
              <a:t> ..... </a:t>
            </a:r>
            <a:r>
              <a:rPr lang="en-US"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
            <a:ext cx="7543800" cy="6463308"/>
          </a:xfrm>
          <a:prstGeom prst="rect">
            <a:avLst/>
          </a:prstGeom>
        </p:spPr>
        <p:txBody>
          <a:bodyPr wrap="square">
            <a:spAutoFit/>
          </a:bodyPr>
          <a:lstStyle/>
          <a:p>
            <a:r>
              <a:rPr lang="en-US" dirty="0" smtClean="0"/>
              <a:t>Copy and paste the following program in a file with name My_Calculation.java class Calculation{ </a:t>
            </a:r>
            <a:r>
              <a:rPr lang="en-US" dirty="0" err="1" smtClean="0"/>
              <a:t>int</a:t>
            </a:r>
            <a:r>
              <a:rPr lang="en-US" dirty="0" smtClean="0"/>
              <a:t> z; public void addition(</a:t>
            </a:r>
            <a:r>
              <a:rPr lang="en-US" dirty="0" err="1" smtClean="0"/>
              <a:t>int</a:t>
            </a:r>
            <a:r>
              <a:rPr lang="en-US" dirty="0" smtClean="0"/>
              <a:t> x, </a:t>
            </a:r>
            <a:r>
              <a:rPr lang="en-US" dirty="0" err="1" smtClean="0"/>
              <a:t>int</a:t>
            </a:r>
            <a:r>
              <a:rPr lang="en-US" dirty="0" smtClean="0"/>
              <a:t> y){ z = </a:t>
            </a:r>
            <a:r>
              <a:rPr lang="en-US" dirty="0" err="1" smtClean="0"/>
              <a:t>x+y</a:t>
            </a:r>
            <a:r>
              <a:rPr lang="en-US" dirty="0" smtClean="0"/>
              <a:t>; </a:t>
            </a:r>
            <a:r>
              <a:rPr lang="en-US" dirty="0" err="1" smtClean="0"/>
              <a:t>System.out.println</a:t>
            </a:r>
            <a:r>
              <a:rPr lang="en-US" dirty="0" smtClean="0"/>
              <a:t>("The sum of the given numbers:"+z); </a:t>
            </a:r>
            <a:r>
              <a:rPr lang="en-US" dirty="0" smtClean="0"/>
              <a:t>}</a:t>
            </a:r>
          </a:p>
          <a:p>
            <a:r>
              <a:rPr lang="en-US" dirty="0" smtClean="0"/>
              <a:t> </a:t>
            </a:r>
            <a:r>
              <a:rPr lang="en-US" dirty="0" smtClean="0"/>
              <a:t>public void </a:t>
            </a:r>
            <a:r>
              <a:rPr lang="en-US" dirty="0" err="1" smtClean="0"/>
              <a:t>Substraction</a:t>
            </a:r>
            <a:r>
              <a:rPr lang="en-US" dirty="0" smtClean="0"/>
              <a:t>(</a:t>
            </a:r>
            <a:r>
              <a:rPr lang="en-US" dirty="0" err="1" smtClean="0"/>
              <a:t>int</a:t>
            </a:r>
            <a:r>
              <a:rPr lang="en-US" dirty="0" smtClean="0"/>
              <a:t> </a:t>
            </a:r>
            <a:r>
              <a:rPr lang="en-US" dirty="0" err="1" smtClean="0"/>
              <a:t>x,int</a:t>
            </a:r>
            <a:r>
              <a:rPr lang="en-US" dirty="0" smtClean="0"/>
              <a:t> y</a:t>
            </a:r>
            <a:r>
              <a:rPr lang="en-US" dirty="0" smtClean="0"/>
              <a:t>)</a:t>
            </a:r>
          </a:p>
          <a:p>
            <a:r>
              <a:rPr lang="en-US" dirty="0" smtClean="0"/>
              <a:t>{</a:t>
            </a:r>
          </a:p>
          <a:p>
            <a:r>
              <a:rPr lang="en-US" dirty="0" smtClean="0"/>
              <a:t> </a:t>
            </a:r>
            <a:r>
              <a:rPr lang="en-US" dirty="0" smtClean="0"/>
              <a:t>z = x-y; </a:t>
            </a:r>
            <a:endParaRPr lang="en-US" dirty="0" smtClean="0"/>
          </a:p>
          <a:p>
            <a:r>
              <a:rPr lang="en-US" dirty="0" err="1" smtClean="0"/>
              <a:t>System.out.println</a:t>
            </a:r>
            <a:r>
              <a:rPr lang="en-US" dirty="0" smtClean="0"/>
              <a:t>("The difference between the given numbers:"+z); </a:t>
            </a:r>
            <a:endParaRPr lang="en-US" dirty="0" smtClean="0"/>
          </a:p>
          <a:p>
            <a:r>
              <a:rPr lang="en-US" dirty="0" smtClean="0"/>
              <a:t>}</a:t>
            </a:r>
          </a:p>
          <a:p>
            <a:r>
              <a:rPr lang="en-US" dirty="0" smtClean="0"/>
              <a:t> }</a:t>
            </a:r>
          </a:p>
          <a:p>
            <a:r>
              <a:rPr lang="en-US" dirty="0" smtClean="0"/>
              <a:t> </a:t>
            </a:r>
            <a:r>
              <a:rPr lang="en-US" dirty="0" smtClean="0"/>
              <a:t>public class </a:t>
            </a:r>
            <a:r>
              <a:rPr lang="en-US" dirty="0" err="1" smtClean="0"/>
              <a:t>My_Calculation</a:t>
            </a:r>
            <a:r>
              <a:rPr lang="en-US" dirty="0" smtClean="0"/>
              <a:t> extends </a:t>
            </a:r>
            <a:r>
              <a:rPr lang="en-US" dirty="0" smtClean="0"/>
              <a:t>Calculation</a:t>
            </a:r>
          </a:p>
          <a:p>
            <a:r>
              <a:rPr lang="en-US" dirty="0" smtClean="0"/>
              <a:t>{ </a:t>
            </a:r>
          </a:p>
          <a:p>
            <a:r>
              <a:rPr lang="en-US" dirty="0" smtClean="0"/>
              <a:t>public </a:t>
            </a:r>
            <a:r>
              <a:rPr lang="en-US" dirty="0" smtClean="0"/>
              <a:t>void multiplication(</a:t>
            </a:r>
            <a:r>
              <a:rPr lang="en-US" dirty="0" err="1" smtClean="0"/>
              <a:t>int</a:t>
            </a:r>
            <a:r>
              <a:rPr lang="en-US" dirty="0" smtClean="0"/>
              <a:t> x, </a:t>
            </a:r>
            <a:r>
              <a:rPr lang="en-US" dirty="0" err="1" smtClean="0"/>
              <a:t>int</a:t>
            </a:r>
            <a:r>
              <a:rPr lang="en-US" dirty="0" smtClean="0"/>
              <a:t> y</a:t>
            </a:r>
            <a:r>
              <a:rPr lang="en-US" dirty="0" smtClean="0"/>
              <a:t>)</a:t>
            </a:r>
          </a:p>
          <a:p>
            <a:r>
              <a:rPr lang="en-US" dirty="0" smtClean="0"/>
              <a:t>{</a:t>
            </a:r>
          </a:p>
          <a:p>
            <a:r>
              <a:rPr lang="en-US" dirty="0" smtClean="0"/>
              <a:t> </a:t>
            </a:r>
            <a:r>
              <a:rPr lang="en-US" dirty="0" smtClean="0"/>
              <a:t>z = x*y; </a:t>
            </a:r>
            <a:endParaRPr lang="en-US" dirty="0" smtClean="0"/>
          </a:p>
          <a:p>
            <a:r>
              <a:rPr lang="en-US" dirty="0" err="1" smtClean="0"/>
              <a:t>System.out.println</a:t>
            </a:r>
            <a:r>
              <a:rPr lang="en-US" dirty="0" smtClean="0"/>
              <a:t>("The product of the given numbers:"+z); </a:t>
            </a:r>
            <a:endParaRPr lang="en-US" dirty="0" smtClean="0"/>
          </a:p>
          <a:p>
            <a:r>
              <a:rPr lang="en-US" dirty="0" smtClean="0"/>
              <a:t>}</a:t>
            </a:r>
          </a:p>
          <a:p>
            <a:r>
              <a:rPr lang="en-US" dirty="0" smtClean="0"/>
              <a:t> </a:t>
            </a:r>
            <a:r>
              <a:rPr lang="en-US" dirty="0" smtClean="0"/>
              <a:t>public static void main(String </a:t>
            </a:r>
            <a:r>
              <a:rPr lang="en-US" dirty="0" err="1" smtClean="0"/>
              <a:t>args</a:t>
            </a:r>
            <a:r>
              <a:rPr lang="en-US" dirty="0" smtClean="0"/>
              <a:t>[])</a:t>
            </a:r>
          </a:p>
          <a:p>
            <a:r>
              <a:rPr lang="en-US" dirty="0" smtClean="0"/>
              <a:t>{ </a:t>
            </a:r>
          </a:p>
          <a:p>
            <a:r>
              <a:rPr lang="en-US" dirty="0" err="1" smtClean="0"/>
              <a:t>int</a:t>
            </a:r>
            <a:r>
              <a:rPr lang="en-US" dirty="0" smtClean="0"/>
              <a:t> </a:t>
            </a:r>
            <a:r>
              <a:rPr lang="en-US" dirty="0" smtClean="0"/>
              <a:t>a = 20, b = 10; </a:t>
            </a:r>
            <a:endParaRPr lang="en-US" dirty="0" smtClean="0"/>
          </a:p>
          <a:p>
            <a:r>
              <a:rPr lang="en-US" dirty="0" err="1" smtClean="0"/>
              <a:t>My_Calculation</a:t>
            </a:r>
            <a:r>
              <a:rPr lang="en-US" dirty="0" smtClean="0"/>
              <a:t> </a:t>
            </a:r>
            <a:r>
              <a:rPr lang="en-US" dirty="0" smtClean="0"/>
              <a:t>demo = new </a:t>
            </a:r>
            <a:r>
              <a:rPr lang="en-US" dirty="0" err="1" smtClean="0"/>
              <a:t>My_Calculation</a:t>
            </a:r>
            <a:r>
              <a:rPr lang="en-US" dirty="0" smtClean="0"/>
              <a:t>();</a:t>
            </a:r>
          </a:p>
          <a:p>
            <a:r>
              <a:rPr lang="en-US" dirty="0" smtClean="0"/>
              <a:t> </a:t>
            </a:r>
            <a:r>
              <a:rPr lang="en-US" dirty="0" err="1" smtClean="0"/>
              <a:t>demo.addition</a:t>
            </a:r>
            <a:r>
              <a:rPr lang="en-US" dirty="0" smtClean="0"/>
              <a:t>(a, b</a:t>
            </a:r>
            <a:r>
              <a:rPr lang="en-US" dirty="0" smtClean="0"/>
              <a:t>);</a:t>
            </a:r>
          </a:p>
          <a:p>
            <a:r>
              <a:rPr lang="en-US" dirty="0" smtClean="0"/>
              <a:t> </a:t>
            </a:r>
            <a:r>
              <a:rPr lang="en-US" dirty="0" err="1" smtClean="0"/>
              <a:t>demo.Substraction</a:t>
            </a:r>
            <a:r>
              <a:rPr lang="en-US" dirty="0" smtClean="0"/>
              <a:t>(a, b</a:t>
            </a:r>
            <a:r>
              <a:rPr lang="en-US" dirty="0" smtClean="0"/>
              <a:t>);</a:t>
            </a:r>
          </a:p>
          <a:p>
            <a:r>
              <a:rPr lang="en-US" dirty="0" smtClean="0"/>
              <a:t> </a:t>
            </a:r>
            <a:r>
              <a:rPr lang="en-US" dirty="0" err="1" smtClean="0"/>
              <a:t>demo.multiplication</a:t>
            </a:r>
            <a:r>
              <a:rPr lang="en-US" dirty="0" smtClean="0"/>
              <a:t>(a, b); }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458200" cy="923330"/>
          </a:xfrm>
          <a:prstGeom prst="rect">
            <a:avLst/>
          </a:prstGeom>
        </p:spPr>
        <p:txBody>
          <a:bodyPr wrap="square">
            <a:spAutoFit/>
          </a:bodyPr>
          <a:lstStyle/>
          <a:p>
            <a:r>
              <a:rPr lang="en-US" dirty="0" smtClean="0"/>
              <a:t>In the given program, when an object to </a:t>
            </a:r>
            <a:r>
              <a:rPr lang="en-US" dirty="0" err="1" smtClean="0"/>
              <a:t>My_Calculation</a:t>
            </a:r>
            <a:r>
              <a:rPr lang="en-US" dirty="0" smtClean="0"/>
              <a:t> class is created, a copy of the contents of the </a:t>
            </a:r>
            <a:r>
              <a:rPr lang="en-US" dirty="0" err="1" smtClean="0"/>
              <a:t>superclass</a:t>
            </a:r>
            <a:r>
              <a:rPr lang="en-US" dirty="0" smtClean="0"/>
              <a:t> is made within it. That is why, using the object of the subclass you can access the members of a </a:t>
            </a:r>
            <a:r>
              <a:rPr lang="en-US" dirty="0" err="1" smtClean="0"/>
              <a:t>superclass</a:t>
            </a:r>
            <a:r>
              <a:rPr lang="en-US" dirty="0" smtClean="0"/>
              <a:t>.</a:t>
            </a:r>
            <a:endParaRPr lang="en-US" dirty="0"/>
          </a:p>
        </p:txBody>
      </p:sp>
      <p:sp>
        <p:nvSpPr>
          <p:cNvPr id="5" name="Rectangle 4"/>
          <p:cNvSpPr/>
          <p:nvPr/>
        </p:nvSpPr>
        <p:spPr>
          <a:xfrm>
            <a:off x="685800" y="3733800"/>
            <a:ext cx="4572000" cy="1754326"/>
          </a:xfrm>
          <a:prstGeom prst="rect">
            <a:avLst/>
          </a:prstGeom>
        </p:spPr>
        <p:txBody>
          <a:bodyPr>
            <a:spAutoFit/>
          </a:bodyPr>
          <a:lstStyle/>
          <a:p>
            <a:r>
              <a:rPr lang="en-US" dirty="0" smtClean="0"/>
              <a:t>Generally, the implements keyword is used with classes to inherit the properties of an interface. Interfaces can never be extended by a class. Example public interface Animal { } public class Mammal implements Animal{ } public class Dog extends Mammal{ }</a:t>
            </a:r>
            <a:endParaRPr lang="en-US" dirty="0"/>
          </a:p>
        </p:txBody>
      </p:sp>
      <p:sp>
        <p:nvSpPr>
          <p:cNvPr id="6" name="Rectangle 5"/>
          <p:cNvSpPr/>
          <p:nvPr/>
        </p:nvSpPr>
        <p:spPr>
          <a:xfrm>
            <a:off x="609600" y="1600200"/>
            <a:ext cx="8534400" cy="923330"/>
          </a:xfrm>
          <a:prstGeom prst="rect">
            <a:avLst/>
          </a:prstGeom>
        </p:spPr>
        <p:txBody>
          <a:bodyPr wrap="square">
            <a:spAutoFit/>
          </a:bodyPr>
          <a:lstStyle/>
          <a:p>
            <a:r>
              <a:rPr lang="en-US" dirty="0" smtClean="0"/>
              <a:t>A very important fact to remember is that Java does not support multiple inheritance. This means that a class cannot extend more than one class. Therefore following is illegal − public class extends Animal, Mammal{}</a:t>
            </a:r>
            <a:endParaRPr lang="en-US" dirty="0"/>
          </a:p>
        </p:txBody>
      </p:sp>
      <p:sp>
        <p:nvSpPr>
          <p:cNvPr id="7" name="Rectangle 6"/>
          <p:cNvSpPr/>
          <p:nvPr/>
        </p:nvSpPr>
        <p:spPr>
          <a:xfrm>
            <a:off x="457200" y="2667000"/>
            <a:ext cx="8305800" cy="646331"/>
          </a:xfrm>
          <a:prstGeom prst="rect">
            <a:avLst/>
          </a:prstGeom>
        </p:spPr>
        <p:txBody>
          <a:bodyPr wrap="square">
            <a:spAutoFit/>
          </a:bodyPr>
          <a:lstStyle/>
          <a:p>
            <a:r>
              <a:rPr lang="en-US" dirty="0" smtClean="0"/>
              <a:t>However, a class can implement one or more interfaces, which </a:t>
            </a:r>
            <a:r>
              <a:rPr lang="en-US" dirty="0" smtClean="0"/>
              <a:t>have </a:t>
            </a:r>
            <a:r>
              <a:rPr lang="en-US" dirty="0" smtClean="0"/>
              <a:t>helped Java get rid of the impossibility of multiple inheritance.</a:t>
            </a:r>
            <a:endParaRPr lang="en-US" dirty="0"/>
          </a:p>
        </p:txBody>
      </p:sp>
      <p:sp>
        <p:nvSpPr>
          <p:cNvPr id="8" name="Rectangle 7"/>
          <p:cNvSpPr/>
          <p:nvPr/>
        </p:nvSpPr>
        <p:spPr>
          <a:xfrm>
            <a:off x="3429000" y="3352800"/>
            <a:ext cx="1442639" cy="461665"/>
          </a:xfrm>
          <a:prstGeom prst="rect">
            <a:avLst/>
          </a:prstGeom>
        </p:spPr>
        <p:txBody>
          <a:bodyPr wrap="none">
            <a:spAutoFit/>
          </a:bodyPr>
          <a:lstStyle/>
          <a:p>
            <a:r>
              <a:rPr lang="en-US" sz="2400" b="1" dirty="0" smtClean="0"/>
              <a:t>interfaces</a:t>
            </a:r>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85800"/>
            <a:ext cx="7315200" cy="646331"/>
          </a:xfrm>
          <a:prstGeom prst="rect">
            <a:avLst/>
          </a:prstGeom>
        </p:spPr>
        <p:txBody>
          <a:bodyPr wrap="square">
            <a:spAutoFit/>
          </a:bodyPr>
          <a:lstStyle/>
          <a:p>
            <a:r>
              <a:rPr lang="en-US" dirty="0" smtClean="0"/>
              <a:t>It is similar to class. It is a collection of abstract methods. A class implements an interface, thereby inheriting the abstract methods of the interface</a:t>
            </a:r>
            <a:endParaRPr lang="en-US" dirty="0"/>
          </a:p>
        </p:txBody>
      </p:sp>
      <p:sp>
        <p:nvSpPr>
          <p:cNvPr id="5" name="Rectangle 4"/>
          <p:cNvSpPr/>
          <p:nvPr/>
        </p:nvSpPr>
        <p:spPr>
          <a:xfrm>
            <a:off x="609600" y="1447800"/>
            <a:ext cx="8305800" cy="646331"/>
          </a:xfrm>
          <a:prstGeom prst="rect">
            <a:avLst/>
          </a:prstGeom>
        </p:spPr>
        <p:txBody>
          <a:bodyPr wrap="square">
            <a:spAutoFit/>
          </a:bodyPr>
          <a:lstStyle/>
          <a:p>
            <a:r>
              <a:rPr lang="en-US" dirty="0" smtClean="0"/>
              <a:t>Writing an interface is similar to writing a class. But a class describes the attributes and behaviors of an object. And an interface contains behaviors that a class implements.</a:t>
            </a:r>
            <a:endParaRPr lang="en-US" dirty="0"/>
          </a:p>
        </p:txBody>
      </p:sp>
      <p:sp>
        <p:nvSpPr>
          <p:cNvPr id="6" name="Rectangle 5"/>
          <p:cNvSpPr/>
          <p:nvPr/>
        </p:nvSpPr>
        <p:spPr>
          <a:xfrm>
            <a:off x="685800" y="2136339"/>
            <a:ext cx="8001000" cy="1754326"/>
          </a:xfrm>
          <a:prstGeom prst="rect">
            <a:avLst/>
          </a:prstGeom>
        </p:spPr>
        <p:txBody>
          <a:bodyPr wrap="square">
            <a:spAutoFit/>
          </a:bodyPr>
          <a:lstStyle/>
          <a:p>
            <a:r>
              <a:rPr lang="en-US" dirty="0" smtClean="0"/>
              <a:t>The interface keyword is used to declare an interface. Here is a simple example to declare an interface. Example Following is an example of an interface: </a:t>
            </a:r>
            <a:endParaRPr lang="en-US" dirty="0" smtClean="0"/>
          </a:p>
          <a:p>
            <a:r>
              <a:rPr lang="en-US" dirty="0" smtClean="0"/>
              <a:t>/* </a:t>
            </a:r>
            <a:r>
              <a:rPr lang="en-US" dirty="0" smtClean="0"/>
              <a:t>File name : NameOfInterface.java */ </a:t>
            </a:r>
            <a:endParaRPr lang="en-US" dirty="0" smtClean="0"/>
          </a:p>
          <a:p>
            <a:r>
              <a:rPr lang="en-US" dirty="0" smtClean="0"/>
              <a:t>import </a:t>
            </a:r>
            <a:r>
              <a:rPr lang="en-US" dirty="0" err="1" smtClean="0"/>
              <a:t>java.lang</a:t>
            </a:r>
            <a:r>
              <a:rPr lang="en-US" dirty="0" smtClean="0"/>
              <a:t>.*; //Any number of import statements public interface </a:t>
            </a:r>
            <a:r>
              <a:rPr lang="en-US" dirty="0" err="1" smtClean="0"/>
              <a:t>NameOfInterface</a:t>
            </a:r>
            <a:r>
              <a:rPr lang="en-US" dirty="0" smtClean="0"/>
              <a:t> { //Any number of final, static fields //Any number of abstract method declarations\ } </a:t>
            </a:r>
            <a:endParaRPr lang="en-US" dirty="0"/>
          </a:p>
        </p:txBody>
      </p:sp>
      <p:sp>
        <p:nvSpPr>
          <p:cNvPr id="7" name="Rectangle 6"/>
          <p:cNvSpPr/>
          <p:nvPr/>
        </p:nvSpPr>
        <p:spPr>
          <a:xfrm>
            <a:off x="762000" y="4114800"/>
            <a:ext cx="4534703" cy="369332"/>
          </a:xfrm>
          <a:prstGeom prst="rect">
            <a:avLst/>
          </a:prstGeom>
        </p:spPr>
        <p:txBody>
          <a:bodyPr wrap="none">
            <a:spAutoFit/>
          </a:bodyPr>
          <a:lstStyle/>
          <a:p>
            <a:r>
              <a:rPr lang="en-US" dirty="0" smtClean="0"/>
              <a:t>Methods </a:t>
            </a:r>
            <a:r>
              <a:rPr lang="en-US" dirty="0" smtClean="0"/>
              <a:t>in an interface are implicitly public.</a:t>
            </a:r>
            <a:endParaRPr lang="en-US" dirty="0"/>
          </a:p>
        </p:txBody>
      </p:sp>
      <p:sp>
        <p:nvSpPr>
          <p:cNvPr id="8" name="Rectangle 7"/>
          <p:cNvSpPr/>
          <p:nvPr/>
        </p:nvSpPr>
        <p:spPr>
          <a:xfrm>
            <a:off x="838200" y="4495800"/>
            <a:ext cx="7620000" cy="646331"/>
          </a:xfrm>
          <a:prstGeom prst="rect">
            <a:avLst/>
          </a:prstGeom>
        </p:spPr>
        <p:txBody>
          <a:bodyPr wrap="square">
            <a:spAutoFit/>
          </a:bodyPr>
          <a:lstStyle/>
          <a:p>
            <a:r>
              <a:rPr lang="en-US" dirty="0" smtClean="0"/>
              <a:t>An interface is not extended by a class; it is implemented by a class. </a:t>
            </a:r>
          </a:p>
          <a:p>
            <a:r>
              <a:rPr lang="en-US" dirty="0" smtClean="0"/>
              <a:t>An </a:t>
            </a:r>
            <a:r>
              <a:rPr lang="en-US" dirty="0" smtClean="0"/>
              <a:t>interface can extend multiple interfaces. </a:t>
            </a:r>
            <a:endParaRPr lang="en-US" dirty="0"/>
          </a:p>
        </p:txBody>
      </p:sp>
      <p:sp>
        <p:nvSpPr>
          <p:cNvPr id="10" name="Rectangle 9"/>
          <p:cNvSpPr/>
          <p:nvPr/>
        </p:nvSpPr>
        <p:spPr>
          <a:xfrm>
            <a:off x="914400" y="5410200"/>
            <a:ext cx="7239000" cy="923330"/>
          </a:xfrm>
          <a:prstGeom prst="rect">
            <a:avLst/>
          </a:prstGeom>
        </p:spPr>
        <p:txBody>
          <a:bodyPr wrap="square">
            <a:spAutoFit/>
          </a:bodyPr>
          <a:lstStyle/>
          <a:p>
            <a:r>
              <a:rPr lang="en-US" dirty="0" smtClean="0"/>
              <a:t>A class uses the implements keyword to implement an interface. The implements keyword appears in the class declaration following the extends portion of the declaration.</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305800" cy="4401205"/>
          </a:xfrm>
          <a:prstGeom prst="rect">
            <a:avLst/>
          </a:prstGeom>
        </p:spPr>
        <p:txBody>
          <a:bodyPr wrap="square">
            <a:spAutoFit/>
          </a:bodyPr>
          <a:lstStyle/>
          <a:p>
            <a:r>
              <a:rPr lang="en-US" sz="2800" b="1" dirty="0" smtClean="0"/>
              <a:t>                        Polymorphism </a:t>
            </a:r>
            <a:r>
              <a:rPr lang="en-US" sz="2800" b="1" dirty="0" smtClean="0"/>
              <a:t>in Java</a:t>
            </a:r>
          </a:p>
          <a:p>
            <a:r>
              <a:rPr lang="en-US" b="1" dirty="0" smtClean="0"/>
              <a:t>Polymorphism in java</a:t>
            </a:r>
            <a:r>
              <a:rPr lang="en-US" dirty="0" smtClean="0"/>
              <a:t> is a concept by which we can perform a </a:t>
            </a:r>
            <a:r>
              <a:rPr lang="en-US" i="1" dirty="0" smtClean="0"/>
              <a:t>single action by different ways</a:t>
            </a:r>
            <a:r>
              <a:rPr lang="en-US" dirty="0" smtClean="0"/>
              <a:t>. Polymorphism is derived from 2 </a:t>
            </a:r>
            <a:r>
              <a:rPr lang="en-US" dirty="0" err="1" smtClean="0"/>
              <a:t>greek</a:t>
            </a:r>
            <a:r>
              <a:rPr lang="en-US" dirty="0" smtClean="0"/>
              <a:t> words: poly and morphs</a:t>
            </a:r>
            <a:r>
              <a:rPr lang="en-US" dirty="0" smtClean="0"/>
              <a:t>.</a:t>
            </a:r>
          </a:p>
          <a:p>
            <a:r>
              <a:rPr lang="en-US" dirty="0" smtClean="0"/>
              <a:t> </a:t>
            </a:r>
            <a:r>
              <a:rPr lang="en-US" dirty="0" smtClean="0"/>
              <a:t>The word "poly" means many and "morphs" means forms. So polymorphism means many forms.</a:t>
            </a:r>
          </a:p>
          <a:p>
            <a:endParaRPr lang="en-US" dirty="0" smtClean="0"/>
          </a:p>
          <a:p>
            <a:r>
              <a:rPr lang="en-US" dirty="0" smtClean="0"/>
              <a:t>There </a:t>
            </a:r>
            <a:r>
              <a:rPr lang="en-US" dirty="0" smtClean="0"/>
              <a:t>are two types of polymorphism in java</a:t>
            </a:r>
            <a:r>
              <a:rPr lang="en-US" dirty="0" smtClean="0"/>
              <a:t>:</a:t>
            </a:r>
          </a:p>
          <a:p>
            <a:r>
              <a:rPr lang="en-US" dirty="0" smtClean="0"/>
              <a:t> </a:t>
            </a:r>
            <a:r>
              <a:rPr lang="en-US" b="1" dirty="0" smtClean="0"/>
              <a:t>compile time polymorphism </a:t>
            </a:r>
            <a:r>
              <a:rPr lang="en-US" dirty="0" smtClean="0"/>
              <a:t>and</a:t>
            </a:r>
          </a:p>
          <a:p>
            <a:r>
              <a:rPr lang="en-US" b="1" dirty="0" smtClean="0"/>
              <a:t> </a:t>
            </a:r>
            <a:r>
              <a:rPr lang="en-US" b="1" dirty="0" smtClean="0"/>
              <a:t>runtime polymorphism</a:t>
            </a:r>
            <a:r>
              <a:rPr lang="en-US" b="1" dirty="0" smtClean="0"/>
              <a:t>.</a:t>
            </a:r>
          </a:p>
          <a:p>
            <a:endParaRPr lang="en-US" dirty="0" smtClean="0"/>
          </a:p>
          <a:p>
            <a:r>
              <a:rPr lang="en-US" dirty="0" smtClean="0"/>
              <a:t> </a:t>
            </a:r>
            <a:r>
              <a:rPr lang="en-US" dirty="0" smtClean="0"/>
              <a:t>We can perform polymorphism in java </a:t>
            </a:r>
            <a:r>
              <a:rPr lang="en-US" dirty="0" smtClean="0"/>
              <a:t>by</a:t>
            </a:r>
          </a:p>
          <a:p>
            <a:r>
              <a:rPr lang="en-US" dirty="0" smtClean="0"/>
              <a:t> </a:t>
            </a:r>
            <a:r>
              <a:rPr lang="en-US" b="1" dirty="0" smtClean="0"/>
              <a:t>method overloading </a:t>
            </a:r>
            <a:r>
              <a:rPr lang="en-US" dirty="0" smtClean="0"/>
              <a:t>and</a:t>
            </a:r>
          </a:p>
          <a:p>
            <a:r>
              <a:rPr lang="en-US" b="1" dirty="0" smtClean="0"/>
              <a:t> </a:t>
            </a:r>
            <a:r>
              <a:rPr lang="en-US" b="1" dirty="0" smtClean="0"/>
              <a:t>method overriding</a:t>
            </a:r>
            <a:r>
              <a:rPr lang="en-US" dirty="0" smtClean="0"/>
              <a:t>.</a:t>
            </a:r>
          </a:p>
          <a:p>
            <a:endParaRPr lang="en-US" dirty="0" smtClean="0"/>
          </a:p>
          <a:p>
            <a:r>
              <a:rPr lang="en-US" dirty="0" smtClean="0"/>
              <a:t>If </a:t>
            </a:r>
            <a:r>
              <a:rPr lang="en-US" dirty="0" smtClean="0"/>
              <a:t>you overload static method in java, it is the example of compile time polymorphism</a:t>
            </a:r>
            <a:endParaRPr lang="en-US" dirty="0"/>
          </a:p>
        </p:txBody>
      </p:sp>
      <p:sp>
        <p:nvSpPr>
          <p:cNvPr id="5" name="Rectangle 4"/>
          <p:cNvSpPr/>
          <p:nvPr/>
        </p:nvSpPr>
        <p:spPr>
          <a:xfrm>
            <a:off x="381000" y="5257800"/>
            <a:ext cx="7848600" cy="646331"/>
          </a:xfrm>
          <a:prstGeom prst="rect">
            <a:avLst/>
          </a:prstGeom>
        </p:spPr>
        <p:txBody>
          <a:bodyPr wrap="square">
            <a:spAutoFit/>
          </a:bodyPr>
          <a:lstStyle/>
          <a:p>
            <a:r>
              <a:rPr lang="en-US" b="1" dirty="0" smtClean="0"/>
              <a:t>Runtime </a:t>
            </a:r>
            <a:r>
              <a:rPr lang="en-US" b="1" dirty="0" smtClean="0"/>
              <a:t>polymorphism</a:t>
            </a:r>
            <a:r>
              <a:rPr lang="en-US" dirty="0" smtClean="0"/>
              <a:t> is a process in which a call to an overridden method is resolved at runtime rather than compile-time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4495800"/>
          <a:ext cx="6096000" cy="365760"/>
        </p:xfrm>
        <a:graphic>
          <a:graphicData uri="http://schemas.openxmlformats.org/drawingml/2006/table">
            <a:tbl>
              <a:tblPr/>
              <a:tblGrid>
                <a:gridCol w="6096000"/>
              </a:tblGrid>
              <a:tr h="0">
                <a:tc>
                  <a:txBody>
                    <a:bodyPr/>
                    <a:lstStyle/>
                    <a:p>
                      <a:pPr algn="just"/>
                      <a:r>
                        <a:rPr lang="en-US" b="0" i="0" dirty="0">
                          <a:solidFill>
                            <a:srgbClr val="000000"/>
                          </a:solidFill>
                          <a:latin typeface="verdana"/>
                        </a:rPr>
                        <a:t>There are two ways to overload the method in java</a:t>
                      </a:r>
                    </a:p>
                  </a:txBody>
                  <a:tcPr anchor="ctr">
                    <a:lnL>
                      <a:noFill/>
                    </a:lnL>
                    <a:lnR>
                      <a:noFill/>
                    </a:lnR>
                    <a:lnT>
                      <a:noFill/>
                    </a:lnT>
                    <a:lnB>
                      <a:noFill/>
                    </a:lnB>
                    <a:solidFill>
                      <a:srgbClr val="FFFFFF"/>
                    </a:solidFill>
                  </a:tcPr>
                </a:tc>
              </a:tr>
            </a:tbl>
          </a:graphicData>
        </a:graphic>
      </p:graphicFrame>
      <p:graphicFrame>
        <p:nvGraphicFramePr>
          <p:cNvPr id="5" name="Table 4"/>
          <p:cNvGraphicFramePr>
            <a:graphicFrameLocks noGrp="1"/>
          </p:cNvGraphicFramePr>
          <p:nvPr/>
        </p:nvGraphicFramePr>
        <p:xfrm>
          <a:off x="228600" y="5257800"/>
          <a:ext cx="6096000" cy="640080"/>
        </p:xfrm>
        <a:graphic>
          <a:graphicData uri="http://schemas.openxmlformats.org/drawingml/2006/table">
            <a:tbl>
              <a:tblPr/>
              <a:tblGrid>
                <a:gridCol w="6096000"/>
              </a:tblGrid>
              <a:tr h="0">
                <a:tc>
                  <a:txBody>
                    <a:bodyPr/>
                    <a:lstStyle/>
                    <a:p>
                      <a:pPr algn="just">
                        <a:buFont typeface="+mj-lt"/>
                        <a:buAutoNum type="arabicPeriod"/>
                      </a:pPr>
                      <a:r>
                        <a:rPr lang="en-US" b="0" i="0" dirty="0">
                          <a:solidFill>
                            <a:srgbClr val="000000"/>
                          </a:solidFill>
                          <a:latin typeface="Verdana"/>
                        </a:rPr>
                        <a:t>By changing number of arguments</a:t>
                      </a:r>
                    </a:p>
                    <a:p>
                      <a:pPr algn="just">
                        <a:buFont typeface="+mj-lt"/>
                        <a:buAutoNum type="arabicPeriod"/>
                      </a:pPr>
                      <a:r>
                        <a:rPr lang="en-US" b="0" i="0" dirty="0">
                          <a:solidFill>
                            <a:srgbClr val="000000"/>
                          </a:solidFill>
                          <a:latin typeface="Verdana"/>
                        </a:rPr>
                        <a:t>By changing the data type</a:t>
                      </a:r>
                    </a:p>
                  </a:txBody>
                  <a:tcPr anchor="ctr">
                    <a:lnL>
                      <a:noFill/>
                    </a:lnL>
                    <a:lnR>
                      <a:noFill/>
                    </a:lnR>
                    <a:lnT>
                      <a:noFill/>
                    </a:lnT>
                    <a:lnB>
                      <a:noFill/>
                    </a:lnB>
                    <a:solidFill>
                      <a:srgbClr val="FFFFFF"/>
                    </a:solidFill>
                  </a:tcPr>
                </a:tc>
              </a:tr>
            </a:tbl>
          </a:graphicData>
        </a:graphic>
      </p:graphicFrame>
      <p:sp>
        <p:nvSpPr>
          <p:cNvPr id="31745" name="Rectangle 1"/>
          <p:cNvSpPr>
            <a:spLocks noChangeArrowheads="1"/>
          </p:cNvSpPr>
          <p:nvPr/>
        </p:nvSpPr>
        <p:spPr bwMode="auto">
          <a:xfrm>
            <a:off x="152400" y="0"/>
            <a:ext cx="8991600" cy="4061354"/>
          </a:xfrm>
          <a:prstGeom prst="rect">
            <a:avLst/>
          </a:prstGeom>
          <a:solidFill>
            <a:srgbClr val="FFFFFF"/>
          </a:solidFill>
          <a:ln w="9525">
            <a:noFill/>
            <a:miter lim="800000"/>
            <a:headEnd/>
            <a:tailEnd/>
          </a:ln>
          <a:effectLst/>
        </p:spPr>
        <p:txBody>
          <a:bodyPr vert="horz" wrap="square" lIns="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10B38"/>
                </a:solidFill>
                <a:effectLst/>
                <a:latin typeface="erdana"/>
                <a:cs typeface="Arial" pitchFamily="34" charset="0"/>
              </a:rPr>
              <a:t>                        Method Overloading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If a class have multiple methods by same name but different parameters, it is known as </a:t>
            </a:r>
            <a:r>
              <a:rPr kumimoji="0" lang="en-US" sz="1600" b="1" i="0" u="none" strike="noStrike" cap="none" normalizeH="0" baseline="0" dirty="0" smtClean="0">
                <a:ln>
                  <a:noFill/>
                </a:ln>
                <a:solidFill>
                  <a:srgbClr val="000000"/>
                </a:solidFill>
                <a:effectLst/>
                <a:latin typeface="Verdana" pitchFamily="34" charset="0"/>
                <a:cs typeface="Arial" pitchFamily="34" charset="0"/>
              </a:rPr>
              <a:t>Method Overloading</a:t>
            </a:r>
            <a:r>
              <a:rPr kumimoji="0" lang="en-US" sz="1600" b="0" i="0" u="none" strike="noStrike" cap="none" normalizeH="0" baseline="0" dirty="0" smtClean="0">
                <a:ln>
                  <a:noFill/>
                </a:ln>
                <a:solidFill>
                  <a:srgbClr val="000000"/>
                </a:solidFill>
                <a:effectLst/>
                <a:latin typeface="Verdana" pitchFamily="34"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If we have to perform only one operation, having same name of the methods increases the readability of the program.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Suppose you have to perform addition of the given numbers but there can be any number of arguments, if you write the method such as a(</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int,int</a:t>
            </a:r>
            <a:r>
              <a:rPr kumimoji="0" lang="en-US" sz="1600" b="0" i="0" u="none" strike="noStrike" cap="none" normalizeH="0" baseline="0" dirty="0" smtClean="0">
                <a:ln>
                  <a:noFill/>
                </a:ln>
                <a:solidFill>
                  <a:srgbClr val="000000"/>
                </a:solidFill>
                <a:effectLst/>
                <a:latin typeface="Verdana" pitchFamily="34" charset="0"/>
                <a:cs typeface="Arial" pitchFamily="34" charset="0"/>
              </a:rPr>
              <a:t>) for two parameters, and b(</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int,int,int</a:t>
            </a:r>
            <a:r>
              <a:rPr kumimoji="0" lang="en-US" sz="1600" b="0" i="0" u="none" strike="noStrike" cap="none" normalizeH="0" baseline="0" dirty="0" smtClean="0">
                <a:ln>
                  <a:noFill/>
                </a:ln>
                <a:solidFill>
                  <a:srgbClr val="000000"/>
                </a:solidFill>
                <a:effectLst/>
                <a:latin typeface="Verdana" pitchFamily="34" charset="0"/>
                <a:cs typeface="Arial" pitchFamily="34" charset="0"/>
              </a:rPr>
              <a:t>) for three parameters then it may be difficult for you as well as other programmers to understand the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behaviour</a:t>
            </a:r>
            <a:r>
              <a:rPr kumimoji="0" lang="en-US" sz="1600" b="0" i="0" u="none" strike="noStrike" cap="none" normalizeH="0" baseline="0" dirty="0" smtClean="0">
                <a:ln>
                  <a:noFill/>
                </a:ln>
                <a:solidFill>
                  <a:srgbClr val="000000"/>
                </a:solidFill>
                <a:effectLst/>
                <a:latin typeface="Verdana" pitchFamily="34" charset="0"/>
                <a:cs typeface="Arial" pitchFamily="34" charset="0"/>
              </a:rPr>
              <a:t> of the method because its name differs. So, we perform method overloading to figure out the program quickly.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1600" b="1" i="0" u="none" strike="noStrike" cap="none" normalizeH="0" baseline="0" dirty="0" smtClean="0">
              <a:ln>
                <a:noFill/>
              </a:ln>
              <a:solidFill>
                <a:srgbClr val="610B4B"/>
              </a:solidFill>
              <a:effectLst/>
              <a:latin typeface="erdan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610B4B"/>
                </a:solidFill>
                <a:effectLst/>
                <a:latin typeface="erdana"/>
                <a:cs typeface="Arial" pitchFamily="34" charset="0"/>
              </a:rPr>
              <a:t>Advantage of method overloading?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Method overloading </a:t>
            </a:r>
            <a:r>
              <a:rPr kumimoji="0" lang="en-US" sz="1600" b="1" i="0" u="none" strike="noStrike" cap="none" normalizeH="0" baseline="0" dirty="0" smtClean="0">
                <a:ln>
                  <a:noFill/>
                </a:ln>
                <a:solidFill>
                  <a:srgbClr val="000000"/>
                </a:solidFill>
                <a:effectLst/>
                <a:latin typeface="Verdana" pitchFamily="34" charset="0"/>
                <a:cs typeface="Arial" pitchFamily="34" charset="0"/>
              </a:rPr>
              <a:t>increases the readability of the program</a:t>
            </a:r>
            <a:r>
              <a:rPr kumimoji="0" lang="en-US" sz="1600" b="0" i="0" u="none" strike="noStrike" cap="none" normalizeH="0" baseline="0" dirty="0" smtClean="0">
                <a:ln>
                  <a:noFill/>
                </a:ln>
                <a:solidFill>
                  <a:srgbClr val="000000"/>
                </a:solidFill>
                <a:effectLst/>
                <a:latin typeface="Verdana" pitchFamily="34" charset="0"/>
                <a:cs typeface="Arial" pitchFamily="34" charset="0"/>
              </a:rPr>
              <a:t>.</a:t>
            </a:r>
            <a:endParaRPr kumimoji="0" lang="en-US" sz="1600" b="1" i="0" u="none" strike="noStrike" cap="none" normalizeH="0" baseline="0" dirty="0" smtClean="0">
              <a:ln>
                <a:noFill/>
              </a:ln>
              <a:solidFill>
                <a:srgbClr val="610B4B"/>
              </a:solidFill>
              <a:effectLst/>
              <a:latin typeface="erdan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610B4B"/>
              </a:solidFill>
              <a:effectLst/>
              <a:latin typeface="erdana"/>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
            </a:r>
            <a:br>
              <a:rPr kumimoji="0" lang="en-US" sz="1400" b="0" i="0" u="none" strike="noStrike" cap="none" normalizeH="0" baseline="0" dirty="0" smtClean="0">
                <a:ln>
                  <a:noFill/>
                </a:ln>
                <a:solidFill>
                  <a:schemeClr val="tx1"/>
                </a:solidFill>
                <a:effectLst/>
                <a:latin typeface="Arial" pitchFamily="34" charset="0"/>
                <a:cs typeface="Arial" pitchFamily="34" charset="0"/>
              </a:rPr>
            </a:b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46" name="AutoShape 2" descr="java method overloading"/>
          <p:cNvSpPr>
            <a:spLocks noChangeAspect="1" noChangeArrowheads="1"/>
          </p:cNvSpPr>
          <p:nvPr/>
        </p:nvSpPr>
        <p:spPr bwMode="auto">
          <a:xfrm>
            <a:off x="63500" y="336550"/>
            <a:ext cx="238125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7772400" cy="3970318"/>
          </a:xfrm>
          <a:prstGeom prst="rect">
            <a:avLst/>
          </a:prstGeom>
        </p:spPr>
        <p:txBody>
          <a:bodyPr wrap="square">
            <a:spAutoFit/>
          </a:bodyPr>
          <a:lstStyle/>
          <a:p>
            <a:r>
              <a:rPr lang="en-US" b="1" dirty="0" smtClean="0"/>
              <a:t>1)Example of Method Overloading by changing the no. of arguments</a:t>
            </a:r>
          </a:p>
          <a:p>
            <a:r>
              <a:rPr lang="en-US" dirty="0" smtClean="0"/>
              <a:t>In this example, we have created two overloaded methods, first sum method performs addition of two numbers and second sum method performs addition of three numbers.</a:t>
            </a:r>
          </a:p>
          <a:p>
            <a:r>
              <a:rPr lang="en-US" b="1" dirty="0" smtClean="0"/>
              <a:t>class</a:t>
            </a:r>
            <a:r>
              <a:rPr lang="en-US" dirty="0" smtClean="0"/>
              <a:t> Calculation{  </a:t>
            </a:r>
          </a:p>
          <a:p>
            <a:r>
              <a:rPr lang="en-US" dirty="0" smtClean="0"/>
              <a:t>  </a:t>
            </a:r>
            <a:r>
              <a:rPr lang="en-US" b="1" dirty="0" smtClean="0"/>
              <a:t>void</a:t>
            </a:r>
            <a:r>
              <a:rPr lang="en-US" dirty="0" smtClean="0"/>
              <a:t> sum(</a:t>
            </a:r>
            <a:r>
              <a:rPr lang="en-US" b="1" dirty="0" err="1" smtClean="0"/>
              <a:t>int</a:t>
            </a:r>
            <a:r>
              <a:rPr lang="en-US" dirty="0" smtClean="0"/>
              <a:t> </a:t>
            </a:r>
            <a:r>
              <a:rPr lang="en-US" dirty="0" err="1" smtClean="0"/>
              <a:t>a,</a:t>
            </a:r>
            <a:r>
              <a:rPr lang="en-US" b="1" dirty="0" err="1" smtClean="0"/>
              <a:t>int</a:t>
            </a:r>
            <a:r>
              <a:rPr lang="en-US" dirty="0" smtClean="0"/>
              <a:t> b){</a:t>
            </a:r>
            <a:r>
              <a:rPr lang="en-US" dirty="0" err="1" smtClean="0"/>
              <a:t>System.out.println</a:t>
            </a:r>
            <a:r>
              <a:rPr lang="en-US" dirty="0" smtClean="0"/>
              <a:t>(</a:t>
            </a:r>
            <a:r>
              <a:rPr lang="en-US" dirty="0" err="1" smtClean="0"/>
              <a:t>a+b</a:t>
            </a:r>
            <a:r>
              <a:rPr lang="en-US" dirty="0" smtClean="0"/>
              <a:t>);}  </a:t>
            </a:r>
          </a:p>
          <a:p>
            <a:r>
              <a:rPr lang="en-US" dirty="0" smtClean="0"/>
              <a:t>  </a:t>
            </a:r>
            <a:r>
              <a:rPr lang="en-US" b="1" dirty="0" smtClean="0"/>
              <a:t>void</a:t>
            </a:r>
            <a:r>
              <a:rPr lang="en-US" dirty="0" smtClean="0"/>
              <a:t> sum(</a:t>
            </a:r>
            <a:r>
              <a:rPr lang="en-US" b="1" dirty="0" err="1" smtClean="0"/>
              <a:t>int</a:t>
            </a:r>
            <a:r>
              <a:rPr lang="en-US" dirty="0" smtClean="0"/>
              <a:t> </a:t>
            </a:r>
            <a:r>
              <a:rPr lang="en-US" dirty="0" err="1" smtClean="0"/>
              <a:t>a,</a:t>
            </a:r>
            <a:r>
              <a:rPr lang="en-US" b="1" dirty="0" err="1" smtClean="0"/>
              <a:t>int</a:t>
            </a:r>
            <a:r>
              <a:rPr lang="en-US" dirty="0" smtClean="0"/>
              <a:t> </a:t>
            </a:r>
            <a:r>
              <a:rPr lang="en-US" dirty="0" err="1" smtClean="0"/>
              <a:t>b,</a:t>
            </a:r>
            <a:r>
              <a:rPr lang="en-US" b="1" dirty="0" err="1" smtClean="0"/>
              <a:t>int</a:t>
            </a:r>
            <a:r>
              <a:rPr lang="en-US" dirty="0" smtClean="0"/>
              <a:t> c){</a:t>
            </a:r>
            <a:r>
              <a:rPr lang="en-US" dirty="0" err="1" smtClean="0"/>
              <a:t>System.out.println</a:t>
            </a:r>
            <a:r>
              <a:rPr lang="en-US" dirty="0" smtClean="0"/>
              <a:t>(</a:t>
            </a:r>
            <a:r>
              <a:rPr lang="en-US" dirty="0" err="1" smtClean="0"/>
              <a:t>a+b+c</a:t>
            </a:r>
            <a:r>
              <a:rPr lang="en-US" dirty="0" smtClean="0"/>
              <a:t>);}  </a:t>
            </a:r>
          </a:p>
          <a:p>
            <a:r>
              <a:rPr lang="en-US" dirty="0" smtClean="0"/>
              <a:t>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Calculation </a:t>
            </a:r>
            <a:r>
              <a:rPr lang="en-US" dirty="0" err="1" smtClean="0"/>
              <a:t>obj</a:t>
            </a:r>
            <a:r>
              <a:rPr lang="en-US" dirty="0" smtClean="0"/>
              <a:t>=</a:t>
            </a:r>
            <a:r>
              <a:rPr lang="en-US" b="1" dirty="0" smtClean="0"/>
              <a:t>new</a:t>
            </a:r>
            <a:r>
              <a:rPr lang="en-US" dirty="0" smtClean="0"/>
              <a:t> Calculation();  </a:t>
            </a:r>
          </a:p>
          <a:p>
            <a:r>
              <a:rPr lang="en-US" dirty="0" smtClean="0"/>
              <a:t>  obj.sum(10,10,10);  </a:t>
            </a:r>
          </a:p>
          <a:p>
            <a:r>
              <a:rPr lang="en-US" dirty="0" smtClean="0"/>
              <a:t>  obj.sum(20,20);  </a:t>
            </a:r>
          </a:p>
          <a:p>
            <a:r>
              <a:rPr lang="en-US" dirty="0" smtClean="0"/>
              <a:t>   }  </a:t>
            </a:r>
          </a:p>
          <a:p>
            <a:r>
              <a:rPr lang="en-US" dirty="0" smtClean="0"/>
              <a:t>} </a:t>
            </a:r>
            <a:r>
              <a:rPr lang="en-US" dirty="0" smtClean="0"/>
              <a:t>                                                       Output:30 </a:t>
            </a:r>
            <a:r>
              <a:rPr lang="en-US" dirty="0" smtClean="0"/>
              <a:t>40</a:t>
            </a:r>
            <a:endParaRPr lang="en-US" dirty="0"/>
          </a:p>
        </p:txBody>
      </p:sp>
      <p:sp>
        <p:nvSpPr>
          <p:cNvPr id="5" name="Rectangle 4"/>
          <p:cNvSpPr/>
          <p:nvPr/>
        </p:nvSpPr>
        <p:spPr>
          <a:xfrm>
            <a:off x="304800" y="4495800"/>
            <a:ext cx="8534400" cy="2585323"/>
          </a:xfrm>
          <a:prstGeom prst="rect">
            <a:avLst/>
          </a:prstGeom>
        </p:spPr>
        <p:txBody>
          <a:bodyPr wrap="square">
            <a:spAutoFit/>
          </a:bodyPr>
          <a:lstStyle/>
          <a:p>
            <a:r>
              <a:rPr lang="en-US" b="1" dirty="0" smtClean="0"/>
              <a:t>2)Example of Method Overloading by changing data type of argument</a:t>
            </a:r>
          </a:p>
          <a:p>
            <a:r>
              <a:rPr lang="en-US" dirty="0" smtClean="0"/>
              <a:t>In this example, we have created two overloaded methods that differs in data type. The first sum method receives two integer arguments and second sum method receives two double arguments.</a:t>
            </a:r>
          </a:p>
          <a:p>
            <a:r>
              <a:rPr lang="en-US" b="1" dirty="0" smtClean="0"/>
              <a:t>class</a:t>
            </a:r>
            <a:r>
              <a:rPr lang="en-US" dirty="0" smtClean="0"/>
              <a:t> Calculation2{  </a:t>
            </a:r>
          </a:p>
          <a:p>
            <a:r>
              <a:rPr lang="en-US" dirty="0" smtClean="0"/>
              <a:t>  </a:t>
            </a:r>
            <a:r>
              <a:rPr lang="en-US" b="1" dirty="0" smtClean="0"/>
              <a:t>void</a:t>
            </a:r>
            <a:r>
              <a:rPr lang="en-US" dirty="0" smtClean="0"/>
              <a:t> sum(</a:t>
            </a:r>
            <a:r>
              <a:rPr lang="en-US" b="1" dirty="0" err="1" smtClean="0"/>
              <a:t>int</a:t>
            </a:r>
            <a:r>
              <a:rPr lang="en-US" dirty="0" smtClean="0"/>
              <a:t> </a:t>
            </a:r>
            <a:r>
              <a:rPr lang="en-US" dirty="0" err="1" smtClean="0"/>
              <a:t>a,</a:t>
            </a:r>
            <a:r>
              <a:rPr lang="en-US" b="1" dirty="0" err="1" smtClean="0"/>
              <a:t>int</a:t>
            </a:r>
            <a:r>
              <a:rPr lang="en-US" dirty="0" smtClean="0"/>
              <a:t> b){</a:t>
            </a:r>
            <a:r>
              <a:rPr lang="en-US" dirty="0" err="1" smtClean="0"/>
              <a:t>System.out.println</a:t>
            </a:r>
            <a:r>
              <a:rPr lang="en-US" dirty="0" smtClean="0"/>
              <a:t>(</a:t>
            </a:r>
            <a:r>
              <a:rPr lang="en-US" dirty="0" err="1" smtClean="0"/>
              <a:t>a+b</a:t>
            </a:r>
            <a:r>
              <a:rPr lang="en-US" dirty="0" smtClean="0"/>
              <a:t>);}  </a:t>
            </a:r>
          </a:p>
          <a:p>
            <a:r>
              <a:rPr lang="en-US" dirty="0" smtClean="0"/>
              <a:t>  </a:t>
            </a:r>
            <a:r>
              <a:rPr lang="en-US" b="1" dirty="0" smtClean="0"/>
              <a:t>void</a:t>
            </a:r>
            <a:r>
              <a:rPr lang="en-US" dirty="0" smtClean="0"/>
              <a:t> sum(</a:t>
            </a:r>
            <a:r>
              <a:rPr lang="en-US" b="1" dirty="0" smtClean="0"/>
              <a:t>double</a:t>
            </a:r>
            <a:r>
              <a:rPr lang="en-US" dirty="0" smtClean="0"/>
              <a:t> </a:t>
            </a:r>
            <a:r>
              <a:rPr lang="en-US" dirty="0" err="1" smtClean="0"/>
              <a:t>a,</a:t>
            </a:r>
            <a:r>
              <a:rPr lang="en-US" b="1" dirty="0" err="1" smtClean="0"/>
              <a:t>double</a:t>
            </a:r>
            <a:r>
              <a:rPr lang="en-US" dirty="0" smtClean="0"/>
              <a:t> b){</a:t>
            </a:r>
            <a:r>
              <a:rPr lang="en-US" dirty="0" err="1" smtClean="0"/>
              <a:t>System.out.println</a:t>
            </a:r>
            <a:r>
              <a:rPr lang="en-US" dirty="0" smtClean="0"/>
              <a:t>(</a:t>
            </a:r>
            <a:r>
              <a:rPr lang="en-US" dirty="0" err="1" smtClean="0"/>
              <a:t>a+b</a:t>
            </a:r>
            <a:r>
              <a:rPr lang="en-US" dirty="0" smtClean="0"/>
              <a:t>);}  </a:t>
            </a:r>
          </a:p>
          <a:p>
            <a:r>
              <a:rPr lang="en-US" dirty="0" smtClean="0"/>
              <a:t>  </a:t>
            </a:r>
          </a:p>
          <a:p>
            <a:r>
              <a:rPr lang="en-US" dirty="0" smtClean="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4876800" cy="2031325"/>
          </a:xfrm>
          <a:prstGeom prst="rect">
            <a:avLst/>
          </a:prstGeom>
        </p:spPr>
        <p:txBody>
          <a:bodyPr wrap="square">
            <a:spAutoFit/>
          </a:bodyPr>
          <a:lstStyle/>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Calculation2 </a:t>
            </a:r>
            <a:r>
              <a:rPr lang="en-US" dirty="0" err="1" smtClean="0"/>
              <a:t>obj</a:t>
            </a:r>
            <a:r>
              <a:rPr lang="en-US" dirty="0" smtClean="0"/>
              <a:t>=</a:t>
            </a:r>
            <a:r>
              <a:rPr lang="en-US" b="1" dirty="0" smtClean="0"/>
              <a:t>new</a:t>
            </a:r>
            <a:r>
              <a:rPr lang="en-US" dirty="0" smtClean="0"/>
              <a:t> Calculation2();  </a:t>
            </a:r>
          </a:p>
          <a:p>
            <a:r>
              <a:rPr lang="en-US" dirty="0" smtClean="0"/>
              <a:t>  obj.sum(10.5,10.5);  </a:t>
            </a:r>
          </a:p>
          <a:p>
            <a:r>
              <a:rPr lang="en-US" dirty="0" smtClean="0"/>
              <a:t>  obj.sum(20,20);  </a:t>
            </a:r>
          </a:p>
          <a:p>
            <a:r>
              <a:rPr lang="en-US" dirty="0" smtClean="0"/>
              <a:t>  </a:t>
            </a:r>
          </a:p>
          <a:p>
            <a:r>
              <a:rPr lang="en-US" dirty="0" smtClean="0"/>
              <a:t>  }  </a:t>
            </a:r>
          </a:p>
          <a:p>
            <a:r>
              <a:rPr lang="en-US" dirty="0" smtClean="0"/>
              <a:t>}</a:t>
            </a:r>
            <a:endParaRPr lang="en-US" dirty="0"/>
          </a:p>
        </p:txBody>
      </p:sp>
      <p:sp>
        <p:nvSpPr>
          <p:cNvPr id="32769" name="Rectangle 1"/>
          <p:cNvSpPr>
            <a:spLocks noChangeArrowheads="1"/>
          </p:cNvSpPr>
          <p:nvPr/>
        </p:nvSpPr>
        <p:spPr bwMode="auto">
          <a:xfrm>
            <a:off x="685800" y="2590800"/>
            <a:ext cx="160172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Output:21.0 40</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153400" cy="2123658"/>
          </a:xfrm>
          <a:prstGeom prst="rect">
            <a:avLst/>
          </a:prstGeom>
        </p:spPr>
        <p:txBody>
          <a:bodyPr wrap="square">
            <a:spAutoFit/>
          </a:bodyPr>
          <a:lstStyle/>
          <a:p>
            <a:r>
              <a:rPr lang="en-US" dirty="0" smtClean="0"/>
              <a:t> </a:t>
            </a:r>
            <a:r>
              <a:rPr lang="en-US" sz="2400" b="1" dirty="0" smtClean="0"/>
              <a:t>Java static variable</a:t>
            </a:r>
          </a:p>
          <a:p>
            <a:r>
              <a:rPr lang="en-US" dirty="0" smtClean="0"/>
              <a:t>If you declare any variable as static, it is known static variable.</a:t>
            </a:r>
          </a:p>
          <a:p>
            <a:r>
              <a:rPr lang="en-US" dirty="0" smtClean="0"/>
              <a:t>The static variable can be used to refer the common property of all objects (that is not unique for each object) e.g. company name of </a:t>
            </a:r>
            <a:r>
              <a:rPr lang="en-US" dirty="0" err="1" smtClean="0"/>
              <a:t>employees,college</a:t>
            </a:r>
            <a:r>
              <a:rPr lang="en-US" dirty="0" smtClean="0"/>
              <a:t> name of students etc.</a:t>
            </a:r>
          </a:p>
          <a:p>
            <a:r>
              <a:rPr lang="en-US" dirty="0" smtClean="0"/>
              <a:t>The static variable gets memory only once in class area at the time of class loading.</a:t>
            </a:r>
          </a:p>
          <a:p>
            <a:endParaRPr lang="en-US" dirty="0"/>
          </a:p>
        </p:txBody>
      </p:sp>
      <p:sp>
        <p:nvSpPr>
          <p:cNvPr id="5" name="Rectangle 4"/>
          <p:cNvSpPr/>
          <p:nvPr/>
        </p:nvSpPr>
        <p:spPr>
          <a:xfrm>
            <a:off x="533400" y="2667000"/>
            <a:ext cx="6629400" cy="646331"/>
          </a:xfrm>
          <a:prstGeom prst="rect">
            <a:avLst/>
          </a:prstGeom>
        </p:spPr>
        <p:txBody>
          <a:bodyPr wrap="square">
            <a:spAutoFit/>
          </a:bodyPr>
          <a:lstStyle/>
          <a:p>
            <a:r>
              <a:rPr lang="en-US" b="1" dirty="0" smtClean="0"/>
              <a:t>Advantage of static variable</a:t>
            </a:r>
          </a:p>
          <a:p>
            <a:r>
              <a:rPr lang="en-US" dirty="0" smtClean="0"/>
              <a:t>It makes your program </a:t>
            </a:r>
            <a:r>
              <a:rPr lang="en-US" b="1" dirty="0" smtClean="0"/>
              <a:t>memory efficient</a:t>
            </a:r>
            <a:r>
              <a:rPr lang="en-US" dirty="0" smtClean="0"/>
              <a:t> (</a:t>
            </a:r>
            <a:r>
              <a:rPr lang="en-US" dirty="0" err="1" smtClean="0"/>
              <a:t>i.e</a:t>
            </a:r>
            <a:r>
              <a:rPr lang="en-US" dirty="0" smtClean="0"/>
              <a:t> it saves memory).</a:t>
            </a:r>
            <a:endParaRPr lang="en-US" dirty="0"/>
          </a:p>
        </p:txBody>
      </p:sp>
      <p:sp>
        <p:nvSpPr>
          <p:cNvPr id="6" name="Rectangle 5"/>
          <p:cNvSpPr/>
          <p:nvPr/>
        </p:nvSpPr>
        <p:spPr>
          <a:xfrm>
            <a:off x="457200" y="3657600"/>
            <a:ext cx="4876800" cy="1477328"/>
          </a:xfrm>
          <a:prstGeom prst="rect">
            <a:avLst/>
          </a:prstGeom>
        </p:spPr>
        <p:txBody>
          <a:bodyPr wrap="square">
            <a:spAutoFit/>
          </a:bodyPr>
          <a:lstStyle/>
          <a:p>
            <a:r>
              <a:rPr lang="en-US" b="1" dirty="0" smtClean="0"/>
              <a:t>class</a:t>
            </a:r>
            <a:r>
              <a:rPr lang="en-US" dirty="0" smtClean="0"/>
              <a:t> Student{  </a:t>
            </a:r>
          </a:p>
          <a:p>
            <a:r>
              <a:rPr lang="en-US" dirty="0" smtClean="0"/>
              <a:t>   </a:t>
            </a:r>
            <a:r>
              <a:rPr lang="en-US" b="1" dirty="0" err="1" smtClean="0"/>
              <a:t>int</a:t>
            </a:r>
            <a:r>
              <a:rPr lang="en-US" dirty="0" smtClean="0"/>
              <a:t> </a:t>
            </a:r>
            <a:r>
              <a:rPr lang="en-US" dirty="0" err="1" smtClean="0"/>
              <a:t>rollno</a:t>
            </a:r>
            <a:r>
              <a:rPr lang="en-US" dirty="0" smtClean="0"/>
              <a:t>;  </a:t>
            </a:r>
          </a:p>
          <a:p>
            <a:r>
              <a:rPr lang="en-US" dirty="0" smtClean="0"/>
              <a:t>   String name;  </a:t>
            </a:r>
          </a:p>
          <a:p>
            <a:r>
              <a:rPr lang="en-US" dirty="0" smtClean="0"/>
              <a:t>   </a:t>
            </a:r>
            <a:r>
              <a:rPr lang="en-US" b="1" dirty="0" smtClean="0"/>
              <a:t>static</a:t>
            </a:r>
            <a:r>
              <a:rPr lang="en-US" dirty="0" smtClean="0"/>
              <a:t> String college ="ISBBM";</a:t>
            </a:r>
          </a:p>
          <a:p>
            <a:r>
              <a:rPr lang="en-US" dirty="0" smtClean="0"/>
              <a:t>…………………….</a:t>
            </a:r>
            <a:endParaRPr lang="en-US" dirty="0"/>
          </a:p>
        </p:txBody>
      </p:sp>
      <p:sp>
        <p:nvSpPr>
          <p:cNvPr id="7" name="Rectangle 6"/>
          <p:cNvSpPr/>
          <p:nvPr/>
        </p:nvSpPr>
        <p:spPr>
          <a:xfrm>
            <a:off x="381000" y="5257800"/>
            <a:ext cx="7772400" cy="1200329"/>
          </a:xfrm>
          <a:prstGeom prst="rect">
            <a:avLst/>
          </a:prstGeom>
        </p:spPr>
        <p:txBody>
          <a:bodyPr wrap="square">
            <a:spAutoFit/>
          </a:bodyPr>
          <a:lstStyle/>
          <a:p>
            <a:r>
              <a:rPr lang="en-US" dirty="0" smtClean="0"/>
              <a:t>all instance data members will get memory each time when object is </a:t>
            </a:r>
            <a:r>
              <a:rPr lang="en-US" dirty="0" err="1" smtClean="0"/>
              <a:t>created.All</a:t>
            </a:r>
            <a:r>
              <a:rPr lang="en-US" dirty="0" smtClean="0"/>
              <a:t> student have its unique </a:t>
            </a:r>
            <a:r>
              <a:rPr lang="en-US" dirty="0" err="1" smtClean="0"/>
              <a:t>rollno</a:t>
            </a:r>
            <a:r>
              <a:rPr lang="en-US" dirty="0" smtClean="0"/>
              <a:t> and name so instance data member is </a:t>
            </a:r>
            <a:r>
              <a:rPr lang="en-US" dirty="0" err="1" smtClean="0"/>
              <a:t>good.Here</a:t>
            </a:r>
            <a:r>
              <a:rPr lang="en-US" dirty="0" smtClean="0"/>
              <a:t>, college refers to the common property of all </a:t>
            </a:r>
            <a:r>
              <a:rPr lang="en-US" dirty="0" err="1" smtClean="0"/>
              <a:t>objects.If</a:t>
            </a:r>
            <a:r>
              <a:rPr lang="en-US" dirty="0" smtClean="0"/>
              <a:t> we make it </a:t>
            </a:r>
            <a:r>
              <a:rPr lang="en-US" dirty="0" err="1" smtClean="0"/>
              <a:t>static,this</a:t>
            </a:r>
            <a:r>
              <a:rPr lang="en-US" dirty="0" smtClean="0"/>
              <a:t> field will get memory only once.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276600"/>
            <a:ext cx="7467600" cy="1200329"/>
          </a:xfrm>
          <a:prstGeom prst="rect">
            <a:avLst/>
          </a:prstGeom>
        </p:spPr>
        <p:txBody>
          <a:bodyPr wrap="square">
            <a:spAutoFit/>
          </a:bodyPr>
          <a:lstStyle/>
          <a:p>
            <a:r>
              <a:rPr lang="en-US" b="1" dirty="0" smtClean="0"/>
              <a:t>Rules for Java Method Overriding</a:t>
            </a:r>
          </a:p>
          <a:p>
            <a:r>
              <a:rPr lang="en-US" dirty="0" smtClean="0"/>
              <a:t>method must have same name as in the parent class</a:t>
            </a:r>
          </a:p>
          <a:p>
            <a:r>
              <a:rPr lang="en-US" dirty="0" smtClean="0"/>
              <a:t>method must have same parameter as in the parent class.</a:t>
            </a:r>
          </a:p>
          <a:p>
            <a:r>
              <a:rPr lang="en-US" dirty="0" smtClean="0"/>
              <a:t>must be IS-A relationship (inheritance).</a:t>
            </a:r>
            <a:endParaRPr lang="en-US" dirty="0"/>
          </a:p>
        </p:txBody>
      </p:sp>
      <p:sp>
        <p:nvSpPr>
          <p:cNvPr id="5" name="Rectangle 4"/>
          <p:cNvSpPr/>
          <p:nvPr/>
        </p:nvSpPr>
        <p:spPr>
          <a:xfrm>
            <a:off x="304800" y="4724400"/>
            <a:ext cx="8382000" cy="646331"/>
          </a:xfrm>
          <a:prstGeom prst="rect">
            <a:avLst/>
          </a:prstGeom>
        </p:spPr>
        <p:txBody>
          <a:bodyPr wrap="square">
            <a:spAutoFit/>
          </a:bodyPr>
          <a:lstStyle/>
          <a:p>
            <a:r>
              <a:rPr lang="en-US" dirty="0" smtClean="0"/>
              <a:t> </a:t>
            </a:r>
            <a:r>
              <a:rPr lang="en-US" dirty="0" smtClean="0"/>
              <a:t>Because we have </a:t>
            </a:r>
            <a:r>
              <a:rPr lang="en-US" dirty="0" smtClean="0"/>
              <a:t>to provide a specific implementation of run() method in </a:t>
            </a:r>
            <a:r>
              <a:rPr lang="en-US" dirty="0" smtClean="0"/>
              <a:t>subclass which is present in </a:t>
            </a:r>
            <a:r>
              <a:rPr lang="en-US" dirty="0" err="1" smtClean="0"/>
              <a:t>superclass</a:t>
            </a:r>
            <a:r>
              <a:rPr lang="en-US" dirty="0" smtClean="0"/>
              <a:t> </a:t>
            </a:r>
            <a:r>
              <a:rPr lang="en-US" dirty="0" smtClean="0"/>
              <a:t>that is why we use method overriding.</a:t>
            </a:r>
            <a:endParaRPr lang="en-US" dirty="0"/>
          </a:p>
        </p:txBody>
      </p:sp>
      <p:sp>
        <p:nvSpPr>
          <p:cNvPr id="7" name="Rectangle 6"/>
          <p:cNvSpPr/>
          <p:nvPr/>
        </p:nvSpPr>
        <p:spPr>
          <a:xfrm>
            <a:off x="381000" y="5562600"/>
            <a:ext cx="8305800" cy="923330"/>
          </a:xfrm>
          <a:prstGeom prst="rect">
            <a:avLst/>
          </a:prstGeom>
        </p:spPr>
        <p:txBody>
          <a:bodyPr wrap="square">
            <a:spAutoFit/>
          </a:bodyPr>
          <a:lstStyle/>
          <a:p>
            <a:r>
              <a:rPr lang="en-US" dirty="0" smtClean="0"/>
              <a:t>Consider a scenario, Bank is a class that provides functionality to get rate of interest. But, rate of interest varies according to banks. For example, SBI, ICICI and AXIS banks could provide 8%, 7% and 9% rate of interest</a:t>
            </a:r>
            <a:endParaRPr lang="en-US" dirty="0"/>
          </a:p>
        </p:txBody>
      </p:sp>
      <p:sp>
        <p:nvSpPr>
          <p:cNvPr id="8" name="Rectangle 7"/>
          <p:cNvSpPr/>
          <p:nvPr/>
        </p:nvSpPr>
        <p:spPr>
          <a:xfrm>
            <a:off x="381000" y="228600"/>
            <a:ext cx="8382000" cy="3077766"/>
          </a:xfrm>
          <a:prstGeom prst="rect">
            <a:avLst/>
          </a:prstGeom>
        </p:spPr>
        <p:txBody>
          <a:bodyPr wrap="square">
            <a:spAutoFit/>
          </a:bodyPr>
          <a:lstStyle/>
          <a:p>
            <a:r>
              <a:rPr lang="en-US" sz="3200" b="1" dirty="0" smtClean="0"/>
              <a:t> Method Overriding in Java</a:t>
            </a:r>
          </a:p>
          <a:p>
            <a:r>
              <a:rPr lang="en-US" dirty="0" smtClean="0"/>
              <a:t>If subclass (child class) has the same method as declared in the parent class, it is known as </a:t>
            </a:r>
            <a:r>
              <a:rPr lang="en-US" b="1" dirty="0" smtClean="0"/>
              <a:t>method overriding in java</a:t>
            </a:r>
            <a:r>
              <a:rPr lang="en-US" dirty="0" smtClean="0"/>
              <a:t>.</a:t>
            </a:r>
          </a:p>
          <a:p>
            <a:r>
              <a:rPr lang="en-US" dirty="0" smtClean="0"/>
              <a:t>In other words, If subclass provides the specific implementation of the method that has been provided by one of its parent class, it is known as method overriding.</a:t>
            </a:r>
          </a:p>
          <a:p>
            <a:endParaRPr lang="en-US" b="1" dirty="0" smtClean="0"/>
          </a:p>
          <a:p>
            <a:r>
              <a:rPr lang="en-US" b="1" dirty="0" smtClean="0"/>
              <a:t>Usage of Java Method Overriding</a:t>
            </a:r>
          </a:p>
          <a:p>
            <a:r>
              <a:rPr lang="en-US" dirty="0" smtClean="0"/>
              <a:t>Method overriding is used to provide specific implementation of a method that is already provided by its super class.</a:t>
            </a:r>
          </a:p>
          <a:p>
            <a:r>
              <a:rPr lang="en-US" dirty="0" smtClean="0"/>
              <a:t>Method overriding is used for runtime polymorphism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0"/>
            <a:ext cx="7848600" cy="7017306"/>
          </a:xfrm>
          <a:prstGeom prst="rect">
            <a:avLst/>
          </a:prstGeom>
        </p:spPr>
        <p:txBody>
          <a:bodyPr wrap="square">
            <a:spAutoFit/>
          </a:bodyPr>
          <a:lstStyle/>
          <a:p>
            <a:r>
              <a:rPr lang="en-US" b="1" dirty="0" smtClean="0"/>
              <a:t>class</a:t>
            </a:r>
            <a:r>
              <a:rPr lang="en-US" dirty="0" smtClean="0"/>
              <a:t> Bank{  </a:t>
            </a:r>
          </a:p>
          <a:p>
            <a:r>
              <a:rPr lang="en-US" b="1" dirty="0" err="1" smtClean="0"/>
              <a:t>int</a:t>
            </a:r>
            <a:r>
              <a:rPr lang="en-US" dirty="0" smtClean="0"/>
              <a:t> </a:t>
            </a:r>
            <a:r>
              <a:rPr lang="en-US" dirty="0" err="1" smtClean="0"/>
              <a:t>getRateOfInterest</a:t>
            </a:r>
            <a:r>
              <a:rPr lang="en-US" dirty="0" smtClean="0"/>
              <a:t>(){</a:t>
            </a:r>
            <a:r>
              <a:rPr lang="en-US" b="1" dirty="0" smtClean="0"/>
              <a:t>return</a:t>
            </a:r>
            <a:r>
              <a:rPr lang="en-US" dirty="0" smtClean="0"/>
              <a:t> 0;}  </a:t>
            </a:r>
          </a:p>
          <a:p>
            <a:r>
              <a:rPr lang="en-US" dirty="0" smtClean="0"/>
              <a:t>}  </a:t>
            </a:r>
          </a:p>
          <a:p>
            <a:r>
              <a:rPr lang="en-US" dirty="0" smtClean="0"/>
              <a:t>  </a:t>
            </a:r>
          </a:p>
          <a:p>
            <a:r>
              <a:rPr lang="en-US" b="1" dirty="0" smtClean="0"/>
              <a:t>class</a:t>
            </a:r>
            <a:r>
              <a:rPr lang="en-US" dirty="0" smtClean="0"/>
              <a:t> SBI </a:t>
            </a:r>
            <a:r>
              <a:rPr lang="en-US" b="1" dirty="0" smtClean="0"/>
              <a:t>extends</a:t>
            </a:r>
            <a:r>
              <a:rPr lang="en-US" dirty="0" smtClean="0"/>
              <a:t> Bank{  </a:t>
            </a:r>
          </a:p>
          <a:p>
            <a:r>
              <a:rPr lang="en-US" b="1" dirty="0" err="1" smtClean="0"/>
              <a:t>int</a:t>
            </a:r>
            <a:r>
              <a:rPr lang="en-US" dirty="0" smtClean="0"/>
              <a:t> </a:t>
            </a:r>
            <a:r>
              <a:rPr lang="en-US" dirty="0" err="1" smtClean="0"/>
              <a:t>getRateOfInterest</a:t>
            </a:r>
            <a:r>
              <a:rPr lang="en-US" dirty="0" smtClean="0"/>
              <a:t>(){</a:t>
            </a:r>
            <a:r>
              <a:rPr lang="en-US" b="1" dirty="0" smtClean="0"/>
              <a:t>return</a:t>
            </a:r>
            <a:r>
              <a:rPr lang="en-US" dirty="0" smtClean="0"/>
              <a:t> 8;}  </a:t>
            </a:r>
          </a:p>
          <a:p>
            <a:r>
              <a:rPr lang="en-US" dirty="0" smtClean="0"/>
              <a:t>}  </a:t>
            </a:r>
          </a:p>
          <a:p>
            <a:r>
              <a:rPr lang="en-US" dirty="0" smtClean="0"/>
              <a:t>  </a:t>
            </a:r>
          </a:p>
          <a:p>
            <a:r>
              <a:rPr lang="en-US" b="1" dirty="0" smtClean="0"/>
              <a:t>class</a:t>
            </a:r>
            <a:r>
              <a:rPr lang="en-US" dirty="0" smtClean="0"/>
              <a:t> ICICI </a:t>
            </a:r>
            <a:r>
              <a:rPr lang="en-US" b="1" dirty="0" smtClean="0"/>
              <a:t>extends</a:t>
            </a:r>
            <a:r>
              <a:rPr lang="en-US" dirty="0" smtClean="0"/>
              <a:t> Bank{  </a:t>
            </a:r>
          </a:p>
          <a:p>
            <a:r>
              <a:rPr lang="en-US" b="1" dirty="0" err="1" smtClean="0"/>
              <a:t>int</a:t>
            </a:r>
            <a:r>
              <a:rPr lang="en-US" dirty="0" smtClean="0"/>
              <a:t> </a:t>
            </a:r>
            <a:r>
              <a:rPr lang="en-US" dirty="0" err="1" smtClean="0"/>
              <a:t>getRateOfInterest</a:t>
            </a:r>
            <a:r>
              <a:rPr lang="en-US" dirty="0" smtClean="0"/>
              <a:t>(){</a:t>
            </a:r>
            <a:r>
              <a:rPr lang="en-US" b="1" dirty="0" smtClean="0"/>
              <a:t>return</a:t>
            </a:r>
            <a:r>
              <a:rPr lang="en-US" dirty="0" smtClean="0"/>
              <a:t> 7;}  </a:t>
            </a:r>
          </a:p>
          <a:p>
            <a:r>
              <a:rPr lang="en-US" dirty="0" smtClean="0"/>
              <a:t>}  </a:t>
            </a:r>
          </a:p>
          <a:p>
            <a:r>
              <a:rPr lang="en-US" b="1" dirty="0" smtClean="0"/>
              <a:t>class</a:t>
            </a:r>
            <a:r>
              <a:rPr lang="en-US" dirty="0" smtClean="0"/>
              <a:t> AXIS </a:t>
            </a:r>
            <a:r>
              <a:rPr lang="en-US" b="1" dirty="0" smtClean="0"/>
              <a:t>extends</a:t>
            </a:r>
            <a:r>
              <a:rPr lang="en-US" dirty="0" smtClean="0"/>
              <a:t> Bank{  </a:t>
            </a:r>
          </a:p>
          <a:p>
            <a:r>
              <a:rPr lang="en-US" b="1" dirty="0" err="1" smtClean="0"/>
              <a:t>int</a:t>
            </a:r>
            <a:r>
              <a:rPr lang="en-US" dirty="0" smtClean="0"/>
              <a:t> </a:t>
            </a:r>
            <a:r>
              <a:rPr lang="en-US" dirty="0" err="1" smtClean="0"/>
              <a:t>getRateOfInterest</a:t>
            </a:r>
            <a:r>
              <a:rPr lang="en-US" dirty="0" smtClean="0"/>
              <a:t>(){</a:t>
            </a:r>
            <a:r>
              <a:rPr lang="en-US" b="1" dirty="0" smtClean="0"/>
              <a:t>return</a:t>
            </a:r>
            <a:r>
              <a:rPr lang="en-US" dirty="0" smtClean="0"/>
              <a:t> 9;}  </a:t>
            </a:r>
          </a:p>
          <a:p>
            <a:r>
              <a:rPr lang="en-US" dirty="0" smtClean="0"/>
              <a:t>}  </a:t>
            </a:r>
          </a:p>
          <a:p>
            <a:r>
              <a:rPr lang="en-US" dirty="0" smtClean="0"/>
              <a:t>  </a:t>
            </a:r>
          </a:p>
          <a:p>
            <a:r>
              <a:rPr lang="en-US" b="1" dirty="0" smtClean="0"/>
              <a:t>class</a:t>
            </a:r>
            <a:r>
              <a:rPr lang="en-US" dirty="0" smtClean="0"/>
              <a:t> Test2{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SBI s=</a:t>
            </a:r>
            <a:r>
              <a:rPr lang="en-US" b="1" dirty="0" smtClean="0"/>
              <a:t>new</a:t>
            </a:r>
            <a:r>
              <a:rPr lang="en-US" dirty="0" smtClean="0"/>
              <a:t> SBI();  </a:t>
            </a:r>
          </a:p>
          <a:p>
            <a:r>
              <a:rPr lang="en-US" dirty="0" smtClean="0"/>
              <a:t>ICICI </a:t>
            </a:r>
            <a:r>
              <a:rPr lang="en-US" dirty="0" err="1" smtClean="0"/>
              <a:t>i</a:t>
            </a:r>
            <a:r>
              <a:rPr lang="en-US" dirty="0" smtClean="0"/>
              <a:t>=</a:t>
            </a:r>
            <a:r>
              <a:rPr lang="en-US" b="1" dirty="0" smtClean="0"/>
              <a:t>new</a:t>
            </a:r>
            <a:r>
              <a:rPr lang="en-US" dirty="0" smtClean="0"/>
              <a:t> ICICI();  </a:t>
            </a:r>
          </a:p>
          <a:p>
            <a:r>
              <a:rPr lang="en-US" dirty="0" smtClean="0"/>
              <a:t>AXIS a=</a:t>
            </a:r>
            <a:r>
              <a:rPr lang="en-US" b="1" dirty="0" smtClean="0"/>
              <a:t>new</a:t>
            </a:r>
            <a:r>
              <a:rPr lang="en-US" dirty="0" smtClean="0"/>
              <a:t> AXIS();  </a:t>
            </a:r>
          </a:p>
          <a:p>
            <a:r>
              <a:rPr lang="en-US" dirty="0" err="1" smtClean="0"/>
              <a:t>System.out.println</a:t>
            </a:r>
            <a:r>
              <a:rPr lang="en-US" dirty="0" smtClean="0"/>
              <a:t>("SBI Rate of Interest: "+</a:t>
            </a:r>
            <a:r>
              <a:rPr lang="en-US" dirty="0" err="1" smtClean="0"/>
              <a:t>s.getRateOfInterest</a:t>
            </a:r>
            <a:r>
              <a:rPr lang="en-US" dirty="0" smtClean="0"/>
              <a:t>());  </a:t>
            </a:r>
          </a:p>
          <a:p>
            <a:r>
              <a:rPr lang="en-US" dirty="0" err="1" smtClean="0"/>
              <a:t>System.out.println</a:t>
            </a:r>
            <a:r>
              <a:rPr lang="en-US" dirty="0" smtClean="0"/>
              <a:t>("ICICI Rate of Interest: "+</a:t>
            </a:r>
            <a:r>
              <a:rPr lang="en-US" dirty="0" err="1" smtClean="0"/>
              <a:t>i.getRateOfInterest</a:t>
            </a:r>
            <a:r>
              <a:rPr lang="en-US" dirty="0" smtClean="0"/>
              <a:t>());  </a:t>
            </a:r>
          </a:p>
          <a:p>
            <a:r>
              <a:rPr lang="en-US" dirty="0" err="1" smtClean="0"/>
              <a:t>System.out.println</a:t>
            </a:r>
            <a:r>
              <a:rPr lang="en-US" dirty="0" smtClean="0"/>
              <a:t>("AXIS Rate of Interest: "+</a:t>
            </a:r>
            <a:r>
              <a:rPr lang="en-US" dirty="0" err="1" smtClean="0"/>
              <a:t>a.getRateOfInterest</a:t>
            </a:r>
            <a:r>
              <a:rPr lang="en-US" dirty="0" smtClean="0"/>
              <a:t>());  </a:t>
            </a:r>
          </a:p>
          <a:p>
            <a:r>
              <a:rPr lang="en-US" dirty="0" smtClean="0"/>
              <a:t>}  </a:t>
            </a:r>
          </a:p>
          <a:p>
            <a:r>
              <a:rPr lang="en-US" dirty="0" smtClean="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2514600"/>
            <a:ext cx="4098814" cy="769441"/>
          </a:xfrm>
          <a:prstGeom prst="rect">
            <a:avLst/>
          </a:prstGeom>
        </p:spPr>
        <p:txBody>
          <a:bodyPr wrap="none">
            <a:spAutoFit/>
          </a:bodyPr>
          <a:lstStyle/>
          <a:p>
            <a:r>
              <a:rPr lang="en-US" sz="4400" b="1" dirty="0" smtClean="0"/>
              <a:t>THANK YOU!!!!!!</a:t>
            </a:r>
            <a:endParaRPr lang="en-US" sz="4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971800"/>
            <a:ext cx="595035" cy="369332"/>
          </a:xfrm>
          <a:prstGeom prst="rect">
            <a:avLst/>
          </a:prstGeom>
        </p:spPr>
        <p:txBody>
          <a:bodyPr wrap="none">
            <a:spAutoFit/>
          </a:bodyPr>
          <a:lstStyle/>
          <a:p>
            <a:r>
              <a:rPr lang="en-US" dirty="0" smtClean="0"/>
              <a:t>char</a:t>
            </a:r>
            <a:endParaRPr lang="en-US" dirty="0"/>
          </a:p>
        </p:txBody>
      </p:sp>
      <p:sp>
        <p:nvSpPr>
          <p:cNvPr id="5" name="Rectangle 4"/>
          <p:cNvSpPr/>
          <p:nvPr/>
        </p:nvSpPr>
        <p:spPr>
          <a:xfrm>
            <a:off x="685800" y="3505200"/>
            <a:ext cx="950901" cy="369332"/>
          </a:xfrm>
          <a:prstGeom prst="rect">
            <a:avLst/>
          </a:prstGeom>
        </p:spPr>
        <p:txBody>
          <a:bodyPr wrap="none">
            <a:spAutoFit/>
          </a:bodyPr>
          <a:lstStyle/>
          <a:p>
            <a:r>
              <a:rPr lang="en-US" dirty="0" err="1" smtClean="0"/>
              <a:t>boolean</a:t>
            </a:r>
            <a:endParaRPr lang="en-US" dirty="0"/>
          </a:p>
        </p:txBody>
      </p:sp>
      <p:sp>
        <p:nvSpPr>
          <p:cNvPr id="6" name="Rectangle 5"/>
          <p:cNvSpPr/>
          <p:nvPr/>
        </p:nvSpPr>
        <p:spPr>
          <a:xfrm>
            <a:off x="762000" y="3276600"/>
            <a:ext cx="615361" cy="369332"/>
          </a:xfrm>
          <a:prstGeom prst="rect">
            <a:avLst/>
          </a:prstGeom>
        </p:spPr>
        <p:txBody>
          <a:bodyPr wrap="none">
            <a:spAutoFit/>
          </a:bodyPr>
          <a:lstStyle/>
          <a:p>
            <a:r>
              <a:rPr lang="en-US" dirty="0" smtClean="0"/>
              <a:t>float</a:t>
            </a:r>
            <a:endParaRPr lang="en-US" dirty="0"/>
          </a:p>
        </p:txBody>
      </p:sp>
      <p:sp>
        <p:nvSpPr>
          <p:cNvPr id="7" name="Rectangle 6"/>
          <p:cNvSpPr/>
          <p:nvPr/>
        </p:nvSpPr>
        <p:spPr>
          <a:xfrm>
            <a:off x="762000" y="2133600"/>
            <a:ext cx="691215" cy="923330"/>
          </a:xfrm>
          <a:prstGeom prst="rect">
            <a:avLst/>
          </a:prstGeom>
        </p:spPr>
        <p:txBody>
          <a:bodyPr wrap="none">
            <a:spAutoFit/>
          </a:bodyPr>
          <a:lstStyle/>
          <a:p>
            <a:r>
              <a:rPr lang="en-US" dirty="0" err="1" smtClean="0"/>
              <a:t>Int</a:t>
            </a:r>
            <a:endParaRPr lang="en-US" dirty="0" smtClean="0"/>
          </a:p>
          <a:p>
            <a:r>
              <a:rPr lang="en-US" dirty="0" smtClean="0"/>
              <a:t>Short</a:t>
            </a:r>
          </a:p>
          <a:p>
            <a:r>
              <a:rPr lang="en-US" dirty="0" smtClean="0"/>
              <a:t>long</a:t>
            </a:r>
            <a:endParaRPr lang="en-US" dirty="0"/>
          </a:p>
        </p:txBody>
      </p:sp>
      <p:sp>
        <p:nvSpPr>
          <p:cNvPr id="8" name="Rectangle 7"/>
          <p:cNvSpPr/>
          <p:nvPr/>
        </p:nvSpPr>
        <p:spPr>
          <a:xfrm>
            <a:off x="762000" y="1676400"/>
            <a:ext cx="2067617" cy="369332"/>
          </a:xfrm>
          <a:prstGeom prst="rect">
            <a:avLst/>
          </a:prstGeom>
        </p:spPr>
        <p:txBody>
          <a:bodyPr wrap="none">
            <a:spAutoFit/>
          </a:bodyPr>
          <a:lstStyle/>
          <a:p>
            <a:r>
              <a:rPr lang="en-US" b="1" dirty="0" smtClean="0"/>
              <a:t>Primitive </a:t>
            </a:r>
            <a:r>
              <a:rPr lang="en-US" b="1" dirty="0" err="1" smtClean="0"/>
              <a:t>Datatypes</a:t>
            </a:r>
            <a:endParaRPr lang="en-US" b="1" dirty="0"/>
          </a:p>
        </p:txBody>
      </p:sp>
      <p:sp>
        <p:nvSpPr>
          <p:cNvPr id="9" name="Rectangle 8"/>
          <p:cNvSpPr/>
          <p:nvPr/>
        </p:nvSpPr>
        <p:spPr>
          <a:xfrm>
            <a:off x="762000" y="304800"/>
            <a:ext cx="4572000" cy="923330"/>
          </a:xfrm>
          <a:prstGeom prst="rect">
            <a:avLst/>
          </a:prstGeom>
        </p:spPr>
        <p:txBody>
          <a:bodyPr>
            <a:spAutoFit/>
          </a:bodyPr>
          <a:lstStyle/>
          <a:p>
            <a:r>
              <a:rPr lang="en-US" dirty="0" smtClean="0"/>
              <a:t>There are two data types available in Java:</a:t>
            </a:r>
          </a:p>
          <a:p>
            <a:r>
              <a:rPr lang="en-US" dirty="0" smtClean="0"/>
              <a:t>  Primitive </a:t>
            </a:r>
            <a:r>
              <a:rPr lang="en-US" dirty="0" err="1" smtClean="0"/>
              <a:t>Datatypes</a:t>
            </a:r>
            <a:r>
              <a:rPr lang="en-US" dirty="0" smtClean="0"/>
              <a:t> </a:t>
            </a:r>
          </a:p>
          <a:p>
            <a:r>
              <a:rPr lang="en-US" dirty="0" smtClean="0"/>
              <a:t>  Reference/Object </a:t>
            </a:r>
            <a:r>
              <a:rPr lang="en-US" dirty="0" err="1" smtClean="0"/>
              <a:t>Datatypes</a:t>
            </a:r>
            <a:endParaRPr lang="en-US" dirty="0"/>
          </a:p>
        </p:txBody>
      </p:sp>
      <p:sp>
        <p:nvSpPr>
          <p:cNvPr id="10" name="Rectangle 9"/>
          <p:cNvSpPr/>
          <p:nvPr/>
        </p:nvSpPr>
        <p:spPr>
          <a:xfrm>
            <a:off x="533400" y="4038600"/>
            <a:ext cx="7620000" cy="923330"/>
          </a:xfrm>
          <a:prstGeom prst="rect">
            <a:avLst/>
          </a:prstGeom>
        </p:spPr>
        <p:txBody>
          <a:bodyPr wrap="square">
            <a:spAutoFit/>
          </a:bodyPr>
          <a:lstStyle/>
          <a:p>
            <a:r>
              <a:rPr lang="en-US" dirty="0" smtClean="0"/>
              <a:t>Reference variables are created using defined constructors of the classes. They are used to access objects. These variables are declared to be of a specific type that cannot be changed. For example, Employee, Puppy, etc.</a:t>
            </a:r>
            <a:endParaRPr lang="en-US" dirty="0"/>
          </a:p>
        </p:txBody>
      </p:sp>
      <p:sp>
        <p:nvSpPr>
          <p:cNvPr id="11" name="Rectangle 10"/>
          <p:cNvSpPr/>
          <p:nvPr/>
        </p:nvSpPr>
        <p:spPr>
          <a:xfrm>
            <a:off x="533400" y="5181600"/>
            <a:ext cx="7696200" cy="923330"/>
          </a:xfrm>
          <a:prstGeom prst="rect">
            <a:avLst/>
          </a:prstGeom>
        </p:spPr>
        <p:txBody>
          <a:bodyPr wrap="square">
            <a:spAutoFit/>
          </a:bodyPr>
          <a:lstStyle/>
          <a:p>
            <a:r>
              <a:rPr lang="en-US" dirty="0" smtClean="0"/>
              <a:t>A reference variable can be used to refer any object of the declared type or any compatible type.  Example:</a:t>
            </a:r>
          </a:p>
          <a:p>
            <a:r>
              <a:rPr lang="en-US" dirty="0" smtClean="0"/>
              <a:t> Animal </a:t>
            </a:r>
            <a:r>
              <a:rPr lang="en-US" dirty="0" err="1" smtClean="0"/>
              <a:t>animal</a:t>
            </a:r>
            <a:r>
              <a:rPr lang="en-US" dirty="0" smtClean="0"/>
              <a:t> = new Animal("giraffe");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228600"/>
            <a:ext cx="3258393" cy="461665"/>
          </a:xfrm>
          <a:prstGeom prst="rect">
            <a:avLst/>
          </a:prstGeom>
        </p:spPr>
        <p:txBody>
          <a:bodyPr wrap="none">
            <a:spAutoFit/>
          </a:bodyPr>
          <a:lstStyle/>
          <a:p>
            <a:r>
              <a:rPr lang="en-US" sz="2400" b="1" dirty="0" smtClean="0"/>
              <a:t>Java – Objects &amp; Classes</a:t>
            </a:r>
            <a:endParaRPr lang="en-US" sz="2400" b="1" dirty="0"/>
          </a:p>
        </p:txBody>
      </p:sp>
      <p:sp>
        <p:nvSpPr>
          <p:cNvPr id="5" name="Rectangle 4"/>
          <p:cNvSpPr/>
          <p:nvPr/>
        </p:nvSpPr>
        <p:spPr>
          <a:xfrm>
            <a:off x="533400" y="2438400"/>
            <a:ext cx="7620000" cy="923330"/>
          </a:xfrm>
          <a:prstGeom prst="rect">
            <a:avLst/>
          </a:prstGeom>
        </p:spPr>
        <p:txBody>
          <a:bodyPr wrap="square">
            <a:spAutoFit/>
          </a:bodyPr>
          <a:lstStyle/>
          <a:p>
            <a:r>
              <a:rPr lang="en-US" dirty="0" smtClean="0"/>
              <a:t>Object - Objects have states and behaviors. Example: A dog has states - color, name, breed as well as behaviors – wagging the tail, barking, eating. An object is an instance of a class.</a:t>
            </a:r>
            <a:endParaRPr lang="en-US" dirty="0"/>
          </a:p>
        </p:txBody>
      </p:sp>
      <p:sp>
        <p:nvSpPr>
          <p:cNvPr id="6" name="Rectangle 5"/>
          <p:cNvSpPr/>
          <p:nvPr/>
        </p:nvSpPr>
        <p:spPr>
          <a:xfrm>
            <a:off x="533400" y="762000"/>
            <a:ext cx="8153400" cy="646331"/>
          </a:xfrm>
          <a:prstGeom prst="rect">
            <a:avLst/>
          </a:prstGeom>
        </p:spPr>
        <p:txBody>
          <a:bodyPr wrap="square">
            <a:spAutoFit/>
          </a:bodyPr>
          <a:lstStyle/>
          <a:p>
            <a:r>
              <a:rPr lang="en-US" dirty="0" smtClean="0"/>
              <a:t>Class - A class can be defined as a template/blueprint that describes the behavior/state that the object of its type support.</a:t>
            </a:r>
            <a:endParaRPr lang="en-US" dirty="0"/>
          </a:p>
        </p:txBody>
      </p:sp>
      <p:sp>
        <p:nvSpPr>
          <p:cNvPr id="7" name="Rectangle 6"/>
          <p:cNvSpPr/>
          <p:nvPr/>
        </p:nvSpPr>
        <p:spPr>
          <a:xfrm>
            <a:off x="533400" y="3733800"/>
            <a:ext cx="8001000" cy="1477328"/>
          </a:xfrm>
          <a:prstGeom prst="rect">
            <a:avLst/>
          </a:prstGeom>
        </p:spPr>
        <p:txBody>
          <a:bodyPr wrap="square">
            <a:spAutoFit/>
          </a:bodyPr>
          <a:lstStyle/>
          <a:p>
            <a:r>
              <a:rPr lang="en-US" dirty="0" smtClean="0"/>
              <a:t>If we consider a dog, then its state is - name, breed, color, and the behavior is - barking, wagging the tail, running. If you compare the software object with a real-world object, they have very similar characteristics. Software objects also have a state and a behavior. A software object's state is stored in fields and behavior is shown via methods</a:t>
            </a:r>
            <a:endParaRPr lang="en-US" dirty="0"/>
          </a:p>
        </p:txBody>
      </p:sp>
      <p:sp>
        <p:nvSpPr>
          <p:cNvPr id="8" name="Rectangle 7"/>
          <p:cNvSpPr/>
          <p:nvPr/>
        </p:nvSpPr>
        <p:spPr>
          <a:xfrm>
            <a:off x="838200" y="5562600"/>
            <a:ext cx="4164345" cy="369332"/>
          </a:xfrm>
          <a:prstGeom prst="rect">
            <a:avLst/>
          </a:prstGeom>
        </p:spPr>
        <p:txBody>
          <a:bodyPr wrap="none">
            <a:spAutoFit/>
          </a:bodyPr>
          <a:lstStyle/>
          <a:p>
            <a:r>
              <a:rPr lang="en-US" b="1" dirty="0" smtClean="0"/>
              <a:t>state:</a:t>
            </a:r>
            <a:r>
              <a:rPr lang="en-US" dirty="0" smtClean="0"/>
              <a:t> represents data (value) of an object.</a:t>
            </a:r>
            <a:endParaRPr lang="en-US" dirty="0"/>
          </a:p>
        </p:txBody>
      </p:sp>
      <p:sp>
        <p:nvSpPr>
          <p:cNvPr id="9" name="Rectangle 8"/>
          <p:cNvSpPr/>
          <p:nvPr/>
        </p:nvSpPr>
        <p:spPr>
          <a:xfrm>
            <a:off x="609600" y="1524000"/>
            <a:ext cx="5943600" cy="369332"/>
          </a:xfrm>
          <a:prstGeom prst="rect">
            <a:avLst/>
          </a:prstGeom>
        </p:spPr>
        <p:txBody>
          <a:bodyPr wrap="square">
            <a:spAutoFit/>
          </a:bodyPr>
          <a:lstStyle/>
          <a:p>
            <a:r>
              <a:rPr lang="en-US" dirty="0" smtClean="0"/>
              <a:t>A class is a group of objects that has common properties</a:t>
            </a:r>
            <a:endParaRPr lang="en-US" dirty="0"/>
          </a:p>
        </p:txBody>
      </p:sp>
      <p:sp>
        <p:nvSpPr>
          <p:cNvPr id="10" name="Rectangle 9"/>
          <p:cNvSpPr/>
          <p:nvPr/>
        </p:nvSpPr>
        <p:spPr>
          <a:xfrm>
            <a:off x="762000" y="6019800"/>
            <a:ext cx="6324600" cy="646331"/>
          </a:xfrm>
          <a:prstGeom prst="rect">
            <a:avLst/>
          </a:prstGeom>
        </p:spPr>
        <p:txBody>
          <a:bodyPr wrap="square">
            <a:spAutoFit/>
          </a:bodyPr>
          <a:lstStyle/>
          <a:p>
            <a:r>
              <a:rPr lang="en-US" dirty="0" smtClean="0"/>
              <a:t>In java, a method is like function i.e. used to expose </a:t>
            </a:r>
            <a:r>
              <a:rPr lang="en-US" dirty="0" err="1" smtClean="0"/>
              <a:t>behaviour</a:t>
            </a:r>
            <a:r>
              <a:rPr lang="en-US" dirty="0" smtClean="0"/>
              <a:t> of an object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514600"/>
            <a:ext cx="6172200" cy="3970318"/>
          </a:xfrm>
          <a:prstGeom prst="rect">
            <a:avLst/>
          </a:prstGeom>
        </p:spPr>
        <p:txBody>
          <a:bodyPr wrap="square">
            <a:spAutoFit/>
          </a:bodyPr>
          <a:lstStyle/>
          <a:p>
            <a:r>
              <a:rPr lang="en-US" dirty="0" smtClean="0"/>
              <a:t>public class Dog</a:t>
            </a:r>
          </a:p>
          <a:p>
            <a:r>
              <a:rPr lang="en-US" dirty="0" smtClean="0"/>
              <a:t>{</a:t>
            </a:r>
          </a:p>
          <a:p>
            <a:r>
              <a:rPr lang="en-US" dirty="0" smtClean="0"/>
              <a:t> String breed; </a:t>
            </a:r>
          </a:p>
          <a:p>
            <a:r>
              <a:rPr lang="en-US" dirty="0" err="1" smtClean="0"/>
              <a:t>int</a:t>
            </a:r>
            <a:r>
              <a:rPr lang="en-US" dirty="0" smtClean="0"/>
              <a:t> </a:t>
            </a:r>
            <a:r>
              <a:rPr lang="en-US" dirty="0" err="1" smtClean="0"/>
              <a:t>ageC</a:t>
            </a:r>
            <a:r>
              <a:rPr lang="en-US" dirty="0" smtClean="0"/>
              <a:t> </a:t>
            </a:r>
          </a:p>
          <a:p>
            <a:r>
              <a:rPr lang="en-US" dirty="0" smtClean="0"/>
              <a:t>String color; </a:t>
            </a:r>
          </a:p>
          <a:p>
            <a:r>
              <a:rPr lang="en-US" dirty="0" smtClean="0"/>
              <a:t>void barking()</a:t>
            </a:r>
          </a:p>
          <a:p>
            <a:r>
              <a:rPr lang="en-US" dirty="0" smtClean="0"/>
              <a:t>{</a:t>
            </a:r>
          </a:p>
          <a:p>
            <a:r>
              <a:rPr lang="en-US" dirty="0" smtClean="0"/>
              <a:t> } </a:t>
            </a:r>
          </a:p>
          <a:p>
            <a:r>
              <a:rPr lang="en-US" dirty="0" smtClean="0"/>
              <a:t>void hungry()</a:t>
            </a:r>
          </a:p>
          <a:p>
            <a:r>
              <a:rPr lang="en-US" dirty="0" smtClean="0"/>
              <a:t>{ </a:t>
            </a:r>
          </a:p>
          <a:p>
            <a:r>
              <a:rPr lang="en-US" dirty="0" smtClean="0"/>
              <a:t>}</a:t>
            </a:r>
          </a:p>
          <a:p>
            <a:r>
              <a:rPr lang="en-US" dirty="0" smtClean="0"/>
              <a:t> void sleeping()</a:t>
            </a:r>
          </a:p>
          <a:p>
            <a:r>
              <a:rPr lang="en-US" dirty="0" smtClean="0"/>
              <a:t>{ }</a:t>
            </a:r>
          </a:p>
          <a:p>
            <a:r>
              <a:rPr lang="en-US" dirty="0" smtClean="0"/>
              <a:t> } </a:t>
            </a:r>
            <a:endParaRPr lang="en-US" dirty="0"/>
          </a:p>
        </p:txBody>
      </p:sp>
      <p:sp>
        <p:nvSpPr>
          <p:cNvPr id="5" name="Rectangle 4"/>
          <p:cNvSpPr/>
          <p:nvPr/>
        </p:nvSpPr>
        <p:spPr>
          <a:xfrm>
            <a:off x="990600" y="1524000"/>
            <a:ext cx="6934200" cy="369332"/>
          </a:xfrm>
          <a:prstGeom prst="rect">
            <a:avLst/>
          </a:prstGeom>
        </p:spPr>
        <p:txBody>
          <a:bodyPr wrap="square">
            <a:spAutoFit/>
          </a:bodyPr>
          <a:lstStyle/>
          <a:p>
            <a:r>
              <a:rPr lang="en-US" dirty="0" smtClean="0"/>
              <a:t>A class is a blueprint from which individual objects are created.</a:t>
            </a:r>
            <a:endParaRPr lang="en-US" dirty="0"/>
          </a:p>
        </p:txBody>
      </p:sp>
      <p:sp>
        <p:nvSpPr>
          <p:cNvPr id="6" name="Rectangle 5"/>
          <p:cNvSpPr/>
          <p:nvPr/>
        </p:nvSpPr>
        <p:spPr>
          <a:xfrm>
            <a:off x="990600" y="533400"/>
            <a:ext cx="7467600" cy="646331"/>
          </a:xfrm>
          <a:prstGeom prst="rect">
            <a:avLst/>
          </a:prstGeom>
        </p:spPr>
        <p:txBody>
          <a:bodyPr wrap="square">
            <a:spAutoFit/>
          </a:bodyPr>
          <a:lstStyle/>
          <a:p>
            <a:r>
              <a:rPr lang="en-US" dirty="0" smtClean="0"/>
              <a:t>So in software development, methods operate on the internal state of an object and the object-to-object communication is done via methods.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457200"/>
            <a:ext cx="2888868" cy="584775"/>
          </a:xfrm>
          <a:prstGeom prst="rect">
            <a:avLst/>
          </a:prstGeom>
        </p:spPr>
        <p:txBody>
          <a:bodyPr wrap="none">
            <a:spAutoFit/>
          </a:bodyPr>
          <a:lstStyle/>
          <a:p>
            <a:r>
              <a:rPr lang="en-US" sz="3200" b="1" dirty="0" smtClean="0"/>
              <a:t>Java </a:t>
            </a:r>
            <a:r>
              <a:rPr lang="en-US" sz="3200" b="1" dirty="0" smtClean="0"/>
              <a:t> </a:t>
            </a:r>
            <a:r>
              <a:rPr lang="en-US" sz="3200" b="1" dirty="0" smtClean="0"/>
              <a:t>Operators </a:t>
            </a:r>
            <a:endParaRPr lang="en-US" sz="3200" b="1" dirty="0"/>
          </a:p>
        </p:txBody>
      </p:sp>
      <p:sp>
        <p:nvSpPr>
          <p:cNvPr id="5" name="Rectangle 4"/>
          <p:cNvSpPr/>
          <p:nvPr/>
        </p:nvSpPr>
        <p:spPr>
          <a:xfrm>
            <a:off x="609600" y="1219200"/>
            <a:ext cx="7391400" cy="1477328"/>
          </a:xfrm>
          <a:prstGeom prst="rect">
            <a:avLst/>
          </a:prstGeom>
        </p:spPr>
        <p:txBody>
          <a:bodyPr wrap="square">
            <a:spAutoFit/>
          </a:bodyPr>
          <a:lstStyle/>
          <a:p>
            <a:r>
              <a:rPr lang="en-US" dirty="0" smtClean="0"/>
              <a:t>M</a:t>
            </a:r>
            <a:r>
              <a:rPr lang="en-US" dirty="0" smtClean="0"/>
              <a:t>any operators are present in java  </a:t>
            </a:r>
            <a:r>
              <a:rPr lang="en-US" dirty="0" smtClean="0"/>
              <a:t>to </a:t>
            </a:r>
            <a:r>
              <a:rPr lang="en-US" dirty="0" smtClean="0"/>
              <a:t>operate on variables:</a:t>
            </a:r>
          </a:p>
          <a:p>
            <a:r>
              <a:rPr lang="en-US" dirty="0" smtClean="0"/>
              <a:t>  </a:t>
            </a:r>
            <a:r>
              <a:rPr lang="en-US" dirty="0" smtClean="0"/>
              <a:t>Arithmetic Operators </a:t>
            </a:r>
          </a:p>
          <a:p>
            <a:r>
              <a:rPr lang="en-US" dirty="0" smtClean="0"/>
              <a:t>  Relational </a:t>
            </a:r>
            <a:r>
              <a:rPr lang="en-US" dirty="0" smtClean="0"/>
              <a:t>Operators </a:t>
            </a:r>
            <a:r>
              <a:rPr lang="en-US" dirty="0" smtClean="0"/>
              <a:t> </a:t>
            </a:r>
          </a:p>
          <a:p>
            <a:r>
              <a:rPr lang="en-US" dirty="0" smtClean="0"/>
              <a:t> </a:t>
            </a:r>
            <a:r>
              <a:rPr lang="en-US" dirty="0" smtClean="0"/>
              <a:t> </a:t>
            </a:r>
            <a:r>
              <a:rPr lang="en-US" dirty="0" smtClean="0"/>
              <a:t>Logical Operators </a:t>
            </a:r>
            <a:endParaRPr lang="en-US" dirty="0" smtClean="0"/>
          </a:p>
          <a:p>
            <a:r>
              <a:rPr lang="en-US" dirty="0" smtClean="0"/>
              <a:t> </a:t>
            </a:r>
            <a:r>
              <a:rPr lang="en-US" dirty="0" smtClean="0"/>
              <a:t> </a:t>
            </a:r>
            <a:r>
              <a:rPr lang="en-US" dirty="0" smtClean="0"/>
              <a:t>Assignment Operators</a:t>
            </a:r>
            <a:endParaRPr lang="en-US" dirty="0"/>
          </a:p>
        </p:txBody>
      </p:sp>
      <p:sp>
        <p:nvSpPr>
          <p:cNvPr id="6" name="Rectangle 5"/>
          <p:cNvSpPr/>
          <p:nvPr/>
        </p:nvSpPr>
        <p:spPr>
          <a:xfrm>
            <a:off x="762000" y="3505200"/>
            <a:ext cx="4572000" cy="3139321"/>
          </a:xfrm>
          <a:prstGeom prst="rect">
            <a:avLst/>
          </a:prstGeom>
        </p:spPr>
        <p:txBody>
          <a:bodyPr>
            <a:spAutoFit/>
          </a:bodyPr>
          <a:lstStyle/>
          <a:p>
            <a:r>
              <a:rPr lang="en-US" dirty="0" smtClean="0"/>
              <a:t>Example ::::::::</a:t>
            </a:r>
          </a:p>
          <a:p>
            <a:r>
              <a:rPr lang="en-US" dirty="0" smtClean="0"/>
              <a:t>public </a:t>
            </a:r>
            <a:r>
              <a:rPr lang="en-US" dirty="0" smtClean="0"/>
              <a:t>class Test { public static void main(String </a:t>
            </a:r>
            <a:r>
              <a:rPr lang="en-US" dirty="0" err="1" smtClean="0"/>
              <a:t>args</a:t>
            </a:r>
            <a:r>
              <a:rPr lang="en-US" dirty="0" smtClean="0"/>
              <a:t>[]) { </a:t>
            </a:r>
            <a:r>
              <a:rPr lang="en-US" dirty="0" err="1" smtClean="0"/>
              <a:t>int</a:t>
            </a:r>
            <a:r>
              <a:rPr lang="en-US" dirty="0" smtClean="0"/>
              <a:t> a = 10; </a:t>
            </a:r>
            <a:r>
              <a:rPr lang="en-US" dirty="0" err="1" smtClean="0"/>
              <a:t>int</a:t>
            </a:r>
            <a:r>
              <a:rPr lang="en-US" dirty="0" smtClean="0"/>
              <a:t> b = 20; </a:t>
            </a:r>
            <a:r>
              <a:rPr lang="en-US" dirty="0" err="1" smtClean="0"/>
              <a:t>int</a:t>
            </a:r>
            <a:r>
              <a:rPr lang="en-US" dirty="0" smtClean="0"/>
              <a:t> c = 25; </a:t>
            </a:r>
            <a:r>
              <a:rPr lang="en-US" dirty="0" err="1" smtClean="0"/>
              <a:t>int</a:t>
            </a:r>
            <a:r>
              <a:rPr lang="en-US" dirty="0" smtClean="0"/>
              <a:t> d = 25; </a:t>
            </a:r>
            <a:r>
              <a:rPr lang="en-US" dirty="0" err="1" smtClean="0"/>
              <a:t>System.out.println</a:t>
            </a:r>
            <a:r>
              <a:rPr lang="en-US" dirty="0" smtClean="0"/>
              <a:t>("a + b = " + (a + b) ); </a:t>
            </a:r>
            <a:r>
              <a:rPr lang="en-US" dirty="0" err="1" smtClean="0"/>
              <a:t>System.out.println</a:t>
            </a:r>
            <a:r>
              <a:rPr lang="en-US" dirty="0" smtClean="0"/>
              <a:t>("a - b = " + (a - b) ); </a:t>
            </a:r>
            <a:r>
              <a:rPr lang="en-US" dirty="0" err="1" smtClean="0"/>
              <a:t>System.out.println</a:t>
            </a:r>
            <a:r>
              <a:rPr lang="en-US" dirty="0" smtClean="0"/>
              <a:t>("a * b = " + (a * b) ); </a:t>
            </a:r>
            <a:r>
              <a:rPr lang="en-US" dirty="0" err="1" smtClean="0"/>
              <a:t>System.out.println</a:t>
            </a:r>
            <a:r>
              <a:rPr lang="en-US" dirty="0" smtClean="0"/>
              <a:t>("b / a = " + (b / a) ); </a:t>
            </a:r>
            <a:r>
              <a:rPr lang="en-US" dirty="0" err="1" smtClean="0"/>
              <a:t>System.out.println</a:t>
            </a:r>
            <a:r>
              <a:rPr lang="en-US" dirty="0" smtClean="0"/>
              <a:t>("b % a = " + (b % a) ); </a:t>
            </a:r>
            <a:r>
              <a:rPr lang="en-US" dirty="0" err="1" smtClean="0"/>
              <a:t>System.out.println</a:t>
            </a:r>
            <a:r>
              <a:rPr lang="en-US" dirty="0" smtClean="0"/>
              <a:t>("c % a = " + (c % a) ); </a:t>
            </a:r>
            <a:r>
              <a:rPr lang="en-US" dirty="0" err="1" smtClean="0"/>
              <a:t>System.out.println</a:t>
            </a:r>
            <a:r>
              <a:rPr lang="en-US" dirty="0" smtClean="0"/>
              <a:t>("a++ = " + (a++) ); </a:t>
            </a:r>
            <a:r>
              <a:rPr lang="en-US" dirty="0" err="1" smtClean="0"/>
              <a:t>System.out.println</a:t>
            </a:r>
            <a:r>
              <a:rPr lang="en-US" dirty="0" smtClean="0"/>
              <a:t>("b-- = " + (a--) );</a:t>
            </a:r>
            <a:endParaRPr lang="en-US" dirty="0"/>
          </a:p>
        </p:txBody>
      </p:sp>
      <p:sp>
        <p:nvSpPr>
          <p:cNvPr id="7" name="Rectangle 6"/>
          <p:cNvSpPr/>
          <p:nvPr/>
        </p:nvSpPr>
        <p:spPr>
          <a:xfrm>
            <a:off x="838200" y="3124200"/>
            <a:ext cx="4811125" cy="369332"/>
          </a:xfrm>
          <a:prstGeom prst="rect">
            <a:avLst/>
          </a:prstGeom>
        </p:spPr>
        <p:txBody>
          <a:bodyPr wrap="none">
            <a:spAutoFit/>
          </a:bodyPr>
          <a:lstStyle/>
          <a:p>
            <a:r>
              <a:rPr lang="en-US" b="1" dirty="0" smtClean="0"/>
              <a:t>Arithmetic Operators </a:t>
            </a:r>
            <a:r>
              <a:rPr lang="en-US" dirty="0" smtClean="0"/>
              <a:t>:::::  +  ,  -  ,  *  , / , % , ++ ,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609600"/>
            <a:ext cx="1434367" cy="369332"/>
          </a:xfrm>
          <a:prstGeom prst="rect">
            <a:avLst/>
          </a:prstGeom>
        </p:spPr>
        <p:txBody>
          <a:bodyPr wrap="none">
            <a:spAutoFit/>
          </a:bodyPr>
          <a:lstStyle/>
          <a:p>
            <a:r>
              <a:rPr lang="en-US" dirty="0" smtClean="0"/>
              <a:t>== (equal to) </a:t>
            </a:r>
            <a:endParaRPr lang="en-US" dirty="0"/>
          </a:p>
        </p:txBody>
      </p:sp>
      <p:sp>
        <p:nvSpPr>
          <p:cNvPr id="5" name="Rectangle 4"/>
          <p:cNvSpPr/>
          <p:nvPr/>
        </p:nvSpPr>
        <p:spPr>
          <a:xfrm>
            <a:off x="762000" y="1752600"/>
            <a:ext cx="1767792" cy="369332"/>
          </a:xfrm>
          <a:prstGeom prst="rect">
            <a:avLst/>
          </a:prstGeom>
        </p:spPr>
        <p:txBody>
          <a:bodyPr wrap="none">
            <a:spAutoFit/>
          </a:bodyPr>
          <a:lstStyle/>
          <a:p>
            <a:r>
              <a:rPr lang="en-US" dirty="0" smtClean="0"/>
              <a:t>!= (not equal to) </a:t>
            </a:r>
            <a:endParaRPr lang="en-US" dirty="0"/>
          </a:p>
        </p:txBody>
      </p:sp>
      <p:sp>
        <p:nvSpPr>
          <p:cNvPr id="6" name="Rectangle 5"/>
          <p:cNvSpPr/>
          <p:nvPr/>
        </p:nvSpPr>
        <p:spPr>
          <a:xfrm>
            <a:off x="533400" y="990600"/>
            <a:ext cx="8610600" cy="646331"/>
          </a:xfrm>
          <a:prstGeom prst="rect">
            <a:avLst/>
          </a:prstGeom>
        </p:spPr>
        <p:txBody>
          <a:bodyPr wrap="square">
            <a:spAutoFit/>
          </a:bodyPr>
          <a:lstStyle/>
          <a:p>
            <a:r>
              <a:rPr lang="en-US" dirty="0" smtClean="0"/>
              <a:t>Checks if the values of two operands are equal or not, if yes then condition becomes true. Example: (A == B) is not true</a:t>
            </a:r>
            <a:endParaRPr lang="en-US" dirty="0"/>
          </a:p>
        </p:txBody>
      </p:sp>
      <p:sp>
        <p:nvSpPr>
          <p:cNvPr id="7" name="Rectangle 6"/>
          <p:cNvSpPr/>
          <p:nvPr/>
        </p:nvSpPr>
        <p:spPr>
          <a:xfrm>
            <a:off x="2743200" y="228600"/>
            <a:ext cx="3363678" cy="461665"/>
          </a:xfrm>
          <a:prstGeom prst="rect">
            <a:avLst/>
          </a:prstGeom>
        </p:spPr>
        <p:txBody>
          <a:bodyPr wrap="none">
            <a:spAutoFit/>
          </a:bodyPr>
          <a:lstStyle/>
          <a:p>
            <a:r>
              <a:rPr lang="en-US" sz="2400" b="1" dirty="0" smtClean="0"/>
              <a:t>The Relational Operators</a:t>
            </a:r>
            <a:endParaRPr lang="en-US" sz="2400" b="1" dirty="0"/>
          </a:p>
        </p:txBody>
      </p:sp>
      <p:sp>
        <p:nvSpPr>
          <p:cNvPr id="8" name="Rectangle 7"/>
          <p:cNvSpPr/>
          <p:nvPr/>
        </p:nvSpPr>
        <p:spPr>
          <a:xfrm>
            <a:off x="609600" y="3124200"/>
            <a:ext cx="2907463" cy="369332"/>
          </a:xfrm>
          <a:prstGeom prst="rect">
            <a:avLst/>
          </a:prstGeom>
        </p:spPr>
        <p:txBody>
          <a:bodyPr wrap="none">
            <a:spAutoFit/>
          </a:bodyPr>
          <a:lstStyle/>
          <a:p>
            <a:r>
              <a:rPr lang="en-US" dirty="0" smtClean="0"/>
              <a:t>&gt;= (greater than or equal to) </a:t>
            </a:r>
            <a:endParaRPr lang="en-US" dirty="0"/>
          </a:p>
        </p:txBody>
      </p:sp>
      <p:sp>
        <p:nvSpPr>
          <p:cNvPr id="9" name="Rectangle 8"/>
          <p:cNvSpPr/>
          <p:nvPr/>
        </p:nvSpPr>
        <p:spPr>
          <a:xfrm>
            <a:off x="685800" y="2743200"/>
            <a:ext cx="1712264" cy="369332"/>
          </a:xfrm>
          <a:prstGeom prst="rect">
            <a:avLst/>
          </a:prstGeom>
        </p:spPr>
        <p:txBody>
          <a:bodyPr wrap="none">
            <a:spAutoFit/>
          </a:bodyPr>
          <a:lstStyle/>
          <a:p>
            <a:r>
              <a:rPr lang="en-US" dirty="0" smtClean="0"/>
              <a:t>&gt; (greater than) </a:t>
            </a:r>
            <a:endParaRPr lang="en-US" dirty="0"/>
          </a:p>
        </p:txBody>
      </p:sp>
      <p:sp>
        <p:nvSpPr>
          <p:cNvPr id="10" name="Rectangle 9"/>
          <p:cNvSpPr/>
          <p:nvPr/>
        </p:nvSpPr>
        <p:spPr>
          <a:xfrm>
            <a:off x="762000" y="2133600"/>
            <a:ext cx="1556836" cy="369332"/>
          </a:xfrm>
          <a:prstGeom prst="rect">
            <a:avLst/>
          </a:prstGeom>
        </p:spPr>
        <p:txBody>
          <a:bodyPr wrap="none">
            <a:spAutoFit/>
          </a:bodyPr>
          <a:lstStyle/>
          <a:p>
            <a:r>
              <a:rPr lang="en-US" dirty="0" smtClean="0"/>
              <a:t>&lt; (less than</a:t>
            </a:r>
            <a:r>
              <a:rPr lang="en-US" dirty="0" smtClean="0"/>
              <a:t>) :: </a:t>
            </a:r>
            <a:endParaRPr lang="en-US" dirty="0"/>
          </a:p>
        </p:txBody>
      </p:sp>
      <p:sp>
        <p:nvSpPr>
          <p:cNvPr id="11" name="Rectangle 10"/>
          <p:cNvSpPr/>
          <p:nvPr/>
        </p:nvSpPr>
        <p:spPr>
          <a:xfrm>
            <a:off x="2057400" y="2133600"/>
            <a:ext cx="6553200" cy="646331"/>
          </a:xfrm>
          <a:prstGeom prst="rect">
            <a:avLst/>
          </a:prstGeom>
        </p:spPr>
        <p:txBody>
          <a:bodyPr wrap="square">
            <a:spAutoFit/>
          </a:bodyPr>
          <a:lstStyle/>
          <a:p>
            <a:r>
              <a:rPr lang="en-US" dirty="0" smtClean="0"/>
              <a:t>Checks if the value of left operand is less than the value of right operand, if yes then condition becomes true. </a:t>
            </a:r>
            <a:endParaRPr lang="en-US" dirty="0"/>
          </a:p>
        </p:txBody>
      </p:sp>
      <p:sp>
        <p:nvSpPr>
          <p:cNvPr id="12" name="Rectangle 11"/>
          <p:cNvSpPr/>
          <p:nvPr/>
        </p:nvSpPr>
        <p:spPr>
          <a:xfrm>
            <a:off x="838200" y="3505200"/>
            <a:ext cx="4572000" cy="2308324"/>
          </a:xfrm>
          <a:prstGeom prst="rect">
            <a:avLst/>
          </a:prstGeom>
        </p:spPr>
        <p:txBody>
          <a:bodyPr>
            <a:spAutoFit/>
          </a:bodyPr>
          <a:lstStyle/>
          <a:p>
            <a:r>
              <a:rPr lang="en-US" dirty="0" smtClean="0"/>
              <a:t>public class Test { public static void main(String </a:t>
            </a:r>
            <a:r>
              <a:rPr lang="en-US" dirty="0" err="1" smtClean="0"/>
              <a:t>args</a:t>
            </a:r>
            <a:r>
              <a:rPr lang="en-US" dirty="0" smtClean="0"/>
              <a:t>[]) { </a:t>
            </a:r>
            <a:r>
              <a:rPr lang="en-US" dirty="0" err="1" smtClean="0"/>
              <a:t>int</a:t>
            </a:r>
            <a:r>
              <a:rPr lang="en-US" dirty="0" smtClean="0"/>
              <a:t> a = 10; </a:t>
            </a:r>
            <a:r>
              <a:rPr lang="en-US" dirty="0" err="1" smtClean="0"/>
              <a:t>int</a:t>
            </a:r>
            <a:r>
              <a:rPr lang="en-US" dirty="0" smtClean="0"/>
              <a:t> b = 20; </a:t>
            </a:r>
            <a:r>
              <a:rPr lang="en-US" dirty="0" err="1" smtClean="0"/>
              <a:t>System.out.println</a:t>
            </a:r>
            <a:r>
              <a:rPr lang="en-US" dirty="0" smtClean="0"/>
              <a:t>("a == b = " + (a == b) ); </a:t>
            </a:r>
            <a:r>
              <a:rPr lang="en-US" dirty="0" err="1" smtClean="0"/>
              <a:t>System.out.println</a:t>
            </a:r>
            <a:r>
              <a:rPr lang="en-US" dirty="0" smtClean="0"/>
              <a:t>("a != b = " + (a != b) ); </a:t>
            </a:r>
            <a:r>
              <a:rPr lang="en-US" dirty="0" err="1" smtClean="0"/>
              <a:t>System.out.println</a:t>
            </a:r>
            <a:r>
              <a:rPr lang="en-US" dirty="0" smtClean="0"/>
              <a:t>("a &gt; b = " + (a &gt; b) ); </a:t>
            </a:r>
            <a:r>
              <a:rPr lang="en-US" dirty="0" err="1" smtClean="0"/>
              <a:t>System.out.println</a:t>
            </a:r>
            <a:r>
              <a:rPr lang="en-US" dirty="0" smtClean="0"/>
              <a:t>("a &lt; b = " + (a &lt; b) ); </a:t>
            </a:r>
            <a:r>
              <a:rPr lang="en-US" dirty="0" err="1" smtClean="0"/>
              <a:t>System.out.println</a:t>
            </a:r>
            <a:r>
              <a:rPr lang="en-US" dirty="0" smtClean="0"/>
              <a:t>("b &gt;= a = " + (b &gt;= a) ); </a:t>
            </a:r>
            <a:r>
              <a:rPr lang="en-US" dirty="0" err="1" smtClean="0"/>
              <a:t>System.out.println</a:t>
            </a:r>
            <a:r>
              <a:rPr lang="en-US" dirty="0" smtClean="0"/>
              <a:t>("b &lt;= a = " + (b &lt;= a) ); } }</a:t>
            </a:r>
            <a:endParaRPr lang="en-US" dirty="0"/>
          </a:p>
        </p:txBody>
      </p:sp>
      <p:sp>
        <p:nvSpPr>
          <p:cNvPr id="13" name="Rectangle 12"/>
          <p:cNvSpPr/>
          <p:nvPr/>
        </p:nvSpPr>
        <p:spPr>
          <a:xfrm>
            <a:off x="990600" y="5943600"/>
            <a:ext cx="4572000" cy="923330"/>
          </a:xfrm>
          <a:prstGeom prst="rect">
            <a:avLst/>
          </a:prstGeom>
        </p:spPr>
        <p:txBody>
          <a:bodyPr>
            <a:spAutoFit/>
          </a:bodyPr>
          <a:lstStyle/>
          <a:p>
            <a:r>
              <a:rPr lang="en-US" dirty="0" smtClean="0"/>
              <a:t>O/P is :::      a </a:t>
            </a:r>
            <a:r>
              <a:rPr lang="en-US" dirty="0" smtClean="0"/>
              <a:t>== b = false  </a:t>
            </a:r>
            <a:r>
              <a:rPr lang="en-US" dirty="0" smtClean="0"/>
              <a:t>             a </a:t>
            </a:r>
            <a:r>
              <a:rPr lang="en-US" dirty="0" smtClean="0"/>
              <a:t>!= b = true </a:t>
            </a:r>
            <a:endParaRPr lang="en-US" dirty="0" smtClean="0"/>
          </a:p>
          <a:p>
            <a:r>
              <a:rPr lang="en-US" dirty="0" smtClean="0"/>
              <a:t>a </a:t>
            </a:r>
            <a:r>
              <a:rPr lang="en-US" dirty="0" smtClean="0"/>
              <a:t>&gt; b = false </a:t>
            </a:r>
            <a:r>
              <a:rPr lang="en-US" dirty="0" smtClean="0"/>
              <a:t>        a </a:t>
            </a:r>
            <a:r>
              <a:rPr lang="en-US" dirty="0" smtClean="0"/>
              <a:t>&lt; b = true </a:t>
            </a:r>
            <a:r>
              <a:rPr lang="en-US" dirty="0" smtClean="0"/>
              <a:t>        b </a:t>
            </a:r>
            <a:r>
              <a:rPr lang="en-US" dirty="0" smtClean="0"/>
              <a:t>&gt;= a = true b &lt;= a = false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4255</Words>
  <Application>Microsoft Office PowerPoint</Application>
  <PresentationFormat>On-screen Show (4:3)</PresentationFormat>
  <Paragraphs>561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lenovo8</dc:creator>
  <cp:lastModifiedBy>lenovo8</cp:lastModifiedBy>
  <cp:revision>125</cp:revision>
  <dcterms:created xsi:type="dcterms:W3CDTF">2006-08-16T00:00:00Z</dcterms:created>
  <dcterms:modified xsi:type="dcterms:W3CDTF">2016-07-22T20:14:42Z</dcterms:modified>
</cp:coreProperties>
</file>