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67" d="100"/>
          <a:sy n="67" d="100"/>
        </p:scale>
        <p:origin x="6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3800" y="2895600"/>
            <a:ext cx="1410066" cy="646331"/>
          </a:xfrm>
          <a:prstGeom prst="rect">
            <a:avLst/>
          </a:prstGeom>
        </p:spPr>
        <p:txBody>
          <a:bodyPr wrap="none">
            <a:spAutoFit/>
          </a:bodyPr>
          <a:lstStyle/>
          <a:p>
            <a:r>
              <a:rPr lang="en-US" sz="3600" b="1" dirty="0"/>
              <a:t>SPARK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762000"/>
            <a:ext cx="7543800" cy="4801314"/>
          </a:xfrm>
          <a:prstGeom prst="rect">
            <a:avLst/>
          </a:prstGeom>
        </p:spPr>
        <p:txBody>
          <a:bodyPr wrap="square">
            <a:spAutoFit/>
          </a:bodyPr>
          <a:lstStyle/>
          <a:p>
            <a:r>
              <a:rPr lang="en-US" b="1" dirty="0"/>
              <a:t>Applying the Action</a:t>
            </a:r>
          </a:p>
          <a:p>
            <a:r>
              <a:rPr lang="en-US" dirty="0"/>
              <a:t>Applying an action, like store all the transformations, results into a text file. The String argument for </a:t>
            </a:r>
            <a:r>
              <a:rPr lang="en-US" dirty="0" err="1"/>
              <a:t>saveAsTextFile</a:t>
            </a:r>
            <a:r>
              <a:rPr lang="en-US" dirty="0"/>
              <a:t>(“ ”) method is the absolute path of output folder. Try the following command to save the output in a text file. In the following example, ‘output’ folder is in current location.</a:t>
            </a:r>
          </a:p>
          <a:p>
            <a:r>
              <a:rPr lang="en-US" dirty="0" err="1"/>
              <a:t>scala</a:t>
            </a:r>
            <a:r>
              <a:rPr lang="en-US" dirty="0"/>
              <a:t>&gt; </a:t>
            </a:r>
            <a:r>
              <a:rPr lang="en-US" dirty="0" err="1"/>
              <a:t>counts.saveAsTextFile</a:t>
            </a:r>
            <a:r>
              <a:rPr lang="en-US" dirty="0"/>
              <a:t>("output")</a:t>
            </a:r>
          </a:p>
          <a:p>
            <a:r>
              <a:rPr lang="en-US" b="1" dirty="0"/>
              <a:t>Checking the Output</a:t>
            </a:r>
          </a:p>
          <a:p>
            <a:r>
              <a:rPr lang="en-US" dirty="0"/>
              <a:t>Open another terminal to go to home directory (where spark is executed in the other terminal). Use the following commands for checking output directory.</a:t>
            </a:r>
          </a:p>
          <a:p>
            <a:r>
              <a:rPr lang="en-US" dirty="0"/>
              <a:t>[</a:t>
            </a:r>
            <a:r>
              <a:rPr lang="en-US" dirty="0" err="1"/>
              <a:t>hadoop@localhost</a:t>
            </a:r>
            <a:r>
              <a:rPr lang="en-US" dirty="0"/>
              <a:t> ~]$ </a:t>
            </a:r>
            <a:r>
              <a:rPr lang="en-US" dirty="0" err="1"/>
              <a:t>cd</a:t>
            </a:r>
            <a:r>
              <a:rPr lang="en-US" dirty="0"/>
              <a:t> output/ </a:t>
            </a:r>
          </a:p>
          <a:p>
            <a:r>
              <a:rPr lang="en-US" dirty="0"/>
              <a:t>[</a:t>
            </a:r>
            <a:r>
              <a:rPr lang="en-US" dirty="0" err="1"/>
              <a:t>hadoop@localhost</a:t>
            </a:r>
            <a:r>
              <a:rPr lang="en-US" dirty="0"/>
              <a:t> output]$ </a:t>
            </a:r>
            <a:r>
              <a:rPr lang="en-US" dirty="0" err="1"/>
              <a:t>ls</a:t>
            </a:r>
            <a:r>
              <a:rPr lang="en-US" dirty="0"/>
              <a:t> -1 </a:t>
            </a:r>
          </a:p>
          <a:p>
            <a:r>
              <a:rPr lang="en" dirty="0"/>
              <a:t> </a:t>
            </a:r>
          </a:p>
          <a:p>
            <a:r>
              <a:rPr lang="en-US" dirty="0"/>
              <a:t>part-00000 </a:t>
            </a:r>
          </a:p>
          <a:p>
            <a:r>
              <a:rPr lang="en-US" dirty="0"/>
              <a:t>part-00001 </a:t>
            </a:r>
          </a:p>
          <a:p>
            <a:r>
              <a:rPr lang="en-US" dirty="0"/>
              <a:t>_SUCCESS</a:t>
            </a:r>
          </a:p>
          <a:p>
            <a:r>
              <a:rPr lang="en-US" dirty="0"/>
              <a:t>The following command is used to see output from </a:t>
            </a:r>
            <a:r>
              <a:rPr lang="en-US" b="1" dirty="0"/>
              <a:t>Part-00000 files.</a:t>
            </a:r>
          </a:p>
          <a:p>
            <a:r>
              <a:rPr lang="en-US" dirty="0"/>
              <a:t>[</a:t>
            </a:r>
            <a:r>
              <a:rPr lang="en-US" dirty="0" err="1"/>
              <a:t>hadoop@localhost</a:t>
            </a:r>
            <a:r>
              <a:rPr lang="en-US" dirty="0"/>
              <a:t> output]$ cat part-00000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590800"/>
            <a:ext cx="4652749" cy="1107996"/>
          </a:xfrm>
          <a:prstGeom prst="rect">
            <a:avLst/>
          </a:prstGeom>
        </p:spPr>
        <p:txBody>
          <a:bodyPr wrap="none">
            <a:spAutoFit/>
          </a:bodyPr>
          <a:lstStyle/>
          <a:p>
            <a:r>
              <a:rPr lang="en-US" sz="66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610600" cy="5909310"/>
          </a:xfrm>
          <a:prstGeom prst="rect">
            <a:avLst/>
          </a:prstGeom>
        </p:spPr>
        <p:txBody>
          <a:bodyPr wrap="square">
            <a:spAutoFit/>
          </a:bodyPr>
          <a:lstStyle/>
          <a:p>
            <a:r>
              <a:rPr lang="en-US" dirty="0"/>
              <a:t> SPARK</a:t>
            </a:r>
          </a:p>
          <a:p>
            <a:r>
              <a:rPr lang="en-US" dirty="0"/>
              <a:t>Apache Spark is a lightning-fast cluster computing designed for fast computation. It was built on top of </a:t>
            </a:r>
            <a:r>
              <a:rPr lang="en-US" dirty="0" err="1"/>
              <a:t>Hadoop</a:t>
            </a:r>
            <a:r>
              <a:rPr lang="en-US" dirty="0"/>
              <a:t> </a:t>
            </a:r>
            <a:r>
              <a:rPr lang="en-US" dirty="0" err="1"/>
              <a:t>MapReduce</a:t>
            </a:r>
            <a:r>
              <a:rPr lang="en-US" dirty="0"/>
              <a:t> and it extends the </a:t>
            </a:r>
            <a:r>
              <a:rPr lang="en-US" dirty="0" err="1"/>
              <a:t>MapReduce</a:t>
            </a:r>
            <a:r>
              <a:rPr lang="en-US" dirty="0"/>
              <a:t> model to efficiently use more types of computations</a:t>
            </a:r>
          </a:p>
          <a:p>
            <a:endParaRPr lang="en" dirty="0"/>
          </a:p>
          <a:p>
            <a:r>
              <a:rPr lang="en-US" dirty="0"/>
              <a:t>prepared for professionals aspiring to learn the basics of Big Data Analytics using Spark Framework and become a Spark Developer. In addition, it would be useful for Analytics Professionals</a:t>
            </a:r>
          </a:p>
          <a:p>
            <a:endParaRPr lang="en" dirty="0"/>
          </a:p>
          <a:p>
            <a:r>
              <a:rPr lang="en-US" dirty="0"/>
              <a:t>Industries are using </a:t>
            </a:r>
            <a:r>
              <a:rPr lang="en-US" dirty="0" err="1"/>
              <a:t>Hadoop</a:t>
            </a:r>
            <a:r>
              <a:rPr lang="en-US" dirty="0"/>
              <a:t> extensively to analyze their data sets. The reason is that </a:t>
            </a:r>
            <a:r>
              <a:rPr lang="en-US" dirty="0" err="1"/>
              <a:t>Hadoop</a:t>
            </a:r>
            <a:r>
              <a:rPr lang="en-US" dirty="0"/>
              <a:t> framework is based on a simple programming model (</a:t>
            </a:r>
            <a:r>
              <a:rPr lang="en-US" dirty="0" err="1"/>
              <a:t>MapReduce</a:t>
            </a:r>
            <a:r>
              <a:rPr lang="en-US" dirty="0"/>
              <a:t>) and it enables a computing solution that is scalable, flexible, fault-tolerant and cost effective. Here, the main concern is to maintain speed in processing large datasets in terms of waiting time between queries and waiting time to run the program.</a:t>
            </a:r>
          </a:p>
          <a:p>
            <a:r>
              <a:rPr lang="en-US" dirty="0"/>
              <a:t>Spark was introduced by Apache Software Foundation for speeding up the </a:t>
            </a:r>
            <a:r>
              <a:rPr lang="en-US" dirty="0" err="1"/>
              <a:t>Hadoop</a:t>
            </a:r>
            <a:r>
              <a:rPr lang="en-US" dirty="0"/>
              <a:t> computational computing software process.</a:t>
            </a:r>
          </a:p>
          <a:p>
            <a:r>
              <a:rPr lang="en-US" dirty="0"/>
              <a:t>As against a common belief, </a:t>
            </a:r>
            <a:r>
              <a:rPr lang="en-US" b="1" dirty="0"/>
              <a:t>Spark is not a modified version of </a:t>
            </a:r>
            <a:r>
              <a:rPr lang="en-US" b="1" dirty="0" err="1"/>
              <a:t>Hadoop</a:t>
            </a:r>
            <a:r>
              <a:rPr lang="en-US" b="1" dirty="0"/>
              <a:t> and is not, really, dependent on </a:t>
            </a:r>
            <a:r>
              <a:rPr lang="en-US" b="1" dirty="0" err="1"/>
              <a:t>Hadoop</a:t>
            </a:r>
            <a:r>
              <a:rPr lang="en-US" b="1" dirty="0"/>
              <a:t> because it has its own cluster management. </a:t>
            </a:r>
            <a:r>
              <a:rPr lang="en-US" b="1" dirty="0" err="1"/>
              <a:t>Hadoop</a:t>
            </a:r>
            <a:r>
              <a:rPr lang="en-US" b="1" dirty="0"/>
              <a:t> is just one of the ways to implement Spark.</a:t>
            </a:r>
          </a:p>
          <a:p>
            <a:r>
              <a:rPr lang="en-US" dirty="0"/>
              <a:t>Spark uses </a:t>
            </a:r>
            <a:r>
              <a:rPr lang="en-US" dirty="0" err="1"/>
              <a:t>Hadoop</a:t>
            </a:r>
            <a:r>
              <a:rPr lang="en-US" dirty="0"/>
              <a:t> in two ways – one is </a:t>
            </a:r>
            <a:r>
              <a:rPr lang="en-US" b="1" dirty="0"/>
              <a:t>storage and second is processing. Since Spark has its own cluster management computation, it uses </a:t>
            </a:r>
            <a:r>
              <a:rPr lang="en-US" b="1" dirty="0" err="1"/>
              <a:t>Hadoop</a:t>
            </a:r>
            <a:r>
              <a:rPr lang="en-US" b="1" dirty="0"/>
              <a:t> for storage purpose only.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0"/>
            <a:ext cx="8305800" cy="7017306"/>
          </a:xfrm>
          <a:prstGeom prst="rect">
            <a:avLst/>
          </a:prstGeom>
        </p:spPr>
        <p:txBody>
          <a:bodyPr wrap="square">
            <a:spAutoFit/>
          </a:bodyPr>
          <a:lstStyle/>
          <a:p>
            <a:endParaRPr lang="en-US" b="1" dirty="0"/>
          </a:p>
          <a:p>
            <a:r>
              <a:rPr lang="en-US" b="1" dirty="0"/>
              <a:t>Components of Spark</a:t>
            </a:r>
          </a:p>
          <a:p>
            <a:r>
              <a:rPr lang="en-US" dirty="0"/>
              <a:t>The following illustration depicts the different components of Spark.</a:t>
            </a:r>
          </a:p>
          <a:p>
            <a:endParaRPr lang="en" dirty="0"/>
          </a:p>
          <a:p>
            <a:endParaRPr lang="en-US" dirty="0"/>
          </a:p>
          <a:p>
            <a:endParaRPr lang="en-US" dirty="0"/>
          </a:p>
          <a:p>
            <a:endParaRPr lang="en-US" dirty="0"/>
          </a:p>
          <a:p>
            <a:endParaRPr lang="en" dirty="0"/>
          </a:p>
          <a:p>
            <a:endParaRPr lang="e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Spark Core is the underlying general execution engine for spark platform that all other functionality is built upon. It provides In-Memory computing and referencing datasets in external storage systems.</a:t>
            </a:r>
          </a:p>
          <a:p>
            <a:r>
              <a:rPr lang="en-US" dirty="0" err="1"/>
              <a:t>MLlib</a:t>
            </a:r>
            <a:r>
              <a:rPr lang="en-US" dirty="0"/>
              <a:t> is a distributed machine learning framework above Spark because of the distributed memory-based Spark architecture.</a:t>
            </a:r>
          </a:p>
          <a:p>
            <a:r>
              <a:rPr lang="en-US" dirty="0" err="1"/>
              <a:t>GraphX</a:t>
            </a:r>
            <a:r>
              <a:rPr lang="en-US" dirty="0"/>
              <a:t> is a distributed graph-processing framework on top of Spark. It provides an API for expressing graph computation that can model the user-defined graphs</a:t>
            </a:r>
          </a:p>
          <a:p>
            <a:endParaRPr lang="en" dirty="0"/>
          </a:p>
        </p:txBody>
      </p:sp>
      <p:graphicFrame>
        <p:nvGraphicFramePr>
          <p:cNvPr id="3073" name="Object 1"/>
          <p:cNvGraphicFramePr>
            <a:graphicFrameLocks noChangeAspect="1"/>
          </p:cNvGraphicFramePr>
          <p:nvPr/>
        </p:nvGraphicFramePr>
        <p:xfrm>
          <a:off x="990600" y="1295400"/>
          <a:ext cx="6858000" cy="2581275"/>
        </p:xfrm>
        <a:graphic>
          <a:graphicData uri="http://schemas.openxmlformats.org/presentationml/2006/ole">
            <mc:AlternateContent xmlns:mc="http://schemas.openxmlformats.org/markup-compatibility/2006">
              <mc:Choice xmlns:v="urn:schemas-microsoft-com:vml" Requires="v">
                <p:oleObj spid="_x0000_s3076" name="Picture" r:id="rId3" imgW="5714286" imgH="2580952" progId="StaticMetafile">
                  <p:embed/>
                </p:oleObj>
              </mc:Choice>
              <mc:Fallback>
                <p:oleObj name="Picture" r:id="rId3" imgW="5714286" imgH="2580952" progId="StaticMetafile">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95400"/>
                        <a:ext cx="68580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610600" cy="3139321"/>
          </a:xfrm>
          <a:prstGeom prst="rect">
            <a:avLst/>
          </a:prstGeom>
        </p:spPr>
        <p:txBody>
          <a:bodyPr wrap="square">
            <a:spAutoFit/>
          </a:bodyPr>
          <a:lstStyle/>
          <a:p>
            <a:r>
              <a:rPr lang="en-US" b="1" dirty="0"/>
              <a:t>Resilient Distributed Datasets</a:t>
            </a:r>
          </a:p>
          <a:p>
            <a:r>
              <a:rPr lang="en-US" dirty="0"/>
              <a:t>Resilient Distributed Datasets (RDD) is a fundamental data structure of Spark. It is an immutable distributed collection of objects. Each dataset in RDD is divided into logical partitions, which may be computed on different nodes of the cluster. RDDs can contain any type of Python, Java, or </a:t>
            </a:r>
            <a:r>
              <a:rPr lang="en-US" dirty="0" err="1"/>
              <a:t>Scala</a:t>
            </a:r>
            <a:r>
              <a:rPr lang="en-US" dirty="0"/>
              <a:t> objects, including user-defined classes.</a:t>
            </a:r>
          </a:p>
          <a:p>
            <a:r>
              <a:rPr lang="en-US" dirty="0"/>
              <a:t>Formally, an RDD is a read-only, partitioned collection of records. RDDs can be created through deterministic operations on either data on stable storage or other RDDs. RDD is a fault-tolerant collection of elements that can be operated on in parallel.</a:t>
            </a:r>
          </a:p>
          <a:p>
            <a:r>
              <a:rPr lang="en-US" dirty="0"/>
              <a:t>Spark makes use of the concept of RDD to achieve faster and efficient </a:t>
            </a:r>
            <a:r>
              <a:rPr lang="en-US" dirty="0" err="1"/>
              <a:t>MapReduce</a:t>
            </a:r>
            <a:r>
              <a:rPr lang="en-US" dirty="0"/>
              <a:t> operations.</a:t>
            </a:r>
          </a:p>
          <a:p>
            <a:endParaRPr lang="en" dirty="0"/>
          </a:p>
        </p:txBody>
      </p:sp>
      <p:sp>
        <p:nvSpPr>
          <p:cNvPr id="5" name="Rectangle 4"/>
          <p:cNvSpPr/>
          <p:nvPr/>
        </p:nvSpPr>
        <p:spPr>
          <a:xfrm>
            <a:off x="304800" y="3276600"/>
            <a:ext cx="8534400" cy="3139321"/>
          </a:xfrm>
          <a:prstGeom prst="rect">
            <a:avLst/>
          </a:prstGeom>
        </p:spPr>
        <p:txBody>
          <a:bodyPr wrap="square">
            <a:spAutoFit/>
          </a:bodyPr>
          <a:lstStyle/>
          <a:p>
            <a:r>
              <a:rPr lang="en-US" b="1" dirty="0"/>
              <a:t>Data Sharing is Slow in </a:t>
            </a:r>
            <a:r>
              <a:rPr lang="en-US" b="1" dirty="0" err="1"/>
              <a:t>MapReduce</a:t>
            </a:r>
            <a:endParaRPr lang="en-US" b="1" dirty="0"/>
          </a:p>
          <a:p>
            <a:r>
              <a:rPr lang="en-US" dirty="0" err="1"/>
              <a:t>MapReduce</a:t>
            </a:r>
            <a:r>
              <a:rPr lang="en-US" dirty="0"/>
              <a:t> is widely adopted for processing and generating large datasets with a parallel, distributed algorithm on a cluster. It allows users to write parallel computations, using a set of high-level operators, without having to worry about work distribution and fault tolerance.</a:t>
            </a:r>
          </a:p>
          <a:p>
            <a:r>
              <a:rPr lang="en-US" dirty="0"/>
              <a:t>Unfortunately, in most current frameworks, the only way to reuse data between computations (Ex − between two </a:t>
            </a:r>
            <a:r>
              <a:rPr lang="en-US" dirty="0" err="1"/>
              <a:t>MapReduce</a:t>
            </a:r>
            <a:r>
              <a:rPr lang="en-US" dirty="0"/>
              <a:t> jobs) is to write it to an external stable storage system (Ex − HDFS). Although this framework provides numerous abstractions for accessing a cluster’s computational resources, users still want more.</a:t>
            </a:r>
          </a:p>
          <a:p>
            <a:r>
              <a:rPr lang="en-US" dirty="0"/>
              <a:t>. Regarding storage system, most of the </a:t>
            </a:r>
            <a:r>
              <a:rPr lang="en-US" dirty="0" err="1"/>
              <a:t>Hadoop</a:t>
            </a:r>
            <a:r>
              <a:rPr lang="en-US" dirty="0"/>
              <a:t> applications, they spend more than 90% of the time doing HDFS read-write 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295400" y="381000"/>
          <a:ext cx="5715000" cy="2352675"/>
        </p:xfrm>
        <a:graphic>
          <a:graphicData uri="http://schemas.openxmlformats.org/presentationml/2006/ole">
            <mc:AlternateContent xmlns:mc="http://schemas.openxmlformats.org/markup-compatibility/2006">
              <mc:Choice xmlns:v="urn:schemas-microsoft-com:vml" Requires="v">
                <p:oleObj spid="_x0000_s1029" name="Picture" r:id="rId3" imgW="5714286" imgH="2352381" progId="StaticMetafile">
                  <p:embed/>
                </p:oleObj>
              </mc:Choice>
              <mc:Fallback>
                <p:oleObj name="Picture" r:id="rId3" imgW="5714286" imgH="2352381"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1000"/>
                        <a:ext cx="57150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838200" y="3352800"/>
            <a:ext cx="7239000" cy="2862322"/>
          </a:xfrm>
          <a:prstGeom prst="rect">
            <a:avLst/>
          </a:prstGeom>
        </p:spPr>
        <p:txBody>
          <a:bodyPr wrap="square">
            <a:spAutoFit/>
          </a:bodyPr>
          <a:lstStyle/>
          <a:p>
            <a:r>
              <a:rPr lang="en-US" b="1" dirty="0"/>
              <a:t>Data Sharing using Spark RDD</a:t>
            </a:r>
          </a:p>
          <a:p>
            <a:r>
              <a:rPr lang="en-US" dirty="0"/>
              <a:t>Data sharing is slow in </a:t>
            </a:r>
            <a:r>
              <a:rPr lang="en-US" dirty="0" err="1"/>
              <a:t>MapReduce</a:t>
            </a:r>
            <a:r>
              <a:rPr lang="en-US" dirty="0"/>
              <a:t> due to </a:t>
            </a:r>
            <a:r>
              <a:rPr lang="en-US" b="1" dirty="0"/>
              <a:t>serialization, and disk IO. Most of the </a:t>
            </a:r>
            <a:r>
              <a:rPr lang="en-US" b="1" dirty="0" err="1"/>
              <a:t>Hadoop</a:t>
            </a:r>
            <a:r>
              <a:rPr lang="en-US" b="1" dirty="0"/>
              <a:t> applications, they spend more than 90% of the time doing HDFS read-write operations.</a:t>
            </a:r>
          </a:p>
          <a:p>
            <a:r>
              <a:rPr lang="en-US" dirty="0"/>
              <a:t>Recognizing this problem, researchers developed a specialized framework called Apache Spark. The key idea of spark is </a:t>
            </a:r>
            <a:r>
              <a:rPr lang="en-US" b="1" dirty="0"/>
              <a:t>Resilient Distributed Datasets (RDD); it supports in-memory processing computation. This means, it stores the state of memory as an object across the jobs and the object is sharable between those jobs. Data sharing in memory is 10 to 100 times faster than network and Disk.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143000" y="762000"/>
          <a:ext cx="6705600" cy="2514600"/>
        </p:xfrm>
        <a:graphic>
          <a:graphicData uri="http://schemas.openxmlformats.org/presentationml/2006/ole">
            <mc:AlternateContent xmlns:mc="http://schemas.openxmlformats.org/markup-compatibility/2006">
              <mc:Choice xmlns:v="urn:schemas-microsoft-com:vml" Requires="v">
                <p:oleObj spid="_x0000_s2053" name="Picture" r:id="rId3" imgW="5714286" imgH="1743318" progId="StaticMetafile">
                  <p:embed/>
                </p:oleObj>
              </mc:Choice>
              <mc:Fallback>
                <p:oleObj name="Picture" r:id="rId3" imgW="5714286" imgH="1743318"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62000"/>
                        <a:ext cx="670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1066800" y="3505200"/>
            <a:ext cx="7239000" cy="2862322"/>
          </a:xfrm>
          <a:prstGeom prst="rect">
            <a:avLst/>
          </a:prstGeom>
        </p:spPr>
        <p:txBody>
          <a:bodyPr wrap="square">
            <a:spAutoFit/>
          </a:bodyPr>
          <a:lstStyle/>
          <a:p>
            <a:r>
              <a:rPr lang="en-US" dirty="0"/>
              <a:t>Spark Core is the base of the whole project. It provides distributed task dispatching, scheduling, and basic I/O functionalities. Spark uses a specialized fundamental data structure known as RDD (Resilient Distributed Datasets) that is a logical collection of data partitioned across machines. RDDs can be created in two ways; one is by referencing datasets in external storage systems and second is by applying transformations on existing RDDs.</a:t>
            </a:r>
          </a:p>
          <a:p>
            <a:r>
              <a:rPr lang="en-US" dirty="0"/>
              <a:t>Spark is lazy, so nothing will be executed unless you call some transformation or action that will trigger job creation and execution. Look at the following snippet of the word-count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153400" cy="3693319"/>
          </a:xfrm>
          <a:prstGeom prst="rect">
            <a:avLst/>
          </a:prstGeom>
        </p:spPr>
        <p:txBody>
          <a:bodyPr wrap="square">
            <a:spAutoFit/>
          </a:bodyPr>
          <a:lstStyle/>
          <a:p>
            <a:r>
              <a:rPr lang="en-US" b="1" dirty="0" err="1"/>
              <a:t>mapPartitions</a:t>
            </a:r>
            <a:r>
              <a:rPr lang="en-US" b="1" dirty="0"/>
              <a:t>(</a:t>
            </a:r>
            <a:r>
              <a:rPr lang="en-US" b="1" dirty="0" err="1"/>
              <a:t>func</a:t>
            </a:r>
            <a:r>
              <a:rPr lang="en-US" b="1" dirty="0"/>
              <a:t>)</a:t>
            </a:r>
          </a:p>
          <a:p>
            <a:r>
              <a:rPr lang="en-US" dirty="0"/>
              <a:t>Similar to map, but runs separately on each partition (block) of the RDD, so </a:t>
            </a:r>
            <a:r>
              <a:rPr lang="en-US" b="1" dirty="0" err="1"/>
              <a:t>func</a:t>
            </a:r>
            <a:r>
              <a:rPr lang="en-US" b="1" dirty="0"/>
              <a:t> must be of type </a:t>
            </a:r>
            <a:r>
              <a:rPr lang="en-US" b="1" dirty="0" err="1"/>
              <a:t>Iterator</a:t>
            </a:r>
            <a:r>
              <a:rPr lang="en-US" b="1" dirty="0"/>
              <a:t>&lt;T&gt; ⇒ </a:t>
            </a:r>
            <a:r>
              <a:rPr lang="en-US" b="1" dirty="0" err="1"/>
              <a:t>Iterator</a:t>
            </a:r>
            <a:r>
              <a:rPr lang="en-US" b="1" dirty="0"/>
              <a:t>&lt;U&gt; when running on an RDD of type T.</a:t>
            </a:r>
          </a:p>
          <a:p>
            <a:endParaRPr lang="en" dirty="0"/>
          </a:p>
          <a:p>
            <a:r>
              <a:rPr lang="en-US" dirty="0"/>
              <a:t>What is </a:t>
            </a:r>
            <a:r>
              <a:rPr lang="en-US" dirty="0" err="1"/>
              <a:t>scala</a:t>
            </a:r>
            <a:r>
              <a:rPr lang="en-US" dirty="0"/>
              <a:t>?</a:t>
            </a:r>
          </a:p>
          <a:p>
            <a:r>
              <a:rPr lang="en-US" b="1" dirty="0" err="1"/>
              <a:t>Scala</a:t>
            </a:r>
            <a:r>
              <a:rPr lang="en-US" b="1" dirty="0"/>
              <a:t> is a general purpose programming language. </a:t>
            </a:r>
            <a:r>
              <a:rPr lang="en-US" b="1" dirty="0" err="1"/>
              <a:t>Scala</a:t>
            </a:r>
            <a:r>
              <a:rPr lang="en-US" b="1" dirty="0"/>
              <a:t> has full support for functional programming.</a:t>
            </a:r>
          </a:p>
          <a:p>
            <a:endParaRPr lang="en" dirty="0"/>
          </a:p>
          <a:p>
            <a:endParaRPr lang="en" dirty="0"/>
          </a:p>
          <a:p>
            <a:endParaRPr lang="en" dirty="0"/>
          </a:p>
          <a:p>
            <a:endParaRPr lang="en" dirty="0"/>
          </a:p>
          <a:p>
            <a:endParaRPr lang="en" dirty="0"/>
          </a:p>
          <a:p>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0AC44-1F25-469E-BE66-61D50850DA06}"/>
              </a:ext>
            </a:extLst>
          </p:cNvPr>
          <p:cNvSpPr txBox="1"/>
          <p:nvPr/>
        </p:nvSpPr>
        <p:spPr>
          <a:xfrm>
            <a:off x="1295400" y="838200"/>
            <a:ext cx="5616346" cy="1077218"/>
          </a:xfrm>
          <a:prstGeom prst="rect">
            <a:avLst/>
          </a:prstGeom>
          <a:noFill/>
        </p:spPr>
        <p:txBody>
          <a:bodyPr wrap="none" rtlCol="0">
            <a:spAutoFit/>
          </a:bodyPr>
          <a:lstStyle/>
          <a:p>
            <a:r>
              <a:rPr lang="en-US" dirty="0"/>
              <a:t>To run spark, type the following on the command prompt.</a:t>
            </a:r>
          </a:p>
          <a:p>
            <a:endParaRPr lang="en-US" dirty="0"/>
          </a:p>
          <a:p>
            <a:r>
              <a:rPr lang="en-US" sz="2800" b="1" dirty="0">
                <a:latin typeface="Arial Black" panose="020B0A04020102020204" pitchFamily="34" charset="0"/>
              </a:rPr>
              <a:t>spark-shell</a:t>
            </a:r>
            <a:endParaRPr lang="en-IN" sz="2800" b="1" dirty="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5355312"/>
          </a:xfrm>
          <a:prstGeom prst="rect">
            <a:avLst/>
          </a:prstGeom>
        </p:spPr>
        <p:txBody>
          <a:bodyPr wrap="square">
            <a:spAutoFit/>
          </a:bodyPr>
          <a:lstStyle/>
          <a:p>
            <a:r>
              <a:rPr lang="en-US" b="1" dirty="0"/>
              <a:t>Create an RDD</a:t>
            </a:r>
          </a:p>
          <a:p>
            <a:r>
              <a:rPr lang="en-US" dirty="0"/>
              <a:t>First, we have to read the input file using Spark-</a:t>
            </a:r>
            <a:r>
              <a:rPr lang="en-US" dirty="0" err="1"/>
              <a:t>Scala</a:t>
            </a:r>
            <a:r>
              <a:rPr lang="en-US" dirty="0"/>
              <a:t> API and create an RDD.</a:t>
            </a:r>
          </a:p>
          <a:p>
            <a:r>
              <a:rPr lang="en-US" dirty="0"/>
              <a:t>The following command is used for reading a file from given location. Here, new RDD is created with the name of </a:t>
            </a:r>
            <a:r>
              <a:rPr lang="en-US" dirty="0" err="1"/>
              <a:t>inputfile</a:t>
            </a:r>
            <a:r>
              <a:rPr lang="en-US" dirty="0"/>
              <a:t>. The String which is given as an argument in the </a:t>
            </a:r>
            <a:r>
              <a:rPr lang="en-US" dirty="0" err="1"/>
              <a:t>textFile</a:t>
            </a:r>
            <a:r>
              <a:rPr lang="en-US" dirty="0"/>
              <a:t>(“”) method is absolute path for the input file name. However, if only the file name is given, then it means that the input file is in the current location.</a:t>
            </a:r>
          </a:p>
          <a:p>
            <a:r>
              <a:rPr lang="en-US" dirty="0" err="1"/>
              <a:t>scala</a:t>
            </a:r>
            <a:r>
              <a:rPr lang="en-US" dirty="0"/>
              <a:t>&gt; </a:t>
            </a:r>
            <a:r>
              <a:rPr lang="en-US" dirty="0" err="1"/>
              <a:t>val</a:t>
            </a:r>
            <a:r>
              <a:rPr lang="en-US" dirty="0"/>
              <a:t> </a:t>
            </a:r>
            <a:r>
              <a:rPr lang="en-US" dirty="0" err="1"/>
              <a:t>inputfile</a:t>
            </a:r>
            <a:r>
              <a:rPr lang="en-US" dirty="0"/>
              <a:t> = </a:t>
            </a:r>
            <a:r>
              <a:rPr lang="en-US" dirty="0" err="1"/>
              <a:t>sc.textFile</a:t>
            </a:r>
            <a:r>
              <a:rPr lang="en-US" dirty="0"/>
              <a:t>("input.txt")</a:t>
            </a:r>
          </a:p>
          <a:p>
            <a:r>
              <a:rPr lang="en-US" b="1" dirty="0"/>
              <a:t>Execute Word count Transformation</a:t>
            </a:r>
          </a:p>
          <a:p>
            <a:r>
              <a:rPr lang="en-US" dirty="0"/>
              <a:t>Our aim is to count the words in a file. Create a flat map for splitting each line into words (</a:t>
            </a:r>
            <a:r>
              <a:rPr lang="en-US" b="1" dirty="0" err="1"/>
              <a:t>flatMap</a:t>
            </a:r>
            <a:r>
              <a:rPr lang="en-US" b="1" dirty="0"/>
              <a:t>(line ⇒ </a:t>
            </a:r>
            <a:r>
              <a:rPr lang="en-US" b="1" dirty="0" err="1"/>
              <a:t>line.split</a:t>
            </a:r>
            <a:r>
              <a:rPr lang="en-US" b="1" dirty="0"/>
              <a:t>(“ ”)).</a:t>
            </a:r>
          </a:p>
          <a:p>
            <a:r>
              <a:rPr lang="en-US" dirty="0"/>
              <a:t>Next, read each word as a key with a value ‘</a:t>
            </a:r>
            <a:r>
              <a:rPr lang="en-US" b="1" dirty="0"/>
              <a:t>1’ (&lt;key, value&gt; = &lt;word,1&gt;)using map function (map(word ⇒ (word, 1)).</a:t>
            </a:r>
          </a:p>
          <a:p>
            <a:r>
              <a:rPr lang="en-US" dirty="0"/>
              <a:t>Finally, reduce those keys by adding values of similar keys (</a:t>
            </a:r>
            <a:r>
              <a:rPr lang="en-US" b="1" dirty="0" err="1"/>
              <a:t>reduceByKey</a:t>
            </a:r>
            <a:r>
              <a:rPr lang="en-US" b="1" dirty="0"/>
              <a:t>(_+_)).</a:t>
            </a:r>
          </a:p>
          <a:p>
            <a:r>
              <a:rPr lang="en-US" dirty="0"/>
              <a:t>The following command is used for executing word count logic. After executing this, you will not find any output because this is not an action, this is a transformation; pointing a new RDD or tell spark to what to do with the given data)</a:t>
            </a:r>
          </a:p>
          <a:p>
            <a:r>
              <a:rPr lang="en-US" dirty="0" err="1"/>
              <a:t>scala</a:t>
            </a:r>
            <a:r>
              <a:rPr lang="en-US" dirty="0"/>
              <a:t>&gt; </a:t>
            </a:r>
            <a:r>
              <a:rPr lang="en-US" dirty="0" err="1"/>
              <a:t>val</a:t>
            </a:r>
            <a:r>
              <a:rPr lang="en-US" dirty="0"/>
              <a:t> counts = </a:t>
            </a:r>
            <a:r>
              <a:rPr lang="en-US" dirty="0" err="1"/>
              <a:t>inputfile.flatMap</a:t>
            </a:r>
            <a:r>
              <a:rPr lang="en-US" dirty="0"/>
              <a:t>(line =&gt; </a:t>
            </a:r>
            <a:r>
              <a:rPr lang="en-US" dirty="0" err="1"/>
              <a:t>line.split</a:t>
            </a:r>
            <a:r>
              <a:rPr lang="en-US" dirty="0"/>
              <a:t>(" ")).map(word =&gt; (word, 1)).</a:t>
            </a:r>
            <a:r>
              <a:rPr lang="en-US" dirty="0" err="1"/>
              <a:t>reduceByKey</a:t>
            </a:r>
            <a:r>
              <a:rPr lang="en-US" dirty="0"/>
              <a:t>(_+_);</a:t>
            </a:r>
          </a:p>
          <a:p>
            <a:r>
              <a:rPr lang="en-US" dirty="0" err="1"/>
              <a:t>scala</a:t>
            </a:r>
            <a:r>
              <a:rPr lang="en-US" dirty="0"/>
              <a:t>&gt; </a:t>
            </a:r>
            <a:r>
              <a:rPr lang="en-US" dirty="0" err="1"/>
              <a:t>counts.cache</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4653</TotalTime>
  <Words>1291</Words>
  <Application>Microsoft Office PowerPoint</Application>
  <PresentationFormat>On-screen Show (4:3)</PresentationFormat>
  <Paragraphs>80</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Arial Black</vt:lpstr>
      <vt:lpstr>Calibri</vt: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lenovo8</dc:creator>
  <cp:lastModifiedBy>Sareeta Mugde</cp:lastModifiedBy>
  <cp:revision>11</cp:revision>
  <dcterms:created xsi:type="dcterms:W3CDTF">2006-08-16T00:00:00Z</dcterms:created>
  <dcterms:modified xsi:type="dcterms:W3CDTF">2019-09-21T05:25:45Z</dcterms:modified>
</cp:coreProperties>
</file>