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1" r:id="rId1"/>
  </p:sldMasterIdLst>
  <p:notesMasterIdLst>
    <p:notesMasterId r:id="rId30"/>
  </p:notesMasterIdLst>
  <p:sldIdLst>
    <p:sldId id="256" r:id="rId2"/>
    <p:sldId id="257" r:id="rId3"/>
    <p:sldId id="258" r:id="rId4"/>
    <p:sldId id="259" r:id="rId5"/>
    <p:sldId id="260" r:id="rId6"/>
    <p:sldId id="261" r:id="rId7"/>
    <p:sldId id="278" r:id="rId8"/>
    <p:sldId id="262" r:id="rId9"/>
    <p:sldId id="284" r:id="rId10"/>
    <p:sldId id="285" r:id="rId11"/>
    <p:sldId id="264" r:id="rId12"/>
    <p:sldId id="292" r:id="rId13"/>
    <p:sldId id="267" r:id="rId14"/>
    <p:sldId id="279" r:id="rId15"/>
    <p:sldId id="281" r:id="rId16"/>
    <p:sldId id="282" r:id="rId17"/>
    <p:sldId id="280" r:id="rId18"/>
    <p:sldId id="290" r:id="rId19"/>
    <p:sldId id="270" r:id="rId20"/>
    <p:sldId id="289" r:id="rId21"/>
    <p:sldId id="268" r:id="rId22"/>
    <p:sldId id="265" r:id="rId23"/>
    <p:sldId id="272" r:id="rId24"/>
    <p:sldId id="274" r:id="rId25"/>
    <p:sldId id="275" r:id="rId26"/>
    <p:sldId id="288" r:id="rId27"/>
    <p:sldId id="276"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5AE0A-AD6D-4247-9CEA-2B2F2044BDB4}" type="datetimeFigureOut">
              <a:rPr lang="en-IN" smtClean="0"/>
              <a:t>02-12-2021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C0D14-AF77-4463-BF1E-D8269AA4940B}" type="slidenum">
              <a:rPr lang="en-IN" smtClean="0"/>
              <a:t>‹#›</a:t>
            </a:fld>
            <a:endParaRPr lang="en-IN"/>
          </a:p>
        </p:txBody>
      </p:sp>
    </p:spTree>
    <p:extLst>
      <p:ext uri="{BB962C8B-B14F-4D97-AF65-F5344CB8AC3E}">
        <p14:creationId xmlns:p14="http://schemas.microsoft.com/office/powerpoint/2010/main" val="136202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242897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93758-ACC7-4582-87EE-269B528D4D2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343303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1998769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229830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1673770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3866911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2347069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2331148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74623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44026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93758-ACC7-4582-87EE-269B528D4D20}" type="datetimeFigureOut">
              <a:rPr lang="en-IN" smtClean="0"/>
              <a:t>02-12-2021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364849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993758-ACC7-4582-87EE-269B528D4D2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419682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993758-ACC7-4582-87EE-269B528D4D20}" type="datetimeFigureOut">
              <a:rPr lang="en-IN" smtClean="0"/>
              <a:t>02-12-2021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241690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993758-ACC7-4582-87EE-269B528D4D20}" type="datetimeFigureOut">
              <a:rPr lang="en-IN" smtClean="0"/>
              <a:t>02-12-2021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218021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93758-ACC7-4582-87EE-269B528D4D20}" type="datetimeFigureOut">
              <a:rPr lang="en-IN" smtClean="0"/>
              <a:t>02-12-2021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376036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93758-ACC7-4582-87EE-269B528D4D2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422291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93758-ACC7-4582-87EE-269B528D4D20}" type="datetimeFigureOut">
              <a:rPr lang="en-IN" smtClean="0"/>
              <a:t>02-12-2021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E793-3F2D-42E6-AAE0-FADC13745A10}" type="slidenum">
              <a:rPr lang="en-IN" smtClean="0"/>
              <a:t>‹#›</a:t>
            </a:fld>
            <a:endParaRPr lang="en-IN"/>
          </a:p>
        </p:txBody>
      </p:sp>
    </p:spTree>
    <p:extLst>
      <p:ext uri="{BB962C8B-B14F-4D97-AF65-F5344CB8AC3E}">
        <p14:creationId xmlns:p14="http://schemas.microsoft.com/office/powerpoint/2010/main" val="66807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993758-ACC7-4582-87EE-269B528D4D20}" type="datetimeFigureOut">
              <a:rPr lang="en-IN" smtClean="0"/>
              <a:t>02-12-2021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2AE793-3F2D-42E6-AAE0-FADC13745A10}" type="slidenum">
              <a:rPr lang="en-IN" smtClean="0"/>
              <a:t>‹#›</a:t>
            </a:fld>
            <a:endParaRPr lang="en-IN"/>
          </a:p>
        </p:txBody>
      </p:sp>
    </p:spTree>
    <p:extLst>
      <p:ext uri="{BB962C8B-B14F-4D97-AF65-F5344CB8AC3E}">
        <p14:creationId xmlns:p14="http://schemas.microsoft.com/office/powerpoint/2010/main" val="403583540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anada.ca/en/environment-climate-change/services/environmental-indicators/greenhouse-gas-emissions.html" TargetMode="External"/><Relationship Id="rId2" Type="http://schemas.openxmlformats.org/officeDocument/2006/relationships/hyperlink" Target="https://www.nationalobserver.com/2019/09/04/analysis/canadian-cars-are-worlds-dirtiest-ev-age-essential" TargetMode="External"/><Relationship Id="rId1" Type="http://schemas.openxmlformats.org/officeDocument/2006/relationships/slideLayout" Target="../slideLayouts/slideLayout2.xml"/><Relationship Id="rId4" Type="http://schemas.openxmlformats.org/officeDocument/2006/relationships/hyperlink" Target="https://open.canada.ca/data/en/dataset/98f1a129-f628-4ce4-b24d-6f16bf24dd64#wb-auto-6"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FFC9-6F2A-4AF5-AFC7-54923629B4FC}"/>
              </a:ext>
            </a:extLst>
          </p:cNvPr>
          <p:cNvSpPr>
            <a:spLocks noGrp="1"/>
          </p:cNvSpPr>
          <p:nvPr>
            <p:ph type="ctrTitle"/>
          </p:nvPr>
        </p:nvSpPr>
        <p:spPr>
          <a:xfrm>
            <a:off x="1524000" y="451695"/>
            <a:ext cx="9144000" cy="1655762"/>
          </a:xfrm>
        </p:spPr>
        <p:txBody>
          <a:bodyPr>
            <a:normAutofit/>
          </a:bodyPr>
          <a:lstStyle/>
          <a:p>
            <a:pPr algn="ctr"/>
            <a:r>
              <a:rPr lang="en-IN" sz="4800" dirty="0"/>
              <a:t>Presentation on CO2 emission by vehicles</a:t>
            </a:r>
          </a:p>
        </p:txBody>
      </p:sp>
      <p:sp>
        <p:nvSpPr>
          <p:cNvPr id="3" name="Subtitle 2">
            <a:extLst>
              <a:ext uri="{FF2B5EF4-FFF2-40B4-BE49-F238E27FC236}">
                <a16:creationId xmlns:a16="http://schemas.microsoft.com/office/drawing/2014/main" id="{149E0725-4CB8-4D57-9DD4-60D949415D50}"/>
              </a:ext>
            </a:extLst>
          </p:cNvPr>
          <p:cNvSpPr>
            <a:spLocks noGrp="1"/>
          </p:cNvSpPr>
          <p:nvPr>
            <p:ph type="subTitle" idx="1"/>
          </p:nvPr>
        </p:nvSpPr>
        <p:spPr>
          <a:xfrm>
            <a:off x="1543892" y="2479199"/>
            <a:ext cx="9144000" cy="1655762"/>
          </a:xfrm>
        </p:spPr>
        <p:txBody>
          <a:bodyPr>
            <a:normAutofit fontScale="92500"/>
          </a:bodyPr>
          <a:lstStyle/>
          <a:p>
            <a:pPr algn="ctr"/>
            <a:r>
              <a:rPr lang="en-IN" dirty="0"/>
              <a:t>NAME- SNEH SHAH(30)</a:t>
            </a:r>
          </a:p>
          <a:p>
            <a:pPr algn="ctr"/>
            <a:r>
              <a:rPr lang="en-IN" dirty="0"/>
              <a:t>DATA SCIENCE </a:t>
            </a:r>
          </a:p>
          <a:p>
            <a:pPr algn="ctr"/>
            <a:r>
              <a:rPr lang="en-IN" dirty="0"/>
              <a:t>NAME – HIMANSHU THAKKAR(33)</a:t>
            </a:r>
          </a:p>
          <a:p>
            <a:pPr algn="ctr"/>
            <a:r>
              <a:rPr lang="en-IN" dirty="0"/>
              <a:t>DATA SCIENCE</a:t>
            </a:r>
          </a:p>
        </p:txBody>
      </p:sp>
      <p:pic>
        <p:nvPicPr>
          <p:cNvPr id="5" name="Picture 4" descr="A picture containing text&#10;&#10;Description automatically generated">
            <a:extLst>
              <a:ext uri="{FF2B5EF4-FFF2-40B4-BE49-F238E27FC236}">
                <a16:creationId xmlns:a16="http://schemas.microsoft.com/office/drawing/2014/main" id="{C5CF7753-8090-44FD-83C4-C704AD45C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292" y="4506703"/>
            <a:ext cx="1179415" cy="1179415"/>
          </a:xfrm>
          <a:prstGeom prst="rect">
            <a:avLst/>
          </a:prstGeom>
        </p:spPr>
      </p:pic>
      <p:sp>
        <p:nvSpPr>
          <p:cNvPr id="6" name="TextBox 5">
            <a:extLst>
              <a:ext uri="{FF2B5EF4-FFF2-40B4-BE49-F238E27FC236}">
                <a16:creationId xmlns:a16="http://schemas.microsoft.com/office/drawing/2014/main" id="{346CDE21-0442-49D2-A557-4F134FE7A673}"/>
              </a:ext>
            </a:extLst>
          </p:cNvPr>
          <p:cNvSpPr txBox="1"/>
          <p:nvPr/>
        </p:nvSpPr>
        <p:spPr>
          <a:xfrm>
            <a:off x="3198019" y="6057860"/>
            <a:ext cx="5835746" cy="830997"/>
          </a:xfrm>
          <a:prstGeom prst="rect">
            <a:avLst/>
          </a:prstGeom>
          <a:noFill/>
        </p:spPr>
        <p:txBody>
          <a:bodyPr wrap="square" rtlCol="0">
            <a:spAutoFit/>
          </a:bodyPr>
          <a:lstStyle/>
          <a:p>
            <a:pPr algn="ctr"/>
            <a:r>
              <a:rPr lang="en-IN" sz="2400" dirty="0"/>
              <a:t>Department of emerging science and technology </a:t>
            </a:r>
          </a:p>
        </p:txBody>
      </p:sp>
    </p:spTree>
    <p:extLst>
      <p:ext uri="{BB962C8B-B14F-4D97-AF65-F5344CB8AC3E}">
        <p14:creationId xmlns:p14="http://schemas.microsoft.com/office/powerpoint/2010/main" val="127025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3D92-BD89-44FA-8562-B9BBE4825EB5}"/>
              </a:ext>
            </a:extLst>
          </p:cNvPr>
          <p:cNvSpPr>
            <a:spLocks noGrp="1"/>
          </p:cNvSpPr>
          <p:nvPr>
            <p:ph type="title"/>
          </p:nvPr>
        </p:nvSpPr>
        <p:spPr/>
        <p:txBody>
          <a:bodyPr/>
          <a:lstStyle/>
          <a:p>
            <a:pPr algn="just"/>
            <a:r>
              <a:rPr lang="en-IN" dirty="0"/>
              <a:t>Data information</a:t>
            </a:r>
          </a:p>
        </p:txBody>
      </p:sp>
      <p:sp>
        <p:nvSpPr>
          <p:cNvPr id="3" name="Content Placeholder 2">
            <a:extLst>
              <a:ext uri="{FF2B5EF4-FFF2-40B4-BE49-F238E27FC236}">
                <a16:creationId xmlns:a16="http://schemas.microsoft.com/office/drawing/2014/main" id="{7E5EB683-0DD3-4366-8784-0E2DE6525F1D}"/>
              </a:ext>
            </a:extLst>
          </p:cNvPr>
          <p:cNvSpPr>
            <a:spLocks noGrp="1"/>
          </p:cNvSpPr>
          <p:nvPr>
            <p:ph sz="half" idx="1"/>
          </p:nvPr>
        </p:nvSpPr>
        <p:spPr/>
        <p:txBody>
          <a:bodyPr/>
          <a:lstStyle/>
          <a:p>
            <a:pPr marL="0" indent="0" algn="just">
              <a:buNone/>
            </a:pPr>
            <a:r>
              <a:rPr lang="en-IN" sz="1800" i="0" dirty="0">
                <a:effectLst/>
                <a:latin typeface="Inter"/>
              </a:rPr>
              <a:t>Transmission</a:t>
            </a:r>
          </a:p>
          <a:p>
            <a:pPr algn="just"/>
            <a:r>
              <a:rPr lang="en-IN" sz="1800" i="0" dirty="0">
                <a:effectLst/>
                <a:latin typeface="Inter"/>
              </a:rPr>
              <a:t> A = Automatic</a:t>
            </a:r>
          </a:p>
          <a:p>
            <a:pPr algn="just"/>
            <a:r>
              <a:rPr lang="en-IN" sz="1800" i="0" dirty="0">
                <a:effectLst/>
                <a:latin typeface="Inter"/>
              </a:rPr>
              <a:t>AM = Automated manual</a:t>
            </a:r>
          </a:p>
          <a:p>
            <a:pPr algn="just"/>
            <a:r>
              <a:rPr lang="en-IN" sz="1800" i="0" dirty="0">
                <a:effectLst/>
                <a:latin typeface="Inter"/>
              </a:rPr>
              <a:t>AS = Automatic with select shift</a:t>
            </a:r>
          </a:p>
          <a:p>
            <a:pPr algn="just"/>
            <a:r>
              <a:rPr lang="en-IN" sz="1800" i="0" dirty="0">
                <a:effectLst/>
                <a:latin typeface="Inter"/>
              </a:rPr>
              <a:t>AV = Continuously variable</a:t>
            </a:r>
          </a:p>
          <a:p>
            <a:pPr algn="just"/>
            <a:r>
              <a:rPr lang="en-IN" sz="1800" i="0" dirty="0">
                <a:effectLst/>
                <a:latin typeface="Inter"/>
              </a:rPr>
              <a:t>M = Manual</a:t>
            </a:r>
          </a:p>
          <a:p>
            <a:pPr algn="just"/>
            <a:r>
              <a:rPr lang="en-IN" sz="1800" i="0" dirty="0">
                <a:effectLst/>
                <a:latin typeface="Inter"/>
              </a:rPr>
              <a:t>3 - 10 = Number of gears</a:t>
            </a:r>
          </a:p>
        </p:txBody>
      </p:sp>
      <p:sp>
        <p:nvSpPr>
          <p:cNvPr id="4" name="Content Placeholder 3">
            <a:extLst>
              <a:ext uri="{FF2B5EF4-FFF2-40B4-BE49-F238E27FC236}">
                <a16:creationId xmlns:a16="http://schemas.microsoft.com/office/drawing/2014/main" id="{FC95230A-D31F-4F82-8B7A-706752CF726E}"/>
              </a:ext>
            </a:extLst>
          </p:cNvPr>
          <p:cNvSpPr>
            <a:spLocks noGrp="1"/>
          </p:cNvSpPr>
          <p:nvPr>
            <p:ph sz="half" idx="2"/>
          </p:nvPr>
        </p:nvSpPr>
        <p:spPr/>
        <p:txBody>
          <a:bodyPr/>
          <a:lstStyle/>
          <a:p>
            <a:pPr marL="0" indent="0" algn="just">
              <a:buNone/>
            </a:pPr>
            <a:r>
              <a:rPr lang="en-IN" sz="1800" i="0" dirty="0">
                <a:effectLst/>
                <a:latin typeface="Inter"/>
              </a:rPr>
              <a:t>Fuel type</a:t>
            </a:r>
          </a:p>
          <a:p>
            <a:pPr algn="just"/>
            <a:r>
              <a:rPr lang="en-IN" sz="1800" i="0" dirty="0">
                <a:effectLst/>
                <a:latin typeface="Inter"/>
              </a:rPr>
              <a:t> X = Regular gasoline</a:t>
            </a:r>
          </a:p>
          <a:p>
            <a:pPr algn="just"/>
            <a:r>
              <a:rPr lang="en-IN" sz="1800" i="0" dirty="0">
                <a:effectLst/>
                <a:latin typeface="Inter"/>
              </a:rPr>
              <a:t>Z = Premium gasoline</a:t>
            </a:r>
          </a:p>
          <a:p>
            <a:pPr algn="just"/>
            <a:r>
              <a:rPr lang="en-IN" sz="1800" i="0" dirty="0">
                <a:effectLst/>
                <a:latin typeface="Inter"/>
              </a:rPr>
              <a:t>D = Diesel</a:t>
            </a:r>
          </a:p>
          <a:p>
            <a:pPr algn="just"/>
            <a:r>
              <a:rPr lang="en-IN" sz="1800" i="0" dirty="0">
                <a:effectLst/>
                <a:latin typeface="Inter"/>
              </a:rPr>
              <a:t>E = Ethanol (E85)</a:t>
            </a:r>
          </a:p>
          <a:p>
            <a:pPr algn="just"/>
            <a:r>
              <a:rPr lang="en-IN" sz="1800" i="0" dirty="0">
                <a:effectLst/>
                <a:latin typeface="Inter"/>
              </a:rPr>
              <a:t>N = Natural gas</a:t>
            </a:r>
          </a:p>
        </p:txBody>
      </p:sp>
    </p:spTree>
    <p:extLst>
      <p:ext uri="{BB962C8B-B14F-4D97-AF65-F5344CB8AC3E}">
        <p14:creationId xmlns:p14="http://schemas.microsoft.com/office/powerpoint/2010/main" val="159154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393B-2496-4C84-A1DC-22F04FBED648}"/>
              </a:ext>
            </a:extLst>
          </p:cNvPr>
          <p:cNvSpPr>
            <a:spLocks noGrp="1"/>
          </p:cNvSpPr>
          <p:nvPr>
            <p:ph type="title"/>
          </p:nvPr>
        </p:nvSpPr>
        <p:spPr/>
        <p:txBody>
          <a:bodyPr/>
          <a:lstStyle/>
          <a:p>
            <a:pPr algn="just"/>
            <a:r>
              <a:rPr lang="en-IN" dirty="0"/>
              <a:t>Data pre-processing</a:t>
            </a:r>
          </a:p>
        </p:txBody>
      </p:sp>
      <p:sp>
        <p:nvSpPr>
          <p:cNvPr id="3" name="Content Placeholder 2">
            <a:extLst>
              <a:ext uri="{FF2B5EF4-FFF2-40B4-BE49-F238E27FC236}">
                <a16:creationId xmlns:a16="http://schemas.microsoft.com/office/drawing/2014/main" id="{0217BEE5-1F28-4057-AC9A-90DB12FC91BF}"/>
              </a:ext>
            </a:extLst>
          </p:cNvPr>
          <p:cNvSpPr>
            <a:spLocks noGrp="1"/>
          </p:cNvSpPr>
          <p:nvPr>
            <p:ph idx="1"/>
          </p:nvPr>
        </p:nvSpPr>
        <p:spPr/>
        <p:txBody>
          <a:bodyPr>
            <a:noAutofit/>
          </a:bodyPr>
          <a:lstStyle/>
          <a:p>
            <a:pPr marL="0" indent="0" algn="just">
              <a:buNone/>
            </a:pPr>
            <a:r>
              <a:rPr lang="en-US" dirty="0">
                <a:solidFill>
                  <a:srgbClr val="222222"/>
                </a:solidFill>
                <a:latin typeface="Inter"/>
              </a:rPr>
              <a:t>D</a:t>
            </a:r>
            <a:r>
              <a:rPr lang="en-US" b="0" i="0" dirty="0">
                <a:solidFill>
                  <a:srgbClr val="222222"/>
                </a:solidFill>
                <a:effectLst/>
                <a:latin typeface="Inter"/>
              </a:rPr>
              <a:t>ata preprocessing is the process of transforming raw data into an understandable format. It is also an important step in data mining as we cannot work with raw data. The quality of the data should be checked before applying machine learning or data </a:t>
            </a:r>
            <a:r>
              <a:rPr lang="en-US" dirty="0">
                <a:solidFill>
                  <a:srgbClr val="222222"/>
                </a:solidFill>
                <a:latin typeface="Inter"/>
              </a:rPr>
              <a:t>visualizations</a:t>
            </a:r>
            <a:r>
              <a:rPr lang="en-US" b="0" i="0" dirty="0">
                <a:solidFill>
                  <a:srgbClr val="222222"/>
                </a:solidFill>
                <a:effectLst/>
                <a:latin typeface="Inter"/>
              </a:rPr>
              <a:t>.</a:t>
            </a:r>
          </a:p>
          <a:p>
            <a:pPr marL="0" indent="0" algn="just">
              <a:buNone/>
            </a:pPr>
            <a:r>
              <a:rPr lang="en-US" i="0" dirty="0">
                <a:solidFill>
                  <a:srgbClr val="222222"/>
                </a:solidFill>
                <a:effectLst/>
                <a:latin typeface="Inter"/>
              </a:rPr>
              <a:t>We have removed the null va</a:t>
            </a:r>
            <a:r>
              <a:rPr lang="en-US" dirty="0">
                <a:solidFill>
                  <a:srgbClr val="222222"/>
                </a:solidFill>
                <a:latin typeface="Inter"/>
              </a:rPr>
              <a:t>lues as well as the duplicate values in the data set which help to increase the quality of data</a:t>
            </a:r>
            <a:endParaRPr lang="en-US" i="0" dirty="0">
              <a:solidFill>
                <a:srgbClr val="222222"/>
              </a:solidFill>
              <a:effectLst/>
              <a:latin typeface="Inter"/>
            </a:endParaRPr>
          </a:p>
        </p:txBody>
      </p:sp>
    </p:spTree>
    <p:extLst>
      <p:ext uri="{BB962C8B-B14F-4D97-AF65-F5344CB8AC3E}">
        <p14:creationId xmlns:p14="http://schemas.microsoft.com/office/powerpoint/2010/main" val="3968693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4CB1D-85DF-4033-958C-3AAFDA60B143}"/>
              </a:ext>
            </a:extLst>
          </p:cNvPr>
          <p:cNvSpPr>
            <a:spLocks noGrp="1"/>
          </p:cNvSpPr>
          <p:nvPr>
            <p:ph type="ctrTitle"/>
          </p:nvPr>
        </p:nvSpPr>
        <p:spPr/>
        <p:txBody>
          <a:bodyPr/>
          <a:lstStyle/>
          <a:p>
            <a:pPr algn="just"/>
            <a:r>
              <a:rPr lang="en-IN" dirty="0"/>
              <a:t>RESULT</a:t>
            </a:r>
          </a:p>
        </p:txBody>
      </p:sp>
      <p:sp>
        <p:nvSpPr>
          <p:cNvPr id="3" name="Subtitle 2">
            <a:extLst>
              <a:ext uri="{FF2B5EF4-FFF2-40B4-BE49-F238E27FC236}">
                <a16:creationId xmlns:a16="http://schemas.microsoft.com/office/drawing/2014/main" id="{2E83EAF7-F202-4D21-8282-6862D7CF136F}"/>
              </a:ext>
            </a:extLst>
          </p:cNvPr>
          <p:cNvSpPr>
            <a:spLocks noGrp="1"/>
          </p:cNvSpPr>
          <p:nvPr>
            <p:ph type="subTitle" idx="1"/>
          </p:nvPr>
        </p:nvSpPr>
        <p:spPr/>
        <p:txBody>
          <a:bodyPr/>
          <a:lstStyle/>
          <a:p>
            <a:pPr algn="just"/>
            <a:r>
              <a:rPr lang="en-IN" dirty="0"/>
              <a:t>We have compared the different charts to find the reason behind emission of CO2 which are shown in upcoming slides</a:t>
            </a:r>
          </a:p>
        </p:txBody>
      </p:sp>
    </p:spTree>
    <p:extLst>
      <p:ext uri="{BB962C8B-B14F-4D97-AF65-F5344CB8AC3E}">
        <p14:creationId xmlns:p14="http://schemas.microsoft.com/office/powerpoint/2010/main" val="6971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6"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7"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8"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9"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0"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1"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93" name="Group 92">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4"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5"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96"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7"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8"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9"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1" name="Freeform: Shape 100">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FF9D0E58-8CBA-40D5-AB3E-9A5F61D31C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9858" y="974724"/>
            <a:ext cx="8867012" cy="4899025"/>
          </a:xfrm>
          <a:prstGeom prst="rect">
            <a:avLst/>
          </a:prstGeom>
        </p:spPr>
      </p:pic>
    </p:spTree>
    <p:extLst>
      <p:ext uri="{BB962C8B-B14F-4D97-AF65-F5344CB8AC3E}">
        <p14:creationId xmlns:p14="http://schemas.microsoft.com/office/powerpoint/2010/main" val="345571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D4326B5-01EB-48BA-AB2C-5B279F9BCA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030948"/>
            <a:ext cx="8946872" cy="4786577"/>
          </a:xfrm>
          <a:prstGeom prst="rect">
            <a:avLst/>
          </a:prstGeom>
        </p:spPr>
      </p:pic>
    </p:spTree>
    <p:extLst>
      <p:ext uri="{BB962C8B-B14F-4D97-AF65-F5344CB8AC3E}">
        <p14:creationId xmlns:p14="http://schemas.microsoft.com/office/powerpoint/2010/main" val="54592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34DC019-6AE1-4AFF-9338-82F1A3D6F90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03851" y="974724"/>
            <a:ext cx="4899025" cy="4899025"/>
          </a:xfrm>
          <a:prstGeom prst="rect">
            <a:avLst/>
          </a:prstGeom>
        </p:spPr>
      </p:pic>
    </p:spTree>
    <p:extLst>
      <p:ext uri="{BB962C8B-B14F-4D97-AF65-F5344CB8AC3E}">
        <p14:creationId xmlns:p14="http://schemas.microsoft.com/office/powerpoint/2010/main" val="422866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5"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6"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7"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8"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9"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62" name="Group 61">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3"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4"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5"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6"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7"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8"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0" name="Freeform: Shape 69">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27" descr="Chart, bar chart, histogram&#10;&#10;Description automatically generated">
            <a:extLst>
              <a:ext uri="{FF2B5EF4-FFF2-40B4-BE49-F238E27FC236}">
                <a16:creationId xmlns:a16="http://schemas.microsoft.com/office/drawing/2014/main" id="{3DECBBE3-34AC-4045-8848-CA8CE16A13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869718"/>
            <a:ext cx="8946872" cy="3109037"/>
          </a:xfrm>
          <a:prstGeom prst="rect">
            <a:avLst/>
          </a:prstGeom>
        </p:spPr>
      </p:pic>
    </p:spTree>
    <p:extLst>
      <p:ext uri="{BB962C8B-B14F-4D97-AF65-F5344CB8AC3E}">
        <p14:creationId xmlns:p14="http://schemas.microsoft.com/office/powerpoint/2010/main" val="29292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6"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7"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8"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9"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0"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1"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3" name="Group 42">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4"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5"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6"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7"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8"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9"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1" name="Freeform: Shape 50">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histogram&#10;&#10;Description automatically generated">
            <a:extLst>
              <a:ext uri="{FF2B5EF4-FFF2-40B4-BE49-F238E27FC236}">
                <a16:creationId xmlns:a16="http://schemas.microsoft.com/office/drawing/2014/main" id="{57180DBE-72A0-4C05-BF6B-379A2B1A36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98066" y="974724"/>
            <a:ext cx="5310596" cy="4899025"/>
          </a:xfrm>
          <a:prstGeom prst="rect">
            <a:avLst/>
          </a:prstGeom>
        </p:spPr>
      </p:pic>
    </p:spTree>
    <p:extLst>
      <p:ext uri="{BB962C8B-B14F-4D97-AF65-F5344CB8AC3E}">
        <p14:creationId xmlns:p14="http://schemas.microsoft.com/office/powerpoint/2010/main" val="720396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95FFFD42-CC0A-4A07-BB69-29DB21ABCB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030948"/>
            <a:ext cx="8946872" cy="4786577"/>
          </a:xfrm>
          <a:prstGeom prst="rect">
            <a:avLst/>
          </a:prstGeom>
        </p:spPr>
      </p:pic>
    </p:spTree>
    <p:extLst>
      <p:ext uri="{BB962C8B-B14F-4D97-AF65-F5344CB8AC3E}">
        <p14:creationId xmlns:p14="http://schemas.microsoft.com/office/powerpoint/2010/main" val="2308743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7"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8"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9"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0"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1"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2"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4" name="Group 43">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5"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6"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7"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8"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9"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0"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2" name="Freeform: Shape 51">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018BD7E1-2F50-402A-B923-80EE94E553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6262" y="1398572"/>
            <a:ext cx="9281958" cy="4060855"/>
          </a:xfrm>
          <a:prstGeom prst="rect">
            <a:avLst/>
          </a:prstGeom>
        </p:spPr>
      </p:pic>
    </p:spTree>
    <p:extLst>
      <p:ext uri="{BB962C8B-B14F-4D97-AF65-F5344CB8AC3E}">
        <p14:creationId xmlns:p14="http://schemas.microsoft.com/office/powerpoint/2010/main" val="9845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A4C1-B49D-4230-9CFB-B90661286798}"/>
              </a:ext>
            </a:extLst>
          </p:cNvPr>
          <p:cNvSpPr>
            <a:spLocks noGrp="1"/>
          </p:cNvSpPr>
          <p:nvPr>
            <p:ph type="title"/>
          </p:nvPr>
        </p:nvSpPr>
        <p:spPr/>
        <p:txBody>
          <a:bodyPr/>
          <a:lstStyle/>
          <a:p>
            <a:pPr algn="just"/>
            <a:r>
              <a:rPr lang="en-IN" dirty="0"/>
              <a:t>OUTLINE</a:t>
            </a:r>
          </a:p>
        </p:txBody>
      </p:sp>
      <p:sp>
        <p:nvSpPr>
          <p:cNvPr id="3" name="Content Placeholder 2">
            <a:extLst>
              <a:ext uri="{FF2B5EF4-FFF2-40B4-BE49-F238E27FC236}">
                <a16:creationId xmlns:a16="http://schemas.microsoft.com/office/drawing/2014/main" id="{4ECDCA8A-A794-4BED-930E-C95F58AEC254}"/>
              </a:ext>
            </a:extLst>
          </p:cNvPr>
          <p:cNvSpPr>
            <a:spLocks noGrp="1"/>
          </p:cNvSpPr>
          <p:nvPr>
            <p:ph idx="1"/>
          </p:nvPr>
        </p:nvSpPr>
        <p:spPr/>
        <p:txBody>
          <a:bodyPr>
            <a:normAutofit fontScale="92500" lnSpcReduction="10000"/>
          </a:bodyPr>
          <a:lstStyle/>
          <a:p>
            <a:pPr algn="just"/>
            <a:r>
              <a:rPr lang="en-IN" dirty="0">
                <a:latin typeface="Inter"/>
              </a:rPr>
              <a:t>Problem Definition</a:t>
            </a:r>
          </a:p>
          <a:p>
            <a:pPr algn="just"/>
            <a:r>
              <a:rPr lang="en-IN" dirty="0">
                <a:latin typeface="Inter"/>
              </a:rPr>
              <a:t>Objective</a:t>
            </a:r>
          </a:p>
          <a:p>
            <a:pPr algn="just"/>
            <a:r>
              <a:rPr lang="en-IN" dirty="0">
                <a:latin typeface="Inter"/>
              </a:rPr>
              <a:t>Introduction</a:t>
            </a:r>
          </a:p>
          <a:p>
            <a:pPr algn="just"/>
            <a:r>
              <a:rPr lang="en-IN" dirty="0">
                <a:latin typeface="Inter"/>
              </a:rPr>
              <a:t>Methodology</a:t>
            </a:r>
          </a:p>
          <a:p>
            <a:pPr algn="just"/>
            <a:r>
              <a:rPr lang="en-IN" dirty="0">
                <a:latin typeface="Inter"/>
              </a:rPr>
              <a:t>Result</a:t>
            </a:r>
          </a:p>
          <a:p>
            <a:pPr algn="just"/>
            <a:r>
              <a:rPr lang="en-IN" dirty="0">
                <a:latin typeface="Inter"/>
              </a:rPr>
              <a:t>Conclusion</a:t>
            </a:r>
          </a:p>
          <a:p>
            <a:pPr algn="just"/>
            <a:r>
              <a:rPr lang="en-IN" dirty="0">
                <a:latin typeface="Inter"/>
              </a:rPr>
              <a:t>Reference</a:t>
            </a:r>
          </a:p>
        </p:txBody>
      </p:sp>
    </p:spTree>
    <p:extLst>
      <p:ext uri="{BB962C8B-B14F-4D97-AF65-F5344CB8AC3E}">
        <p14:creationId xmlns:p14="http://schemas.microsoft.com/office/powerpoint/2010/main" val="2802738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B9670A1D-52FB-4EAE-9D82-743115BB3A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030948"/>
            <a:ext cx="8946872" cy="4786577"/>
          </a:xfrm>
          <a:prstGeom prst="rect">
            <a:avLst/>
          </a:prstGeom>
        </p:spPr>
      </p:pic>
    </p:spTree>
    <p:extLst>
      <p:ext uri="{BB962C8B-B14F-4D97-AF65-F5344CB8AC3E}">
        <p14:creationId xmlns:p14="http://schemas.microsoft.com/office/powerpoint/2010/main" val="4280203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3"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5"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6"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7"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8"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30" name="Group 29">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1"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2"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4"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5"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6"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8" name="Freeform: Shape 37">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line chart&#10;&#10;Description automatically generated">
            <a:extLst>
              <a:ext uri="{FF2B5EF4-FFF2-40B4-BE49-F238E27FC236}">
                <a16:creationId xmlns:a16="http://schemas.microsoft.com/office/drawing/2014/main" id="{16EB0FB4-DD55-4631-9029-F8E7DA1C07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2999" y="1030948"/>
            <a:ext cx="9363801" cy="5009634"/>
          </a:xfrm>
          <a:prstGeom prst="rect">
            <a:avLst/>
          </a:prstGeom>
        </p:spPr>
      </p:pic>
    </p:spTree>
    <p:extLst>
      <p:ext uri="{BB962C8B-B14F-4D97-AF65-F5344CB8AC3E}">
        <p14:creationId xmlns:p14="http://schemas.microsoft.com/office/powerpoint/2010/main" val="4150710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8"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9"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0"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1"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2"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3"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75" name="Group 74">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6"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7"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8"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9"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0"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1"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83" name="Freeform: Shape 82">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bar chart, histogram&#10;&#10;Description automatically generated">
            <a:extLst>
              <a:ext uri="{FF2B5EF4-FFF2-40B4-BE49-F238E27FC236}">
                <a16:creationId xmlns:a16="http://schemas.microsoft.com/office/drawing/2014/main" id="{EF16940A-1F86-4E77-88C7-1E058A6D69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928" y="1769066"/>
            <a:ext cx="8946872" cy="3310341"/>
          </a:xfrm>
          <a:prstGeom prst="rect">
            <a:avLst/>
          </a:prstGeom>
        </p:spPr>
      </p:pic>
    </p:spTree>
    <p:extLst>
      <p:ext uri="{BB962C8B-B14F-4D97-AF65-F5344CB8AC3E}">
        <p14:creationId xmlns:p14="http://schemas.microsoft.com/office/powerpoint/2010/main" val="558617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8"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9"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0"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1"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2"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3"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65" name="Group 64">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6"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7"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8"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9"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0"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1"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73" name="Freeform: Shape 72">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box and whisker chart&#10;&#10;Description automatically generated">
            <a:extLst>
              <a:ext uri="{FF2B5EF4-FFF2-40B4-BE49-F238E27FC236}">
                <a16:creationId xmlns:a16="http://schemas.microsoft.com/office/drawing/2014/main" id="{2C99597B-7D77-42EF-9021-85710E9370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95864" y="974724"/>
            <a:ext cx="7715000" cy="4899025"/>
          </a:xfrm>
          <a:prstGeom prst="rect">
            <a:avLst/>
          </a:prstGeom>
        </p:spPr>
      </p:pic>
    </p:spTree>
    <p:extLst>
      <p:ext uri="{BB962C8B-B14F-4D97-AF65-F5344CB8AC3E}">
        <p14:creationId xmlns:p14="http://schemas.microsoft.com/office/powerpoint/2010/main" val="1019227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6" name="Group 30">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8" name="Group 38">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0"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2"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3"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5"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7" name="Freeform: Shape 46">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pie chart&#10;&#10;Description automatically generated">
            <a:extLst>
              <a:ext uri="{FF2B5EF4-FFF2-40B4-BE49-F238E27FC236}">
                <a16:creationId xmlns:a16="http://schemas.microsoft.com/office/drawing/2014/main" id="{256FC6AA-0081-4C29-BDB8-DB6EE0DA07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6073" y="989383"/>
            <a:ext cx="8946872" cy="4786577"/>
          </a:xfrm>
          <a:prstGeom prst="rect">
            <a:avLst/>
          </a:prstGeom>
        </p:spPr>
      </p:pic>
    </p:spTree>
    <p:extLst>
      <p:ext uri="{BB962C8B-B14F-4D97-AF65-F5344CB8AC3E}">
        <p14:creationId xmlns:p14="http://schemas.microsoft.com/office/powerpoint/2010/main" val="382409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5D38-7455-4675-8F7F-F3BCC338B6FF}"/>
              </a:ext>
            </a:extLst>
          </p:cNvPr>
          <p:cNvSpPr>
            <a:spLocks noGrp="1"/>
          </p:cNvSpPr>
          <p:nvPr>
            <p:ph type="title"/>
          </p:nvPr>
        </p:nvSpPr>
        <p:spPr/>
        <p:txBody>
          <a:bodyPr/>
          <a:lstStyle/>
          <a:p>
            <a:pPr algn="just"/>
            <a:r>
              <a:rPr lang="en-IN" dirty="0"/>
              <a:t>CONCLUSION</a:t>
            </a:r>
          </a:p>
        </p:txBody>
      </p:sp>
      <p:sp>
        <p:nvSpPr>
          <p:cNvPr id="3" name="Content Placeholder 2">
            <a:extLst>
              <a:ext uri="{FF2B5EF4-FFF2-40B4-BE49-F238E27FC236}">
                <a16:creationId xmlns:a16="http://schemas.microsoft.com/office/drawing/2014/main" id="{ABD47500-9102-400F-B7CB-9B7131DBF728}"/>
              </a:ext>
            </a:extLst>
          </p:cNvPr>
          <p:cNvSpPr>
            <a:spLocks noGrp="1"/>
          </p:cNvSpPr>
          <p:nvPr>
            <p:ph idx="1"/>
          </p:nvPr>
        </p:nvSpPr>
        <p:spPr/>
        <p:txBody>
          <a:bodyPr>
            <a:normAutofit fontScale="92500"/>
          </a:bodyPr>
          <a:lstStyle/>
          <a:p>
            <a:pPr algn="just"/>
            <a:r>
              <a:rPr lang="en-US" b="0" i="0" dirty="0">
                <a:solidFill>
                  <a:srgbClr val="000000"/>
                </a:solidFill>
                <a:effectLst/>
                <a:latin typeface="Inter"/>
              </a:rPr>
              <a:t>From both the bar graph and the box plot it can be inferred that average CO2 emissions of cars belonging to the brand Bugatti is the highest and cars of SMART has the lowest emissions. Almost 50% of the brand has their median CO2 emissions less than the sample median of CO2 emissions by all the cars.</a:t>
            </a:r>
          </a:p>
          <a:p>
            <a:pPr algn="just"/>
            <a:r>
              <a:rPr lang="en-US" b="0" i="0" dirty="0">
                <a:solidFill>
                  <a:srgbClr val="000000"/>
                </a:solidFill>
                <a:effectLst/>
                <a:latin typeface="Inter"/>
              </a:rPr>
              <a:t>The vehicle of class VAN-Passenger followed by VAN-Cargo has the highest CO2 emissions among all and Station Wagon-Small has the lowest CO2 emissions. There are 8 types of vehicle class out of 16 which has a median CO2 emissions less than sample median of CO2 emissions and the other 8 has a higher median</a:t>
            </a:r>
          </a:p>
        </p:txBody>
      </p:sp>
    </p:spTree>
    <p:extLst>
      <p:ext uri="{BB962C8B-B14F-4D97-AF65-F5344CB8AC3E}">
        <p14:creationId xmlns:p14="http://schemas.microsoft.com/office/powerpoint/2010/main" val="6819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491F-D1DE-4A0C-AE44-AD325B1F3CC4}"/>
              </a:ext>
            </a:extLst>
          </p:cNvPr>
          <p:cNvSpPr>
            <a:spLocks noGrp="1"/>
          </p:cNvSpPr>
          <p:nvPr>
            <p:ph type="title"/>
          </p:nvPr>
        </p:nvSpPr>
        <p:spPr/>
        <p:txBody>
          <a:bodyPr/>
          <a:lstStyle/>
          <a:p>
            <a:pPr algn="just"/>
            <a:r>
              <a:rPr lang="en-IN" dirty="0"/>
              <a:t>CONCLUSION</a:t>
            </a:r>
          </a:p>
        </p:txBody>
      </p:sp>
      <p:sp>
        <p:nvSpPr>
          <p:cNvPr id="3" name="Content Placeholder 2">
            <a:extLst>
              <a:ext uri="{FF2B5EF4-FFF2-40B4-BE49-F238E27FC236}">
                <a16:creationId xmlns:a16="http://schemas.microsoft.com/office/drawing/2014/main" id="{198FA8C1-0290-438E-B50A-C87577307CEF}"/>
              </a:ext>
            </a:extLst>
          </p:cNvPr>
          <p:cNvSpPr>
            <a:spLocks noGrp="1"/>
          </p:cNvSpPr>
          <p:nvPr>
            <p:ph idx="1"/>
          </p:nvPr>
        </p:nvSpPr>
        <p:spPr>
          <a:xfrm>
            <a:off x="1484310" y="2694709"/>
            <a:ext cx="10018713" cy="3124201"/>
          </a:xfrm>
        </p:spPr>
        <p:txBody>
          <a:bodyPr>
            <a:normAutofit fontScale="92500" lnSpcReduction="20000"/>
          </a:bodyPr>
          <a:lstStyle/>
          <a:p>
            <a:pPr algn="just"/>
            <a:r>
              <a:rPr lang="en-US" b="0" i="0" dirty="0">
                <a:solidFill>
                  <a:srgbClr val="000000"/>
                </a:solidFill>
                <a:effectLst/>
                <a:latin typeface="Inter"/>
              </a:rPr>
              <a:t>Cars running on Ethanol(E85) has the highest CO2 emissions with almost all the values higher than the sample median CO2 emissions. Natural Gas has the lowest CO2 emissions, but there is only one vehicle that use it as fuel. Other than that Regular Gasoline has the lowest CO2 emissions with almost 75% values less than sample median.</a:t>
            </a:r>
          </a:p>
          <a:p>
            <a:pPr algn="just"/>
            <a:r>
              <a:rPr lang="en-US" b="0" i="0" dirty="0">
                <a:solidFill>
                  <a:srgbClr val="000000"/>
                </a:solidFill>
                <a:effectLst/>
                <a:latin typeface="Inter"/>
              </a:rPr>
              <a:t>With increase in number of Cylinders, CO2 emissions also increase proportionally.</a:t>
            </a:r>
          </a:p>
          <a:p>
            <a:pPr algn="just"/>
            <a:r>
              <a:rPr lang="en-US" b="0" i="0" dirty="0">
                <a:solidFill>
                  <a:srgbClr val="000000"/>
                </a:solidFill>
                <a:effectLst/>
                <a:latin typeface="Inter"/>
              </a:rPr>
              <a:t>With increase in Engine Size, CO2 emissions also increases.</a:t>
            </a:r>
          </a:p>
          <a:p>
            <a:pPr algn="just"/>
            <a:r>
              <a:rPr lang="en-US" b="0" i="0" dirty="0">
                <a:solidFill>
                  <a:srgbClr val="000000"/>
                </a:solidFill>
                <a:effectLst/>
                <a:latin typeface="Inter"/>
              </a:rPr>
              <a:t>From the plots we can see almost a linear increase in CO2 emissions with Fuel Consumption, as they are highly positively correlated.</a:t>
            </a:r>
          </a:p>
        </p:txBody>
      </p:sp>
    </p:spTree>
    <p:extLst>
      <p:ext uri="{BB962C8B-B14F-4D97-AF65-F5344CB8AC3E}">
        <p14:creationId xmlns:p14="http://schemas.microsoft.com/office/powerpoint/2010/main" val="2196748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6DD9-3ACB-4471-AAD0-3C690D435D39}"/>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A9F8FFCE-5181-4512-85E4-7BA55AC25322}"/>
              </a:ext>
            </a:extLst>
          </p:cNvPr>
          <p:cNvSpPr>
            <a:spLocks noGrp="1"/>
          </p:cNvSpPr>
          <p:nvPr>
            <p:ph idx="1"/>
          </p:nvPr>
        </p:nvSpPr>
        <p:spPr/>
        <p:txBody>
          <a:bodyPr>
            <a:normAutofit/>
          </a:bodyPr>
          <a:lstStyle/>
          <a:p>
            <a:pPr algn="just"/>
            <a:r>
              <a:rPr lang="en-IN" u="sng" dirty="0">
                <a:hlinkClick r:id="rId2">
                  <a:extLst>
                    <a:ext uri="{A12FA001-AC4F-418D-AE19-62706E023703}">
                      <ahyp:hlinkClr xmlns:ahyp="http://schemas.microsoft.com/office/drawing/2018/hyperlinkcolor" val="tx"/>
                    </a:ext>
                  </a:extLst>
                </a:hlinkClick>
              </a:rPr>
              <a:t>https://www.nationalobserver.com/2019/09/04/analysis/canadian-cars-are-worlds-dirtiest-ev-age-essential</a:t>
            </a:r>
            <a:endParaRPr lang="en-IN" u="sng" dirty="0"/>
          </a:p>
          <a:p>
            <a:pPr algn="just"/>
            <a:r>
              <a:rPr lang="en-IN" u="sng" dirty="0">
                <a:hlinkClick r:id="rId3">
                  <a:extLst>
                    <a:ext uri="{A12FA001-AC4F-418D-AE19-62706E023703}">
                      <ahyp:hlinkClr xmlns:ahyp="http://schemas.microsoft.com/office/drawing/2018/hyperlinkcolor" val="tx"/>
                    </a:ext>
                  </a:extLst>
                </a:hlinkClick>
              </a:rPr>
              <a:t>https://www.canada.ca/en/environment-climate-change/services/environmental-indicators/greenhouse-gas-emissions.html</a:t>
            </a:r>
            <a:endParaRPr lang="en-IN" u="sng" dirty="0"/>
          </a:p>
          <a:p>
            <a:pPr algn="just"/>
            <a:r>
              <a:rPr lang="en-IN" u="sng" dirty="0">
                <a:hlinkClick r:id="rId4">
                  <a:extLst>
                    <a:ext uri="{A12FA001-AC4F-418D-AE19-62706E023703}">
                      <ahyp:hlinkClr xmlns:ahyp="http://schemas.microsoft.com/office/drawing/2018/hyperlinkcolor" val="tx"/>
                    </a:ext>
                  </a:extLst>
                </a:hlinkClick>
              </a:rPr>
              <a:t>https://open.canada.ca/data/en/dataset/98f1a129-f628-4ce4-b24d-6f16bf24dd64#wb-auto-6</a:t>
            </a:r>
            <a:endParaRPr lang="en-IN" u="sng" dirty="0"/>
          </a:p>
          <a:p>
            <a:pPr algn="just"/>
            <a:r>
              <a:rPr lang="en-IN" u="sng" dirty="0"/>
              <a:t>https://www.kaggle.com/debajyotipodder/co2-emission-by-vehicles</a:t>
            </a:r>
          </a:p>
        </p:txBody>
      </p:sp>
    </p:spTree>
    <p:extLst>
      <p:ext uri="{BB962C8B-B14F-4D97-AF65-F5344CB8AC3E}">
        <p14:creationId xmlns:p14="http://schemas.microsoft.com/office/powerpoint/2010/main" val="2104839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199A544-4D53-43B5-BD70-DE01EC3A5759}"/>
              </a:ext>
            </a:extLst>
          </p:cNvPr>
          <p:cNvSpPr>
            <a:spLocks noGrp="1"/>
          </p:cNvSpPr>
          <p:nvPr>
            <p:ph type="title"/>
          </p:nvPr>
        </p:nvSpPr>
        <p:spPr>
          <a:xfrm>
            <a:off x="4836550" y="1382325"/>
            <a:ext cx="6698127" cy="3842570"/>
          </a:xfrm>
        </p:spPr>
        <p:txBody>
          <a:bodyPr vert="horz" lIns="91440" tIns="45720" rIns="91440" bIns="45720" rtlCol="0" anchor="ctr">
            <a:normAutofit/>
          </a:bodyPr>
          <a:lstStyle/>
          <a:p>
            <a:pPr algn="l"/>
            <a:r>
              <a:rPr lang="en-US" sz="6000"/>
              <a:t>THANK YOU </a:t>
            </a:r>
          </a:p>
        </p:txBody>
      </p:sp>
    </p:spTree>
    <p:extLst>
      <p:ext uri="{BB962C8B-B14F-4D97-AF65-F5344CB8AC3E}">
        <p14:creationId xmlns:p14="http://schemas.microsoft.com/office/powerpoint/2010/main" val="401043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BF65-2AE6-4205-8673-17AB1ABF3147}"/>
              </a:ext>
            </a:extLst>
          </p:cNvPr>
          <p:cNvSpPr>
            <a:spLocks noGrp="1"/>
          </p:cNvSpPr>
          <p:nvPr>
            <p:ph type="title"/>
          </p:nvPr>
        </p:nvSpPr>
        <p:spPr/>
        <p:txBody>
          <a:bodyPr/>
          <a:lstStyle/>
          <a:p>
            <a:pPr algn="just"/>
            <a:r>
              <a:rPr lang="en-IN" dirty="0"/>
              <a:t>PROBLEM DEFINITION</a:t>
            </a:r>
          </a:p>
        </p:txBody>
      </p:sp>
      <p:sp>
        <p:nvSpPr>
          <p:cNvPr id="3" name="Content Placeholder 2">
            <a:extLst>
              <a:ext uri="{FF2B5EF4-FFF2-40B4-BE49-F238E27FC236}">
                <a16:creationId xmlns:a16="http://schemas.microsoft.com/office/drawing/2014/main" id="{A78D4980-B848-43D9-892F-7A1C3026B07E}"/>
              </a:ext>
            </a:extLst>
          </p:cNvPr>
          <p:cNvSpPr>
            <a:spLocks noGrp="1"/>
          </p:cNvSpPr>
          <p:nvPr>
            <p:ph idx="1"/>
          </p:nvPr>
        </p:nvSpPr>
        <p:spPr/>
        <p:txBody>
          <a:bodyPr>
            <a:normAutofit fontScale="92500" lnSpcReduction="20000"/>
          </a:bodyPr>
          <a:lstStyle/>
          <a:p>
            <a:pPr marL="0" indent="0" algn="just">
              <a:buNone/>
            </a:pPr>
            <a:r>
              <a:rPr lang="en-US" dirty="0">
                <a:latin typeface="Inter"/>
              </a:rPr>
              <a:t>CO2</a:t>
            </a:r>
            <a:r>
              <a:rPr lang="en-US" b="0" i="0" u="none" strike="noStrike" baseline="0" dirty="0">
                <a:latin typeface="Inter"/>
              </a:rPr>
              <a:t> emissions are considered one of the leading causes of environmental impact in megacities and their dangerous effects on human health.</a:t>
            </a:r>
            <a:r>
              <a:rPr lang="en-US" b="0" i="0" dirty="0">
                <a:effectLst/>
                <a:latin typeface="Inter"/>
              </a:rPr>
              <a:t> Between 1990 and 2019, emissions increased by 21.4%. Canada's emissions growth over this period was driven primarily by increased emissions from oil extraction as well as transport. In 2019, the oil and gas sector accounted for 191 megatons of carbon dioxide equivalent (Mt CO</a:t>
            </a:r>
            <a:r>
              <a:rPr lang="en-US" b="0" i="0" baseline="-25000" dirty="0">
                <a:effectLst/>
                <a:latin typeface="Inter"/>
              </a:rPr>
              <a:t>2</a:t>
            </a:r>
            <a:r>
              <a:rPr lang="en-US" b="0" i="0" dirty="0">
                <a:effectLst/>
                <a:latin typeface="Inter"/>
              </a:rPr>
              <a:t> eq) (26% of total emissions), followed closely by the transport sector, which emitted 186 Mt CO</a:t>
            </a:r>
            <a:r>
              <a:rPr lang="en-US" b="0" i="0" baseline="-25000" dirty="0">
                <a:effectLst/>
                <a:latin typeface="Inter"/>
              </a:rPr>
              <a:t>2</a:t>
            </a:r>
            <a:r>
              <a:rPr lang="en-US" b="0" i="0" dirty="0">
                <a:effectLst/>
                <a:latin typeface="Inter"/>
              </a:rPr>
              <a:t> eq (25%).</a:t>
            </a:r>
            <a:r>
              <a:rPr lang="en-US" b="0" i="0" u="none" strike="noStrike" baseline="0" dirty="0">
                <a:latin typeface="Inter"/>
              </a:rPr>
              <a:t> Therefore, it becomes imperative for us to deeply understand and analyze the causes of air pollution in our surroundings So, we will </a:t>
            </a:r>
            <a:r>
              <a:rPr lang="en-IN" u="none" strike="noStrike" baseline="0" dirty="0">
                <a:solidFill>
                  <a:srgbClr val="000000"/>
                </a:solidFill>
                <a:latin typeface="Inter"/>
              </a:rPr>
              <a:t>analyse</a:t>
            </a:r>
            <a:r>
              <a:rPr lang="en-US" b="0" i="0" dirty="0">
                <a:solidFill>
                  <a:srgbClr val="000000"/>
                </a:solidFill>
                <a:effectLst/>
                <a:latin typeface="Inter"/>
              </a:rPr>
              <a:t> the CO2 emissions (g/km) from a vehicle in Canada depending on the fuel consumption and other describing features of a vehicle.</a:t>
            </a:r>
          </a:p>
          <a:p>
            <a:pPr marL="0" indent="0" algn="just">
              <a:buNone/>
            </a:pPr>
            <a:endParaRPr lang="en-IN" dirty="0">
              <a:latin typeface="Inter"/>
            </a:endParaRPr>
          </a:p>
        </p:txBody>
      </p:sp>
    </p:spTree>
    <p:extLst>
      <p:ext uri="{BB962C8B-B14F-4D97-AF65-F5344CB8AC3E}">
        <p14:creationId xmlns:p14="http://schemas.microsoft.com/office/powerpoint/2010/main" val="719275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7F67-26E0-4B05-8422-290DA323E038}"/>
              </a:ext>
            </a:extLst>
          </p:cNvPr>
          <p:cNvSpPr>
            <a:spLocks noGrp="1"/>
          </p:cNvSpPr>
          <p:nvPr>
            <p:ph type="title"/>
          </p:nvPr>
        </p:nvSpPr>
        <p:spPr/>
        <p:txBody>
          <a:bodyPr/>
          <a:lstStyle/>
          <a:p>
            <a:pPr algn="just"/>
            <a:r>
              <a:rPr lang="en-IN" dirty="0"/>
              <a:t>OBJECTIVES</a:t>
            </a:r>
          </a:p>
        </p:txBody>
      </p:sp>
      <p:sp>
        <p:nvSpPr>
          <p:cNvPr id="3" name="Content Placeholder 2">
            <a:extLst>
              <a:ext uri="{FF2B5EF4-FFF2-40B4-BE49-F238E27FC236}">
                <a16:creationId xmlns:a16="http://schemas.microsoft.com/office/drawing/2014/main" id="{FEF1D7B5-20F6-4B25-97E6-D9360047CB8D}"/>
              </a:ext>
            </a:extLst>
          </p:cNvPr>
          <p:cNvSpPr>
            <a:spLocks noGrp="1"/>
          </p:cNvSpPr>
          <p:nvPr>
            <p:ph idx="1"/>
          </p:nvPr>
        </p:nvSpPr>
        <p:spPr/>
        <p:txBody>
          <a:bodyPr>
            <a:normAutofit/>
          </a:bodyPr>
          <a:lstStyle/>
          <a:p>
            <a:pPr algn="just"/>
            <a:r>
              <a:rPr lang="en-US" dirty="0">
                <a:solidFill>
                  <a:srgbClr val="000000"/>
                </a:solidFill>
                <a:effectLst/>
                <a:latin typeface="Inter"/>
              </a:rPr>
              <a:t>Variation in CO2 emissions with </a:t>
            </a:r>
            <a:r>
              <a:rPr lang="en-US" dirty="0">
                <a:solidFill>
                  <a:srgbClr val="000000"/>
                </a:solidFill>
                <a:latin typeface="Inter"/>
              </a:rPr>
              <a:t>V</a:t>
            </a:r>
            <a:r>
              <a:rPr lang="en-US" dirty="0">
                <a:solidFill>
                  <a:srgbClr val="000000"/>
                </a:solidFill>
                <a:effectLst/>
                <a:latin typeface="Inter"/>
              </a:rPr>
              <a:t>ehicle Companies</a:t>
            </a:r>
          </a:p>
          <a:p>
            <a:pPr algn="just"/>
            <a:r>
              <a:rPr lang="en-US" dirty="0">
                <a:solidFill>
                  <a:srgbClr val="000000"/>
                </a:solidFill>
                <a:effectLst/>
                <a:latin typeface="Inter"/>
              </a:rPr>
              <a:t>Variation in CO2 emissions with </a:t>
            </a:r>
            <a:r>
              <a:rPr lang="en-IN" dirty="0">
                <a:solidFill>
                  <a:srgbClr val="000000"/>
                </a:solidFill>
                <a:effectLst/>
                <a:latin typeface="Inter"/>
              </a:rPr>
              <a:t>Vehicle Class</a:t>
            </a:r>
          </a:p>
          <a:p>
            <a:pPr algn="just"/>
            <a:r>
              <a:rPr lang="en-US" dirty="0">
                <a:solidFill>
                  <a:srgbClr val="000000"/>
                </a:solidFill>
                <a:effectLst/>
                <a:latin typeface="Inter"/>
              </a:rPr>
              <a:t>Variation in CO2 emissions with</a:t>
            </a:r>
            <a:r>
              <a:rPr lang="en-IN" dirty="0">
                <a:solidFill>
                  <a:srgbClr val="000000"/>
                </a:solidFill>
                <a:effectLst/>
                <a:latin typeface="Inter"/>
              </a:rPr>
              <a:t> Fuel Type</a:t>
            </a:r>
          </a:p>
          <a:p>
            <a:pPr algn="just"/>
            <a:r>
              <a:rPr lang="en-US" dirty="0">
                <a:solidFill>
                  <a:srgbClr val="000000"/>
                </a:solidFill>
                <a:effectLst/>
                <a:latin typeface="Inter"/>
              </a:rPr>
              <a:t>Variation in CO2 emissions with </a:t>
            </a:r>
            <a:r>
              <a:rPr lang="en-IN" dirty="0">
                <a:solidFill>
                  <a:srgbClr val="000000"/>
                </a:solidFill>
                <a:effectLst/>
                <a:latin typeface="Inter"/>
              </a:rPr>
              <a:t>Cylinders</a:t>
            </a:r>
          </a:p>
          <a:p>
            <a:pPr algn="just"/>
            <a:r>
              <a:rPr lang="en-US" dirty="0">
                <a:solidFill>
                  <a:srgbClr val="000000"/>
                </a:solidFill>
                <a:effectLst/>
                <a:latin typeface="Inter"/>
              </a:rPr>
              <a:t>Variation in CO2 emissions with </a:t>
            </a:r>
            <a:r>
              <a:rPr lang="en-IN" dirty="0">
                <a:solidFill>
                  <a:srgbClr val="000000"/>
                </a:solidFill>
                <a:effectLst/>
                <a:latin typeface="Inter"/>
              </a:rPr>
              <a:t>Engine Size(L)</a:t>
            </a:r>
          </a:p>
          <a:p>
            <a:pPr algn="just"/>
            <a:r>
              <a:rPr lang="en-US" dirty="0">
                <a:solidFill>
                  <a:srgbClr val="000000"/>
                </a:solidFill>
                <a:effectLst/>
                <a:latin typeface="Inter"/>
              </a:rPr>
              <a:t>Variation in CO2 emissions with </a:t>
            </a:r>
            <a:r>
              <a:rPr lang="en-IN" dirty="0">
                <a:solidFill>
                  <a:srgbClr val="000000"/>
                </a:solidFill>
                <a:effectLst/>
                <a:latin typeface="Inter"/>
              </a:rPr>
              <a:t>Fuel Consumption Comb (L/100 km)</a:t>
            </a:r>
          </a:p>
        </p:txBody>
      </p:sp>
    </p:spTree>
    <p:extLst>
      <p:ext uri="{BB962C8B-B14F-4D97-AF65-F5344CB8AC3E}">
        <p14:creationId xmlns:p14="http://schemas.microsoft.com/office/powerpoint/2010/main" val="193393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6598-6D2D-4177-B4C9-0BD608EE2EB5}"/>
              </a:ext>
            </a:extLst>
          </p:cNvPr>
          <p:cNvSpPr>
            <a:spLocks noGrp="1"/>
          </p:cNvSpPr>
          <p:nvPr>
            <p:ph type="title"/>
          </p:nvPr>
        </p:nvSpPr>
        <p:spPr/>
        <p:txBody>
          <a:bodyPr/>
          <a:lstStyle/>
          <a:p>
            <a:pPr algn="just"/>
            <a:r>
              <a:rPr lang="en-IN" dirty="0"/>
              <a:t>INTRODUCTION</a:t>
            </a:r>
          </a:p>
        </p:txBody>
      </p:sp>
      <p:sp>
        <p:nvSpPr>
          <p:cNvPr id="3" name="Content Placeholder 2">
            <a:extLst>
              <a:ext uri="{FF2B5EF4-FFF2-40B4-BE49-F238E27FC236}">
                <a16:creationId xmlns:a16="http://schemas.microsoft.com/office/drawing/2014/main" id="{F431A150-58DB-413B-B90A-B99ECEB3479F}"/>
              </a:ext>
            </a:extLst>
          </p:cNvPr>
          <p:cNvSpPr>
            <a:spLocks noGrp="1"/>
          </p:cNvSpPr>
          <p:nvPr>
            <p:ph idx="1"/>
          </p:nvPr>
        </p:nvSpPr>
        <p:spPr/>
        <p:txBody>
          <a:bodyPr/>
          <a:lstStyle/>
          <a:p>
            <a:pPr marL="0" indent="0" algn="just">
              <a:buNone/>
            </a:pPr>
            <a:r>
              <a:rPr lang="en-US" b="0" i="0" dirty="0">
                <a:solidFill>
                  <a:srgbClr val="000000"/>
                </a:solidFill>
                <a:effectLst/>
                <a:latin typeface="Inter"/>
              </a:rPr>
              <a:t>The average Canadian car will burn 21 tones of gasoline over its lifespan that's equal to around 130 barrels of gasoline.</a:t>
            </a:r>
            <a:r>
              <a:rPr lang="en-IN" dirty="0">
                <a:latin typeface="Inter"/>
              </a:rPr>
              <a:t>As Emission of CO2 is a very serious problem ,</a:t>
            </a:r>
            <a:r>
              <a:rPr lang="en-US" b="0" dirty="0">
                <a:effectLst/>
                <a:latin typeface="Inter"/>
              </a:rPr>
              <a:t> We will explore the features by statistical distributions to find any outliers or skewness. From the EDA, we get to know which features will be relevant ,</a:t>
            </a:r>
            <a:r>
              <a:rPr lang="en-IN" dirty="0">
                <a:latin typeface="Inter"/>
              </a:rPr>
              <a:t>we will try to find the relationship between vehicles and CO2 emission , Fuel consumption by vehicles and CO2 emission, and many more comparison with CO2 emission with the help of charts and data visualization techniques</a:t>
            </a:r>
          </a:p>
        </p:txBody>
      </p:sp>
    </p:spTree>
    <p:extLst>
      <p:ext uri="{BB962C8B-B14F-4D97-AF65-F5344CB8AC3E}">
        <p14:creationId xmlns:p14="http://schemas.microsoft.com/office/powerpoint/2010/main" val="118535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6C44-D5A3-4869-B330-0B3CDDC33B25}"/>
              </a:ext>
            </a:extLst>
          </p:cNvPr>
          <p:cNvSpPr>
            <a:spLocks noGrp="1"/>
          </p:cNvSpPr>
          <p:nvPr>
            <p:ph type="title"/>
          </p:nvPr>
        </p:nvSpPr>
        <p:spPr/>
        <p:txBody>
          <a:bodyPr/>
          <a:lstStyle/>
          <a:p>
            <a:pPr algn="just"/>
            <a:r>
              <a:rPr lang="en-IN" dirty="0"/>
              <a:t>METHODOLOGY</a:t>
            </a:r>
          </a:p>
        </p:txBody>
      </p:sp>
      <p:sp>
        <p:nvSpPr>
          <p:cNvPr id="3" name="Content Placeholder 2">
            <a:extLst>
              <a:ext uri="{FF2B5EF4-FFF2-40B4-BE49-F238E27FC236}">
                <a16:creationId xmlns:a16="http://schemas.microsoft.com/office/drawing/2014/main" id="{9E3E28BC-BFBE-4FED-A74C-B152ABC2C8A6}"/>
              </a:ext>
            </a:extLst>
          </p:cNvPr>
          <p:cNvSpPr>
            <a:spLocks noGrp="1"/>
          </p:cNvSpPr>
          <p:nvPr>
            <p:ph idx="1"/>
          </p:nvPr>
        </p:nvSpPr>
        <p:spPr/>
        <p:txBody>
          <a:bodyPr>
            <a:normAutofit/>
          </a:bodyPr>
          <a:lstStyle/>
          <a:p>
            <a:pPr marL="457200" indent="-457200" algn="just">
              <a:buAutoNum type="arabicPeriod"/>
            </a:pPr>
            <a:r>
              <a:rPr lang="en-IN" dirty="0"/>
              <a:t>LIBRARIES AND PLOTS USED</a:t>
            </a:r>
            <a:endParaRPr lang="en-US" dirty="0">
              <a:latin typeface="Inter"/>
            </a:endParaRPr>
          </a:p>
          <a:p>
            <a:pPr marL="457200" indent="-457200" algn="just">
              <a:buAutoNum type="arabicPeriod"/>
            </a:pPr>
            <a:r>
              <a:rPr lang="en-US" b="0" i="0" dirty="0">
                <a:effectLst/>
                <a:latin typeface="Inter"/>
              </a:rPr>
              <a:t>DATA INFORMATION </a:t>
            </a:r>
          </a:p>
          <a:p>
            <a:pPr marL="457200" indent="-457200" algn="just">
              <a:buAutoNum type="arabicPeriod"/>
            </a:pPr>
            <a:r>
              <a:rPr lang="en-US" dirty="0">
                <a:latin typeface="Inter"/>
              </a:rPr>
              <a:t> DATA PREPROCESSING</a:t>
            </a:r>
            <a:endParaRPr lang="en-IN" dirty="0">
              <a:latin typeface="Inter"/>
            </a:endParaRPr>
          </a:p>
        </p:txBody>
      </p:sp>
    </p:spTree>
    <p:extLst>
      <p:ext uri="{BB962C8B-B14F-4D97-AF65-F5344CB8AC3E}">
        <p14:creationId xmlns:p14="http://schemas.microsoft.com/office/powerpoint/2010/main" val="244658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26B8F-40C8-475E-B484-7672BA6B444E}"/>
              </a:ext>
            </a:extLst>
          </p:cNvPr>
          <p:cNvSpPr>
            <a:spLocks noGrp="1"/>
          </p:cNvSpPr>
          <p:nvPr>
            <p:ph type="title"/>
          </p:nvPr>
        </p:nvSpPr>
        <p:spPr/>
        <p:txBody>
          <a:bodyPr/>
          <a:lstStyle/>
          <a:p>
            <a:pPr algn="just"/>
            <a:r>
              <a:rPr lang="en-IN" dirty="0"/>
              <a:t>Libraries And Plot Used</a:t>
            </a:r>
          </a:p>
        </p:txBody>
      </p:sp>
      <p:sp>
        <p:nvSpPr>
          <p:cNvPr id="3" name="Text Placeholder 2">
            <a:extLst>
              <a:ext uri="{FF2B5EF4-FFF2-40B4-BE49-F238E27FC236}">
                <a16:creationId xmlns:a16="http://schemas.microsoft.com/office/drawing/2014/main" id="{20096C52-08C3-4A39-806D-DCB894385FB0}"/>
              </a:ext>
            </a:extLst>
          </p:cNvPr>
          <p:cNvSpPr>
            <a:spLocks noGrp="1"/>
          </p:cNvSpPr>
          <p:nvPr>
            <p:ph type="body" idx="1"/>
          </p:nvPr>
        </p:nvSpPr>
        <p:spPr/>
        <p:txBody>
          <a:bodyPr/>
          <a:lstStyle/>
          <a:p>
            <a:r>
              <a:rPr lang="en-US" dirty="0">
                <a:latin typeface="urw-din"/>
              </a:rPr>
              <a:t>LIBRARY USED:</a:t>
            </a:r>
          </a:p>
        </p:txBody>
      </p:sp>
      <p:sp>
        <p:nvSpPr>
          <p:cNvPr id="4" name="Content Placeholder 3">
            <a:extLst>
              <a:ext uri="{FF2B5EF4-FFF2-40B4-BE49-F238E27FC236}">
                <a16:creationId xmlns:a16="http://schemas.microsoft.com/office/drawing/2014/main" id="{926AB997-8BA7-4BC5-A645-148C028307DC}"/>
              </a:ext>
            </a:extLst>
          </p:cNvPr>
          <p:cNvSpPr>
            <a:spLocks noGrp="1"/>
          </p:cNvSpPr>
          <p:nvPr>
            <p:ph sz="half" idx="2"/>
          </p:nvPr>
        </p:nvSpPr>
        <p:spPr/>
        <p:txBody>
          <a:bodyPr>
            <a:normAutofit/>
          </a:bodyPr>
          <a:lstStyle/>
          <a:p>
            <a:pPr fontAlgn="base"/>
            <a:r>
              <a:rPr lang="en-US" b="0" i="0" dirty="0">
                <a:effectLst/>
                <a:latin typeface="Inter"/>
              </a:rPr>
              <a:t>NumPy </a:t>
            </a:r>
          </a:p>
          <a:p>
            <a:pPr fontAlgn="base"/>
            <a:r>
              <a:rPr lang="en-US" dirty="0">
                <a:latin typeface="Inter"/>
              </a:rPr>
              <a:t>Pandas</a:t>
            </a:r>
          </a:p>
          <a:p>
            <a:pPr fontAlgn="base"/>
            <a:r>
              <a:rPr lang="en-US" b="0" i="0" dirty="0">
                <a:effectLst/>
                <a:latin typeface="Inter"/>
              </a:rPr>
              <a:t>Seaborn</a:t>
            </a:r>
          </a:p>
          <a:p>
            <a:pPr fontAlgn="base"/>
            <a:r>
              <a:rPr lang="en-US" b="0" i="0" dirty="0">
                <a:effectLst/>
                <a:latin typeface="Inter"/>
              </a:rPr>
              <a:t>Matplotlib</a:t>
            </a:r>
          </a:p>
          <a:p>
            <a:r>
              <a:rPr lang="en-IN" dirty="0" err="1">
                <a:latin typeface="Inter"/>
              </a:rPr>
              <a:t>Potly</a:t>
            </a:r>
            <a:endParaRPr lang="en-IN" dirty="0">
              <a:latin typeface="Inter"/>
            </a:endParaRPr>
          </a:p>
        </p:txBody>
      </p:sp>
      <p:sp>
        <p:nvSpPr>
          <p:cNvPr id="5" name="Text Placeholder 4">
            <a:extLst>
              <a:ext uri="{FF2B5EF4-FFF2-40B4-BE49-F238E27FC236}">
                <a16:creationId xmlns:a16="http://schemas.microsoft.com/office/drawing/2014/main" id="{A8857F28-DEC3-4899-8ACF-C5FB82643FC7}"/>
              </a:ext>
            </a:extLst>
          </p:cNvPr>
          <p:cNvSpPr>
            <a:spLocks noGrp="1"/>
          </p:cNvSpPr>
          <p:nvPr>
            <p:ph type="body" sz="quarter" idx="3"/>
          </p:nvPr>
        </p:nvSpPr>
        <p:spPr/>
        <p:txBody>
          <a:bodyPr/>
          <a:lstStyle/>
          <a:p>
            <a:r>
              <a:rPr lang="en-US" b="0" i="0" dirty="0">
                <a:effectLst/>
                <a:latin typeface="urw-din"/>
              </a:rPr>
              <a:t>PLOTS:</a:t>
            </a:r>
          </a:p>
        </p:txBody>
      </p:sp>
      <p:sp>
        <p:nvSpPr>
          <p:cNvPr id="6" name="Content Placeholder 5">
            <a:extLst>
              <a:ext uri="{FF2B5EF4-FFF2-40B4-BE49-F238E27FC236}">
                <a16:creationId xmlns:a16="http://schemas.microsoft.com/office/drawing/2014/main" id="{736AC127-A77A-4F2D-9143-F88E8EF20435}"/>
              </a:ext>
            </a:extLst>
          </p:cNvPr>
          <p:cNvSpPr>
            <a:spLocks noGrp="1"/>
          </p:cNvSpPr>
          <p:nvPr>
            <p:ph sz="quarter" idx="4"/>
          </p:nvPr>
        </p:nvSpPr>
        <p:spPr/>
        <p:txBody>
          <a:bodyPr>
            <a:normAutofit/>
          </a:bodyPr>
          <a:lstStyle/>
          <a:p>
            <a:pPr fontAlgn="base"/>
            <a:r>
              <a:rPr lang="en-US" b="0" i="0" dirty="0">
                <a:effectLst/>
                <a:latin typeface="Inter"/>
              </a:rPr>
              <a:t>Bar chart</a:t>
            </a:r>
          </a:p>
          <a:p>
            <a:pPr fontAlgn="base"/>
            <a:r>
              <a:rPr lang="en-US" dirty="0">
                <a:latin typeface="Inter"/>
              </a:rPr>
              <a:t>Line chart</a:t>
            </a:r>
          </a:p>
          <a:p>
            <a:pPr fontAlgn="base"/>
            <a:r>
              <a:rPr lang="en-US" b="0" i="0" dirty="0">
                <a:effectLst/>
                <a:latin typeface="Inter"/>
              </a:rPr>
              <a:t>Pie chart</a:t>
            </a:r>
          </a:p>
          <a:p>
            <a:pPr fontAlgn="base"/>
            <a:r>
              <a:rPr lang="en-US" dirty="0">
                <a:latin typeface="Inter"/>
              </a:rPr>
              <a:t>Scatter plot</a:t>
            </a:r>
          </a:p>
          <a:p>
            <a:pPr fontAlgn="base"/>
            <a:r>
              <a:rPr lang="en-US" dirty="0">
                <a:latin typeface="Inter"/>
              </a:rPr>
              <a:t>Box plot</a:t>
            </a:r>
            <a:endParaRPr lang="en-US" b="0" i="0" dirty="0">
              <a:effectLst/>
              <a:latin typeface="Inter"/>
            </a:endParaRPr>
          </a:p>
        </p:txBody>
      </p:sp>
    </p:spTree>
    <p:extLst>
      <p:ext uri="{BB962C8B-B14F-4D97-AF65-F5344CB8AC3E}">
        <p14:creationId xmlns:p14="http://schemas.microsoft.com/office/powerpoint/2010/main" val="360363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CE23-73C0-4E65-BA3A-5D1D3A9A3EC0}"/>
              </a:ext>
            </a:extLst>
          </p:cNvPr>
          <p:cNvSpPr>
            <a:spLocks noGrp="1"/>
          </p:cNvSpPr>
          <p:nvPr>
            <p:ph type="title"/>
          </p:nvPr>
        </p:nvSpPr>
        <p:spPr/>
        <p:txBody>
          <a:bodyPr/>
          <a:lstStyle/>
          <a:p>
            <a:pPr algn="just"/>
            <a:r>
              <a:rPr lang="en-IN" dirty="0"/>
              <a:t> Data information</a:t>
            </a:r>
          </a:p>
        </p:txBody>
      </p:sp>
      <p:sp>
        <p:nvSpPr>
          <p:cNvPr id="3" name="Content Placeholder 2">
            <a:extLst>
              <a:ext uri="{FF2B5EF4-FFF2-40B4-BE49-F238E27FC236}">
                <a16:creationId xmlns:a16="http://schemas.microsoft.com/office/drawing/2014/main" id="{D71E23FA-E569-4D86-8BF7-8FED30C9A507}"/>
              </a:ext>
            </a:extLst>
          </p:cNvPr>
          <p:cNvSpPr>
            <a:spLocks noGrp="1"/>
          </p:cNvSpPr>
          <p:nvPr>
            <p:ph idx="1"/>
          </p:nvPr>
        </p:nvSpPr>
        <p:spPr/>
        <p:txBody>
          <a:bodyPr>
            <a:normAutofit/>
          </a:bodyPr>
          <a:lstStyle/>
          <a:p>
            <a:pPr algn="just"/>
            <a:r>
              <a:rPr lang="en-US" i="0" dirty="0">
                <a:effectLst/>
                <a:latin typeface="Inter"/>
              </a:rPr>
              <a:t>Make= Company of the vehicle</a:t>
            </a:r>
          </a:p>
          <a:p>
            <a:pPr algn="just"/>
            <a:r>
              <a:rPr lang="en-US" i="0" dirty="0">
                <a:effectLst/>
                <a:latin typeface="Inter"/>
              </a:rPr>
              <a:t>Model= Car model</a:t>
            </a:r>
          </a:p>
          <a:p>
            <a:pPr algn="just"/>
            <a:r>
              <a:rPr lang="en-US" i="0" dirty="0">
                <a:effectLst/>
                <a:latin typeface="Inter"/>
              </a:rPr>
              <a:t>Vehicle Class= Class of vehicle depending on their utility, capacity and weight</a:t>
            </a:r>
          </a:p>
          <a:p>
            <a:pPr algn="just"/>
            <a:r>
              <a:rPr lang="en-US" i="0" dirty="0">
                <a:effectLst/>
                <a:latin typeface="Inter"/>
              </a:rPr>
              <a:t>Engine Size = Size of engine used in Litre</a:t>
            </a:r>
          </a:p>
          <a:p>
            <a:pPr algn="just"/>
            <a:r>
              <a:rPr lang="en-US" i="0" dirty="0">
                <a:effectLst/>
                <a:latin typeface="Inter"/>
              </a:rPr>
              <a:t>Cylinders= Number of cylinders, Generally, the more cylinders your engine has, the more power is produced. </a:t>
            </a:r>
          </a:p>
        </p:txBody>
      </p:sp>
    </p:spTree>
    <p:extLst>
      <p:ext uri="{BB962C8B-B14F-4D97-AF65-F5344CB8AC3E}">
        <p14:creationId xmlns:p14="http://schemas.microsoft.com/office/powerpoint/2010/main" val="3059613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8F62-8B6D-4185-93BA-6EE0A28BF78E}"/>
              </a:ext>
            </a:extLst>
          </p:cNvPr>
          <p:cNvSpPr>
            <a:spLocks noGrp="1"/>
          </p:cNvSpPr>
          <p:nvPr>
            <p:ph type="title"/>
          </p:nvPr>
        </p:nvSpPr>
        <p:spPr/>
        <p:txBody>
          <a:bodyPr/>
          <a:lstStyle/>
          <a:p>
            <a:pPr algn="just"/>
            <a:r>
              <a:rPr lang="en-IN" dirty="0"/>
              <a:t>Data information</a:t>
            </a:r>
          </a:p>
        </p:txBody>
      </p:sp>
      <p:sp>
        <p:nvSpPr>
          <p:cNvPr id="3" name="Content Placeholder 2">
            <a:extLst>
              <a:ext uri="{FF2B5EF4-FFF2-40B4-BE49-F238E27FC236}">
                <a16:creationId xmlns:a16="http://schemas.microsoft.com/office/drawing/2014/main" id="{7B50CCF1-62E7-4185-B8DE-3859920A5498}"/>
              </a:ext>
            </a:extLst>
          </p:cNvPr>
          <p:cNvSpPr>
            <a:spLocks noGrp="1"/>
          </p:cNvSpPr>
          <p:nvPr>
            <p:ph idx="1"/>
          </p:nvPr>
        </p:nvSpPr>
        <p:spPr/>
        <p:txBody>
          <a:bodyPr>
            <a:normAutofit fontScale="92500" lnSpcReduction="20000"/>
          </a:bodyPr>
          <a:lstStyle/>
          <a:p>
            <a:pPr algn="just"/>
            <a:r>
              <a:rPr lang="en-US" b="0" i="0" dirty="0">
                <a:effectLst/>
                <a:latin typeface="Inter"/>
              </a:rPr>
              <a:t>Transmission = Transmission type with number of gears</a:t>
            </a:r>
          </a:p>
          <a:p>
            <a:pPr algn="just"/>
            <a:r>
              <a:rPr lang="en-US" b="0" i="0" dirty="0">
                <a:effectLst/>
                <a:latin typeface="Inter"/>
              </a:rPr>
              <a:t>Fuel type =Type of Fuel used</a:t>
            </a:r>
          </a:p>
          <a:p>
            <a:pPr algn="just"/>
            <a:r>
              <a:rPr lang="en-US" b="0" i="0" dirty="0">
                <a:effectLst/>
                <a:latin typeface="Inter"/>
              </a:rPr>
              <a:t>Fuel Consumption City=Fuel consumption in city roads (L/100 km)</a:t>
            </a:r>
          </a:p>
          <a:p>
            <a:pPr algn="just"/>
            <a:r>
              <a:rPr lang="en-US" b="0" i="0" dirty="0">
                <a:effectLst/>
                <a:latin typeface="Inter"/>
              </a:rPr>
              <a:t>Fuel Consumption Hwy=Fuel consumption in Hwy roads (L/100 km)</a:t>
            </a:r>
          </a:p>
          <a:p>
            <a:pPr algn="just"/>
            <a:r>
              <a:rPr lang="en-US" b="0" i="0" dirty="0">
                <a:effectLst/>
                <a:latin typeface="Inter"/>
              </a:rPr>
              <a:t>Fuel Consumption Comb=The combined fuel consumption (55% city, 45% highway) is shown in L/100 km</a:t>
            </a:r>
          </a:p>
          <a:p>
            <a:pPr algn="just"/>
            <a:r>
              <a:rPr lang="en-US" b="0" i="0" dirty="0">
                <a:effectLst/>
                <a:latin typeface="Inter"/>
              </a:rPr>
              <a:t>Fuel Consumption Comb mpg =The combined fuel consumption in both city and highway is shown in mile per gallon(mpg)</a:t>
            </a:r>
            <a:endParaRPr lang="en-IN" dirty="0">
              <a:latin typeface="Inter"/>
            </a:endParaRPr>
          </a:p>
        </p:txBody>
      </p:sp>
    </p:spTree>
    <p:extLst>
      <p:ext uri="{BB962C8B-B14F-4D97-AF65-F5344CB8AC3E}">
        <p14:creationId xmlns:p14="http://schemas.microsoft.com/office/powerpoint/2010/main" val="1492616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840</TotalTime>
  <Words>965</Words>
  <Application>Microsoft Office PowerPoint</Application>
  <PresentationFormat>Widescreen</PresentationFormat>
  <Paragraphs>88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Inter</vt:lpstr>
      <vt:lpstr>urw-din</vt:lpstr>
      <vt:lpstr>Parallax</vt:lpstr>
      <vt:lpstr>Presentation on CO2 emission by vehicles</vt:lpstr>
      <vt:lpstr>OUTLINE</vt:lpstr>
      <vt:lpstr>PROBLEM DEFINITION</vt:lpstr>
      <vt:lpstr>OBJECTIVES</vt:lpstr>
      <vt:lpstr>INTRODUCTION</vt:lpstr>
      <vt:lpstr>METHODOLOGY</vt:lpstr>
      <vt:lpstr>Libraries And Plot Used</vt:lpstr>
      <vt:lpstr> Data information</vt:lpstr>
      <vt:lpstr>Data information</vt:lpstr>
      <vt:lpstr>Data information</vt:lpstr>
      <vt:lpstr>Data pre-processing</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CO2 emission by vehicles</dc:title>
  <dc:creator>Sneh Shah</dc:creator>
  <cp:lastModifiedBy>Sneh Shah</cp:lastModifiedBy>
  <cp:revision>17</cp:revision>
  <dcterms:created xsi:type="dcterms:W3CDTF">2021-11-27T15:05:53Z</dcterms:created>
  <dcterms:modified xsi:type="dcterms:W3CDTF">2021-12-02T11:49:54Z</dcterms:modified>
</cp:coreProperties>
</file>