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57" r:id="rId3"/>
    <p:sldId id="258" r:id="rId4"/>
    <p:sldId id="261" r:id="rId5"/>
    <p:sldId id="259" r:id="rId6"/>
    <p:sldId id="260" r:id="rId7"/>
    <p:sldId id="262" r:id="rId8"/>
    <p:sldId id="271" r:id="rId9"/>
    <p:sldId id="263" r:id="rId10"/>
    <p:sldId id="273" r:id="rId11"/>
    <p:sldId id="274" r:id="rId12"/>
    <p:sldId id="265" r:id="rId13"/>
    <p:sldId id="275" r:id="rId14"/>
    <p:sldId id="266" r:id="rId15"/>
    <p:sldId id="267" r:id="rId16"/>
    <p:sldId id="268" r:id="rId17"/>
    <p:sldId id="269" r:id="rId18"/>
    <p:sldId id="276" r:id="rId19"/>
    <p:sldId id="277" r:id="rId20"/>
    <p:sldId id="278" r:id="rId21"/>
    <p:sldId id="279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3B62D-38A4-482C-A0B3-4FD93C31E7C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E2C551-A044-4084-9CAA-38E10D677D4C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1C863BCB-0D7B-4219-9BBD-99007262936C}" type="parTrans" cxnId="{700C93A2-F421-433D-A040-A77303A13B20}">
      <dgm:prSet/>
      <dgm:spPr/>
      <dgm:t>
        <a:bodyPr/>
        <a:lstStyle/>
        <a:p>
          <a:endParaRPr lang="en-IN"/>
        </a:p>
      </dgm:t>
    </dgm:pt>
    <dgm:pt modelId="{C2B69C0C-71EC-4778-B3A3-F81FB2639EC6}" type="sibTrans" cxnId="{700C93A2-F421-433D-A040-A77303A13B20}">
      <dgm:prSet/>
      <dgm:spPr/>
      <dgm:t>
        <a:bodyPr/>
        <a:lstStyle/>
        <a:p>
          <a:endParaRPr lang="en-IN"/>
        </a:p>
      </dgm:t>
    </dgm:pt>
    <dgm:pt modelId="{27F88F09-1A66-4B6D-AAF6-19BB53D91D19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F9A7837D-AF5A-4042-97D6-3851B4553083}" type="parTrans" cxnId="{31EA71AA-6BF9-4305-B9E1-6C95CC3E4126}">
      <dgm:prSet/>
      <dgm:spPr/>
      <dgm:t>
        <a:bodyPr/>
        <a:lstStyle/>
        <a:p>
          <a:endParaRPr lang="en-IN"/>
        </a:p>
      </dgm:t>
    </dgm:pt>
    <dgm:pt modelId="{7A0F55CD-8864-4D5E-B64B-B5A06775C34B}" type="sibTrans" cxnId="{31EA71AA-6BF9-4305-B9E1-6C95CC3E4126}">
      <dgm:prSet/>
      <dgm:spPr/>
      <dgm:t>
        <a:bodyPr/>
        <a:lstStyle/>
        <a:p>
          <a:endParaRPr lang="en-IN"/>
        </a:p>
      </dgm:t>
    </dgm:pt>
    <dgm:pt modelId="{C5B6A1FB-9146-4FEC-AEC2-F67A968F405C}">
      <dgm:prSet phldrT="[Text]"/>
      <dgm:spPr/>
      <dgm:t>
        <a:bodyPr/>
        <a:lstStyle/>
        <a:p>
          <a:r>
            <a:rPr lang="en-US" dirty="0"/>
            <a:t>Feature Engineering</a:t>
          </a:r>
          <a:endParaRPr lang="en-IN" dirty="0"/>
        </a:p>
      </dgm:t>
    </dgm:pt>
    <dgm:pt modelId="{6B4A8E8C-32A1-4593-ABD6-62E32EB51DA4}" type="parTrans" cxnId="{DE2F6832-6A66-456F-AAFD-969B07A86878}">
      <dgm:prSet/>
      <dgm:spPr/>
      <dgm:t>
        <a:bodyPr/>
        <a:lstStyle/>
        <a:p>
          <a:endParaRPr lang="en-IN"/>
        </a:p>
      </dgm:t>
    </dgm:pt>
    <dgm:pt modelId="{FF64A819-D3B0-47C6-940F-5D96D5E55FCF}" type="sibTrans" cxnId="{DE2F6832-6A66-456F-AAFD-969B07A86878}">
      <dgm:prSet/>
      <dgm:spPr/>
      <dgm:t>
        <a:bodyPr/>
        <a:lstStyle/>
        <a:p>
          <a:endParaRPr lang="en-IN"/>
        </a:p>
      </dgm:t>
    </dgm:pt>
    <dgm:pt modelId="{28EFB4CC-345F-4E16-9B3E-862E324595D6}">
      <dgm:prSet/>
      <dgm:spPr/>
      <dgm:t>
        <a:bodyPr/>
        <a:lstStyle/>
        <a:p>
          <a:r>
            <a:rPr lang="en-US" dirty="0"/>
            <a:t>Data Modelling</a:t>
          </a:r>
        </a:p>
      </dgm:t>
    </dgm:pt>
    <dgm:pt modelId="{EB7AC4AD-E0AE-4C36-9A91-37EBC68BD06E}" type="parTrans" cxnId="{4880F957-7D0C-4BB8-B9C4-0AE9CDC6EDC3}">
      <dgm:prSet/>
      <dgm:spPr/>
      <dgm:t>
        <a:bodyPr/>
        <a:lstStyle/>
        <a:p>
          <a:endParaRPr lang="en-IN"/>
        </a:p>
      </dgm:t>
    </dgm:pt>
    <dgm:pt modelId="{8455D9A0-CC4B-4769-B66A-3AE46AAE92A5}" type="sibTrans" cxnId="{4880F957-7D0C-4BB8-B9C4-0AE9CDC6EDC3}">
      <dgm:prSet/>
      <dgm:spPr/>
      <dgm:t>
        <a:bodyPr/>
        <a:lstStyle/>
        <a:p>
          <a:endParaRPr lang="en-IN"/>
        </a:p>
      </dgm:t>
    </dgm:pt>
    <dgm:pt modelId="{8160B432-C638-4F52-AE71-FF633CED1BE4}" type="pres">
      <dgm:prSet presAssocID="{8F63B62D-38A4-482C-A0B3-4FD93C31E7C2}" presName="compositeShape" presStyleCnt="0">
        <dgm:presLayoutVars>
          <dgm:dir/>
          <dgm:resizeHandles/>
        </dgm:presLayoutVars>
      </dgm:prSet>
      <dgm:spPr/>
    </dgm:pt>
    <dgm:pt modelId="{862B8015-2F49-495E-8326-B8E181532E80}" type="pres">
      <dgm:prSet presAssocID="{8F63B62D-38A4-482C-A0B3-4FD93C31E7C2}" presName="pyramid" presStyleLbl="node1" presStyleIdx="0" presStyleCnt="1"/>
      <dgm:spPr/>
    </dgm:pt>
    <dgm:pt modelId="{83AEC53E-8C24-4F9C-B24F-E81D0186904C}" type="pres">
      <dgm:prSet presAssocID="{8F63B62D-38A4-482C-A0B3-4FD93C31E7C2}" presName="theList" presStyleCnt="0"/>
      <dgm:spPr/>
    </dgm:pt>
    <dgm:pt modelId="{305E88DF-0DB4-40E6-BF88-99683C8AA403}" type="pres">
      <dgm:prSet presAssocID="{98E2C551-A044-4084-9CAA-38E10D677D4C}" presName="aNode" presStyleLbl="fgAcc1" presStyleIdx="0" presStyleCnt="4">
        <dgm:presLayoutVars>
          <dgm:bulletEnabled val="1"/>
        </dgm:presLayoutVars>
      </dgm:prSet>
      <dgm:spPr/>
    </dgm:pt>
    <dgm:pt modelId="{E839798B-E595-46D0-A9E6-9130178CB0FA}" type="pres">
      <dgm:prSet presAssocID="{98E2C551-A044-4084-9CAA-38E10D677D4C}" presName="aSpace" presStyleCnt="0"/>
      <dgm:spPr/>
    </dgm:pt>
    <dgm:pt modelId="{9B5CD93E-E14C-459F-8E8B-CC04315CF5C3}" type="pres">
      <dgm:prSet presAssocID="{27F88F09-1A66-4B6D-AAF6-19BB53D91D19}" presName="aNode" presStyleLbl="fgAcc1" presStyleIdx="1" presStyleCnt="4">
        <dgm:presLayoutVars>
          <dgm:bulletEnabled val="1"/>
        </dgm:presLayoutVars>
      </dgm:prSet>
      <dgm:spPr/>
    </dgm:pt>
    <dgm:pt modelId="{7F1C53F1-4CC1-4D67-8F57-78611BF0935A}" type="pres">
      <dgm:prSet presAssocID="{27F88F09-1A66-4B6D-AAF6-19BB53D91D19}" presName="aSpace" presStyleCnt="0"/>
      <dgm:spPr/>
    </dgm:pt>
    <dgm:pt modelId="{8D701330-B8F6-4F6D-BD4B-AF4DD62BC140}" type="pres">
      <dgm:prSet presAssocID="{C5B6A1FB-9146-4FEC-AEC2-F67A968F405C}" presName="aNode" presStyleLbl="fgAcc1" presStyleIdx="2" presStyleCnt="4">
        <dgm:presLayoutVars>
          <dgm:bulletEnabled val="1"/>
        </dgm:presLayoutVars>
      </dgm:prSet>
      <dgm:spPr/>
    </dgm:pt>
    <dgm:pt modelId="{75F20439-8635-42F1-BF8F-3146E579D3EA}" type="pres">
      <dgm:prSet presAssocID="{C5B6A1FB-9146-4FEC-AEC2-F67A968F405C}" presName="aSpace" presStyleCnt="0"/>
      <dgm:spPr/>
    </dgm:pt>
    <dgm:pt modelId="{9E9648B3-EC64-4202-9AC7-8D3EB23B52FD}" type="pres">
      <dgm:prSet presAssocID="{28EFB4CC-345F-4E16-9B3E-862E324595D6}" presName="aNode" presStyleLbl="fgAcc1" presStyleIdx="3" presStyleCnt="4">
        <dgm:presLayoutVars>
          <dgm:bulletEnabled val="1"/>
        </dgm:presLayoutVars>
      </dgm:prSet>
      <dgm:spPr/>
    </dgm:pt>
    <dgm:pt modelId="{1F33E5FE-9C66-4B66-B727-7DE3B3AF8511}" type="pres">
      <dgm:prSet presAssocID="{28EFB4CC-345F-4E16-9B3E-862E324595D6}" presName="aSpace" presStyleCnt="0"/>
      <dgm:spPr/>
    </dgm:pt>
  </dgm:ptLst>
  <dgm:cxnLst>
    <dgm:cxn modelId="{F6A8B114-DB64-4AD9-B37B-749024D1A990}" type="presOf" srcId="{98E2C551-A044-4084-9CAA-38E10D677D4C}" destId="{305E88DF-0DB4-40E6-BF88-99683C8AA403}" srcOrd="0" destOrd="0" presId="urn:microsoft.com/office/officeart/2005/8/layout/pyramid2"/>
    <dgm:cxn modelId="{D7230F1B-CE08-44A5-BE78-CDC7D4176E16}" type="presOf" srcId="{8F63B62D-38A4-482C-A0B3-4FD93C31E7C2}" destId="{8160B432-C638-4F52-AE71-FF633CED1BE4}" srcOrd="0" destOrd="0" presId="urn:microsoft.com/office/officeart/2005/8/layout/pyramid2"/>
    <dgm:cxn modelId="{DE2F6832-6A66-456F-AAFD-969B07A86878}" srcId="{8F63B62D-38A4-482C-A0B3-4FD93C31E7C2}" destId="{C5B6A1FB-9146-4FEC-AEC2-F67A968F405C}" srcOrd="2" destOrd="0" parTransId="{6B4A8E8C-32A1-4593-ABD6-62E32EB51DA4}" sibTransId="{FF64A819-D3B0-47C6-940F-5D96D5E55FCF}"/>
    <dgm:cxn modelId="{ACA5DF41-6895-4B87-B259-A1771E5F00D1}" type="presOf" srcId="{28EFB4CC-345F-4E16-9B3E-862E324595D6}" destId="{9E9648B3-EC64-4202-9AC7-8D3EB23B52FD}" srcOrd="0" destOrd="0" presId="urn:microsoft.com/office/officeart/2005/8/layout/pyramid2"/>
    <dgm:cxn modelId="{26E8D74D-20E0-4DEE-A4A9-3095D6916654}" type="presOf" srcId="{27F88F09-1A66-4B6D-AAF6-19BB53D91D19}" destId="{9B5CD93E-E14C-459F-8E8B-CC04315CF5C3}" srcOrd="0" destOrd="0" presId="urn:microsoft.com/office/officeart/2005/8/layout/pyramid2"/>
    <dgm:cxn modelId="{4880F957-7D0C-4BB8-B9C4-0AE9CDC6EDC3}" srcId="{8F63B62D-38A4-482C-A0B3-4FD93C31E7C2}" destId="{28EFB4CC-345F-4E16-9B3E-862E324595D6}" srcOrd="3" destOrd="0" parTransId="{EB7AC4AD-E0AE-4C36-9A91-37EBC68BD06E}" sibTransId="{8455D9A0-CC4B-4769-B66A-3AE46AAE92A5}"/>
    <dgm:cxn modelId="{700C93A2-F421-433D-A040-A77303A13B20}" srcId="{8F63B62D-38A4-482C-A0B3-4FD93C31E7C2}" destId="{98E2C551-A044-4084-9CAA-38E10D677D4C}" srcOrd="0" destOrd="0" parTransId="{1C863BCB-0D7B-4219-9BBD-99007262936C}" sibTransId="{C2B69C0C-71EC-4778-B3A3-F81FB2639EC6}"/>
    <dgm:cxn modelId="{31EA71AA-6BF9-4305-B9E1-6C95CC3E4126}" srcId="{8F63B62D-38A4-482C-A0B3-4FD93C31E7C2}" destId="{27F88F09-1A66-4B6D-AAF6-19BB53D91D19}" srcOrd="1" destOrd="0" parTransId="{F9A7837D-AF5A-4042-97D6-3851B4553083}" sibTransId="{7A0F55CD-8864-4D5E-B64B-B5A06775C34B}"/>
    <dgm:cxn modelId="{89448FE8-BE7B-4D64-A15A-FD13E3A12C58}" type="presOf" srcId="{C5B6A1FB-9146-4FEC-AEC2-F67A968F405C}" destId="{8D701330-B8F6-4F6D-BD4B-AF4DD62BC140}" srcOrd="0" destOrd="0" presId="urn:microsoft.com/office/officeart/2005/8/layout/pyramid2"/>
    <dgm:cxn modelId="{A40A2B97-E0A1-40DE-BB11-9A61CD456663}" type="presParOf" srcId="{8160B432-C638-4F52-AE71-FF633CED1BE4}" destId="{862B8015-2F49-495E-8326-B8E181532E80}" srcOrd="0" destOrd="0" presId="urn:microsoft.com/office/officeart/2005/8/layout/pyramid2"/>
    <dgm:cxn modelId="{D7EF5462-0715-42F8-A988-6B93FF24014F}" type="presParOf" srcId="{8160B432-C638-4F52-AE71-FF633CED1BE4}" destId="{83AEC53E-8C24-4F9C-B24F-E81D0186904C}" srcOrd="1" destOrd="0" presId="urn:microsoft.com/office/officeart/2005/8/layout/pyramid2"/>
    <dgm:cxn modelId="{439C5DF9-2D1C-4A41-BB64-53309A95E9B6}" type="presParOf" srcId="{83AEC53E-8C24-4F9C-B24F-E81D0186904C}" destId="{305E88DF-0DB4-40E6-BF88-99683C8AA403}" srcOrd="0" destOrd="0" presId="urn:microsoft.com/office/officeart/2005/8/layout/pyramid2"/>
    <dgm:cxn modelId="{BFD112E0-5651-4C3C-994B-572B22DB1240}" type="presParOf" srcId="{83AEC53E-8C24-4F9C-B24F-E81D0186904C}" destId="{E839798B-E595-46D0-A9E6-9130178CB0FA}" srcOrd="1" destOrd="0" presId="urn:microsoft.com/office/officeart/2005/8/layout/pyramid2"/>
    <dgm:cxn modelId="{B0062B0F-56B7-4F1C-98F0-44854D533D75}" type="presParOf" srcId="{83AEC53E-8C24-4F9C-B24F-E81D0186904C}" destId="{9B5CD93E-E14C-459F-8E8B-CC04315CF5C3}" srcOrd="2" destOrd="0" presId="urn:microsoft.com/office/officeart/2005/8/layout/pyramid2"/>
    <dgm:cxn modelId="{D6459DB5-E9D3-4877-9359-2B1E4DD52D67}" type="presParOf" srcId="{83AEC53E-8C24-4F9C-B24F-E81D0186904C}" destId="{7F1C53F1-4CC1-4D67-8F57-78611BF0935A}" srcOrd="3" destOrd="0" presId="urn:microsoft.com/office/officeart/2005/8/layout/pyramid2"/>
    <dgm:cxn modelId="{ADF0379D-7938-4E66-BB02-DF6FDCBDDA4B}" type="presParOf" srcId="{83AEC53E-8C24-4F9C-B24F-E81D0186904C}" destId="{8D701330-B8F6-4F6D-BD4B-AF4DD62BC140}" srcOrd="4" destOrd="0" presId="urn:microsoft.com/office/officeart/2005/8/layout/pyramid2"/>
    <dgm:cxn modelId="{989F682F-8903-4DDA-947F-721A1ECC0512}" type="presParOf" srcId="{83AEC53E-8C24-4F9C-B24F-E81D0186904C}" destId="{75F20439-8635-42F1-BF8F-3146E579D3EA}" srcOrd="5" destOrd="0" presId="urn:microsoft.com/office/officeart/2005/8/layout/pyramid2"/>
    <dgm:cxn modelId="{675284C4-9D05-412E-916B-0E6CF97F5F9E}" type="presParOf" srcId="{83AEC53E-8C24-4F9C-B24F-E81D0186904C}" destId="{9E9648B3-EC64-4202-9AC7-8D3EB23B52FD}" srcOrd="6" destOrd="0" presId="urn:microsoft.com/office/officeart/2005/8/layout/pyramid2"/>
    <dgm:cxn modelId="{8BE7E4F6-1BB8-495D-BB38-627E68F0618E}" type="presParOf" srcId="{83AEC53E-8C24-4F9C-B24F-E81D0186904C}" destId="{1F33E5FE-9C66-4B66-B727-7DE3B3AF851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B8015-2F49-495E-8326-B8E181532E80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E88DF-0DB4-40E6-BF88-99683C8AA403}">
      <dsp:nvSpPr>
        <dsp:cNvPr id="0" name=""/>
        <dsp:cNvSpPr/>
      </dsp:nvSpPr>
      <dsp:spPr>
        <a:xfrm>
          <a:off x="493144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</a:t>
          </a:r>
          <a:endParaRPr lang="en-IN" sz="2400" kern="1200" dirty="0"/>
        </a:p>
      </dsp:txBody>
      <dsp:txXfrm>
        <a:off x="4969202" y="473311"/>
        <a:ext cx="2752863" cy="697876"/>
      </dsp:txXfrm>
    </dsp:sp>
    <dsp:sp modelId="{9B5CD93E-E14C-459F-8E8B-CC04315CF5C3}">
      <dsp:nvSpPr>
        <dsp:cNvPr id="0" name=""/>
        <dsp:cNvSpPr/>
      </dsp:nvSpPr>
      <dsp:spPr>
        <a:xfrm>
          <a:off x="493144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Preprocessing</a:t>
          </a:r>
        </a:p>
      </dsp:txBody>
      <dsp:txXfrm>
        <a:off x="4969202" y="1343366"/>
        <a:ext cx="2752863" cy="697876"/>
      </dsp:txXfrm>
    </dsp:sp>
    <dsp:sp modelId="{8D701330-B8F6-4F6D-BD4B-AF4DD62BC140}">
      <dsp:nvSpPr>
        <dsp:cNvPr id="0" name=""/>
        <dsp:cNvSpPr/>
      </dsp:nvSpPr>
      <dsp:spPr>
        <a:xfrm>
          <a:off x="493144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Engineering</a:t>
          </a:r>
          <a:endParaRPr lang="en-IN" sz="2400" kern="1200" dirty="0"/>
        </a:p>
      </dsp:txBody>
      <dsp:txXfrm>
        <a:off x="4969202" y="2213422"/>
        <a:ext cx="2752863" cy="697876"/>
      </dsp:txXfrm>
    </dsp:sp>
    <dsp:sp modelId="{9E9648B3-EC64-4202-9AC7-8D3EB23B52FD}">
      <dsp:nvSpPr>
        <dsp:cNvPr id="0" name=""/>
        <dsp:cNvSpPr/>
      </dsp:nvSpPr>
      <dsp:spPr>
        <a:xfrm>
          <a:off x="493144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Modelling</a:t>
          </a:r>
        </a:p>
      </dsp:txBody>
      <dsp:txXfrm>
        <a:off x="4969202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5CE8-20B6-4673-B170-53172BE09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D805-BD32-4B43-9A7C-8DFFE8A7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F8B2-5DBC-4BBA-B7DC-9EC20621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B82A-A41A-4B8C-A855-2DE20031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3704-B9DA-4070-A346-6F608545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1BC3-A3FA-423F-AD8A-75ABDCDD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13F4B-52AC-42DA-B849-A7C4FA49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DE70-BD00-4A7C-885A-65F26753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F11E-7D8A-42BA-9E61-045A927C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35E1-5FE4-4FE0-8ABA-251E9BD6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C5A11-E3B7-4305-A05C-D816B2DC4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0DB4-F4B8-4326-AF91-1F4C678C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44C6-EAAF-4271-B742-A6424EE4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BF34-ACE0-4F04-B075-166443D3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35BA-9322-40B9-8037-43FD0C8F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2C21-4A4A-4173-8816-C7C5C17A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1248-3C00-48C0-872C-6D276553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D7DE-E0EC-4787-B2D0-D42948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67F3-D9E4-48C6-8449-FE62B1B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6192-8A75-4743-A004-7EA142AD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2536-6653-4F8C-BBFC-AC190430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2FF2-7E63-41DA-9972-18CF56E9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A44D-CCAD-42BE-A186-A4191901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279C-CBCB-4CA6-A852-9882A5DD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264F-A345-43AB-AAF8-45873B43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129-BB2C-46E6-8239-DF5024E0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0243-FCE4-4EEE-A92D-0DDD1A45C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0E71D-2F64-4443-BC77-77B7C4F66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4F798-C471-46A9-9EBF-9C5021B5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DAAC-46CF-4A43-9EAA-E8E1C41D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B84DA-5C42-4F86-A4EC-FE6DE85E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E45-A5D3-43C6-8CCD-937D993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C786-2470-4172-B152-6BAA8B44C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E9AF-4307-4570-A42E-68B0E3E2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BC46F-C9AE-4EC8-9E3C-F21A720FD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D231-1FFB-4CA1-BC2C-420C0D5A4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44CF0-5A0D-4116-AB84-12E38E60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CA3CB-399E-4615-B0A1-FDD6863D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50A2-1E29-4D02-B021-6B504BF5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150E-CB3E-465F-8F8E-70076E48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90A7-F801-46C6-8809-E76EEBDB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E99CC-434E-4B07-93A6-3F3DDD39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BD6C5-1475-4012-9420-4D05460F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20E8F-FB60-4163-98A1-01976149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6FF3E-828E-4361-A908-CD5B2F16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7442-2BCF-4861-92BF-21478649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8F3F-C761-4AD1-BFB3-B715C1F9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7A29-AB7F-4227-B8A3-5008B0BA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91E0A-2121-4081-8BC3-7E56ADB42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2926-B020-47A7-A8C5-2B7910FB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A4A60-5DC6-4F0E-B2D9-DBCD0D00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C370-501C-452D-BEBF-C4527158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8803-32A0-40D7-A60F-4A790AAC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B54B2-AEEA-4AC9-8AF3-E9612F2B7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18A9E-8012-47EB-A05F-B787C238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EFA-828F-42F7-92F0-C0CAA586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8DEB-76FF-48BE-BD91-F01F14BF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1DFEB-6680-4181-8A96-F8D33D87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3979B-CA19-4956-896B-82066148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9CEED-9D7D-4551-8D11-AEF2CD44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4C3E-E9A6-4477-84C1-F2E0CF26E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4F3D-A185-7F4B-BB3C-A592699B80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4420-45B3-4801-BC86-01B3F28A5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C35C-6D51-41EF-BBB9-5B6B93C9D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A95B-A513-F34C-847D-78D474DB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environment-climate-change/services/environmental-indicators/greenhouse-gas-emissions.html" TargetMode="External"/><Relationship Id="rId2" Type="http://schemas.openxmlformats.org/officeDocument/2006/relationships/hyperlink" Target="https://www.nationalobserver.com/2019/09/04/analysis/canadian-cars-are-worlds-dirtiest-ev-age-essent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canada.ca/data/en/dataset/98f1a129-f628-4ce4-b24d-6f16bf24dd64#wb-auto-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FFC9-6F2A-4AF5-AFC7-54923629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69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IN" sz="4800"/>
              <a:t>Presentation on CO2 emission by vehicles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0725-4CB8-4D57-9DD4-60D94941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892" y="2479199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GB" sz="2400"/>
              <a:t>Group members:  Sneh Shah (DS-30)</a:t>
            </a:r>
          </a:p>
          <a:p>
            <a:pPr algn="ctr"/>
            <a:r>
              <a:rPr lang="en-GB" sz="2400"/>
              <a:t>                                               Himanshu Thakkar(DS-33)</a:t>
            </a:r>
          </a:p>
          <a:p>
            <a:pPr algn="ctr"/>
            <a:r>
              <a:rPr lang="en-GB" sz="2400"/>
              <a:t>                                         Kashish Pandya(DS-16)</a:t>
            </a:r>
            <a:endParaRPr lang="en-US" sz="2400"/>
          </a:p>
          <a:p>
            <a:pPr algn="ctr"/>
            <a:endParaRPr lang="en-IN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5CF7753-8090-44FD-83C4-C704AD45C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2" y="4134961"/>
            <a:ext cx="1179415" cy="1179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CDE21-0442-49D2-A557-4F134FE7A673}"/>
              </a:ext>
            </a:extLst>
          </p:cNvPr>
          <p:cNvSpPr txBox="1"/>
          <p:nvPr/>
        </p:nvSpPr>
        <p:spPr>
          <a:xfrm>
            <a:off x="3198019" y="5575308"/>
            <a:ext cx="583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/>
              <a:t>Department of emerging science and technology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814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E1C1-9EF4-42ED-847A-B0B649B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between numerical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57C8F-6297-4A1D-85C1-C3A6B1B4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31" y="1825625"/>
            <a:ext cx="5508938" cy="4351338"/>
          </a:xfrm>
        </p:spPr>
      </p:pic>
    </p:spTree>
    <p:extLst>
      <p:ext uri="{BB962C8B-B14F-4D97-AF65-F5344CB8AC3E}">
        <p14:creationId xmlns:p14="http://schemas.microsoft.com/office/powerpoint/2010/main" val="235089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7860-9E81-4A01-976B-0AAA76BC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plot of numerical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D177A-521E-40F9-98C4-B31754292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17" y="1825625"/>
            <a:ext cx="8751566" cy="4351338"/>
          </a:xfrm>
        </p:spPr>
      </p:pic>
    </p:spTree>
    <p:extLst>
      <p:ext uri="{BB962C8B-B14F-4D97-AF65-F5344CB8AC3E}">
        <p14:creationId xmlns:p14="http://schemas.microsoft.com/office/powerpoint/2010/main" val="414423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E825-79F3-45CC-9158-9B6A84CB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Engineering</a:t>
            </a: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058B-B4AA-497E-89DD-C1E6CD14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i="0">
                <a:effectLst/>
              </a:rPr>
              <a:t>Since each categorical feature has a strong relationship with Emission so we should use ordinal encoding </a:t>
            </a:r>
          </a:p>
          <a:p>
            <a:pPr algn="just"/>
            <a:r>
              <a:rPr lang="en-GB"/>
              <a:t>Ordinal Encoder help to convert categorical data into numerical value</a:t>
            </a:r>
            <a:r>
              <a:rPr lang="en-GB" sz="2800" i="0">
                <a:effectLst/>
              </a:rPr>
              <a:t>
We will not convert ‘Model’ as we are dropping the feature later</a:t>
            </a:r>
          </a:p>
          <a:p>
            <a:pPr algn="just"/>
            <a:r>
              <a:rPr lang="en-US"/>
              <a:t>An ordinal encoding involves mapping each unique label to an integer value. This type of encoding is only appropriate if there is a known relationship between the categories. </a:t>
            </a:r>
          </a:p>
          <a:p>
            <a:pPr algn="just"/>
            <a:r>
              <a:rPr lang="en-US"/>
              <a:t>This relationship does exist for some of the variables in our dataset, and ideally, this should be harnessed when preparing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17C6-0A88-48FE-91FA-1069ACAF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0B7F-C5B5-4118-9F6C-3FAFA6F9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Standard scaler is  also used in the dataset ,as</a:t>
            </a:r>
            <a:r>
              <a:rPr lang="en-US" sz="2800" dirty="0"/>
              <a:t> our data </a:t>
            </a:r>
            <a:r>
              <a:rPr lang="en-US" dirty="0"/>
              <a:t>has multi-collinearity</a:t>
            </a:r>
            <a:endParaRPr lang="en-US" sz="2800" dirty="0"/>
          </a:p>
          <a:p>
            <a:pPr algn="just"/>
            <a:r>
              <a:rPr lang="en-US" dirty="0"/>
              <a:t>Standard scaler</a:t>
            </a:r>
            <a:r>
              <a:rPr lang="en-US" sz="2800" dirty="0"/>
              <a:t> transforms the data in such a manner that it has mean as 0 and standard deviation as 1.</a:t>
            </a:r>
          </a:p>
          <a:p>
            <a:pPr algn="just"/>
            <a:r>
              <a:rPr lang="en-US" sz="2800" dirty="0"/>
              <a:t> It standardizes the data. It arranges the data in a standard normal distribution.</a:t>
            </a:r>
            <a:endParaRPr lang="en-US" dirty="0"/>
          </a:p>
          <a:p>
            <a:pPr algn="just"/>
            <a:r>
              <a:rPr lang="en-IN" sz="2800" dirty="0"/>
              <a:t>After standarscaler the multicollinearity has been nearly removed </a:t>
            </a:r>
          </a:p>
        </p:txBody>
      </p:sp>
    </p:spTree>
    <p:extLst>
      <p:ext uri="{BB962C8B-B14F-4D97-AF65-F5344CB8AC3E}">
        <p14:creationId xmlns:p14="http://schemas.microsoft.com/office/powerpoint/2010/main" val="89185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214E-2CC1-42C3-BDC1-98F9062A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Modelling</a:t>
            </a:r>
            <a:br>
              <a:rPr lang="en-US"/>
            </a:br>
            <a:r>
              <a:rPr lang="en-GB" b="1" u="sng"/>
              <a:t>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5EA4-C75C-4C79-BC74-956D5837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/>
              <a:t>We used MULTIPLE LINEAR REGRESSION and POLYNOMIAL REGRESSION</a:t>
            </a:r>
          </a:p>
          <a:p>
            <a:pPr algn="just"/>
            <a:r>
              <a:rPr lang="en-US"/>
              <a:t>X = Make, Vehicle Class, Transmission, Fuel Type, Engine Size(L), Cylinders, Fuel Consumption Comb (L/100 km)</a:t>
            </a:r>
          </a:p>
          <a:p>
            <a:pPr algn="just"/>
            <a:r>
              <a:rPr lang="en-US"/>
              <a:t>Y= CO2 emission</a:t>
            </a:r>
            <a:endParaRPr lang="en-GB"/>
          </a:p>
          <a:p>
            <a:pPr algn="just"/>
            <a:r>
              <a:rPr lang="en-US"/>
              <a:t>Multiple regression is a statistical technique that can be used to analyze the relationship between a single dependent variable and several independent variables. </a:t>
            </a:r>
          </a:p>
          <a:p>
            <a:pPr algn="just"/>
            <a:r>
              <a:rPr lang="en-US"/>
              <a:t>The objective of multiple regression analysis is to use the independent variables whose values are known to predict the value of the single dependent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15A7-1001-D14D-AA43-9A9C3693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Modelling</a:t>
            </a:r>
            <a:br>
              <a:rPr lang="en-US"/>
            </a:br>
            <a:r>
              <a:rPr lang="en-GB" b="1" u="sng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261D4-5E68-4A4F-8C5A-DFB76272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Polynomial regression of degree 3 is used </a:t>
            </a:r>
          </a:p>
          <a:p>
            <a:pPr algn="just"/>
            <a:r>
              <a:rPr lang="en-US"/>
              <a:t>Polynomial Regression is generally used when the points in the data are not captured by the Linear Regression Model and the Linear Regression fails in describing the best result clearly.</a:t>
            </a:r>
            <a:endParaRPr lang="en-GB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0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6178-8F88-6C4D-ADC7-D4C6A6F9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2AA2E-6ACE-4879-B751-1B4ADA40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/>
              <a:t>Mean absolute error = </a:t>
            </a:r>
          </a:p>
          <a:p>
            <a:pPr algn="just"/>
            <a:r>
              <a:rPr lang="en-US"/>
              <a:t>mean absolute error (MAE) is a measure of errors between paired observations expressing the same phenomenon.</a:t>
            </a:r>
            <a:endParaRPr lang="en-IN" b="1"/>
          </a:p>
          <a:p>
            <a:pPr algn="just"/>
            <a:r>
              <a:rPr lang="en-IN"/>
              <a:t>In multiple linear regression mean absolute error is 13.00987073094198.</a:t>
            </a:r>
          </a:p>
          <a:p>
            <a:pPr algn="just"/>
            <a:r>
              <a:rPr lang="en-IN"/>
              <a:t>In polynomial regression mean absolute error is 2.4448953833557834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A3C52A-C9A2-46EF-8656-D5C2459C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35CE7F-DC72-466B-92E9-272437C0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0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F1C-E921-FD42-A1ED-D54D0E85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BBFE-C6B3-4E85-92B2-7283D6B1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/>
              <a:t>Mean squared error = </a:t>
            </a:r>
          </a:p>
          <a:p>
            <a:pPr algn="just"/>
            <a:r>
              <a:rPr lang="en-US"/>
              <a:t>the mean squared error (MSE) of an estimator (of a procedure for estimating an unobserved quantity) measures the average of the squares of the errors that is, the average squared difference between the estimated values and the actual value.</a:t>
            </a:r>
          </a:p>
          <a:p>
            <a:pPr algn="just"/>
            <a:r>
              <a:rPr lang="en-IN"/>
              <a:t>In multiple linear regression mean</a:t>
            </a:r>
            <a:r>
              <a:rPr lang="en-US"/>
              <a:t> squared error is 349.0226443336937</a:t>
            </a:r>
          </a:p>
          <a:p>
            <a:pPr algn="just"/>
            <a:r>
              <a:rPr lang="en-US"/>
              <a:t>In polynomial regression mean squared error is 10.1300489353158502</a:t>
            </a:r>
          </a:p>
          <a:p>
            <a:pPr algn="just"/>
            <a:endParaRPr lang="en-US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17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AF2C-2DA5-4A0E-946A-DD6868C5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0E57-AE1E-4860-B539-A7C113E0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Root mean square error =</a:t>
            </a:r>
          </a:p>
          <a:p>
            <a:pPr algn="just"/>
            <a:r>
              <a:rPr lang="en-US" dirty="0"/>
              <a:t>Root mean square error (RMSE) is a frequently used measure of the differences between values (sample or population values) predicted by a model, or an estimator and the values observed. </a:t>
            </a:r>
          </a:p>
          <a:p>
            <a:pPr algn="just"/>
            <a:r>
              <a:rPr lang="en-US" dirty="0"/>
              <a:t>The RMSE represents the square root of the second sample moment of the differences between predicted values and observed values.</a:t>
            </a:r>
          </a:p>
          <a:p>
            <a:pPr algn="just"/>
            <a:r>
              <a:rPr lang="en-IN" dirty="0"/>
              <a:t>In multiple linear regression</a:t>
            </a:r>
            <a:r>
              <a:rPr lang="en-US" dirty="0"/>
              <a:t> root mean square error is 18.68214774413514</a:t>
            </a:r>
          </a:p>
          <a:p>
            <a:pPr algn="just"/>
            <a:r>
              <a:rPr lang="en-US" dirty="0"/>
              <a:t>In polynomial regression root mean square error is 3.182842967090664</a:t>
            </a:r>
          </a:p>
        </p:txBody>
      </p:sp>
    </p:spTree>
    <p:extLst>
      <p:ext uri="{BB962C8B-B14F-4D97-AF65-F5344CB8AC3E}">
        <p14:creationId xmlns:p14="http://schemas.microsoft.com/office/powerpoint/2010/main" val="145740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7C4D-320E-41BD-92ED-F58E6567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095E-4B49-4A81-82FF-694C60AE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multiple linear regression = </a:t>
            </a:r>
          </a:p>
          <a:p>
            <a:pPr algn="just"/>
            <a:r>
              <a:rPr lang="en-US" dirty="0"/>
              <a:t>Our test accuracy is 0.8946711089955147 </a:t>
            </a:r>
          </a:p>
          <a:p>
            <a:pPr algn="just"/>
            <a:r>
              <a:rPr lang="en-US" dirty="0"/>
              <a:t>Our Train accuracy is 0.8901842018901868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b="1" dirty="0"/>
              <a:t>polynomial regression(degree=3) =</a:t>
            </a:r>
          </a:p>
          <a:p>
            <a:pPr algn="just"/>
            <a:r>
              <a:rPr lang="en-US" dirty="0"/>
              <a:t>Our test accuracy is 0.9972991242243856</a:t>
            </a:r>
          </a:p>
          <a:p>
            <a:pPr algn="just"/>
            <a:r>
              <a:rPr lang="en-US" dirty="0"/>
              <a:t>Our train accuracy is 0.9973933310405038</a:t>
            </a:r>
          </a:p>
        </p:txBody>
      </p:sp>
    </p:spTree>
    <p:extLst>
      <p:ext uri="{BB962C8B-B14F-4D97-AF65-F5344CB8AC3E}">
        <p14:creationId xmlns:p14="http://schemas.microsoft.com/office/powerpoint/2010/main" val="36670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2352-C73D-6A43-B155-7F826AB1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u="sng" dirty="0"/>
              <a:t>Outline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BDBE-97DD-D14E-8693-00001CEC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Definition</a:t>
            </a:r>
          </a:p>
          <a:p>
            <a:r>
              <a:rPr lang="en-GB" dirty="0"/>
              <a:t>Objective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Project Workflow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Results 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5037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268-28A6-4D6C-9DAE-F3492C9C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7A5D-E6D2-405A-90C9-C83280F0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We create some new data(</a:t>
            </a:r>
            <a:r>
              <a:rPr lang="pt-BR" dirty="0">
                <a:solidFill>
                  <a:srgbClr val="000000"/>
                </a:solidFill>
              </a:rPr>
              <a:t>acura</a:t>
            </a:r>
            <a:r>
              <a:rPr lang="pt-BR" dirty="0">
                <a:solidFill>
                  <a:srgbClr val="000000"/>
                </a:solidFill>
                <a:effectLst/>
              </a:rPr>
              <a:t>,compact,AS5,z,</a:t>
            </a:r>
            <a:r>
              <a:rPr lang="pt-BR" dirty="0">
                <a:solidFill>
                  <a:srgbClr val="000000"/>
                </a:solidFill>
              </a:rPr>
              <a:t>2</a:t>
            </a:r>
            <a:r>
              <a:rPr lang="pt-BR" dirty="0">
                <a:solidFill>
                  <a:srgbClr val="000000"/>
                </a:solidFill>
                <a:effectLst/>
              </a:rPr>
              <a:t>,4,8.5) and predict it.</a:t>
            </a:r>
          </a:p>
          <a:p>
            <a:pPr algn="just"/>
            <a:r>
              <a:rPr lang="pt-BR" dirty="0">
                <a:solidFill>
                  <a:srgbClr val="000000"/>
                </a:solidFill>
              </a:rPr>
              <a:t>In multiple linear regression our prediction of co2 emission is 202(g/km).</a:t>
            </a:r>
          </a:p>
          <a:p>
            <a:pPr algn="just"/>
            <a:r>
              <a:rPr lang="pt-BR" dirty="0">
                <a:solidFill>
                  <a:srgbClr val="000000"/>
                </a:solidFill>
              </a:rPr>
              <a:t>In polynomial regression our prediction of co2 emission is 197(g/km).</a:t>
            </a:r>
          </a:p>
          <a:p>
            <a:pPr algn="just"/>
            <a:r>
              <a:rPr lang="en-US" dirty="0"/>
              <a:t>The data actual value of co2 emission  is 196(g/km)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 can see that accuracy in polynomial regression is quite more than the multiple linear regression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omplexity of the model also increases which can lead to overfit of the data but there is no overfitting or underfitting of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52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A399-9430-4C7F-ACFC-382501F0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A8FC-7BDD-43A6-B1D1-CA82010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https://www.nationalobserver.com/2019/09/04/analysis/canadian-cars-are-worlds-dirtiest-ev-age-essential</a:t>
            </a:r>
            <a:endParaRPr lang="en-IN" u="sng" dirty="0"/>
          </a:p>
          <a:p>
            <a:pPr algn="just"/>
            <a:r>
              <a:rPr lang="en-IN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https://www.canada.ca/en/environment-climate-change/services/environmental-indicators/greenhouse-gas-emissions.html</a:t>
            </a:r>
            <a:endParaRPr lang="en-IN" u="sng" dirty="0"/>
          </a:p>
          <a:p>
            <a:pPr algn="just"/>
            <a:r>
              <a:rPr lang="en-IN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https://open.canada.ca/data/en/dataset/98f1a129-f628-4ce4-b24d-6f16bf24dd64#wb-auto-6</a:t>
            </a:r>
            <a:endParaRPr lang="en-IN" u="sng" dirty="0"/>
          </a:p>
          <a:p>
            <a:pPr algn="just"/>
            <a:r>
              <a:rPr lang="en-IN" u="sng" dirty="0"/>
              <a:t>https://www.kaggle.com/debajyotipodder/co2-emission-by-vehicles</a:t>
            </a:r>
          </a:p>
        </p:txBody>
      </p:sp>
    </p:spTree>
    <p:extLst>
      <p:ext uri="{BB962C8B-B14F-4D97-AF65-F5344CB8AC3E}">
        <p14:creationId xmlns:p14="http://schemas.microsoft.com/office/powerpoint/2010/main" val="397058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445A-506F-45CB-89DB-93A2731CA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1370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F6CA-0DC2-5243-8A60-CECF5811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/>
              <a:t>Definition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D54E-7059-5149-96AA-63F0DCD5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CO2 emissions are considered one of the leading causes of environmental impact in megacities and their dangerous effects on human health.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Therefore, it becomes important for us to deeply understand and analyse the causes of air pollution in our surroundings.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So, we will be seeing the information related with emission of CO2 due to certain vehicles.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DC50-F0AA-47F8-AF95-3BFA6B63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4E5F-8DE6-43C9-86B1-D53AC082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>
                <a:latin typeface="Calibri (Body)"/>
              </a:rPr>
              <a:t>In this project, w</a:t>
            </a:r>
            <a:r>
              <a:rPr lang="en-US" b="0">
                <a:effectLst/>
                <a:latin typeface="Calibri (Body)"/>
              </a:rPr>
              <a:t>e explored the features by statistical distributions to find any outliers or skewness.  </a:t>
            </a:r>
          </a:p>
          <a:p>
            <a:pPr algn="just"/>
            <a:endParaRPr lang="en-US" b="0">
              <a:effectLst/>
              <a:latin typeface="Calibri (Body)"/>
            </a:endParaRPr>
          </a:p>
          <a:p>
            <a:pPr algn="just"/>
            <a:r>
              <a:rPr lang="en-US">
                <a:latin typeface="Calibri (Body)"/>
              </a:rPr>
              <a:t>W</a:t>
            </a:r>
            <a:r>
              <a:rPr lang="en-IN">
                <a:latin typeface="Calibri (Body)"/>
              </a:rPr>
              <a:t>e tried to find the relationship between vehicles and CO2 emission , Fuel consumption by vehicles and CO2 emission.</a:t>
            </a:r>
          </a:p>
          <a:p>
            <a:pPr algn="just"/>
            <a:endParaRPr lang="en-IN">
              <a:latin typeface="Calibri (Body)"/>
            </a:endParaRPr>
          </a:p>
          <a:p>
            <a:pPr algn="just"/>
            <a:r>
              <a:rPr lang="en-IN">
                <a:latin typeface="Calibri (Body)"/>
              </a:rPr>
              <a:t>Used algorithms to predict the CO2 emission.</a:t>
            </a:r>
          </a:p>
          <a:p>
            <a:pPr algn="just"/>
            <a:endParaRPr lang="en-IN">
              <a:latin typeface="Calibri (Body)"/>
            </a:endParaRPr>
          </a:p>
          <a:p>
            <a:pPr algn="just"/>
            <a:r>
              <a:rPr lang="en-IN">
                <a:latin typeface="Calibri (Body)"/>
              </a:rPr>
              <a:t>Obtain accuracy for given models.			</a:t>
            </a:r>
          </a:p>
          <a:p>
            <a:pPr algn="just"/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4196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71FD-6DBC-4D4B-9979-1A82A971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Introduction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EA45-32BE-43A5-BEEC-6A37F2A6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dataset used captures the details of how CO2 emissions by a vehicle can vary with the different features. </a:t>
            </a:r>
          </a:p>
          <a:p>
            <a:pPr algn="just"/>
            <a:r>
              <a:rPr lang="en-US"/>
              <a:t>This contains data over a period of 7 years. </a:t>
            </a:r>
          </a:p>
          <a:p>
            <a:pPr algn="just"/>
            <a:r>
              <a:rPr lang="en-US"/>
              <a:t>There are total 7385 rows and 12 columns. </a:t>
            </a:r>
          </a:p>
          <a:p>
            <a:pPr algn="just"/>
            <a:r>
              <a:rPr lang="en-US"/>
              <a:t>There are few abbreviations that has been used to describe the features. Which are shown in upcoming slides</a:t>
            </a:r>
            <a:endParaRPr lang="en-IN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7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0D68-4C2C-437A-85B9-AB1653A2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 Workflow</a:t>
            </a:r>
            <a:endParaRPr lang="en-IN" b="1" u="sng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928FF3B2-E63C-40D8-B827-87AADCF5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098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7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C4CB-487D-4DAB-83A8-2C4E94A6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44CC-FE1A-4F7A-9CC4-139035A3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We collect the data from Kaggle.</a:t>
            </a:r>
          </a:p>
          <a:p>
            <a:pPr marL="0" indent="0" algn="just">
              <a:buNone/>
            </a:pPr>
            <a:r>
              <a:rPr lang="en-US" dirty="0"/>
              <a:t>The dataset has been taken from Canada Government official open data website. This is a compiled version. This data contains following information: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</a:rPr>
              <a:t>Make= Company of the vehicle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</a:rPr>
              <a:t>Model= Car model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</a:rPr>
              <a:t>Vehicle Class= Class of vehicle depending on their utility, capacity and weight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</a:rPr>
              <a:t>Engine Size = Size of engine used in </a:t>
            </a:r>
            <a:r>
              <a:rPr lang="en-US" b="0" i="0" dirty="0" err="1">
                <a:effectLst/>
              </a:rPr>
              <a:t>Litre</a:t>
            </a:r>
            <a:endParaRPr lang="en-US" b="0" i="0" dirty="0"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</a:rPr>
              <a:t>Cylinders= Number of cylinders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</a:rPr>
              <a:t>Transmission = Transmission type with number of gears</a:t>
            </a:r>
          </a:p>
        </p:txBody>
      </p:sp>
    </p:spTree>
    <p:extLst>
      <p:ext uri="{BB962C8B-B14F-4D97-AF65-F5344CB8AC3E}">
        <p14:creationId xmlns:p14="http://schemas.microsoft.com/office/powerpoint/2010/main" val="374929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C63A-867E-4C3F-88C9-E64C78A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/>
            </a:br>
            <a:r>
              <a:rPr lang="en-US"/>
              <a:t>Data Collection</a:t>
            </a: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C599-A6E7-40E8-8E8B-6A505D32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Calibri (Body)"/>
              </a:rPr>
              <a:t>Fuel type =Type of Fuel used</a:t>
            </a:r>
          </a:p>
          <a:p>
            <a:r>
              <a:rPr lang="en-US" b="0" i="0" dirty="0">
                <a:effectLst/>
                <a:latin typeface="Calibri (Body)"/>
              </a:rPr>
              <a:t>Fuel Consumption Comb=The combined fuel consumption (55% city, 45% highway) is shown in L/100 km</a:t>
            </a:r>
            <a:endParaRPr lang="en-IN" sz="2800" i="0" dirty="0">
              <a:effectLst/>
              <a:latin typeface="Calibri (Body)"/>
            </a:endParaRPr>
          </a:p>
          <a:p>
            <a:r>
              <a:rPr lang="en-IN" sz="2800" i="0" dirty="0">
                <a:effectLst/>
                <a:latin typeface="Calibri (Body)"/>
              </a:rPr>
              <a:t>Transmission A = Automatic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AM = Automated manual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AS = Automatic with select shift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AV = Continuously variable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M = Manual</a:t>
            </a:r>
          </a:p>
          <a:p>
            <a:r>
              <a:rPr lang="en-IN" sz="2800" i="0" dirty="0">
                <a:effectLst/>
                <a:latin typeface="Calibri (Body)"/>
              </a:rPr>
              <a:t>Fuel type X = Regular gasoline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Z = Premium gasoline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D = Diesel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E = Ethanol (E85)</a:t>
            </a:r>
            <a:br>
              <a:rPr lang="en-IN" sz="2800" i="0" dirty="0">
                <a:effectLst/>
                <a:latin typeface="Calibri (Body)"/>
              </a:rPr>
            </a:br>
            <a:r>
              <a:rPr lang="en-IN" sz="2800" i="0" dirty="0">
                <a:effectLst/>
                <a:latin typeface="Calibri (Body)"/>
              </a:rPr>
              <a:t>N = Natural gas</a:t>
            </a:r>
            <a:endParaRPr lang="en-GB" sz="2800" i="0" dirty="0">
              <a:effectLst/>
              <a:latin typeface="Calibri (Body)"/>
            </a:endParaRP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2197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71BD-3BB7-48EF-8B40-90CC7C5E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Preprocessing</a:t>
            </a:r>
            <a:br>
              <a:rPr lang="en-US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BFD3-0A01-490E-B01C-633E8DE7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First we found duplicate value</a:t>
            </a:r>
          </a:p>
          <a:p>
            <a:pPr algn="just"/>
            <a:r>
              <a:rPr lang="en-US"/>
              <a:t>There were 1103 duplicated values there was an option of keeping it but we decided to remove it .</a:t>
            </a:r>
          </a:p>
          <a:p>
            <a:pPr algn="just"/>
            <a:r>
              <a:rPr lang="en-US"/>
              <a:t>There were no null values in the dataset</a:t>
            </a:r>
          </a:p>
          <a:p>
            <a:pPr algn="just"/>
            <a:r>
              <a:rPr lang="en-US"/>
              <a:t>Our data is numerical and categorical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11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1139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Office Theme</vt:lpstr>
      <vt:lpstr>Presentation on CO2 emission by vehicles</vt:lpstr>
      <vt:lpstr>Outline</vt:lpstr>
      <vt:lpstr>Definition</vt:lpstr>
      <vt:lpstr>Objective</vt:lpstr>
      <vt:lpstr>Introduction</vt:lpstr>
      <vt:lpstr>Project Workflow</vt:lpstr>
      <vt:lpstr>Data Collection</vt:lpstr>
      <vt:lpstr> Data Collection </vt:lpstr>
      <vt:lpstr>Data Preprocessing </vt:lpstr>
      <vt:lpstr>Correlation between numerical data</vt:lpstr>
      <vt:lpstr>Box plot of numerical data</vt:lpstr>
      <vt:lpstr>Feature Engineering </vt:lpstr>
      <vt:lpstr>Feature Engineering</vt:lpstr>
      <vt:lpstr>Data Modelling  </vt:lpstr>
      <vt:lpstr>Data Modelling  </vt:lpstr>
      <vt:lpstr>Result </vt:lpstr>
      <vt:lpstr>Result</vt:lpstr>
      <vt:lpstr>Result</vt:lpstr>
      <vt:lpstr>Result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  Prediction of Emission Of CO2 by vehicles</dc:title>
  <dc:creator>shivamparth22@gmail.com</dc:creator>
  <cp:lastModifiedBy>Sneh Shah</cp:lastModifiedBy>
  <cp:revision>16</cp:revision>
  <dcterms:created xsi:type="dcterms:W3CDTF">2021-12-09T11:23:31Z</dcterms:created>
  <dcterms:modified xsi:type="dcterms:W3CDTF">2021-12-16T09:51:30Z</dcterms:modified>
</cp:coreProperties>
</file>