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69" r:id="rId3"/>
    <p:sldId id="265" r:id="rId4"/>
    <p:sldId id="263" r:id="rId5"/>
    <p:sldId id="264" r:id="rId6"/>
    <p:sldId id="267" r:id="rId7"/>
    <p:sldId id="268" r:id="rId8"/>
    <p:sldId id="270" r:id="rId9"/>
    <p:sldId id="271" r:id="rId10"/>
    <p:sldId id="274" r:id="rId11"/>
    <p:sldId id="275" r:id="rId12"/>
    <p:sldId id="276" r:id="rId13"/>
    <p:sldId id="277" r:id="rId14"/>
    <p:sldId id="278" r:id="rId15"/>
    <p:sldId id="279" r:id="rId16"/>
    <p:sldId id="281" r:id="rId17"/>
    <p:sldId id="282" r:id="rId18"/>
    <p:sldId id="283" r:id="rId19"/>
    <p:sldId id="284" r:id="rId20"/>
    <p:sldId id="285" r:id="rId21"/>
    <p:sldId id="286" r:id="rId22"/>
    <p:sldId id="287" r:id="rId23"/>
    <p:sldId id="28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63B62D-38A4-482C-A0B3-4FD93C31E7C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IN"/>
        </a:p>
      </dgm:t>
    </dgm:pt>
    <dgm:pt modelId="{98E2C551-A044-4084-9CAA-38E10D677D4C}">
      <dgm:prSet phldrT="[Text]"/>
      <dgm:spPr/>
      <dgm:t>
        <a:bodyPr/>
        <a:lstStyle/>
        <a:p>
          <a:r>
            <a:rPr lang="en-US" dirty="0"/>
            <a:t>Data Collection</a:t>
          </a:r>
          <a:endParaRPr lang="en-IN" dirty="0"/>
        </a:p>
      </dgm:t>
    </dgm:pt>
    <dgm:pt modelId="{1C863BCB-0D7B-4219-9BBD-99007262936C}" type="parTrans" cxnId="{700C93A2-F421-433D-A040-A77303A13B20}">
      <dgm:prSet/>
      <dgm:spPr/>
      <dgm:t>
        <a:bodyPr/>
        <a:lstStyle/>
        <a:p>
          <a:endParaRPr lang="en-IN"/>
        </a:p>
      </dgm:t>
    </dgm:pt>
    <dgm:pt modelId="{C2B69C0C-71EC-4778-B3A3-F81FB2639EC6}" type="sibTrans" cxnId="{700C93A2-F421-433D-A040-A77303A13B20}">
      <dgm:prSet/>
      <dgm:spPr/>
      <dgm:t>
        <a:bodyPr/>
        <a:lstStyle/>
        <a:p>
          <a:endParaRPr lang="en-IN"/>
        </a:p>
      </dgm:t>
    </dgm:pt>
    <dgm:pt modelId="{27F88F09-1A66-4B6D-AAF6-19BB53D91D19}">
      <dgm:prSet phldrT="[Text]"/>
      <dgm:spPr/>
      <dgm:t>
        <a:bodyPr/>
        <a:lstStyle/>
        <a:p>
          <a:r>
            <a:rPr lang="en-US" dirty="0"/>
            <a:t>Data Preprocessing</a:t>
          </a:r>
        </a:p>
      </dgm:t>
    </dgm:pt>
    <dgm:pt modelId="{F9A7837D-AF5A-4042-97D6-3851B4553083}" type="parTrans" cxnId="{31EA71AA-6BF9-4305-B9E1-6C95CC3E4126}">
      <dgm:prSet/>
      <dgm:spPr/>
      <dgm:t>
        <a:bodyPr/>
        <a:lstStyle/>
        <a:p>
          <a:endParaRPr lang="en-IN"/>
        </a:p>
      </dgm:t>
    </dgm:pt>
    <dgm:pt modelId="{7A0F55CD-8864-4D5E-B64B-B5A06775C34B}" type="sibTrans" cxnId="{31EA71AA-6BF9-4305-B9E1-6C95CC3E4126}">
      <dgm:prSet/>
      <dgm:spPr/>
      <dgm:t>
        <a:bodyPr/>
        <a:lstStyle/>
        <a:p>
          <a:endParaRPr lang="en-IN"/>
        </a:p>
      </dgm:t>
    </dgm:pt>
    <dgm:pt modelId="{C5B6A1FB-9146-4FEC-AEC2-F67A968F405C}">
      <dgm:prSet phldrT="[Text]"/>
      <dgm:spPr/>
      <dgm:t>
        <a:bodyPr/>
        <a:lstStyle/>
        <a:p>
          <a:r>
            <a:rPr lang="en-US" dirty="0"/>
            <a:t>Feature Engineering</a:t>
          </a:r>
          <a:endParaRPr lang="en-IN" dirty="0"/>
        </a:p>
      </dgm:t>
    </dgm:pt>
    <dgm:pt modelId="{6B4A8E8C-32A1-4593-ABD6-62E32EB51DA4}" type="parTrans" cxnId="{DE2F6832-6A66-456F-AAFD-969B07A86878}">
      <dgm:prSet/>
      <dgm:spPr/>
      <dgm:t>
        <a:bodyPr/>
        <a:lstStyle/>
        <a:p>
          <a:endParaRPr lang="en-IN"/>
        </a:p>
      </dgm:t>
    </dgm:pt>
    <dgm:pt modelId="{FF64A819-D3B0-47C6-940F-5D96D5E55FCF}" type="sibTrans" cxnId="{DE2F6832-6A66-456F-AAFD-969B07A86878}">
      <dgm:prSet/>
      <dgm:spPr/>
      <dgm:t>
        <a:bodyPr/>
        <a:lstStyle/>
        <a:p>
          <a:endParaRPr lang="en-IN"/>
        </a:p>
      </dgm:t>
    </dgm:pt>
    <dgm:pt modelId="{28EFB4CC-345F-4E16-9B3E-862E324595D6}">
      <dgm:prSet/>
      <dgm:spPr/>
      <dgm:t>
        <a:bodyPr/>
        <a:lstStyle/>
        <a:p>
          <a:r>
            <a:rPr lang="en-US" dirty="0"/>
            <a:t>Data Modelling</a:t>
          </a:r>
        </a:p>
      </dgm:t>
    </dgm:pt>
    <dgm:pt modelId="{EB7AC4AD-E0AE-4C36-9A91-37EBC68BD06E}" type="parTrans" cxnId="{4880F957-7D0C-4BB8-B9C4-0AE9CDC6EDC3}">
      <dgm:prSet/>
      <dgm:spPr/>
      <dgm:t>
        <a:bodyPr/>
        <a:lstStyle/>
        <a:p>
          <a:endParaRPr lang="en-IN"/>
        </a:p>
      </dgm:t>
    </dgm:pt>
    <dgm:pt modelId="{8455D9A0-CC4B-4769-B66A-3AE46AAE92A5}" type="sibTrans" cxnId="{4880F957-7D0C-4BB8-B9C4-0AE9CDC6EDC3}">
      <dgm:prSet/>
      <dgm:spPr/>
      <dgm:t>
        <a:bodyPr/>
        <a:lstStyle/>
        <a:p>
          <a:endParaRPr lang="en-IN"/>
        </a:p>
      </dgm:t>
    </dgm:pt>
    <dgm:pt modelId="{3B795FAA-C5C1-4757-819B-CD62336D22F3}" type="pres">
      <dgm:prSet presAssocID="{8F63B62D-38A4-482C-A0B3-4FD93C31E7C2}" presName="vert0" presStyleCnt="0">
        <dgm:presLayoutVars>
          <dgm:dir/>
          <dgm:animOne val="branch"/>
          <dgm:animLvl val="lvl"/>
        </dgm:presLayoutVars>
      </dgm:prSet>
      <dgm:spPr/>
    </dgm:pt>
    <dgm:pt modelId="{076225EC-4E3C-411E-B4D2-EFC70936876A}" type="pres">
      <dgm:prSet presAssocID="{98E2C551-A044-4084-9CAA-38E10D677D4C}" presName="thickLine" presStyleLbl="alignNode1" presStyleIdx="0" presStyleCnt="4"/>
      <dgm:spPr/>
    </dgm:pt>
    <dgm:pt modelId="{5671C541-22AE-4C40-B55F-405E7CD3A8FC}" type="pres">
      <dgm:prSet presAssocID="{98E2C551-A044-4084-9CAA-38E10D677D4C}" presName="horz1" presStyleCnt="0"/>
      <dgm:spPr/>
    </dgm:pt>
    <dgm:pt modelId="{1BA420F2-0855-46B3-A35C-9782DEC9E199}" type="pres">
      <dgm:prSet presAssocID="{98E2C551-A044-4084-9CAA-38E10D677D4C}" presName="tx1" presStyleLbl="revTx" presStyleIdx="0" presStyleCnt="4"/>
      <dgm:spPr/>
    </dgm:pt>
    <dgm:pt modelId="{C9FD40C8-D5FC-4054-BD0C-DFB8976A95D8}" type="pres">
      <dgm:prSet presAssocID="{98E2C551-A044-4084-9CAA-38E10D677D4C}" presName="vert1" presStyleCnt="0"/>
      <dgm:spPr/>
    </dgm:pt>
    <dgm:pt modelId="{0510B1DA-1C4D-429F-8BDA-93D7971B2AEA}" type="pres">
      <dgm:prSet presAssocID="{27F88F09-1A66-4B6D-AAF6-19BB53D91D19}" presName="thickLine" presStyleLbl="alignNode1" presStyleIdx="1" presStyleCnt="4"/>
      <dgm:spPr/>
    </dgm:pt>
    <dgm:pt modelId="{637117C1-51BE-4C00-858D-EC37B032E4F7}" type="pres">
      <dgm:prSet presAssocID="{27F88F09-1A66-4B6D-AAF6-19BB53D91D19}" presName="horz1" presStyleCnt="0"/>
      <dgm:spPr/>
    </dgm:pt>
    <dgm:pt modelId="{4FE0F13E-DA0D-41B1-8093-99902F0255BF}" type="pres">
      <dgm:prSet presAssocID="{27F88F09-1A66-4B6D-AAF6-19BB53D91D19}" presName="tx1" presStyleLbl="revTx" presStyleIdx="1" presStyleCnt="4"/>
      <dgm:spPr/>
    </dgm:pt>
    <dgm:pt modelId="{A3018F9C-D217-4719-83F8-0AC38813A1D2}" type="pres">
      <dgm:prSet presAssocID="{27F88F09-1A66-4B6D-AAF6-19BB53D91D19}" presName="vert1" presStyleCnt="0"/>
      <dgm:spPr/>
    </dgm:pt>
    <dgm:pt modelId="{E555814C-61DB-4164-B993-FA88EF74B585}" type="pres">
      <dgm:prSet presAssocID="{C5B6A1FB-9146-4FEC-AEC2-F67A968F405C}" presName="thickLine" presStyleLbl="alignNode1" presStyleIdx="2" presStyleCnt="4"/>
      <dgm:spPr/>
    </dgm:pt>
    <dgm:pt modelId="{9B5EF612-889D-4FAD-A13D-26F857C6264F}" type="pres">
      <dgm:prSet presAssocID="{C5B6A1FB-9146-4FEC-AEC2-F67A968F405C}" presName="horz1" presStyleCnt="0"/>
      <dgm:spPr/>
    </dgm:pt>
    <dgm:pt modelId="{B40C2A7B-4FC2-43CC-AE49-F08A940F32DF}" type="pres">
      <dgm:prSet presAssocID="{C5B6A1FB-9146-4FEC-AEC2-F67A968F405C}" presName="tx1" presStyleLbl="revTx" presStyleIdx="2" presStyleCnt="4"/>
      <dgm:spPr/>
    </dgm:pt>
    <dgm:pt modelId="{FF0A0435-68B2-4A57-B32D-65E3404C72D1}" type="pres">
      <dgm:prSet presAssocID="{C5B6A1FB-9146-4FEC-AEC2-F67A968F405C}" presName="vert1" presStyleCnt="0"/>
      <dgm:spPr/>
    </dgm:pt>
    <dgm:pt modelId="{6E9773DE-8C6A-4175-BBA4-E72C5F7C3C16}" type="pres">
      <dgm:prSet presAssocID="{28EFB4CC-345F-4E16-9B3E-862E324595D6}" presName="thickLine" presStyleLbl="alignNode1" presStyleIdx="3" presStyleCnt="4"/>
      <dgm:spPr/>
    </dgm:pt>
    <dgm:pt modelId="{38F0DEF8-7BD2-4100-8DA5-2A3C36B53D9D}" type="pres">
      <dgm:prSet presAssocID="{28EFB4CC-345F-4E16-9B3E-862E324595D6}" presName="horz1" presStyleCnt="0"/>
      <dgm:spPr/>
    </dgm:pt>
    <dgm:pt modelId="{148E304D-E284-4F51-AA94-30272520DC3B}" type="pres">
      <dgm:prSet presAssocID="{28EFB4CC-345F-4E16-9B3E-862E324595D6}" presName="tx1" presStyleLbl="revTx" presStyleIdx="3" presStyleCnt="4"/>
      <dgm:spPr/>
    </dgm:pt>
    <dgm:pt modelId="{425846B3-026F-48F3-AC20-6164AF73DC62}" type="pres">
      <dgm:prSet presAssocID="{28EFB4CC-345F-4E16-9B3E-862E324595D6}" presName="vert1" presStyleCnt="0"/>
      <dgm:spPr/>
    </dgm:pt>
  </dgm:ptLst>
  <dgm:cxnLst>
    <dgm:cxn modelId="{4616BC16-A3F4-4827-8CF6-717F2F4D9D8A}" type="presOf" srcId="{C5B6A1FB-9146-4FEC-AEC2-F67A968F405C}" destId="{B40C2A7B-4FC2-43CC-AE49-F08A940F32DF}" srcOrd="0" destOrd="0" presId="urn:microsoft.com/office/officeart/2008/layout/LinedList"/>
    <dgm:cxn modelId="{DE2F6832-6A66-456F-AAFD-969B07A86878}" srcId="{8F63B62D-38A4-482C-A0B3-4FD93C31E7C2}" destId="{C5B6A1FB-9146-4FEC-AEC2-F67A968F405C}" srcOrd="2" destOrd="0" parTransId="{6B4A8E8C-32A1-4593-ABD6-62E32EB51DA4}" sibTransId="{FF64A819-D3B0-47C6-940F-5D96D5E55FCF}"/>
    <dgm:cxn modelId="{2BDA9542-1283-4488-BD38-3005D6456E18}" type="presOf" srcId="{27F88F09-1A66-4B6D-AAF6-19BB53D91D19}" destId="{4FE0F13E-DA0D-41B1-8093-99902F0255BF}" srcOrd="0" destOrd="0" presId="urn:microsoft.com/office/officeart/2008/layout/LinedList"/>
    <dgm:cxn modelId="{08A02A6C-D4CC-4E94-9465-0C209D230786}" type="presOf" srcId="{8F63B62D-38A4-482C-A0B3-4FD93C31E7C2}" destId="{3B795FAA-C5C1-4757-819B-CD62336D22F3}" srcOrd="0" destOrd="0" presId="urn:microsoft.com/office/officeart/2008/layout/LinedList"/>
    <dgm:cxn modelId="{4880F957-7D0C-4BB8-B9C4-0AE9CDC6EDC3}" srcId="{8F63B62D-38A4-482C-A0B3-4FD93C31E7C2}" destId="{28EFB4CC-345F-4E16-9B3E-862E324595D6}" srcOrd="3" destOrd="0" parTransId="{EB7AC4AD-E0AE-4C36-9A91-37EBC68BD06E}" sibTransId="{8455D9A0-CC4B-4769-B66A-3AE46AAE92A5}"/>
    <dgm:cxn modelId="{9C329F82-4132-4D4F-B457-EED5D3208C18}" type="presOf" srcId="{28EFB4CC-345F-4E16-9B3E-862E324595D6}" destId="{148E304D-E284-4F51-AA94-30272520DC3B}" srcOrd="0" destOrd="0" presId="urn:microsoft.com/office/officeart/2008/layout/LinedList"/>
    <dgm:cxn modelId="{700C93A2-F421-433D-A040-A77303A13B20}" srcId="{8F63B62D-38A4-482C-A0B3-4FD93C31E7C2}" destId="{98E2C551-A044-4084-9CAA-38E10D677D4C}" srcOrd="0" destOrd="0" parTransId="{1C863BCB-0D7B-4219-9BBD-99007262936C}" sibTransId="{C2B69C0C-71EC-4778-B3A3-F81FB2639EC6}"/>
    <dgm:cxn modelId="{31EA71AA-6BF9-4305-B9E1-6C95CC3E4126}" srcId="{8F63B62D-38A4-482C-A0B3-4FD93C31E7C2}" destId="{27F88F09-1A66-4B6D-AAF6-19BB53D91D19}" srcOrd="1" destOrd="0" parTransId="{F9A7837D-AF5A-4042-97D6-3851B4553083}" sibTransId="{7A0F55CD-8864-4D5E-B64B-B5A06775C34B}"/>
    <dgm:cxn modelId="{C6F72AAD-559D-4703-9E7F-8B535DC08D21}" type="presOf" srcId="{98E2C551-A044-4084-9CAA-38E10D677D4C}" destId="{1BA420F2-0855-46B3-A35C-9782DEC9E199}" srcOrd="0" destOrd="0" presId="urn:microsoft.com/office/officeart/2008/layout/LinedList"/>
    <dgm:cxn modelId="{42890BB3-27FA-460A-9C0C-84E25C25AF16}" type="presParOf" srcId="{3B795FAA-C5C1-4757-819B-CD62336D22F3}" destId="{076225EC-4E3C-411E-B4D2-EFC70936876A}" srcOrd="0" destOrd="0" presId="urn:microsoft.com/office/officeart/2008/layout/LinedList"/>
    <dgm:cxn modelId="{9D3A4184-5641-4899-920E-0C015745CEDF}" type="presParOf" srcId="{3B795FAA-C5C1-4757-819B-CD62336D22F3}" destId="{5671C541-22AE-4C40-B55F-405E7CD3A8FC}" srcOrd="1" destOrd="0" presId="urn:microsoft.com/office/officeart/2008/layout/LinedList"/>
    <dgm:cxn modelId="{14574493-665C-4599-915C-23638909EFAF}" type="presParOf" srcId="{5671C541-22AE-4C40-B55F-405E7CD3A8FC}" destId="{1BA420F2-0855-46B3-A35C-9782DEC9E199}" srcOrd="0" destOrd="0" presId="urn:microsoft.com/office/officeart/2008/layout/LinedList"/>
    <dgm:cxn modelId="{D99CC4DA-267C-486D-AB71-E107F3CF18C7}" type="presParOf" srcId="{5671C541-22AE-4C40-B55F-405E7CD3A8FC}" destId="{C9FD40C8-D5FC-4054-BD0C-DFB8976A95D8}" srcOrd="1" destOrd="0" presId="urn:microsoft.com/office/officeart/2008/layout/LinedList"/>
    <dgm:cxn modelId="{47EC582F-07DA-432C-BA9D-0D9A61310953}" type="presParOf" srcId="{3B795FAA-C5C1-4757-819B-CD62336D22F3}" destId="{0510B1DA-1C4D-429F-8BDA-93D7971B2AEA}" srcOrd="2" destOrd="0" presId="urn:microsoft.com/office/officeart/2008/layout/LinedList"/>
    <dgm:cxn modelId="{8072E3CD-4A64-42DB-A67A-64A054C10679}" type="presParOf" srcId="{3B795FAA-C5C1-4757-819B-CD62336D22F3}" destId="{637117C1-51BE-4C00-858D-EC37B032E4F7}" srcOrd="3" destOrd="0" presId="urn:microsoft.com/office/officeart/2008/layout/LinedList"/>
    <dgm:cxn modelId="{097950E6-CAB6-4139-BF21-76865E51FB09}" type="presParOf" srcId="{637117C1-51BE-4C00-858D-EC37B032E4F7}" destId="{4FE0F13E-DA0D-41B1-8093-99902F0255BF}" srcOrd="0" destOrd="0" presId="urn:microsoft.com/office/officeart/2008/layout/LinedList"/>
    <dgm:cxn modelId="{BA1D1000-C7EE-4CED-BE00-8A7219B7E230}" type="presParOf" srcId="{637117C1-51BE-4C00-858D-EC37B032E4F7}" destId="{A3018F9C-D217-4719-83F8-0AC38813A1D2}" srcOrd="1" destOrd="0" presId="urn:microsoft.com/office/officeart/2008/layout/LinedList"/>
    <dgm:cxn modelId="{F2CF7729-D839-4CDF-B334-50477F524989}" type="presParOf" srcId="{3B795FAA-C5C1-4757-819B-CD62336D22F3}" destId="{E555814C-61DB-4164-B993-FA88EF74B585}" srcOrd="4" destOrd="0" presId="urn:microsoft.com/office/officeart/2008/layout/LinedList"/>
    <dgm:cxn modelId="{29BAE320-B8D8-42BA-9754-6AF657C10A16}" type="presParOf" srcId="{3B795FAA-C5C1-4757-819B-CD62336D22F3}" destId="{9B5EF612-889D-4FAD-A13D-26F857C6264F}" srcOrd="5" destOrd="0" presId="urn:microsoft.com/office/officeart/2008/layout/LinedList"/>
    <dgm:cxn modelId="{45F34222-CBC6-4CBA-88BF-BA9FD50F3421}" type="presParOf" srcId="{9B5EF612-889D-4FAD-A13D-26F857C6264F}" destId="{B40C2A7B-4FC2-43CC-AE49-F08A940F32DF}" srcOrd="0" destOrd="0" presId="urn:microsoft.com/office/officeart/2008/layout/LinedList"/>
    <dgm:cxn modelId="{68CBCD35-525D-4348-A8CD-214BCF12F872}" type="presParOf" srcId="{9B5EF612-889D-4FAD-A13D-26F857C6264F}" destId="{FF0A0435-68B2-4A57-B32D-65E3404C72D1}" srcOrd="1" destOrd="0" presId="urn:microsoft.com/office/officeart/2008/layout/LinedList"/>
    <dgm:cxn modelId="{31700FBD-0410-4889-A0B0-B9A702819488}" type="presParOf" srcId="{3B795FAA-C5C1-4757-819B-CD62336D22F3}" destId="{6E9773DE-8C6A-4175-BBA4-E72C5F7C3C16}" srcOrd="6" destOrd="0" presId="urn:microsoft.com/office/officeart/2008/layout/LinedList"/>
    <dgm:cxn modelId="{D18F4F14-9E04-4800-A3EE-6F4A2C8B645C}" type="presParOf" srcId="{3B795FAA-C5C1-4757-819B-CD62336D22F3}" destId="{38F0DEF8-7BD2-4100-8DA5-2A3C36B53D9D}" srcOrd="7" destOrd="0" presId="urn:microsoft.com/office/officeart/2008/layout/LinedList"/>
    <dgm:cxn modelId="{4622FFDD-05E8-4E50-BD87-81B15FDFE6DB}" type="presParOf" srcId="{38F0DEF8-7BD2-4100-8DA5-2A3C36B53D9D}" destId="{148E304D-E284-4F51-AA94-30272520DC3B}" srcOrd="0" destOrd="0" presId="urn:microsoft.com/office/officeart/2008/layout/LinedList"/>
    <dgm:cxn modelId="{973950B9-AE59-43B4-8219-06C1E74AD87D}" type="presParOf" srcId="{38F0DEF8-7BD2-4100-8DA5-2A3C36B53D9D}" destId="{425846B3-026F-48F3-AC20-6164AF73DC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225EC-4E3C-411E-B4D2-EFC70936876A}">
      <dsp:nvSpPr>
        <dsp:cNvPr id="0" name=""/>
        <dsp:cNvSpPr/>
      </dsp:nvSpPr>
      <dsp:spPr>
        <a:xfrm>
          <a:off x="0" y="0"/>
          <a:ext cx="350549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A420F2-0855-46B3-A35C-9782DEC9E199}">
      <dsp:nvSpPr>
        <dsp:cNvPr id="0" name=""/>
        <dsp:cNvSpPr/>
      </dsp:nvSpPr>
      <dsp:spPr>
        <a:xfrm>
          <a:off x="0" y="0"/>
          <a:ext cx="3505494"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Data Collection</a:t>
          </a:r>
          <a:endParaRPr lang="en-IN" sz="3100" kern="1200" dirty="0"/>
        </a:p>
      </dsp:txBody>
      <dsp:txXfrm>
        <a:off x="0" y="0"/>
        <a:ext cx="3505494" cy="946354"/>
      </dsp:txXfrm>
    </dsp:sp>
    <dsp:sp modelId="{0510B1DA-1C4D-429F-8BDA-93D7971B2AEA}">
      <dsp:nvSpPr>
        <dsp:cNvPr id="0" name=""/>
        <dsp:cNvSpPr/>
      </dsp:nvSpPr>
      <dsp:spPr>
        <a:xfrm>
          <a:off x="0" y="946354"/>
          <a:ext cx="350549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E0F13E-DA0D-41B1-8093-99902F0255BF}">
      <dsp:nvSpPr>
        <dsp:cNvPr id="0" name=""/>
        <dsp:cNvSpPr/>
      </dsp:nvSpPr>
      <dsp:spPr>
        <a:xfrm>
          <a:off x="0" y="946354"/>
          <a:ext cx="3505494"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Data Preprocessing</a:t>
          </a:r>
        </a:p>
      </dsp:txBody>
      <dsp:txXfrm>
        <a:off x="0" y="946354"/>
        <a:ext cx="3505494" cy="946354"/>
      </dsp:txXfrm>
    </dsp:sp>
    <dsp:sp modelId="{E555814C-61DB-4164-B993-FA88EF74B585}">
      <dsp:nvSpPr>
        <dsp:cNvPr id="0" name=""/>
        <dsp:cNvSpPr/>
      </dsp:nvSpPr>
      <dsp:spPr>
        <a:xfrm>
          <a:off x="0" y="1892709"/>
          <a:ext cx="350549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C2A7B-4FC2-43CC-AE49-F08A940F32DF}">
      <dsp:nvSpPr>
        <dsp:cNvPr id="0" name=""/>
        <dsp:cNvSpPr/>
      </dsp:nvSpPr>
      <dsp:spPr>
        <a:xfrm>
          <a:off x="0" y="1892709"/>
          <a:ext cx="3505494"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Feature Engineering</a:t>
          </a:r>
          <a:endParaRPr lang="en-IN" sz="3100" kern="1200" dirty="0"/>
        </a:p>
      </dsp:txBody>
      <dsp:txXfrm>
        <a:off x="0" y="1892709"/>
        <a:ext cx="3505494" cy="946354"/>
      </dsp:txXfrm>
    </dsp:sp>
    <dsp:sp modelId="{6E9773DE-8C6A-4175-BBA4-E72C5F7C3C16}">
      <dsp:nvSpPr>
        <dsp:cNvPr id="0" name=""/>
        <dsp:cNvSpPr/>
      </dsp:nvSpPr>
      <dsp:spPr>
        <a:xfrm>
          <a:off x="0" y="2839064"/>
          <a:ext cx="350549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E304D-E284-4F51-AA94-30272520DC3B}">
      <dsp:nvSpPr>
        <dsp:cNvPr id="0" name=""/>
        <dsp:cNvSpPr/>
      </dsp:nvSpPr>
      <dsp:spPr>
        <a:xfrm>
          <a:off x="0" y="2839064"/>
          <a:ext cx="3505494"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Data Modelling</a:t>
          </a:r>
        </a:p>
      </dsp:txBody>
      <dsp:txXfrm>
        <a:off x="0" y="2839064"/>
        <a:ext cx="3505494" cy="9463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DB31-81D9-4B6D-96E3-A340B7A75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93C637-3A85-4B24-A56D-186494DB0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669479-F072-4675-B876-6AB4F4BB7766}"/>
              </a:ext>
            </a:extLst>
          </p:cNvPr>
          <p:cNvSpPr>
            <a:spLocks noGrp="1"/>
          </p:cNvSpPr>
          <p:nvPr>
            <p:ph type="dt" sz="half" idx="10"/>
          </p:nvPr>
        </p:nvSpPr>
        <p:spPr/>
        <p:txBody>
          <a:bodyPr/>
          <a:lstStyle/>
          <a:p>
            <a:fld id="{79C5A860-F335-4252-AA00-24FB67ED2982}" type="datetime1">
              <a:rPr lang="en-US" smtClean="0"/>
              <a:t>6/4/2022</a:t>
            </a:fld>
            <a:endParaRPr lang="en-US"/>
          </a:p>
        </p:txBody>
      </p:sp>
      <p:sp>
        <p:nvSpPr>
          <p:cNvPr id="5" name="Footer Placeholder 4">
            <a:extLst>
              <a:ext uri="{FF2B5EF4-FFF2-40B4-BE49-F238E27FC236}">
                <a16:creationId xmlns:a16="http://schemas.microsoft.com/office/drawing/2014/main" id="{26121540-3C08-4F26-A7F2-7C5A82AA6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44825-A283-4042-B7D7-C84AB7B49AF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2027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51FF-3B06-4A35-A522-99663AC76F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A792DB-018E-40D1-8E36-8B65E1D053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B7471-653F-475A-B6CD-7AED19DC881E}"/>
              </a:ext>
            </a:extLst>
          </p:cNvPr>
          <p:cNvSpPr>
            <a:spLocks noGrp="1"/>
          </p:cNvSpPr>
          <p:nvPr>
            <p:ph type="dt" sz="half" idx="10"/>
          </p:nvPr>
        </p:nvSpPr>
        <p:spPr/>
        <p:txBody>
          <a:bodyPr/>
          <a:lstStyle/>
          <a:p>
            <a:fld id="{46AB1048-0047-48CA-88BA-D69B470942CF}" type="datetime1">
              <a:rPr lang="en-US" smtClean="0"/>
              <a:t>6/4/2022</a:t>
            </a:fld>
            <a:endParaRPr lang="en-US"/>
          </a:p>
        </p:txBody>
      </p:sp>
      <p:sp>
        <p:nvSpPr>
          <p:cNvPr id="5" name="Footer Placeholder 4">
            <a:extLst>
              <a:ext uri="{FF2B5EF4-FFF2-40B4-BE49-F238E27FC236}">
                <a16:creationId xmlns:a16="http://schemas.microsoft.com/office/drawing/2014/main" id="{3494BBFD-64EA-4C15-AB7D-3C40EDDDE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742CE-ADF1-44EC-B2B3-76EB47D51CC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9668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B02B1F-389E-4A19-8A47-2DFD97F39D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18D5F5-D7FF-4B22-B83C-DF86B6DF8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C8B08A-E5CE-40DB-9EBD-A5BEC541A078}"/>
              </a:ext>
            </a:extLst>
          </p:cNvPr>
          <p:cNvSpPr>
            <a:spLocks noGrp="1"/>
          </p:cNvSpPr>
          <p:nvPr>
            <p:ph type="dt" sz="half" idx="10"/>
          </p:nvPr>
        </p:nvSpPr>
        <p:spPr/>
        <p:txBody>
          <a:bodyPr/>
          <a:lstStyle/>
          <a:p>
            <a:fld id="{5BD83879-648C-49A9-81A2-0EF5946532D0}" type="datetime1">
              <a:rPr lang="en-US" smtClean="0"/>
              <a:t>6/4/2022</a:t>
            </a:fld>
            <a:endParaRPr lang="en-US"/>
          </a:p>
        </p:txBody>
      </p:sp>
      <p:sp>
        <p:nvSpPr>
          <p:cNvPr id="5" name="Footer Placeholder 4">
            <a:extLst>
              <a:ext uri="{FF2B5EF4-FFF2-40B4-BE49-F238E27FC236}">
                <a16:creationId xmlns:a16="http://schemas.microsoft.com/office/drawing/2014/main" id="{033DA3C4-2A7E-44A9-9666-6D3F63E6A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AE50F-FFBB-4FAA-A32C-302FFA45EBF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6907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2C33-991F-496B-9912-8F2DCC9456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85EA84-5556-42C8-B32B-7309B5F0B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5AC272-8649-4445-935F-B9529A147C20}"/>
              </a:ext>
            </a:extLst>
          </p:cNvPr>
          <p:cNvSpPr>
            <a:spLocks noGrp="1"/>
          </p:cNvSpPr>
          <p:nvPr>
            <p:ph type="dt" sz="half" idx="10"/>
          </p:nvPr>
        </p:nvSpPr>
        <p:spPr/>
        <p:txBody>
          <a:bodyPr/>
          <a:lstStyle/>
          <a:p>
            <a:fld id="{D04BC802-30E3-4658-9CCA-F873646FEC67}" type="datetime1">
              <a:rPr lang="en-US" smtClean="0"/>
              <a:t>6/4/2022</a:t>
            </a:fld>
            <a:endParaRPr lang="en-US"/>
          </a:p>
        </p:txBody>
      </p:sp>
      <p:sp>
        <p:nvSpPr>
          <p:cNvPr id="5" name="Footer Placeholder 4">
            <a:extLst>
              <a:ext uri="{FF2B5EF4-FFF2-40B4-BE49-F238E27FC236}">
                <a16:creationId xmlns:a16="http://schemas.microsoft.com/office/drawing/2014/main" id="{2B807429-4A5A-4169-967A-0A22B63A1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9D0A7-CC38-4F8D-B04E-16ECF9A35B9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6339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A402-F085-4721-AE9D-411491338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48C02E-363A-4747-9D2E-9FB1D739B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DB953-4BFC-4491-B01C-E5B036F9070A}"/>
              </a:ext>
            </a:extLst>
          </p:cNvPr>
          <p:cNvSpPr>
            <a:spLocks noGrp="1"/>
          </p:cNvSpPr>
          <p:nvPr>
            <p:ph type="dt" sz="half" idx="10"/>
          </p:nvPr>
        </p:nvSpPr>
        <p:spPr/>
        <p:txBody>
          <a:bodyPr/>
          <a:lstStyle/>
          <a:p>
            <a:fld id="{0AB227A3-19CE-4153-81CE-64EB7AB094B3}" type="datetime1">
              <a:rPr lang="en-US" smtClean="0"/>
              <a:t>6/4/2022</a:t>
            </a:fld>
            <a:endParaRPr lang="en-US"/>
          </a:p>
        </p:txBody>
      </p:sp>
      <p:sp>
        <p:nvSpPr>
          <p:cNvPr id="5" name="Footer Placeholder 4">
            <a:extLst>
              <a:ext uri="{FF2B5EF4-FFF2-40B4-BE49-F238E27FC236}">
                <a16:creationId xmlns:a16="http://schemas.microsoft.com/office/drawing/2014/main" id="{579FECD4-06A3-484F-B4EF-4F7CFB328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996F0-C6F2-4CF8-973F-3CAF5475E7C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6412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0A05-BB38-4C67-9978-CDE6C746F3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4DC48D-4F00-4F16-B9FB-37EAD60BF9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9203E9-313F-4C86-A3C6-5178ABFB6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D45930-84A0-48B2-BAF1-28B5BF8571D4}"/>
              </a:ext>
            </a:extLst>
          </p:cNvPr>
          <p:cNvSpPr>
            <a:spLocks noGrp="1"/>
          </p:cNvSpPr>
          <p:nvPr>
            <p:ph type="dt" sz="half" idx="10"/>
          </p:nvPr>
        </p:nvSpPr>
        <p:spPr/>
        <p:txBody>
          <a:bodyPr/>
          <a:lstStyle/>
          <a:p>
            <a:fld id="{B819A100-10F6-477E-8847-29D479EF1C92}" type="datetime1">
              <a:rPr lang="en-US" smtClean="0"/>
              <a:t>6/4/2022</a:t>
            </a:fld>
            <a:endParaRPr lang="en-US"/>
          </a:p>
        </p:txBody>
      </p:sp>
      <p:sp>
        <p:nvSpPr>
          <p:cNvPr id="6" name="Footer Placeholder 5">
            <a:extLst>
              <a:ext uri="{FF2B5EF4-FFF2-40B4-BE49-F238E27FC236}">
                <a16:creationId xmlns:a16="http://schemas.microsoft.com/office/drawing/2014/main" id="{0EECBEE4-7DF3-4CDF-AB36-7235DDE73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8C107-C3AA-4579-AC7A-ABDA1618DC2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7687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F042-D7DF-4BC0-BA74-F5FFBFDE36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01322-7EBF-4789-9B7B-DABE79A46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1B42E8-0851-4CA7-A872-3AACBA54F8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0B3279-0C5A-4FA7-AC81-F92323018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3E79F-5ADF-4006-BB36-6D9FA3005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BC33B-7817-4AB9-898C-57F27BCE50A8}"/>
              </a:ext>
            </a:extLst>
          </p:cNvPr>
          <p:cNvSpPr>
            <a:spLocks noGrp="1"/>
          </p:cNvSpPr>
          <p:nvPr>
            <p:ph type="dt" sz="half" idx="10"/>
          </p:nvPr>
        </p:nvSpPr>
        <p:spPr/>
        <p:txBody>
          <a:bodyPr/>
          <a:lstStyle/>
          <a:p>
            <a:fld id="{5DF128AB-198A-495F-8475-FDB360C9873F}" type="datetime1">
              <a:rPr lang="en-US" smtClean="0"/>
              <a:t>6/4/2022</a:t>
            </a:fld>
            <a:endParaRPr lang="en-US"/>
          </a:p>
        </p:txBody>
      </p:sp>
      <p:sp>
        <p:nvSpPr>
          <p:cNvPr id="8" name="Footer Placeholder 7">
            <a:extLst>
              <a:ext uri="{FF2B5EF4-FFF2-40B4-BE49-F238E27FC236}">
                <a16:creationId xmlns:a16="http://schemas.microsoft.com/office/drawing/2014/main" id="{108EA624-0D28-49F9-96BE-C935AC77D8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1499BB-2273-4558-BF9E-E100C4AFC24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4668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48AC-EE28-499A-B5ED-1E542E46DB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BC8053-C27B-4277-9440-8FB783C9ACA2}"/>
              </a:ext>
            </a:extLst>
          </p:cNvPr>
          <p:cNvSpPr>
            <a:spLocks noGrp="1"/>
          </p:cNvSpPr>
          <p:nvPr>
            <p:ph type="dt" sz="half" idx="10"/>
          </p:nvPr>
        </p:nvSpPr>
        <p:spPr/>
        <p:txBody>
          <a:bodyPr/>
          <a:lstStyle/>
          <a:p>
            <a:fld id="{021A235E-F8FD-479F-9FC7-18BE84110877}" type="datetime1">
              <a:rPr lang="en-US" smtClean="0"/>
              <a:t>6/4/2022</a:t>
            </a:fld>
            <a:endParaRPr lang="en-US"/>
          </a:p>
        </p:txBody>
      </p:sp>
      <p:sp>
        <p:nvSpPr>
          <p:cNvPr id="4" name="Footer Placeholder 3">
            <a:extLst>
              <a:ext uri="{FF2B5EF4-FFF2-40B4-BE49-F238E27FC236}">
                <a16:creationId xmlns:a16="http://schemas.microsoft.com/office/drawing/2014/main" id="{91167D47-32CE-4762-99D1-130BAA362A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3DA4B7-85DF-45EE-831D-E288C934271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7946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C825C-6964-495C-B04C-426E86FF214C}"/>
              </a:ext>
            </a:extLst>
          </p:cNvPr>
          <p:cNvSpPr>
            <a:spLocks noGrp="1"/>
          </p:cNvSpPr>
          <p:nvPr>
            <p:ph type="dt" sz="half" idx="10"/>
          </p:nvPr>
        </p:nvSpPr>
        <p:spPr/>
        <p:txBody>
          <a:bodyPr/>
          <a:lstStyle/>
          <a:p>
            <a:fld id="{E890F09B-68DA-462E-9DB4-4C9ADAB8CBCC}" type="datetime1">
              <a:rPr lang="en-US" smtClean="0"/>
              <a:t>6/4/2022</a:t>
            </a:fld>
            <a:endParaRPr lang="en-US"/>
          </a:p>
        </p:txBody>
      </p:sp>
      <p:sp>
        <p:nvSpPr>
          <p:cNvPr id="3" name="Footer Placeholder 2">
            <a:extLst>
              <a:ext uri="{FF2B5EF4-FFF2-40B4-BE49-F238E27FC236}">
                <a16:creationId xmlns:a16="http://schemas.microsoft.com/office/drawing/2014/main" id="{06C15441-36D4-4392-B768-522EF48351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31B4B-FF21-4B0D-BC32-2F6CB324AC7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9456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CBA8-D140-41D3-9C82-5F348E6C7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19BDAB-46A7-4F34-98E6-1AA03A26CF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56811D-4123-4705-B757-F8F39B168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A404C-D8D0-40A4-8229-7FD55760F74C}"/>
              </a:ext>
            </a:extLst>
          </p:cNvPr>
          <p:cNvSpPr>
            <a:spLocks noGrp="1"/>
          </p:cNvSpPr>
          <p:nvPr>
            <p:ph type="dt" sz="half" idx="10"/>
          </p:nvPr>
        </p:nvSpPr>
        <p:spPr/>
        <p:txBody>
          <a:bodyPr/>
          <a:lstStyle/>
          <a:p>
            <a:fld id="{17AC4E36-FABE-47EB-AA7F-C19A93824617}" type="datetime1">
              <a:rPr lang="en-US" smtClean="0"/>
              <a:t>6/4/2022</a:t>
            </a:fld>
            <a:endParaRPr lang="en-US"/>
          </a:p>
        </p:txBody>
      </p:sp>
      <p:sp>
        <p:nvSpPr>
          <p:cNvPr id="6" name="Footer Placeholder 5">
            <a:extLst>
              <a:ext uri="{FF2B5EF4-FFF2-40B4-BE49-F238E27FC236}">
                <a16:creationId xmlns:a16="http://schemas.microsoft.com/office/drawing/2014/main" id="{F5BB1087-71E8-43E6-A91C-775EDEFFF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A2762-F085-4C46-824F-61B0450A79A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1270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3183-2259-4820-BCC5-1849BD7C6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038BB-3AB1-465C-809A-7B1BD57CD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2F4F81-61E4-487D-95CA-79585160A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A9C8F-9958-47B3-9F02-466904F0B971}"/>
              </a:ext>
            </a:extLst>
          </p:cNvPr>
          <p:cNvSpPr>
            <a:spLocks noGrp="1"/>
          </p:cNvSpPr>
          <p:nvPr>
            <p:ph type="dt" sz="half" idx="10"/>
          </p:nvPr>
        </p:nvSpPr>
        <p:spPr/>
        <p:txBody>
          <a:bodyPr/>
          <a:lstStyle/>
          <a:p>
            <a:fld id="{F199CE6B-5DE6-4A2D-B72E-5E8969F9F56F}" type="datetime1">
              <a:rPr lang="en-US" smtClean="0"/>
              <a:t>6/4/2022</a:t>
            </a:fld>
            <a:endParaRPr lang="en-US"/>
          </a:p>
        </p:txBody>
      </p:sp>
      <p:sp>
        <p:nvSpPr>
          <p:cNvPr id="6" name="Footer Placeholder 5">
            <a:extLst>
              <a:ext uri="{FF2B5EF4-FFF2-40B4-BE49-F238E27FC236}">
                <a16:creationId xmlns:a16="http://schemas.microsoft.com/office/drawing/2014/main" id="{D46C956E-5B02-4E82-9F94-94BB9E285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A4B2C-E324-46AE-8AE8-86F13F047296}"/>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9007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9FD9E-37A2-4873-A47C-CC4C96B5D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CE708-43F1-44A3-9F9C-B0D372B8B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D9FA2-45B3-49C2-B7B3-AE05681BB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1A142-DA77-4A5F-AD1F-14E6C18F0F5F}" type="datetime1">
              <a:rPr lang="en-US" smtClean="0"/>
              <a:t>6/4/2022</a:t>
            </a:fld>
            <a:endParaRPr lang="en-US" dirty="0"/>
          </a:p>
        </p:txBody>
      </p:sp>
      <p:sp>
        <p:nvSpPr>
          <p:cNvPr id="5" name="Footer Placeholder 4">
            <a:extLst>
              <a:ext uri="{FF2B5EF4-FFF2-40B4-BE49-F238E27FC236}">
                <a16:creationId xmlns:a16="http://schemas.microsoft.com/office/drawing/2014/main" id="{CEC0328F-0582-40FF-AB3C-EA6EC2F3C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FCCFBA4-4F15-4CD0-999B-3F4AF0FD2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24909033"/>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iencedirect.com/topics/computer-science/feature-extraction-network" TargetMode="External"/><Relationship Id="rId2" Type="http://schemas.openxmlformats.org/officeDocument/2006/relationships/hyperlink" Target="https://www.kaggle.com/datasets/sovitrath/diabetic-retinopathy-224x224-gaussian-filtered" TargetMode="External"/><Relationship Id="rId1" Type="http://schemas.openxmlformats.org/officeDocument/2006/relationships/slideLayout" Target="../slideLayouts/slideLayout2.xml"/><Relationship Id="rId5" Type="http://schemas.openxmlformats.org/officeDocument/2006/relationships/hyperlink" Target="http://ictactjournals.in/paper/IJSC_V3_I4_Paper_1_563-575.pdf" TargetMode="External"/><Relationship Id="rId4" Type="http://schemas.openxmlformats.org/officeDocument/2006/relationships/hyperlink" Target="https://ieeexplore.ieee.org/abstract/document/668063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788C-21C7-46F5-B531-218E2AB13891}"/>
              </a:ext>
            </a:extLst>
          </p:cNvPr>
          <p:cNvSpPr>
            <a:spLocks noGrp="1"/>
          </p:cNvSpPr>
          <p:nvPr>
            <p:ph type="ctrTitle"/>
          </p:nvPr>
        </p:nvSpPr>
        <p:spPr>
          <a:xfrm>
            <a:off x="609601" y="663960"/>
            <a:ext cx="4747014" cy="2106949"/>
          </a:xfrm>
        </p:spPr>
        <p:txBody>
          <a:bodyPr vert="horz" lIns="91440" tIns="45720" rIns="91440" bIns="45720" rtlCol="0" anchor="t">
            <a:normAutofit/>
          </a:bodyPr>
          <a:lstStyle/>
          <a:p>
            <a:pPr algn="just">
              <a:lnSpc>
                <a:spcPct val="90000"/>
              </a:lnSpc>
            </a:pPr>
            <a:r>
              <a:rPr lang="en-US" sz="4000" cap="all" dirty="0">
                <a:latin typeface="Calibri" panose="020F0502020204030204" pitchFamily="34" charset="0"/>
                <a:cs typeface="Calibri" panose="020F0502020204030204" pitchFamily="34" charset="0"/>
              </a:rPr>
              <a:t>DIABETIC RETINOPATHY DETECTION</a:t>
            </a:r>
          </a:p>
        </p:txBody>
      </p:sp>
      <p:sp>
        <p:nvSpPr>
          <p:cNvPr id="3" name="Subtitle 2">
            <a:extLst>
              <a:ext uri="{FF2B5EF4-FFF2-40B4-BE49-F238E27FC236}">
                <a16:creationId xmlns:a16="http://schemas.microsoft.com/office/drawing/2014/main" id="{6D640AE7-1284-470D-89F5-639AA8FB22EB}"/>
              </a:ext>
            </a:extLst>
          </p:cNvPr>
          <p:cNvSpPr>
            <a:spLocks noGrp="1"/>
          </p:cNvSpPr>
          <p:nvPr>
            <p:ph type="subTitle" idx="1"/>
          </p:nvPr>
        </p:nvSpPr>
        <p:spPr>
          <a:xfrm>
            <a:off x="609597" y="3429000"/>
            <a:ext cx="4747018" cy="1447274"/>
          </a:xfrm>
        </p:spPr>
        <p:txBody>
          <a:bodyPr vert="horz" lIns="91440" tIns="45720" rIns="91440" bIns="45720" rtlCol="0" anchor="ctr">
            <a:normAutofit/>
          </a:bodyPr>
          <a:lstStyle/>
          <a:p>
            <a:pPr algn="just">
              <a:buFont typeface="Wingdings 2" panose="05020102010507070707" pitchFamily="18" charset="2"/>
              <a:buChar char=""/>
            </a:pPr>
            <a:r>
              <a:rPr lang="en-US" dirty="0"/>
              <a:t>NAME –SNEH SHAH</a:t>
            </a:r>
          </a:p>
          <a:p>
            <a:pPr algn="just">
              <a:buFont typeface="Wingdings 2" panose="05020102010507070707" pitchFamily="18" charset="2"/>
              <a:buChar char=""/>
            </a:pPr>
            <a:r>
              <a:rPr lang="en-US" dirty="0"/>
              <a:t>ROLL NO-30</a:t>
            </a:r>
          </a:p>
          <a:p>
            <a:pPr algn="just">
              <a:buFont typeface="Wingdings 2" panose="05020102010507070707" pitchFamily="18" charset="2"/>
              <a:buChar char=""/>
            </a:pPr>
            <a:r>
              <a:rPr lang="en-US" dirty="0"/>
              <a:t>COURSE –DATA SCIENCE</a:t>
            </a:r>
          </a:p>
          <a:p>
            <a:pPr algn="just">
              <a:buFont typeface="Wingdings 2" panose="05020102010507070707" pitchFamily="18" charset="2"/>
              <a:buChar char=""/>
            </a:pPr>
            <a:endParaRPr lang="en-US" dirty="0"/>
          </a:p>
        </p:txBody>
      </p:sp>
      <p:pic>
        <p:nvPicPr>
          <p:cNvPr id="4" name="Picture 3">
            <a:extLst>
              <a:ext uri="{FF2B5EF4-FFF2-40B4-BE49-F238E27FC236}">
                <a16:creationId xmlns:a16="http://schemas.microsoft.com/office/drawing/2014/main" id="{73FBDB56-2FFB-4DE1-B715-90C0068FFFA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565" y="663960"/>
            <a:ext cx="4974834" cy="4974834"/>
          </a:xfrm>
          <a:prstGeom prst="rect">
            <a:avLst/>
          </a:prstGeom>
        </p:spPr>
      </p:pic>
      <p:sp>
        <p:nvSpPr>
          <p:cNvPr id="7" name="TextBox 6">
            <a:extLst>
              <a:ext uri="{FF2B5EF4-FFF2-40B4-BE49-F238E27FC236}">
                <a16:creationId xmlns:a16="http://schemas.microsoft.com/office/drawing/2014/main" id="{452A74D9-2654-4E86-A6E6-CDF06A47B6A6}"/>
              </a:ext>
            </a:extLst>
          </p:cNvPr>
          <p:cNvSpPr txBox="1"/>
          <p:nvPr/>
        </p:nvSpPr>
        <p:spPr>
          <a:xfrm>
            <a:off x="6788727" y="5712509"/>
            <a:ext cx="4793672" cy="646331"/>
          </a:xfrm>
          <a:prstGeom prst="rect">
            <a:avLst/>
          </a:prstGeom>
          <a:noFill/>
        </p:spPr>
        <p:txBody>
          <a:bodyPr wrap="square" rtlCol="0">
            <a:spAutoFit/>
          </a:bodyPr>
          <a:lstStyle/>
          <a:p>
            <a:pPr algn="just"/>
            <a:r>
              <a:rPr lang="en-IN" dirty="0"/>
              <a:t>SCHOOL OF EMERGING SCIENCE AND TECHNOLOGY </a:t>
            </a:r>
          </a:p>
        </p:txBody>
      </p:sp>
    </p:spTree>
    <p:extLst>
      <p:ext uri="{BB962C8B-B14F-4D97-AF65-F5344CB8AC3E}">
        <p14:creationId xmlns:p14="http://schemas.microsoft.com/office/powerpoint/2010/main" val="317864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EDD8-43A2-4369-B698-2F45090D364B}"/>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600" b="1" kern="1200" dirty="0">
                <a:solidFill>
                  <a:schemeClr val="tx1"/>
                </a:solidFill>
                <a:latin typeface="+mj-lt"/>
                <a:ea typeface="+mj-ea"/>
                <a:cs typeface="+mj-cs"/>
              </a:rPr>
              <a:t>EXAMPLE IMAGE</a:t>
            </a:r>
            <a:endParaRPr lang="en-US" sz="4600" kern="1200" dirty="0">
              <a:solidFill>
                <a:schemeClr val="tx1"/>
              </a:solidFill>
              <a:latin typeface="+mj-lt"/>
              <a:ea typeface="+mj-ea"/>
              <a:cs typeface="+mj-cs"/>
            </a:endParaRPr>
          </a:p>
        </p:txBody>
      </p:sp>
      <p:sp>
        <p:nvSpPr>
          <p:cNvPr id="140" name="Rectangle 13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 review of diabetic retinopathy: Datasets, approaches, evaluation metrics  and future trends - ScienceDirect">
            <a:extLst>
              <a:ext uri="{FF2B5EF4-FFF2-40B4-BE49-F238E27FC236}">
                <a16:creationId xmlns:a16="http://schemas.microsoft.com/office/drawing/2014/main" id="{53C48A3D-5022-44F4-8554-22E7799074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41735" y="1218415"/>
            <a:ext cx="5934456" cy="442117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08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5488-CB50-4ED9-903A-A70E03C41F3A}"/>
              </a:ext>
            </a:extLst>
          </p:cNvPr>
          <p:cNvSpPr>
            <a:spLocks noGrp="1"/>
          </p:cNvSpPr>
          <p:nvPr>
            <p:ph type="title"/>
          </p:nvPr>
        </p:nvSpPr>
        <p:spPr/>
        <p:txBody>
          <a:bodyPr/>
          <a:lstStyle/>
          <a:p>
            <a:r>
              <a:rPr lang="en-IN" b="1" dirty="0"/>
              <a:t>FEATURE ENGINEERING</a:t>
            </a:r>
          </a:p>
        </p:txBody>
      </p:sp>
      <p:sp>
        <p:nvSpPr>
          <p:cNvPr id="3" name="Content Placeholder 2">
            <a:extLst>
              <a:ext uri="{FF2B5EF4-FFF2-40B4-BE49-F238E27FC236}">
                <a16:creationId xmlns:a16="http://schemas.microsoft.com/office/drawing/2014/main" id="{CF61AD76-CAA8-4EF1-95FA-A80DCF33550F}"/>
              </a:ext>
            </a:extLst>
          </p:cNvPr>
          <p:cNvSpPr>
            <a:spLocks noGrp="1"/>
          </p:cNvSpPr>
          <p:nvPr>
            <p:ph idx="1"/>
          </p:nvPr>
        </p:nvSpPr>
        <p:spPr/>
        <p:txBody>
          <a:bodyPr>
            <a:normAutofit/>
          </a:bodyPr>
          <a:lstStyle/>
          <a:p>
            <a:r>
              <a:rPr lang="en-IN" dirty="0"/>
              <a:t>Since the data has been already pre-processed , the images will now extract features which will be used by the model to predict diabetic retinopathy</a:t>
            </a:r>
          </a:p>
          <a:p>
            <a:r>
              <a:rPr lang="en-IN" dirty="0"/>
              <a:t>Convolution neural network(CNN) has been used to extract features of diabetic retinopathy images</a:t>
            </a:r>
          </a:p>
          <a:p>
            <a:r>
              <a:rPr lang="en-US" dirty="0"/>
              <a:t>CNN is a neural network that extracts input image features, and another neural network classifies the image features. </a:t>
            </a:r>
          </a:p>
          <a:p>
            <a:r>
              <a:rPr lang="en-US" dirty="0"/>
              <a:t>The input image is used by the feature extraction network. The extracted feature signals are utilized by the neural network for classification. </a:t>
            </a:r>
          </a:p>
        </p:txBody>
      </p:sp>
    </p:spTree>
    <p:extLst>
      <p:ext uri="{BB962C8B-B14F-4D97-AF65-F5344CB8AC3E}">
        <p14:creationId xmlns:p14="http://schemas.microsoft.com/office/powerpoint/2010/main" val="187113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F57E-338E-4E1E-ACAB-27E76A4C9EA3}"/>
              </a:ext>
            </a:extLst>
          </p:cNvPr>
          <p:cNvSpPr>
            <a:spLocks noGrp="1"/>
          </p:cNvSpPr>
          <p:nvPr>
            <p:ph type="title"/>
          </p:nvPr>
        </p:nvSpPr>
        <p:spPr/>
        <p:txBody>
          <a:bodyPr/>
          <a:lstStyle/>
          <a:p>
            <a:r>
              <a:rPr lang="en-IN" b="1" dirty="0"/>
              <a:t>FEATURE ENGINEERING</a:t>
            </a:r>
            <a:endParaRPr lang="en-IN" dirty="0"/>
          </a:p>
        </p:txBody>
      </p:sp>
      <p:sp>
        <p:nvSpPr>
          <p:cNvPr id="3" name="Content Placeholder 2">
            <a:extLst>
              <a:ext uri="{FF2B5EF4-FFF2-40B4-BE49-F238E27FC236}">
                <a16:creationId xmlns:a16="http://schemas.microsoft.com/office/drawing/2014/main" id="{639004EB-4054-4B60-9EA5-C60E186D1ADF}"/>
              </a:ext>
            </a:extLst>
          </p:cNvPr>
          <p:cNvSpPr>
            <a:spLocks noGrp="1"/>
          </p:cNvSpPr>
          <p:nvPr>
            <p:ph idx="1"/>
          </p:nvPr>
        </p:nvSpPr>
        <p:spPr/>
        <p:txBody>
          <a:bodyPr>
            <a:normAutofit/>
          </a:bodyPr>
          <a:lstStyle/>
          <a:p>
            <a:r>
              <a:rPr lang="en-US" dirty="0"/>
              <a:t>The neural network classification then works based on the image features and produces the output. </a:t>
            </a:r>
          </a:p>
          <a:p>
            <a:r>
              <a:rPr lang="en-US" dirty="0"/>
              <a:t>The neural network for feature extraction includes convolution layer piles and sets of pooling layers. As its name implies, the convolution layer transforms the image using the process of the convolution.</a:t>
            </a:r>
          </a:p>
          <a:p>
            <a:r>
              <a:rPr lang="en-US" dirty="0"/>
              <a:t> The layer of pooling transforms the neighboring pixels into a single pixel. </a:t>
            </a:r>
          </a:p>
          <a:p>
            <a:r>
              <a:rPr lang="en-US" dirty="0"/>
              <a:t>The pooling layer then decreases the image dimension. As CNN’s primary concern is the image, the convolution and pooling layers procedures are intuitively in a two-dimensional plane. </a:t>
            </a:r>
            <a:endParaRPr lang="en-IN" dirty="0"/>
          </a:p>
          <a:p>
            <a:endParaRPr lang="en-IN" dirty="0"/>
          </a:p>
        </p:txBody>
      </p:sp>
    </p:spTree>
    <p:extLst>
      <p:ext uri="{BB962C8B-B14F-4D97-AF65-F5344CB8AC3E}">
        <p14:creationId xmlns:p14="http://schemas.microsoft.com/office/powerpoint/2010/main" val="419643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FD6C-4F39-48D5-BA88-3B5E1457B799}"/>
              </a:ext>
            </a:extLst>
          </p:cNvPr>
          <p:cNvSpPr>
            <a:spLocks noGrp="1"/>
          </p:cNvSpPr>
          <p:nvPr>
            <p:ph type="title"/>
          </p:nvPr>
        </p:nvSpPr>
        <p:spPr/>
        <p:txBody>
          <a:bodyPr/>
          <a:lstStyle/>
          <a:p>
            <a:r>
              <a:rPr lang="en-IN" b="1" dirty="0"/>
              <a:t>DATA MODELING</a:t>
            </a:r>
          </a:p>
        </p:txBody>
      </p:sp>
      <p:sp>
        <p:nvSpPr>
          <p:cNvPr id="3" name="Content Placeholder 2">
            <a:extLst>
              <a:ext uri="{FF2B5EF4-FFF2-40B4-BE49-F238E27FC236}">
                <a16:creationId xmlns:a16="http://schemas.microsoft.com/office/drawing/2014/main" id="{2EBC541E-AB80-4E51-9BA2-A4557B8A005A}"/>
              </a:ext>
            </a:extLst>
          </p:cNvPr>
          <p:cNvSpPr>
            <a:spLocks noGrp="1"/>
          </p:cNvSpPr>
          <p:nvPr>
            <p:ph idx="1"/>
          </p:nvPr>
        </p:nvSpPr>
        <p:spPr/>
        <p:txBody>
          <a:bodyPr/>
          <a:lstStyle/>
          <a:p>
            <a:r>
              <a:rPr lang="en-US" dirty="0"/>
              <a:t>I went through algorithms that provides better result as we are working on classification of diabetic retinopathy, we used some machine learning classification algorithms.</a:t>
            </a:r>
          </a:p>
          <a:p>
            <a:r>
              <a:rPr lang="en-US" dirty="0"/>
              <a:t>The Machine Learning system uses the training data to train models to see patterns and uses the test data to evaluate the predictive quality of the trained model. </a:t>
            </a:r>
          </a:p>
          <a:p>
            <a:r>
              <a:rPr lang="en-US" dirty="0"/>
              <a:t>Machine learning system evaluates predictive performance by comparing predictions on the evaluation data set with true values using a variety of metrics.</a:t>
            </a:r>
            <a:endParaRPr lang="en-IN" dirty="0"/>
          </a:p>
        </p:txBody>
      </p:sp>
    </p:spTree>
    <p:extLst>
      <p:ext uri="{BB962C8B-B14F-4D97-AF65-F5344CB8AC3E}">
        <p14:creationId xmlns:p14="http://schemas.microsoft.com/office/powerpoint/2010/main" val="221512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F204-5A4E-484F-837A-D546BC1F538B}"/>
              </a:ext>
            </a:extLst>
          </p:cNvPr>
          <p:cNvSpPr>
            <a:spLocks noGrp="1"/>
          </p:cNvSpPr>
          <p:nvPr>
            <p:ph type="title"/>
          </p:nvPr>
        </p:nvSpPr>
        <p:spPr/>
        <p:txBody>
          <a:bodyPr/>
          <a:lstStyle/>
          <a:p>
            <a:r>
              <a:rPr lang="en-IN" b="1" dirty="0"/>
              <a:t>DATA MODELING</a:t>
            </a:r>
            <a:endParaRPr lang="en-IN" dirty="0"/>
          </a:p>
        </p:txBody>
      </p:sp>
      <p:sp>
        <p:nvSpPr>
          <p:cNvPr id="3" name="Content Placeholder 2">
            <a:extLst>
              <a:ext uri="{FF2B5EF4-FFF2-40B4-BE49-F238E27FC236}">
                <a16:creationId xmlns:a16="http://schemas.microsoft.com/office/drawing/2014/main" id="{FF03EE55-E77D-4713-8478-6D8C09832AA3}"/>
              </a:ext>
            </a:extLst>
          </p:cNvPr>
          <p:cNvSpPr>
            <a:spLocks noGrp="1"/>
          </p:cNvSpPr>
          <p:nvPr>
            <p:ph idx="1"/>
          </p:nvPr>
        </p:nvSpPr>
        <p:spPr/>
        <p:txBody>
          <a:bodyPr/>
          <a:lstStyle/>
          <a:p>
            <a:pPr marL="0" indent="0">
              <a:buNone/>
            </a:pPr>
            <a:r>
              <a:rPr lang="en-US" dirty="0"/>
              <a:t>Evaluation of CNN (convolution neural network) and four different machine learning algorithms using the features extracted from CNN</a:t>
            </a:r>
          </a:p>
          <a:p>
            <a:pPr marL="0" indent="0">
              <a:buNone/>
            </a:pPr>
            <a:r>
              <a:rPr lang="en-US" dirty="0"/>
              <a:t>• Support Vector Machine (SVM)</a:t>
            </a:r>
          </a:p>
          <a:p>
            <a:pPr marL="0" indent="0">
              <a:buNone/>
            </a:pPr>
            <a:r>
              <a:rPr lang="en-US" dirty="0"/>
              <a:t>• Decision tree</a:t>
            </a:r>
          </a:p>
          <a:p>
            <a:pPr marL="0" indent="0">
              <a:buNone/>
            </a:pPr>
            <a:r>
              <a:rPr lang="en-US" dirty="0"/>
              <a:t>• K-Nearest Neighbor (KNN)</a:t>
            </a:r>
          </a:p>
          <a:p>
            <a:pPr marL="0" indent="0">
              <a:buNone/>
            </a:pPr>
            <a:r>
              <a:rPr lang="en-US" dirty="0"/>
              <a:t>• Random Forest</a:t>
            </a:r>
          </a:p>
        </p:txBody>
      </p:sp>
    </p:spTree>
    <p:extLst>
      <p:ext uri="{BB962C8B-B14F-4D97-AF65-F5344CB8AC3E}">
        <p14:creationId xmlns:p14="http://schemas.microsoft.com/office/powerpoint/2010/main" val="46199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B903-CC62-4BB3-939A-2CB9C1D8FE1F}"/>
              </a:ext>
            </a:extLst>
          </p:cNvPr>
          <p:cNvSpPr>
            <a:spLocks noGrp="1"/>
          </p:cNvSpPr>
          <p:nvPr>
            <p:ph type="title"/>
          </p:nvPr>
        </p:nvSpPr>
        <p:spPr/>
        <p:txBody>
          <a:bodyPr/>
          <a:lstStyle/>
          <a:p>
            <a:r>
              <a:rPr lang="en-IN" b="1" dirty="0"/>
              <a:t>TRAIN AND TEST SPLIT</a:t>
            </a:r>
          </a:p>
        </p:txBody>
      </p:sp>
      <p:sp>
        <p:nvSpPr>
          <p:cNvPr id="3" name="Content Placeholder 2">
            <a:extLst>
              <a:ext uri="{FF2B5EF4-FFF2-40B4-BE49-F238E27FC236}">
                <a16:creationId xmlns:a16="http://schemas.microsoft.com/office/drawing/2014/main" id="{625E3634-31FB-4D8B-9DB2-24E0C42F0CCE}"/>
              </a:ext>
            </a:extLst>
          </p:cNvPr>
          <p:cNvSpPr>
            <a:spLocks noGrp="1"/>
          </p:cNvSpPr>
          <p:nvPr>
            <p:ph idx="1"/>
          </p:nvPr>
        </p:nvSpPr>
        <p:spPr/>
        <p:txBody>
          <a:bodyPr/>
          <a:lstStyle/>
          <a:p>
            <a:r>
              <a:rPr lang="en-IN" dirty="0"/>
              <a:t>Train images: (2746, 150, 150, 3)</a:t>
            </a:r>
          </a:p>
          <a:p>
            <a:r>
              <a:rPr lang="en-IN" dirty="0"/>
              <a:t>Test images: (916, 150, 150, 3)</a:t>
            </a:r>
          </a:p>
          <a:p>
            <a:r>
              <a:rPr lang="en-IN" dirty="0"/>
              <a:t>Train label: (2746, 5)</a:t>
            </a:r>
          </a:p>
          <a:p>
            <a:r>
              <a:rPr lang="en-IN" dirty="0"/>
              <a:t>Test label: (916, 5)</a:t>
            </a:r>
          </a:p>
          <a:p>
            <a:r>
              <a:rPr lang="en-IN" dirty="0"/>
              <a:t>Extracted features from CNN = (2746, 1024)</a:t>
            </a:r>
          </a:p>
          <a:p>
            <a:endParaRPr lang="en-IN" dirty="0"/>
          </a:p>
        </p:txBody>
      </p:sp>
    </p:spTree>
    <p:extLst>
      <p:ext uri="{BB962C8B-B14F-4D97-AF65-F5344CB8AC3E}">
        <p14:creationId xmlns:p14="http://schemas.microsoft.com/office/powerpoint/2010/main" val="251411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2A4C-54B1-4EFD-BD0C-479991EA7408}"/>
              </a:ext>
            </a:extLst>
          </p:cNvPr>
          <p:cNvSpPr>
            <a:spLocks noGrp="1"/>
          </p:cNvSpPr>
          <p:nvPr>
            <p:ph type="title"/>
          </p:nvPr>
        </p:nvSpPr>
        <p:spPr>
          <a:xfrm>
            <a:off x="649223" y="274222"/>
            <a:ext cx="5102351" cy="700770"/>
          </a:xfrm>
        </p:spPr>
        <p:txBody>
          <a:bodyPr>
            <a:normAutofit/>
          </a:bodyPr>
          <a:lstStyle/>
          <a:p>
            <a:r>
              <a:rPr lang="en-IN" b="1" dirty="0"/>
              <a:t>RESULT</a:t>
            </a:r>
          </a:p>
        </p:txBody>
      </p:sp>
      <p:sp>
        <p:nvSpPr>
          <p:cNvPr id="3" name="Content Placeholder 2">
            <a:extLst>
              <a:ext uri="{FF2B5EF4-FFF2-40B4-BE49-F238E27FC236}">
                <a16:creationId xmlns:a16="http://schemas.microsoft.com/office/drawing/2014/main" id="{3599764C-3DCC-46F2-BB2F-A14B55391B53}"/>
              </a:ext>
            </a:extLst>
          </p:cNvPr>
          <p:cNvSpPr>
            <a:spLocks noGrp="1"/>
          </p:cNvSpPr>
          <p:nvPr>
            <p:ph idx="1"/>
          </p:nvPr>
        </p:nvSpPr>
        <p:spPr>
          <a:xfrm>
            <a:off x="649224" y="1330038"/>
            <a:ext cx="5102351" cy="4893782"/>
          </a:xfrm>
        </p:spPr>
        <p:txBody>
          <a:bodyPr>
            <a:normAutofit/>
          </a:bodyPr>
          <a:lstStyle/>
          <a:p>
            <a:pPr marL="0" indent="0">
              <a:buNone/>
            </a:pPr>
            <a:r>
              <a:rPr lang="en-IN" sz="2000" dirty="0"/>
              <a:t>CNN MODEL </a:t>
            </a:r>
          </a:p>
          <a:p>
            <a:r>
              <a:rPr lang="en-IN" sz="2000" dirty="0"/>
              <a:t>Training Accuracy Score: 76.18353969410052</a:t>
            </a:r>
          </a:p>
          <a:p>
            <a:r>
              <a:rPr lang="en-IN" sz="2000" dirty="0"/>
              <a:t>Testing Accuracy Score:-69.65065502183407</a:t>
            </a:r>
          </a:p>
          <a:p>
            <a:r>
              <a:rPr lang="en-US" sz="1600" dirty="0"/>
              <a:t> 	 precision    recall  f1-score   support</a:t>
            </a:r>
          </a:p>
          <a:p>
            <a:pPr marL="0" indent="0">
              <a:buNone/>
            </a:pPr>
            <a:r>
              <a:rPr lang="en-US" sz="2000" dirty="0"/>
              <a:t>           0       1.00      0.03      0.06       100</a:t>
            </a:r>
          </a:p>
          <a:p>
            <a:pPr marL="0" indent="0">
              <a:buNone/>
            </a:pPr>
            <a:r>
              <a:rPr lang="en-US" sz="2000" dirty="0"/>
              <a:t>           1       0.49      0.96      0.65       245</a:t>
            </a:r>
          </a:p>
          <a:p>
            <a:pPr marL="0" indent="0">
              <a:buNone/>
            </a:pPr>
            <a:r>
              <a:rPr lang="en-US" sz="2000" dirty="0"/>
              <a:t>           2       0.93      0.92      0.92       433</a:t>
            </a:r>
          </a:p>
          <a:p>
            <a:pPr marL="0" indent="0">
              <a:buNone/>
            </a:pPr>
            <a:r>
              <a:rPr lang="en-US" sz="2000" dirty="0"/>
              <a:t>           3       0.17      0.01      0.02        79</a:t>
            </a:r>
          </a:p>
          <a:p>
            <a:pPr marL="0" indent="0">
              <a:buNone/>
            </a:pPr>
            <a:r>
              <a:rPr lang="en-US" sz="2000" dirty="0"/>
              <a:t>           4       0.00      0.00      0.00        59</a:t>
            </a:r>
          </a:p>
          <a:p>
            <a:pPr marL="0" indent="0">
              <a:buNone/>
            </a:pPr>
            <a:r>
              <a:rPr lang="en-US" sz="2000" dirty="0"/>
              <a:t>    accuracy                           0.70       916</a:t>
            </a:r>
          </a:p>
          <a:p>
            <a:pPr marL="0" indent="0">
              <a:buNone/>
            </a:pPr>
            <a:r>
              <a:rPr lang="en-US" sz="2000" dirty="0"/>
              <a:t>   macro avg       0.52      0.38      0.33       916</a:t>
            </a:r>
          </a:p>
          <a:p>
            <a:pPr marL="0" indent="0">
              <a:buNone/>
            </a:pPr>
            <a:r>
              <a:rPr lang="en-US" sz="2000" dirty="0"/>
              <a:t>weighted avg       0.69      0.70      0.62       916</a:t>
            </a:r>
            <a:endParaRPr lang="en-IN" sz="2000" dirty="0"/>
          </a:p>
        </p:txBody>
      </p:sp>
      <p:sp>
        <p:nvSpPr>
          <p:cNvPr id="138" name="Rectangle 137">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a:extLst>
              <a:ext uri="{FF2B5EF4-FFF2-40B4-BE49-F238E27FC236}">
                <a16:creationId xmlns:a16="http://schemas.microsoft.com/office/drawing/2014/main" id="{3CA2359A-A7BC-C11E-7607-A9B688814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984" y="484633"/>
            <a:ext cx="484632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4927F43-8BBF-A5A1-2934-A4562AF9E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984" y="3511296"/>
            <a:ext cx="4846320" cy="271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3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9767-5B88-4184-9C63-B8D0EE073C85}"/>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BE741F4E-EA53-4C48-9270-5956DA150427}"/>
              </a:ext>
            </a:extLst>
          </p:cNvPr>
          <p:cNvSpPr>
            <a:spLocks noGrp="1"/>
          </p:cNvSpPr>
          <p:nvPr>
            <p:ph idx="1"/>
          </p:nvPr>
        </p:nvSpPr>
        <p:spPr/>
        <p:txBody>
          <a:bodyPr>
            <a:normAutofit fontScale="85000" lnSpcReduction="20000"/>
          </a:bodyPr>
          <a:lstStyle/>
          <a:p>
            <a:r>
              <a:rPr lang="en-IN" dirty="0"/>
              <a:t>SVM Training Accuracy Score:- 81.86453022578296</a:t>
            </a:r>
          </a:p>
          <a:p>
            <a:r>
              <a:rPr lang="en-IN" dirty="0"/>
              <a:t>SVM Testing Accuracy Score:-72.81659388646288</a:t>
            </a:r>
          </a:p>
          <a:p>
            <a:r>
              <a:rPr lang="en-IN" dirty="0"/>
              <a:t>	</a:t>
            </a:r>
            <a:r>
              <a:rPr lang="en-US" dirty="0"/>
              <a:t>precision    recall  f1-score   support</a:t>
            </a:r>
          </a:p>
          <a:p>
            <a:pPr marL="0" indent="0">
              <a:buNone/>
            </a:pPr>
            <a:r>
              <a:rPr lang="en-US" dirty="0"/>
              <a:t>           0       0.44      0.29      0.35       100</a:t>
            </a:r>
          </a:p>
          <a:p>
            <a:pPr marL="0" indent="0">
              <a:buNone/>
            </a:pPr>
            <a:r>
              <a:rPr lang="en-US" dirty="0"/>
              <a:t>           1       0.56      0.86      0.68       245</a:t>
            </a:r>
          </a:p>
          <a:p>
            <a:pPr marL="0" indent="0">
              <a:buNone/>
            </a:pPr>
            <a:r>
              <a:rPr lang="en-US" dirty="0"/>
              <a:t>           2       0.91      0.98      0.94       433</a:t>
            </a:r>
          </a:p>
          <a:p>
            <a:pPr marL="0" indent="0">
              <a:buNone/>
            </a:pPr>
            <a:r>
              <a:rPr lang="en-US" dirty="0"/>
              <a:t>           3       0.00      0.00      0.00        79</a:t>
            </a:r>
          </a:p>
          <a:p>
            <a:pPr marL="0" indent="0">
              <a:buNone/>
            </a:pPr>
            <a:r>
              <a:rPr lang="en-US" dirty="0"/>
              <a:t>           4       1.00      0.03      0.07        59</a:t>
            </a:r>
          </a:p>
          <a:p>
            <a:pPr marL="0" indent="0">
              <a:buNone/>
            </a:pPr>
            <a:r>
              <a:rPr lang="en-US" dirty="0"/>
              <a:t>    accuracy                           0.73       916</a:t>
            </a:r>
          </a:p>
          <a:p>
            <a:pPr marL="0" indent="0">
              <a:buNone/>
            </a:pPr>
            <a:r>
              <a:rPr lang="en-US" dirty="0"/>
              <a:t>   macro avg       0.58      0.43      0.41       916</a:t>
            </a:r>
          </a:p>
          <a:p>
            <a:pPr marL="0" indent="0">
              <a:buNone/>
            </a:pPr>
            <a:r>
              <a:rPr lang="en-US" dirty="0"/>
              <a:t>weighted avg       0.69      0.73      0.67       916</a:t>
            </a:r>
            <a:endParaRPr lang="en-IN" dirty="0"/>
          </a:p>
        </p:txBody>
      </p:sp>
    </p:spTree>
    <p:extLst>
      <p:ext uri="{BB962C8B-B14F-4D97-AF65-F5344CB8AC3E}">
        <p14:creationId xmlns:p14="http://schemas.microsoft.com/office/powerpoint/2010/main" val="3276007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6472-C847-4ED2-A337-4277361FCDCA}"/>
              </a:ext>
            </a:extLst>
          </p:cNvPr>
          <p:cNvSpPr>
            <a:spLocks noGrp="1"/>
          </p:cNvSpPr>
          <p:nvPr>
            <p:ph type="title"/>
          </p:nvPr>
        </p:nvSpPr>
        <p:spPr/>
        <p:txBody>
          <a:bodyPr/>
          <a:lstStyle/>
          <a:p>
            <a:r>
              <a:rPr lang="en-IN" b="1" dirty="0"/>
              <a:t>RESULT</a:t>
            </a:r>
            <a:endParaRPr lang="en-IN" dirty="0"/>
          </a:p>
        </p:txBody>
      </p:sp>
      <p:sp>
        <p:nvSpPr>
          <p:cNvPr id="3" name="Content Placeholder 2">
            <a:extLst>
              <a:ext uri="{FF2B5EF4-FFF2-40B4-BE49-F238E27FC236}">
                <a16:creationId xmlns:a16="http://schemas.microsoft.com/office/drawing/2014/main" id="{7423196F-5949-48FD-A7FC-97B8F0967FF2}"/>
              </a:ext>
            </a:extLst>
          </p:cNvPr>
          <p:cNvSpPr>
            <a:spLocks noGrp="1"/>
          </p:cNvSpPr>
          <p:nvPr>
            <p:ph idx="1"/>
          </p:nvPr>
        </p:nvSpPr>
        <p:spPr/>
        <p:txBody>
          <a:bodyPr>
            <a:normAutofit fontScale="85000" lnSpcReduction="20000"/>
          </a:bodyPr>
          <a:lstStyle/>
          <a:p>
            <a:r>
              <a:rPr lang="en-US" dirty="0"/>
              <a:t>Decision Tree Training Accuracy Score:- 99.2352512745812</a:t>
            </a:r>
          </a:p>
          <a:p>
            <a:r>
              <a:rPr lang="en-US" dirty="0"/>
              <a:t>Decision Tree Testing Accuracy Score:- 64.8471615720524</a:t>
            </a:r>
          </a:p>
          <a:p>
            <a:r>
              <a:rPr lang="en-US" dirty="0"/>
              <a:t>	precision    recall  f1-score   support</a:t>
            </a:r>
          </a:p>
          <a:p>
            <a:pPr marL="0" indent="0">
              <a:buNone/>
            </a:pPr>
            <a:r>
              <a:rPr lang="en-US" dirty="0"/>
              <a:t>           0       0.42      0.40      0.41       100</a:t>
            </a:r>
          </a:p>
          <a:p>
            <a:pPr marL="0" indent="0">
              <a:buNone/>
            </a:pPr>
            <a:r>
              <a:rPr lang="en-US" dirty="0"/>
              <a:t>           1       0.56      0.60      0.57       245</a:t>
            </a:r>
          </a:p>
          <a:p>
            <a:pPr marL="0" indent="0">
              <a:buNone/>
            </a:pPr>
            <a:r>
              <a:rPr lang="en-US" dirty="0"/>
              <a:t>           2       0.90      0.89      0.90       433</a:t>
            </a:r>
          </a:p>
          <a:p>
            <a:pPr marL="0" indent="0">
              <a:buNone/>
            </a:pPr>
            <a:r>
              <a:rPr lang="en-US" dirty="0"/>
              <a:t>           3       0.19      0.19      0.19        79</a:t>
            </a:r>
          </a:p>
          <a:p>
            <a:pPr marL="0" indent="0">
              <a:buNone/>
            </a:pPr>
            <a:r>
              <a:rPr lang="en-US" dirty="0"/>
              <a:t>           4       0.12      0.10      0.11        59</a:t>
            </a:r>
          </a:p>
          <a:p>
            <a:pPr marL="0" indent="0">
              <a:buNone/>
            </a:pPr>
            <a:r>
              <a:rPr lang="en-US" dirty="0"/>
              <a:t>    accuracy                           0.65       916</a:t>
            </a:r>
          </a:p>
          <a:p>
            <a:pPr marL="0" indent="0">
              <a:buNone/>
            </a:pPr>
            <a:r>
              <a:rPr lang="en-US" dirty="0"/>
              <a:t>   macro avg       0.44      0.44      0.44       916</a:t>
            </a:r>
          </a:p>
          <a:p>
            <a:pPr marL="0" indent="0">
              <a:buNone/>
            </a:pPr>
            <a:r>
              <a:rPr lang="en-US" dirty="0"/>
              <a:t>weighted avg       0.65      0.65      0.65       916</a:t>
            </a:r>
            <a:endParaRPr lang="en-IN" dirty="0"/>
          </a:p>
        </p:txBody>
      </p:sp>
    </p:spTree>
    <p:extLst>
      <p:ext uri="{BB962C8B-B14F-4D97-AF65-F5344CB8AC3E}">
        <p14:creationId xmlns:p14="http://schemas.microsoft.com/office/powerpoint/2010/main" val="292233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0207-4381-42E3-BFF2-42318E5BEE9D}"/>
              </a:ext>
            </a:extLst>
          </p:cNvPr>
          <p:cNvSpPr>
            <a:spLocks noGrp="1"/>
          </p:cNvSpPr>
          <p:nvPr>
            <p:ph type="title"/>
          </p:nvPr>
        </p:nvSpPr>
        <p:spPr/>
        <p:txBody>
          <a:bodyPr/>
          <a:lstStyle/>
          <a:p>
            <a:r>
              <a:rPr lang="en-IN" b="1" dirty="0"/>
              <a:t>RESULT</a:t>
            </a:r>
            <a:endParaRPr lang="en-IN" dirty="0"/>
          </a:p>
        </p:txBody>
      </p:sp>
      <p:sp>
        <p:nvSpPr>
          <p:cNvPr id="3" name="Content Placeholder 2">
            <a:extLst>
              <a:ext uri="{FF2B5EF4-FFF2-40B4-BE49-F238E27FC236}">
                <a16:creationId xmlns:a16="http://schemas.microsoft.com/office/drawing/2014/main" id="{91C8D8F8-616D-4882-9ABF-D5D5B6ACDBB5}"/>
              </a:ext>
            </a:extLst>
          </p:cNvPr>
          <p:cNvSpPr>
            <a:spLocks noGrp="1"/>
          </p:cNvSpPr>
          <p:nvPr>
            <p:ph idx="1"/>
          </p:nvPr>
        </p:nvSpPr>
        <p:spPr/>
        <p:txBody>
          <a:bodyPr>
            <a:normAutofit fontScale="85000" lnSpcReduction="20000"/>
          </a:bodyPr>
          <a:lstStyle/>
          <a:p>
            <a:r>
              <a:rPr lang="en-US" dirty="0"/>
              <a:t>KNN Training Accuracy Score:- 83.94027676620539</a:t>
            </a:r>
          </a:p>
          <a:p>
            <a:r>
              <a:rPr lang="en-US" dirty="0"/>
              <a:t>KNN Testing Accuracy Score:-71.06986899563319</a:t>
            </a:r>
          </a:p>
          <a:p>
            <a:r>
              <a:rPr lang="en-US" dirty="0"/>
              <a:t>	precision    recall  f1-score   support</a:t>
            </a:r>
          </a:p>
          <a:p>
            <a:pPr marL="0" indent="0">
              <a:buNone/>
            </a:pPr>
            <a:r>
              <a:rPr lang="en-US" dirty="0"/>
              <a:t>           0       0.37      0.42      0.39       100</a:t>
            </a:r>
          </a:p>
          <a:p>
            <a:pPr marL="0" indent="0">
              <a:buNone/>
            </a:pPr>
            <a:r>
              <a:rPr lang="en-US" dirty="0"/>
              <a:t>           1       0.58      0.73      0.65       245</a:t>
            </a:r>
          </a:p>
          <a:p>
            <a:pPr marL="0" indent="0">
              <a:buNone/>
            </a:pPr>
            <a:r>
              <a:rPr lang="en-US" dirty="0"/>
              <a:t>           2       0.90      0.97      0.93       433</a:t>
            </a:r>
          </a:p>
          <a:p>
            <a:pPr marL="0" indent="0">
              <a:buNone/>
            </a:pPr>
            <a:r>
              <a:rPr lang="en-US" dirty="0"/>
              <a:t>           3       0.26      0.06      0.10        79</a:t>
            </a:r>
          </a:p>
          <a:p>
            <a:pPr marL="0" indent="0">
              <a:buNone/>
            </a:pPr>
            <a:r>
              <a:rPr lang="en-US" dirty="0"/>
              <a:t>           4       0.43      0.10      0.16        59</a:t>
            </a:r>
          </a:p>
          <a:p>
            <a:pPr marL="0" indent="0">
              <a:buNone/>
            </a:pPr>
            <a:r>
              <a:rPr lang="en-US" dirty="0"/>
              <a:t>    accuracy                           0.71       916</a:t>
            </a:r>
          </a:p>
          <a:p>
            <a:pPr marL="0" indent="0">
              <a:buNone/>
            </a:pPr>
            <a:r>
              <a:rPr lang="en-US" dirty="0"/>
              <a:t>   macro avg       0.51      0.46      0.45       916</a:t>
            </a:r>
          </a:p>
          <a:p>
            <a:pPr marL="0" indent="0">
              <a:buNone/>
            </a:pPr>
            <a:r>
              <a:rPr lang="en-US" dirty="0"/>
              <a:t>weighted avg       0.67      0.71      0.68       916</a:t>
            </a:r>
            <a:endParaRPr lang="en-IN" dirty="0"/>
          </a:p>
        </p:txBody>
      </p:sp>
    </p:spTree>
    <p:extLst>
      <p:ext uri="{BB962C8B-B14F-4D97-AF65-F5344CB8AC3E}">
        <p14:creationId xmlns:p14="http://schemas.microsoft.com/office/powerpoint/2010/main" val="192551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34BA-80A5-4508-8817-57796959D5BA}"/>
              </a:ext>
            </a:extLst>
          </p:cNvPr>
          <p:cNvSpPr>
            <a:spLocks noGrp="1"/>
          </p:cNvSpPr>
          <p:nvPr>
            <p:ph type="title"/>
          </p:nvPr>
        </p:nvSpPr>
        <p:spPr/>
        <p:txBody>
          <a:bodyPr/>
          <a:lstStyle/>
          <a:p>
            <a:r>
              <a:rPr lang="en-IN" b="1" dirty="0"/>
              <a:t>OUTLINE</a:t>
            </a:r>
          </a:p>
        </p:txBody>
      </p:sp>
      <p:sp>
        <p:nvSpPr>
          <p:cNvPr id="3" name="Content Placeholder 2">
            <a:extLst>
              <a:ext uri="{FF2B5EF4-FFF2-40B4-BE49-F238E27FC236}">
                <a16:creationId xmlns:a16="http://schemas.microsoft.com/office/drawing/2014/main" id="{8EC7EBF3-F47A-425C-8737-981AE9F311B7}"/>
              </a:ext>
            </a:extLst>
          </p:cNvPr>
          <p:cNvSpPr>
            <a:spLocks noGrp="1"/>
          </p:cNvSpPr>
          <p:nvPr>
            <p:ph idx="1"/>
          </p:nvPr>
        </p:nvSpPr>
        <p:spPr/>
        <p:txBody>
          <a:bodyPr/>
          <a:lstStyle/>
          <a:p>
            <a:r>
              <a:rPr lang="en-GB" dirty="0"/>
              <a:t>Abstract</a:t>
            </a:r>
          </a:p>
          <a:p>
            <a:r>
              <a:rPr lang="en-GB" dirty="0"/>
              <a:t>Introduction</a:t>
            </a:r>
          </a:p>
          <a:p>
            <a:r>
              <a:rPr lang="en-GB" dirty="0"/>
              <a:t>Objective</a:t>
            </a:r>
          </a:p>
          <a:p>
            <a:r>
              <a:rPr lang="en-GB" dirty="0"/>
              <a:t>Project Workflow</a:t>
            </a:r>
          </a:p>
          <a:p>
            <a:r>
              <a:rPr lang="en-GB" dirty="0"/>
              <a:t>Methodology</a:t>
            </a:r>
          </a:p>
          <a:p>
            <a:r>
              <a:rPr lang="en-GB" dirty="0"/>
              <a:t>Results </a:t>
            </a:r>
          </a:p>
          <a:p>
            <a:r>
              <a:rPr lang="en-GB" dirty="0"/>
              <a:t>Conclusion</a:t>
            </a:r>
          </a:p>
          <a:p>
            <a:r>
              <a:rPr lang="en-GB" dirty="0"/>
              <a:t>References </a:t>
            </a:r>
          </a:p>
        </p:txBody>
      </p:sp>
    </p:spTree>
    <p:extLst>
      <p:ext uri="{BB962C8B-B14F-4D97-AF65-F5344CB8AC3E}">
        <p14:creationId xmlns:p14="http://schemas.microsoft.com/office/powerpoint/2010/main" val="4089844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FE55-DDF2-47DA-BE03-7358618054B2}"/>
              </a:ext>
            </a:extLst>
          </p:cNvPr>
          <p:cNvSpPr>
            <a:spLocks noGrp="1"/>
          </p:cNvSpPr>
          <p:nvPr>
            <p:ph type="title"/>
          </p:nvPr>
        </p:nvSpPr>
        <p:spPr/>
        <p:txBody>
          <a:bodyPr/>
          <a:lstStyle/>
          <a:p>
            <a:r>
              <a:rPr lang="en-IN" b="1" dirty="0"/>
              <a:t>RESULT</a:t>
            </a:r>
            <a:endParaRPr lang="en-IN" dirty="0"/>
          </a:p>
        </p:txBody>
      </p:sp>
      <p:sp>
        <p:nvSpPr>
          <p:cNvPr id="3" name="Content Placeholder 2">
            <a:extLst>
              <a:ext uri="{FF2B5EF4-FFF2-40B4-BE49-F238E27FC236}">
                <a16:creationId xmlns:a16="http://schemas.microsoft.com/office/drawing/2014/main" id="{3D1FF108-BC50-4CC6-9F53-576A88CDCF27}"/>
              </a:ext>
            </a:extLst>
          </p:cNvPr>
          <p:cNvSpPr>
            <a:spLocks noGrp="1"/>
          </p:cNvSpPr>
          <p:nvPr>
            <p:ph idx="1"/>
          </p:nvPr>
        </p:nvSpPr>
        <p:spPr/>
        <p:txBody>
          <a:bodyPr>
            <a:normAutofit fontScale="85000" lnSpcReduction="20000"/>
          </a:bodyPr>
          <a:lstStyle/>
          <a:p>
            <a:r>
              <a:rPr lang="en-US" dirty="0"/>
              <a:t>random forest Training Accuracy Score:-98.2884195193008</a:t>
            </a:r>
          </a:p>
          <a:p>
            <a:r>
              <a:rPr lang="en-US" dirty="0"/>
              <a:t>random forest Testing Accuracy Score:- 70.9606986899563</a:t>
            </a:r>
          </a:p>
          <a:p>
            <a:r>
              <a:rPr lang="en-US" dirty="0"/>
              <a:t>	precision    recall  f1-score   support</a:t>
            </a:r>
          </a:p>
          <a:p>
            <a:pPr marL="0" indent="0">
              <a:buNone/>
            </a:pPr>
            <a:r>
              <a:rPr lang="en-US" dirty="0"/>
              <a:t>           0       0.41      0.34      0.37       100</a:t>
            </a:r>
          </a:p>
          <a:p>
            <a:pPr marL="0" indent="0">
              <a:buNone/>
            </a:pPr>
            <a:r>
              <a:rPr lang="en-US" dirty="0"/>
              <a:t>           1       0.59      0.79      0.67       245</a:t>
            </a:r>
          </a:p>
          <a:p>
            <a:pPr marL="0" indent="0">
              <a:buNone/>
            </a:pPr>
            <a:r>
              <a:rPr lang="en-US" dirty="0"/>
              <a:t>           2       0.89      0.96      0.92       433</a:t>
            </a:r>
          </a:p>
          <a:p>
            <a:pPr marL="0" indent="0">
              <a:buNone/>
            </a:pPr>
            <a:r>
              <a:rPr lang="en-US" dirty="0"/>
              <a:t>           3       0.21      0.05      0.08        79</a:t>
            </a:r>
          </a:p>
          <a:p>
            <a:pPr marL="0" indent="0">
              <a:buNone/>
            </a:pPr>
            <a:r>
              <a:rPr lang="en-US" dirty="0"/>
              <a:t>           4       0.25      0.07      0.11        59</a:t>
            </a:r>
          </a:p>
          <a:p>
            <a:pPr marL="0" indent="0">
              <a:buNone/>
            </a:pPr>
            <a:r>
              <a:rPr lang="en-US" dirty="0"/>
              <a:t>    accuracy                           0.71       916</a:t>
            </a:r>
          </a:p>
          <a:p>
            <a:pPr marL="0" indent="0">
              <a:buNone/>
            </a:pPr>
            <a:r>
              <a:rPr lang="en-US" dirty="0"/>
              <a:t>   macro avg       0.47      0.44      0.43       916</a:t>
            </a:r>
          </a:p>
          <a:p>
            <a:pPr marL="0" indent="0">
              <a:buNone/>
            </a:pPr>
            <a:r>
              <a:rPr lang="en-US" dirty="0"/>
              <a:t>weighted avg       0.65      0.71      0.67       916</a:t>
            </a:r>
            <a:endParaRPr lang="en-IN" dirty="0"/>
          </a:p>
        </p:txBody>
      </p:sp>
    </p:spTree>
    <p:extLst>
      <p:ext uri="{BB962C8B-B14F-4D97-AF65-F5344CB8AC3E}">
        <p14:creationId xmlns:p14="http://schemas.microsoft.com/office/powerpoint/2010/main" val="2947720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7C58-C505-4082-B84A-534C8BCC9EDA}"/>
              </a:ext>
            </a:extLst>
          </p:cNvPr>
          <p:cNvSpPr>
            <a:spLocks noGrp="1"/>
          </p:cNvSpPr>
          <p:nvPr>
            <p:ph type="title"/>
          </p:nvPr>
        </p:nvSpPr>
        <p:spPr/>
        <p:txBody>
          <a:bodyPr/>
          <a:lstStyle/>
          <a:p>
            <a:r>
              <a:rPr lang="en-IN" b="1" dirty="0"/>
              <a:t>RESULT</a:t>
            </a:r>
            <a:endParaRPr lang="en-IN" dirty="0"/>
          </a:p>
        </p:txBody>
      </p:sp>
      <p:sp>
        <p:nvSpPr>
          <p:cNvPr id="3" name="Content Placeholder 2">
            <a:extLst>
              <a:ext uri="{FF2B5EF4-FFF2-40B4-BE49-F238E27FC236}">
                <a16:creationId xmlns:a16="http://schemas.microsoft.com/office/drawing/2014/main" id="{B1869C66-5CCB-4165-B213-7AF92D0AC25C}"/>
              </a:ext>
            </a:extLst>
          </p:cNvPr>
          <p:cNvSpPr>
            <a:spLocks noGrp="1"/>
          </p:cNvSpPr>
          <p:nvPr>
            <p:ph idx="1"/>
          </p:nvPr>
        </p:nvSpPr>
        <p:spPr/>
        <p:txBody>
          <a:bodyPr>
            <a:normAutofit fontScale="77500" lnSpcReduction="20000"/>
          </a:bodyPr>
          <a:lstStyle/>
          <a:p>
            <a:pPr marL="0" indent="0">
              <a:buNone/>
            </a:pPr>
            <a:r>
              <a:rPr lang="en-IN" dirty="0"/>
              <a:t>Training Accuracy</a:t>
            </a:r>
          </a:p>
          <a:p>
            <a:r>
              <a:rPr lang="en-IN" dirty="0"/>
              <a:t>CNN Accuracy:- 76.18 %</a:t>
            </a:r>
          </a:p>
          <a:p>
            <a:r>
              <a:rPr lang="en-IN" dirty="0"/>
              <a:t>CNN-SVM Accuracy:- 81.86 %</a:t>
            </a:r>
          </a:p>
          <a:p>
            <a:r>
              <a:rPr lang="en-IN" dirty="0"/>
              <a:t>CNN-DT Accuracy:- 99.24 %</a:t>
            </a:r>
          </a:p>
          <a:p>
            <a:r>
              <a:rPr lang="en-IN" dirty="0"/>
              <a:t>CNN-KNN Accuracy:- 83.94 %</a:t>
            </a:r>
          </a:p>
          <a:p>
            <a:r>
              <a:rPr lang="en-IN" dirty="0"/>
              <a:t>CNN-RF Accuracy:- 98.29 %</a:t>
            </a:r>
          </a:p>
          <a:p>
            <a:pPr marL="0" indent="0">
              <a:buNone/>
            </a:pPr>
            <a:r>
              <a:rPr lang="en-IN" dirty="0"/>
              <a:t>Testing Accuracy</a:t>
            </a:r>
          </a:p>
          <a:p>
            <a:r>
              <a:rPr lang="en-IN" dirty="0"/>
              <a:t>CNN Accuracy:- 69.65 %</a:t>
            </a:r>
          </a:p>
          <a:p>
            <a:r>
              <a:rPr lang="en-IN" dirty="0"/>
              <a:t>CNN-SVM Accuracy:- 72.82 %</a:t>
            </a:r>
          </a:p>
          <a:p>
            <a:r>
              <a:rPr lang="en-IN" dirty="0"/>
              <a:t>CNN-DT Accuracy:- 64.85 %</a:t>
            </a:r>
          </a:p>
          <a:p>
            <a:r>
              <a:rPr lang="en-IN" dirty="0"/>
              <a:t>CNN-KNN Accuracy:- 71.07 %</a:t>
            </a:r>
          </a:p>
          <a:p>
            <a:r>
              <a:rPr lang="en-IN" dirty="0"/>
              <a:t>CNN-RF Accuracy:- 70.96 %</a:t>
            </a:r>
          </a:p>
        </p:txBody>
      </p:sp>
    </p:spTree>
    <p:extLst>
      <p:ext uri="{BB962C8B-B14F-4D97-AF65-F5344CB8AC3E}">
        <p14:creationId xmlns:p14="http://schemas.microsoft.com/office/powerpoint/2010/main" val="4074720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7ABF-5EA7-434E-A5A0-14921D491C4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673F08B9-1ACB-429B-B3F8-742D1A34D751}"/>
              </a:ext>
            </a:extLst>
          </p:cNvPr>
          <p:cNvSpPr>
            <a:spLocks noGrp="1"/>
          </p:cNvSpPr>
          <p:nvPr>
            <p:ph idx="1"/>
          </p:nvPr>
        </p:nvSpPr>
        <p:spPr/>
        <p:txBody>
          <a:bodyPr>
            <a:normAutofit fontScale="92500" lnSpcReduction="10000"/>
          </a:bodyPr>
          <a:lstStyle/>
          <a:p>
            <a:r>
              <a:rPr lang="en-US" dirty="0"/>
              <a:t>We have tried to construct an ensemble to predict if a patient has diabetic retinopathy using features from retinal photos. After training and testing the SVM with CNN features is providing higher accuracy rate for predicting DR </a:t>
            </a:r>
            <a:r>
              <a:rPr lang="en-IN" dirty="0"/>
              <a:t>followed by KNN with CNN features. As the dataset of images was unbalanced, we can see that there was overfitting of models . To improve the model accuracy and reduce the overfitting we will have to balance the data where all types of diabetic retinopathy have equal or near to equal number of images .</a:t>
            </a:r>
          </a:p>
          <a:p>
            <a:r>
              <a:rPr lang="en-US" dirty="0"/>
              <a:t>I have also faced some problems while choosing algorithms. It was quite difficult for me to choose some specific machine learning algorithms that would give accurate classification of the disease. Possibility there be other parameter spaces that would yield better performing models. </a:t>
            </a:r>
            <a:endParaRPr lang="en-IN" dirty="0"/>
          </a:p>
        </p:txBody>
      </p:sp>
    </p:spTree>
    <p:extLst>
      <p:ext uri="{BB962C8B-B14F-4D97-AF65-F5344CB8AC3E}">
        <p14:creationId xmlns:p14="http://schemas.microsoft.com/office/powerpoint/2010/main" val="1353305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CA2D-3269-49E8-9185-48583155DB95}"/>
              </a:ext>
            </a:extLst>
          </p:cNvPr>
          <p:cNvSpPr>
            <a:spLocks noGrp="1"/>
          </p:cNvSpPr>
          <p:nvPr>
            <p:ph type="title"/>
          </p:nvPr>
        </p:nvSpPr>
        <p:spPr/>
        <p:txBody>
          <a:bodyPr/>
          <a:lstStyle/>
          <a:p>
            <a:r>
              <a:rPr lang="en-GB" b="1" dirty="0"/>
              <a:t>REFERENCES</a:t>
            </a:r>
            <a:endParaRPr lang="en-IN" b="1" dirty="0"/>
          </a:p>
        </p:txBody>
      </p:sp>
      <p:sp>
        <p:nvSpPr>
          <p:cNvPr id="3" name="Content Placeholder 2">
            <a:extLst>
              <a:ext uri="{FF2B5EF4-FFF2-40B4-BE49-F238E27FC236}">
                <a16:creationId xmlns:a16="http://schemas.microsoft.com/office/drawing/2014/main" id="{27B0C145-CAB7-436C-8A9A-708FAB8DBFB2}"/>
              </a:ext>
            </a:extLst>
          </p:cNvPr>
          <p:cNvSpPr>
            <a:spLocks noGrp="1"/>
          </p:cNvSpPr>
          <p:nvPr>
            <p:ph idx="1"/>
          </p:nvPr>
        </p:nvSpPr>
        <p:spPr/>
        <p:txBody>
          <a:bodyPr/>
          <a:lstStyle/>
          <a:p>
            <a:r>
              <a:rPr lang="en-IN" dirty="0">
                <a:hlinkClick r:id="rId2"/>
              </a:rPr>
              <a:t>https://www.kaggle.com/datasets/sovitrath/diabetic-retinopathy-224x224-gaussian-filtered</a:t>
            </a:r>
            <a:endParaRPr lang="en-IN" dirty="0"/>
          </a:p>
          <a:p>
            <a:r>
              <a:rPr lang="en-IN" dirty="0">
                <a:hlinkClick r:id="rId3"/>
              </a:rPr>
              <a:t>https://www.sciencedirect.com/topics/computer-science/feature-extraction-network</a:t>
            </a:r>
            <a:endParaRPr lang="en-IN" dirty="0"/>
          </a:p>
          <a:p>
            <a:r>
              <a:rPr lang="en-IN" dirty="0">
                <a:hlinkClick r:id="rId4"/>
              </a:rPr>
              <a:t>https://ieeexplore.ieee.org/abstract/document/6680633</a:t>
            </a:r>
            <a:endParaRPr lang="en-IN" dirty="0"/>
          </a:p>
          <a:p>
            <a:r>
              <a:rPr lang="en-IN" dirty="0">
                <a:hlinkClick r:id="rId5"/>
              </a:rPr>
              <a:t>http://ictactjournals.in/paper/IJSC_V3_I4_Paper_1_563-575.pdf</a:t>
            </a:r>
            <a:endParaRPr lang="en-IN" dirty="0"/>
          </a:p>
          <a:p>
            <a:r>
              <a:rPr lang="en-IN" sz="2600" dirty="0"/>
              <a:t>Maisha Maliha ,Ahmed </a:t>
            </a:r>
            <a:r>
              <a:rPr lang="en-IN" sz="2600" dirty="0" err="1"/>
              <a:t>Tareque</a:t>
            </a:r>
            <a:r>
              <a:rPr lang="en-IN" sz="2600" dirty="0"/>
              <a:t> ,Sourav </a:t>
            </a:r>
            <a:r>
              <a:rPr lang="en-IN" sz="2600" dirty="0" err="1"/>
              <a:t>Saha</a:t>
            </a:r>
            <a:r>
              <a:rPr lang="en-IN" sz="2600" dirty="0"/>
              <a:t> Roy. “Diabetic Retinopathy Detection Using Machine Learning”. Published on 04,2018</a:t>
            </a:r>
          </a:p>
        </p:txBody>
      </p:sp>
    </p:spTree>
    <p:extLst>
      <p:ext uri="{BB962C8B-B14F-4D97-AF65-F5344CB8AC3E}">
        <p14:creationId xmlns:p14="http://schemas.microsoft.com/office/powerpoint/2010/main" val="1412517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FC37-A8BE-4977-B63D-8817DD729F88}"/>
              </a:ext>
            </a:extLst>
          </p:cNvPr>
          <p:cNvSpPr>
            <a:spLocks noGrp="1"/>
          </p:cNvSpPr>
          <p:nvPr>
            <p:ph type="title"/>
          </p:nvPr>
        </p:nvSpPr>
        <p:spPr/>
        <p:txBody>
          <a:bodyPr/>
          <a:lstStyle/>
          <a:p>
            <a:pPr algn="ctr"/>
            <a:r>
              <a:rPr lang="en-IN" b="1" dirty="0"/>
              <a:t>THANK YOU </a:t>
            </a:r>
          </a:p>
        </p:txBody>
      </p:sp>
      <p:sp>
        <p:nvSpPr>
          <p:cNvPr id="3" name="Text Placeholder 2">
            <a:extLst>
              <a:ext uri="{FF2B5EF4-FFF2-40B4-BE49-F238E27FC236}">
                <a16:creationId xmlns:a16="http://schemas.microsoft.com/office/drawing/2014/main" id="{B16D527F-EE6C-4DCC-AFC0-93C6FBB1653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7647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AC22-7D6C-4839-BD7B-E6E66ABEB586}"/>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ABSTRACT</a:t>
            </a:r>
            <a:endParaRPr lang="en-IN" dirty="0"/>
          </a:p>
        </p:txBody>
      </p:sp>
      <p:sp>
        <p:nvSpPr>
          <p:cNvPr id="3" name="Content Placeholder 2">
            <a:extLst>
              <a:ext uri="{FF2B5EF4-FFF2-40B4-BE49-F238E27FC236}">
                <a16:creationId xmlns:a16="http://schemas.microsoft.com/office/drawing/2014/main" id="{282E42AF-1958-458B-B7B5-4F5667D8E5A7}"/>
              </a:ext>
            </a:extLst>
          </p:cNvPr>
          <p:cNvSpPr>
            <a:spLocks noGrp="1"/>
          </p:cNvSpPr>
          <p:nvPr>
            <p:ph idx="1"/>
          </p:nvPr>
        </p:nvSpPr>
        <p:spPr/>
        <p:txBody>
          <a:bodyPr/>
          <a:lstStyle/>
          <a:p>
            <a:pPr marL="0" indent="0" algn="just">
              <a:buNone/>
            </a:pPr>
            <a:r>
              <a:rPr lang="en-US" dirty="0"/>
              <a:t>Diabetic retinopathy is a complication caused by diabetes that affect the human eye. It is caused by the mutilations of the blood vessels of the light </a:t>
            </a:r>
            <a:r>
              <a:rPr lang="en-IN" dirty="0"/>
              <a:t>sensitive tissues at the back of the human retina. It’s the most recurrent form of blindness in the working age group of people and is highly likely when diabetes is poorly controlled . Although method for detection of Diabetic retinopathy exist, they involve manual examination of the retinal image by an ophthalmologist. The proposal approach of diabetic retinopathy detection aims to detect the complication using machine learning and deep learning  </a:t>
            </a:r>
            <a:endParaRPr lang="en-US" dirty="0"/>
          </a:p>
        </p:txBody>
      </p:sp>
    </p:spTree>
    <p:extLst>
      <p:ext uri="{BB962C8B-B14F-4D97-AF65-F5344CB8AC3E}">
        <p14:creationId xmlns:p14="http://schemas.microsoft.com/office/powerpoint/2010/main" val="142117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E32D-FE47-470D-9A28-F008E9F050A1}"/>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26F5C748-F76A-401B-9AB6-6F604B200FAB}"/>
              </a:ext>
            </a:extLst>
          </p:cNvPr>
          <p:cNvSpPr>
            <a:spLocks noGrp="1"/>
          </p:cNvSpPr>
          <p:nvPr>
            <p:ph idx="1"/>
          </p:nvPr>
        </p:nvSpPr>
        <p:spPr/>
        <p:txBody>
          <a:bodyPr>
            <a:normAutofit fontScale="92500" lnSpcReduction="20000"/>
          </a:bodyPr>
          <a:lstStyle/>
          <a:p>
            <a:pPr marL="0" indent="0" algn="just">
              <a:buNone/>
            </a:pPr>
            <a:r>
              <a:rPr lang="en-US" dirty="0"/>
              <a:t>Diabetic Retinopathy (DR) is human eye disease among people with diabetics which causes damage to retina of eye and may eventually lead to complete blindness. The blood vessel in the retina will swell up which result in its rupture which in turn leads to blindness . The initial stage of DR are categorized just by swelling and the final stage by rupturing of blood vessels. The Detection of diabetic retinopathy in early stage is essential to avoid complete blindness. Effective treatments for DR are available though it requires early diagnosis and the continuous monitoring of diabetic patients. Also, many physical tests like visual acuity test, pupil dilation, and optical coherence tomography can be used to detect diabetic retinopathy but are time consuming. It involves dilating the eye to widen the pupil, performing </a:t>
            </a:r>
            <a:r>
              <a:rPr lang="en-IN" dirty="0"/>
              <a:t>fluorescein angiography ,using a special camera to capture an image of the retina and then examination by the clinician.</a:t>
            </a:r>
            <a:r>
              <a:rPr lang="en-US" dirty="0"/>
              <a:t> It is one of the most common diabetic eye diseases and a leading cause of blindness. Nearly 415 million diabetic patients are at risk of having blindness because of diabetics.</a:t>
            </a:r>
            <a:endParaRPr lang="en-IN" dirty="0"/>
          </a:p>
        </p:txBody>
      </p:sp>
    </p:spTree>
    <p:extLst>
      <p:ext uri="{BB962C8B-B14F-4D97-AF65-F5344CB8AC3E}">
        <p14:creationId xmlns:p14="http://schemas.microsoft.com/office/powerpoint/2010/main" val="87227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CC23-B884-4B6F-ACE8-2EF5645DECB3}"/>
              </a:ext>
            </a:extLst>
          </p:cNvPr>
          <p:cNvSpPr>
            <a:spLocks noGrp="1"/>
          </p:cNvSpPr>
          <p:nvPr>
            <p:ph type="title"/>
          </p:nvPr>
        </p:nvSpPr>
        <p:spPr>
          <a:xfrm>
            <a:off x="838200" y="394153"/>
            <a:ext cx="10515600" cy="1325563"/>
          </a:xfrm>
        </p:spPr>
        <p:txBody>
          <a:bodyPr/>
          <a:lstStyle/>
          <a:p>
            <a:r>
              <a:rPr lang="en-IN" b="1" dirty="0"/>
              <a:t>OBJECTIVE</a:t>
            </a:r>
          </a:p>
        </p:txBody>
      </p:sp>
      <p:sp>
        <p:nvSpPr>
          <p:cNvPr id="3" name="Content Placeholder 2">
            <a:extLst>
              <a:ext uri="{FF2B5EF4-FFF2-40B4-BE49-F238E27FC236}">
                <a16:creationId xmlns:a16="http://schemas.microsoft.com/office/drawing/2014/main" id="{2501AEA4-3E8F-46F8-A5A4-53876C068E1D}"/>
              </a:ext>
            </a:extLst>
          </p:cNvPr>
          <p:cNvSpPr>
            <a:spLocks noGrp="1"/>
          </p:cNvSpPr>
          <p:nvPr>
            <p:ph idx="1"/>
          </p:nvPr>
        </p:nvSpPr>
        <p:spPr/>
        <p:txBody>
          <a:bodyPr/>
          <a:lstStyle/>
          <a:p>
            <a:pPr marL="0" indent="0" algn="just">
              <a:buNone/>
            </a:pPr>
            <a:r>
              <a:rPr lang="en-US" dirty="0"/>
              <a:t>The objective of this project  is to give decision about the presence of diabetic retinopathy by applying different machine learning algorithms and using deep learning algorithms on images to extract features from different retinal image. It will give us  accuracy of which algorithm will be suitable and more accurate for prediction of the disease.</a:t>
            </a:r>
            <a:endParaRPr lang="en-IN" dirty="0"/>
          </a:p>
        </p:txBody>
      </p:sp>
    </p:spTree>
    <p:extLst>
      <p:ext uri="{BB962C8B-B14F-4D97-AF65-F5344CB8AC3E}">
        <p14:creationId xmlns:p14="http://schemas.microsoft.com/office/powerpoint/2010/main" val="364431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0700-49C9-4FF1-90F8-328408F70F7E}"/>
              </a:ext>
            </a:extLst>
          </p:cNvPr>
          <p:cNvSpPr>
            <a:spLocks noGrp="1"/>
          </p:cNvSpPr>
          <p:nvPr>
            <p:ph type="title"/>
          </p:nvPr>
        </p:nvSpPr>
        <p:spPr>
          <a:xfrm>
            <a:off x="648929" y="629266"/>
            <a:ext cx="3505495" cy="1622321"/>
          </a:xfrm>
        </p:spPr>
        <p:txBody>
          <a:bodyPr>
            <a:normAutofit/>
          </a:bodyPr>
          <a:lstStyle/>
          <a:p>
            <a:r>
              <a:rPr lang="en-IN" b="1"/>
              <a:t>PROJECT WORKFLOW</a:t>
            </a:r>
            <a:endParaRPr lang="en-IN"/>
          </a:p>
        </p:txBody>
      </p:sp>
      <p:sp>
        <p:nvSpPr>
          <p:cNvPr id="75" name="Rectangle 7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336CA923-2DEE-47AA-8B63-89667DF482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23688" y="1993431"/>
            <a:ext cx="6584098" cy="2867891"/>
          </a:xfrm>
          <a:prstGeom prst="rect">
            <a:avLst/>
          </a:prstGeom>
          <a:noFill/>
          <a:effectLst/>
          <a:extLst>
            <a:ext uri="{909E8E84-426E-40DD-AFC4-6F175D3DCCD1}">
              <a14:hiddenFill xmlns:a14="http://schemas.microsoft.com/office/drawing/2010/main">
                <a:solidFill>
                  <a:srgbClr val="FFFFFF"/>
                </a:solidFill>
              </a14:hiddenFill>
            </a:ext>
          </a:extLst>
        </p:spPr>
      </p:pic>
      <p:graphicFrame>
        <p:nvGraphicFramePr>
          <p:cNvPr id="6" name="Content Placeholder 24">
            <a:extLst>
              <a:ext uri="{FF2B5EF4-FFF2-40B4-BE49-F238E27FC236}">
                <a16:creationId xmlns:a16="http://schemas.microsoft.com/office/drawing/2014/main" id="{F2980201-8AEE-4510-B569-3168063074F6}"/>
              </a:ext>
            </a:extLst>
          </p:cNvPr>
          <p:cNvGraphicFramePr>
            <a:graphicFrameLocks/>
          </p:cNvGraphicFramePr>
          <p:nvPr>
            <p:extLst>
              <p:ext uri="{D42A27DB-BD31-4B8C-83A1-F6EECF244321}">
                <p14:modId xmlns:p14="http://schemas.microsoft.com/office/powerpoint/2010/main" val="1927152350"/>
              </p:ext>
            </p:extLst>
          </p:nvPr>
        </p:nvGraphicFramePr>
        <p:xfrm>
          <a:off x="648931" y="2438400"/>
          <a:ext cx="3505494"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62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6EB1-985E-4FA5-AF3B-4DFA90B6E757}"/>
              </a:ext>
            </a:extLst>
          </p:cNvPr>
          <p:cNvSpPr>
            <a:spLocks noGrp="1"/>
          </p:cNvSpPr>
          <p:nvPr>
            <p:ph type="title"/>
          </p:nvPr>
        </p:nvSpPr>
        <p:spPr/>
        <p:txBody>
          <a:bodyPr/>
          <a:lstStyle/>
          <a:p>
            <a:r>
              <a:rPr lang="en-IN" b="1" dirty="0"/>
              <a:t>DATA COLLECTION</a:t>
            </a:r>
          </a:p>
        </p:txBody>
      </p:sp>
      <p:sp>
        <p:nvSpPr>
          <p:cNvPr id="3" name="Content Placeholder 2">
            <a:extLst>
              <a:ext uri="{FF2B5EF4-FFF2-40B4-BE49-F238E27FC236}">
                <a16:creationId xmlns:a16="http://schemas.microsoft.com/office/drawing/2014/main" id="{7347EAA0-3FC0-4810-97D0-676F488494BA}"/>
              </a:ext>
            </a:extLst>
          </p:cNvPr>
          <p:cNvSpPr>
            <a:spLocks noGrp="1"/>
          </p:cNvSpPr>
          <p:nvPr>
            <p:ph idx="1"/>
          </p:nvPr>
        </p:nvSpPr>
        <p:spPr/>
        <p:txBody>
          <a:bodyPr>
            <a:normAutofit/>
          </a:bodyPr>
          <a:lstStyle/>
          <a:p>
            <a:pPr marL="0" indent="0" algn="just">
              <a:buNone/>
            </a:pPr>
            <a:r>
              <a:rPr lang="en-IN" dirty="0"/>
              <a:t>I have collected the data from Kaggle.</a:t>
            </a:r>
            <a:r>
              <a:rPr lang="en-US" dirty="0"/>
              <a:t> The original dataset is available at APTOS 2019 Blindness Detection in Kaggle competition I have directly collected the preprocessed data of the original dataset</a:t>
            </a:r>
          </a:p>
          <a:p>
            <a:pPr marL="0" indent="0" algn="just">
              <a:buNone/>
            </a:pPr>
            <a:r>
              <a:rPr lang="en-IN" dirty="0"/>
              <a:t>The dataset consist of 3362 retina scan images.</a:t>
            </a:r>
          </a:p>
          <a:p>
            <a:pPr marL="0" indent="0" algn="just">
              <a:buNone/>
            </a:pPr>
            <a:r>
              <a:rPr lang="en-US" dirty="0"/>
              <a:t>The images consist of gaussian filtered retina scan images to detect diabetic retinopathy. </a:t>
            </a:r>
          </a:p>
          <a:p>
            <a:pPr marL="0" indent="0" algn="just">
              <a:buNone/>
            </a:pPr>
            <a:r>
              <a:rPr lang="en-US" dirty="0"/>
              <a:t>These images are resized into 224x224 pixels so that they can be readily used with many pre-trained deep learning models.</a:t>
            </a:r>
            <a:endParaRPr lang="en-IN" dirty="0"/>
          </a:p>
        </p:txBody>
      </p:sp>
    </p:spTree>
    <p:extLst>
      <p:ext uri="{BB962C8B-B14F-4D97-AF65-F5344CB8AC3E}">
        <p14:creationId xmlns:p14="http://schemas.microsoft.com/office/powerpoint/2010/main" val="357603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52DA-F866-42E0-B9DA-8BF2F9C1CCB9}"/>
              </a:ext>
            </a:extLst>
          </p:cNvPr>
          <p:cNvSpPr>
            <a:spLocks noGrp="1"/>
          </p:cNvSpPr>
          <p:nvPr>
            <p:ph type="title"/>
          </p:nvPr>
        </p:nvSpPr>
        <p:spPr/>
        <p:txBody>
          <a:bodyPr/>
          <a:lstStyle/>
          <a:p>
            <a:r>
              <a:rPr lang="en-IN" b="1" dirty="0"/>
              <a:t>DATA DESCRIPTION</a:t>
            </a:r>
          </a:p>
        </p:txBody>
      </p:sp>
      <p:sp>
        <p:nvSpPr>
          <p:cNvPr id="3" name="Content Placeholder 2">
            <a:extLst>
              <a:ext uri="{FF2B5EF4-FFF2-40B4-BE49-F238E27FC236}">
                <a16:creationId xmlns:a16="http://schemas.microsoft.com/office/drawing/2014/main" id="{18D9AC39-443E-4364-87A2-31A95DA85373}"/>
              </a:ext>
            </a:extLst>
          </p:cNvPr>
          <p:cNvSpPr>
            <a:spLocks noGrp="1"/>
          </p:cNvSpPr>
          <p:nvPr>
            <p:ph idx="1"/>
          </p:nvPr>
        </p:nvSpPr>
        <p:spPr/>
        <p:txBody>
          <a:bodyPr/>
          <a:lstStyle/>
          <a:p>
            <a:pPr marL="0" indent="0">
              <a:buNone/>
            </a:pPr>
            <a:r>
              <a:rPr lang="en-US" dirty="0"/>
              <a:t>The images are already saved into their respective folders according to the severity/stage of diabetic retinopathy using the train.csv file provided. Here DR is an abbreviation for diabetic retinopathy</a:t>
            </a:r>
          </a:p>
          <a:p>
            <a:pPr marL="0" indent="0">
              <a:buNone/>
            </a:pPr>
            <a:r>
              <a:rPr lang="en-US" dirty="0"/>
              <a:t>You will find five directories with the respective images:</a:t>
            </a:r>
          </a:p>
          <a:p>
            <a:pPr marL="0" indent="0">
              <a:buNone/>
            </a:pPr>
            <a:r>
              <a:rPr lang="en-US" dirty="0"/>
              <a:t>0 - No_DR</a:t>
            </a:r>
          </a:p>
          <a:p>
            <a:pPr marL="0" indent="0">
              <a:buNone/>
            </a:pPr>
            <a:r>
              <a:rPr lang="en-US" dirty="0"/>
              <a:t>1 - Mild</a:t>
            </a:r>
          </a:p>
          <a:p>
            <a:pPr marL="0" indent="0">
              <a:buNone/>
            </a:pPr>
            <a:r>
              <a:rPr lang="en-US" dirty="0"/>
              <a:t>2 - Moderate</a:t>
            </a:r>
          </a:p>
          <a:p>
            <a:pPr marL="0" indent="0">
              <a:buNone/>
            </a:pPr>
            <a:r>
              <a:rPr lang="en-US" dirty="0"/>
              <a:t>3 - Severe</a:t>
            </a:r>
          </a:p>
          <a:p>
            <a:pPr marL="0" indent="0">
              <a:buNone/>
            </a:pPr>
            <a:r>
              <a:rPr lang="en-US" dirty="0"/>
              <a:t>4 -</a:t>
            </a:r>
            <a:r>
              <a:rPr lang="en-US" dirty="0" err="1"/>
              <a:t>Proliferate_DR</a:t>
            </a:r>
            <a:endParaRPr lang="en-IN" dirty="0"/>
          </a:p>
        </p:txBody>
      </p:sp>
    </p:spTree>
    <p:extLst>
      <p:ext uri="{BB962C8B-B14F-4D97-AF65-F5344CB8AC3E}">
        <p14:creationId xmlns:p14="http://schemas.microsoft.com/office/powerpoint/2010/main" val="302859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7585-9FB2-4E98-BEE7-A7D6D271C6D4}"/>
              </a:ext>
            </a:extLst>
          </p:cNvPr>
          <p:cNvSpPr>
            <a:spLocks noGrp="1"/>
          </p:cNvSpPr>
          <p:nvPr>
            <p:ph type="title"/>
          </p:nvPr>
        </p:nvSpPr>
        <p:spPr>
          <a:xfrm>
            <a:off x="648929" y="629266"/>
            <a:ext cx="3505495" cy="1622321"/>
          </a:xfrm>
        </p:spPr>
        <p:txBody>
          <a:bodyPr>
            <a:normAutofit/>
          </a:bodyPr>
          <a:lstStyle/>
          <a:p>
            <a:r>
              <a:rPr lang="en-IN" b="1" dirty="0"/>
              <a:t>DISTRIBUTION OF DATASET</a:t>
            </a:r>
          </a:p>
        </p:txBody>
      </p:sp>
      <p:sp>
        <p:nvSpPr>
          <p:cNvPr id="1038" name="Content Placeholder 1029">
            <a:extLst>
              <a:ext uri="{FF2B5EF4-FFF2-40B4-BE49-F238E27FC236}">
                <a16:creationId xmlns:a16="http://schemas.microsoft.com/office/drawing/2014/main" id="{BFEC4B31-1F78-8481-4093-F3079BE3D77E}"/>
              </a:ext>
            </a:extLst>
          </p:cNvPr>
          <p:cNvSpPr>
            <a:spLocks noGrp="1"/>
          </p:cNvSpPr>
          <p:nvPr>
            <p:ph idx="1"/>
          </p:nvPr>
        </p:nvSpPr>
        <p:spPr>
          <a:xfrm>
            <a:off x="648931" y="2438400"/>
            <a:ext cx="3505494" cy="3785419"/>
          </a:xfrm>
        </p:spPr>
        <p:txBody>
          <a:bodyPr>
            <a:normAutofit lnSpcReduction="10000"/>
          </a:bodyPr>
          <a:lstStyle/>
          <a:p>
            <a:pPr marL="0" indent="0">
              <a:buNone/>
            </a:pPr>
            <a:r>
              <a:rPr lang="en-US" sz="2000" dirty="0"/>
              <a:t>As we can see the data is very unbalanced :-</a:t>
            </a:r>
          </a:p>
          <a:p>
            <a:r>
              <a:rPr lang="en-US" sz="2000" dirty="0"/>
              <a:t>50% of the data contains no diabetic retinopathy images.</a:t>
            </a:r>
          </a:p>
          <a:p>
            <a:r>
              <a:rPr lang="en-US" sz="2000" dirty="0"/>
              <a:t>10% contains mild diabetic retinopathy images.</a:t>
            </a:r>
          </a:p>
          <a:p>
            <a:r>
              <a:rPr lang="en-US" sz="2000" dirty="0"/>
              <a:t>27%contains moderate diabetic retinopathy images.</a:t>
            </a:r>
          </a:p>
          <a:p>
            <a:r>
              <a:rPr lang="en-US" sz="2000" dirty="0"/>
              <a:t>5%contains severe diabetic retinopathy images. </a:t>
            </a:r>
          </a:p>
          <a:p>
            <a:r>
              <a:rPr lang="en-US" sz="2000" dirty="0"/>
              <a:t> 8% contains proliferative diabetic retinopathy images.</a:t>
            </a:r>
          </a:p>
        </p:txBody>
      </p:sp>
      <p:sp>
        <p:nvSpPr>
          <p:cNvPr id="1039" name="Rectangle 14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pie chart&#10;&#10;Description automatically generated">
            <a:extLst>
              <a:ext uri="{FF2B5EF4-FFF2-40B4-BE49-F238E27FC236}">
                <a16:creationId xmlns:a16="http://schemas.microsoft.com/office/drawing/2014/main" id="{F099AF28-08D2-4DA3-ABE4-B66BA1661B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2" r="-1" b="-1"/>
          <a:stretch/>
        </p:blipFill>
        <p:spPr bwMode="auto">
          <a:xfrm>
            <a:off x="5712989" y="807593"/>
            <a:ext cx="5405076"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33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TotalTime>
  <Words>1563</Words>
  <Application>Microsoft Office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 2</vt:lpstr>
      <vt:lpstr>Office Theme</vt:lpstr>
      <vt:lpstr>DIABETIC RETINOPATHY DETECTION</vt:lpstr>
      <vt:lpstr>OUTLINE</vt:lpstr>
      <vt:lpstr>ABSTRACT</vt:lpstr>
      <vt:lpstr>INTRODUCTION</vt:lpstr>
      <vt:lpstr>OBJECTIVE</vt:lpstr>
      <vt:lpstr>PROJECT WORKFLOW</vt:lpstr>
      <vt:lpstr>DATA COLLECTION</vt:lpstr>
      <vt:lpstr>DATA DESCRIPTION</vt:lpstr>
      <vt:lpstr>DISTRIBUTION OF DATASET</vt:lpstr>
      <vt:lpstr>EXAMPLE IMAGE</vt:lpstr>
      <vt:lpstr>FEATURE ENGINEERING</vt:lpstr>
      <vt:lpstr>FEATURE ENGINEERING</vt:lpstr>
      <vt:lpstr>DATA MODELING</vt:lpstr>
      <vt:lpstr>DATA MODELING</vt:lpstr>
      <vt:lpstr>TRAIN AND TEST SPLIT</vt:lpstr>
      <vt:lpstr>RESULT</vt:lpstr>
      <vt:lpstr>RESULT</vt:lpstr>
      <vt:lpstr>RESULT</vt:lpstr>
      <vt:lpstr>RESULT</vt:lpstr>
      <vt:lpstr>RESULT</vt:lpstr>
      <vt:lpstr>RESULT</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DETECTION using Deep learning and Machine learning</dc:title>
  <dc:creator>Sneh Shah</dc:creator>
  <cp:lastModifiedBy>Sneh Shah</cp:lastModifiedBy>
  <cp:revision>19</cp:revision>
  <dcterms:created xsi:type="dcterms:W3CDTF">2022-04-20T10:11:44Z</dcterms:created>
  <dcterms:modified xsi:type="dcterms:W3CDTF">2022-06-04T07:45:42Z</dcterms:modified>
</cp:coreProperties>
</file>