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1" r:id="rId7"/>
    <p:sldId id="412" r:id="rId8"/>
    <p:sldId id="416" r:id="rId9"/>
    <p:sldId id="413" r:id="rId10"/>
    <p:sldId id="414" r:id="rId11"/>
    <p:sldId id="415" r:id="rId12"/>
    <p:sldId id="411" r:id="rId13"/>
    <p:sldId id="410" r:id="rId14"/>
    <p:sldId id="407"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6FDF"/>
    <a:srgbClr val="F21463"/>
    <a:srgbClr val="004E9A"/>
    <a:srgbClr val="FFFFFF"/>
    <a:srgbClr val="47E971"/>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81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_rels/data2.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3A169-A32F-43F8-9150-6F810CC1306A}" type="doc">
      <dgm:prSet loTypeId="urn:microsoft.com/office/officeart/2005/8/layout/vList3" loCatId="list" qsTypeId="urn:microsoft.com/office/officeart/2005/8/quickstyle/3d2" qsCatId="3D" csTypeId="urn:microsoft.com/office/officeart/2005/8/colors/accent0_3" csCatId="mainScheme" phldr="1"/>
      <dgm:spPr/>
    </dgm:pt>
    <dgm:pt modelId="{CC656656-7380-4F0F-98AE-1D808E788EDC}">
      <dgm:prSet phldrT="[Text]"/>
      <dgm:spPr/>
      <dgm:t>
        <a:bodyPr/>
        <a:lstStyle/>
        <a:p>
          <a:pPr>
            <a:buClrTx/>
            <a:buSzTx/>
            <a:buNone/>
          </a:pPr>
          <a:r>
            <a:rPr kumimoji="0" lang="en-US" altLang="en-US" b="1" i="0" u="none" strike="noStrike" cap="none" normalizeH="0" baseline="0" dirty="0">
              <a:ln/>
              <a:effectLst/>
              <a:latin typeface="Arial" panose="020B0604020202020204" pitchFamily="34" charset="0"/>
            </a:rPr>
            <a:t>Time Consumption</a:t>
          </a:r>
          <a:endParaRPr kumimoji="0" lang="en-US" altLang="en-US" b="0" i="0" u="none" strike="noStrike" cap="none" normalizeH="0" baseline="0" dirty="0">
            <a:ln/>
            <a:effectLst/>
            <a:latin typeface="Arial" panose="020B0604020202020204" pitchFamily="34" charset="0"/>
          </a:endParaRPr>
        </a:p>
        <a:p>
          <a:pPr>
            <a:buClrTx/>
            <a:buSzTx/>
            <a:buNone/>
          </a:pPr>
          <a:r>
            <a:rPr kumimoji="0" lang="en-US" altLang="en-US" b="0" i="0" u="none" strike="noStrike" cap="none" normalizeH="0" baseline="0" dirty="0">
              <a:ln/>
              <a:effectLst/>
              <a:latin typeface="Arial" panose="020B0604020202020204" pitchFamily="34" charset="0"/>
            </a:rPr>
            <a:t>Reviewing legal documents can take hours or even days, particularly for lengthy contracts, agreements, or court rulings.</a:t>
          </a:r>
          <a:endParaRPr lang="en-IN" dirty="0"/>
        </a:p>
      </dgm:t>
    </dgm:pt>
    <dgm:pt modelId="{5AC4862B-0F3B-4564-B393-F87985699516}" type="parTrans" cxnId="{839C7391-E390-445C-BC3C-B3BF132861F0}">
      <dgm:prSet/>
      <dgm:spPr/>
      <dgm:t>
        <a:bodyPr/>
        <a:lstStyle/>
        <a:p>
          <a:endParaRPr lang="en-IN"/>
        </a:p>
      </dgm:t>
    </dgm:pt>
    <dgm:pt modelId="{4DEF877E-8373-4C16-AFA5-9455672039C2}" type="sibTrans" cxnId="{839C7391-E390-445C-BC3C-B3BF132861F0}">
      <dgm:prSet/>
      <dgm:spPr/>
      <dgm:t>
        <a:bodyPr/>
        <a:lstStyle/>
        <a:p>
          <a:endParaRPr lang="en-IN"/>
        </a:p>
      </dgm:t>
    </dgm:pt>
    <dgm:pt modelId="{B281781E-1E60-40C5-93FA-7701D0F9369B}">
      <dgm:prSet phldrT="[Text]"/>
      <dgm:spPr/>
      <dgm:t>
        <a:bodyPr/>
        <a:lstStyle/>
        <a:p>
          <a:pPr>
            <a:buClrTx/>
            <a:buSzTx/>
            <a:buNone/>
          </a:pPr>
          <a:r>
            <a:rPr kumimoji="0" lang="en-US" altLang="en-US" b="1" i="0" u="none" strike="noStrike" cap="none" normalizeH="0" baseline="0" dirty="0">
              <a:ln/>
              <a:effectLst/>
              <a:latin typeface="Arial" panose="020B0604020202020204" pitchFamily="34" charset="0"/>
            </a:rPr>
            <a:t>Complexity of Legal Language</a:t>
          </a:r>
          <a:endParaRPr kumimoji="0" lang="en-US" altLang="en-US" b="0" i="0" u="none" strike="noStrike" cap="none" normalizeH="0" baseline="0" dirty="0">
            <a:ln/>
            <a:effectLst/>
            <a:latin typeface="Arial" panose="020B0604020202020204" pitchFamily="34" charset="0"/>
          </a:endParaRPr>
        </a:p>
        <a:p>
          <a:pPr>
            <a:buClrTx/>
            <a:buSzTx/>
            <a:buNone/>
          </a:pPr>
          <a:r>
            <a:rPr kumimoji="0" lang="en-US" altLang="en-US" b="0" i="0" u="none" strike="noStrike" cap="none" normalizeH="0" baseline="0" dirty="0">
              <a:ln/>
              <a:effectLst/>
              <a:latin typeface="Arial" panose="020B0604020202020204" pitchFamily="34" charset="0"/>
            </a:rPr>
            <a:t>Legal documents use specialized terminology and intricate sentence structures that are difficult for non-experts to understand.</a:t>
          </a:r>
          <a:endParaRPr lang="en-IN" dirty="0"/>
        </a:p>
      </dgm:t>
    </dgm:pt>
    <dgm:pt modelId="{052CBABD-F6B1-4260-B203-3D477F373DFF}" type="parTrans" cxnId="{6CF22B4B-EC13-4FE8-AC31-5F116990B6AC}">
      <dgm:prSet/>
      <dgm:spPr/>
      <dgm:t>
        <a:bodyPr/>
        <a:lstStyle/>
        <a:p>
          <a:endParaRPr lang="en-IN"/>
        </a:p>
      </dgm:t>
    </dgm:pt>
    <dgm:pt modelId="{43F77DDB-17B2-457E-BAB1-D211885B796E}" type="sibTrans" cxnId="{6CF22B4B-EC13-4FE8-AC31-5F116990B6AC}">
      <dgm:prSet/>
      <dgm:spPr/>
      <dgm:t>
        <a:bodyPr/>
        <a:lstStyle/>
        <a:p>
          <a:endParaRPr lang="en-IN"/>
        </a:p>
      </dgm:t>
    </dgm:pt>
    <dgm:pt modelId="{9AE6883C-FEA2-41DB-ACA0-6F0FCFFC890A}">
      <dgm:prSet phldrT="[Text]"/>
      <dgm:spPr/>
      <dgm:t>
        <a:bodyPr/>
        <a:lstStyle/>
        <a:p>
          <a:pPr>
            <a:buClrTx/>
            <a:buSzTx/>
            <a:buNone/>
          </a:pPr>
          <a:r>
            <a:rPr kumimoji="0" lang="en-US" altLang="en-US" b="1" i="0" u="none" strike="noStrike" cap="none" normalizeH="0" baseline="0" dirty="0">
              <a:ln/>
              <a:effectLst/>
              <a:latin typeface="Arial" panose="020B0604020202020204" pitchFamily="34" charset="0"/>
            </a:rPr>
            <a:t>Human Error</a:t>
          </a:r>
          <a:endParaRPr kumimoji="0" lang="en-US" altLang="en-US" b="0" i="0" u="none" strike="noStrike" cap="none" normalizeH="0" baseline="0" dirty="0">
            <a:ln/>
            <a:effectLst/>
            <a:latin typeface="Arial" panose="020B0604020202020204" pitchFamily="34" charset="0"/>
          </a:endParaRPr>
        </a:p>
        <a:p>
          <a:pPr>
            <a:buClrTx/>
            <a:buSzTx/>
            <a:buNone/>
          </a:pPr>
          <a:r>
            <a:rPr kumimoji="0" lang="en-US" altLang="en-US" b="0" i="0" u="none" strike="noStrike" cap="none" normalizeH="0" baseline="0" dirty="0">
              <a:ln/>
              <a:effectLst/>
              <a:latin typeface="Arial" panose="020B0604020202020204" pitchFamily="34" charset="0"/>
            </a:rPr>
            <a:t>Important clauses, deadlines, or exceptions might be overlooked due to fatigue or oversight during manual review.</a:t>
          </a:r>
          <a:endParaRPr lang="en-IN" dirty="0"/>
        </a:p>
      </dgm:t>
    </dgm:pt>
    <dgm:pt modelId="{0DE26039-8F19-4DA2-8C83-5B249BCBDAB6}" type="parTrans" cxnId="{D09F9237-41BB-465C-BA8D-4C25B362BB5F}">
      <dgm:prSet/>
      <dgm:spPr/>
      <dgm:t>
        <a:bodyPr/>
        <a:lstStyle/>
        <a:p>
          <a:endParaRPr lang="en-IN"/>
        </a:p>
      </dgm:t>
    </dgm:pt>
    <dgm:pt modelId="{A32166C6-D074-4B09-9681-6A7C4B6E541B}" type="sibTrans" cxnId="{D09F9237-41BB-465C-BA8D-4C25B362BB5F}">
      <dgm:prSet/>
      <dgm:spPr/>
      <dgm:t>
        <a:bodyPr/>
        <a:lstStyle/>
        <a:p>
          <a:endParaRPr lang="en-IN"/>
        </a:p>
      </dgm:t>
    </dgm:pt>
    <dgm:pt modelId="{7D90B45A-76D0-425F-920B-BAD1FD3F95B4}" type="pres">
      <dgm:prSet presAssocID="{6863A169-A32F-43F8-9150-6F810CC1306A}" presName="linearFlow" presStyleCnt="0">
        <dgm:presLayoutVars>
          <dgm:dir/>
          <dgm:resizeHandles val="exact"/>
        </dgm:presLayoutVars>
      </dgm:prSet>
      <dgm:spPr/>
    </dgm:pt>
    <dgm:pt modelId="{A0050C0F-9A24-44CE-811F-DB87E54C6D0B}" type="pres">
      <dgm:prSet presAssocID="{CC656656-7380-4F0F-98AE-1D808E788EDC}" presName="composite" presStyleCnt="0"/>
      <dgm:spPr/>
    </dgm:pt>
    <dgm:pt modelId="{8E613950-0368-4118-9F73-1A28C9EC0D3E}" type="pres">
      <dgm:prSet presAssocID="{CC656656-7380-4F0F-98AE-1D808E788EDC}"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dgm:spPr>
    </dgm:pt>
    <dgm:pt modelId="{697D16C6-7CF6-41C1-94A4-27BBFCAC6FDC}" type="pres">
      <dgm:prSet presAssocID="{CC656656-7380-4F0F-98AE-1D808E788EDC}" presName="txShp" presStyleLbl="node1" presStyleIdx="0" presStyleCnt="3">
        <dgm:presLayoutVars>
          <dgm:bulletEnabled val="1"/>
        </dgm:presLayoutVars>
      </dgm:prSet>
      <dgm:spPr/>
    </dgm:pt>
    <dgm:pt modelId="{0C89BD91-C294-4181-928A-485F29835902}" type="pres">
      <dgm:prSet presAssocID="{4DEF877E-8373-4C16-AFA5-9455672039C2}" presName="spacing" presStyleCnt="0"/>
      <dgm:spPr/>
    </dgm:pt>
    <dgm:pt modelId="{9873A4A6-3662-49D1-BE0E-E2B91768E399}" type="pres">
      <dgm:prSet presAssocID="{B281781E-1E60-40C5-93FA-7701D0F9369B}" presName="composite" presStyleCnt="0"/>
      <dgm:spPr/>
    </dgm:pt>
    <dgm:pt modelId="{71459451-ACD5-41A8-B83B-FA1356A11B0C}" type="pres">
      <dgm:prSet presAssocID="{B281781E-1E60-40C5-93FA-7701D0F9369B}" presName="imgShp" presStyleLbl="fgImgPlace1" presStyleIdx="1" presStyleCnt="3"/>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dgm:spPr>
    </dgm:pt>
    <dgm:pt modelId="{ACDA63C9-E395-48D2-AABC-111378A03BC1}" type="pres">
      <dgm:prSet presAssocID="{B281781E-1E60-40C5-93FA-7701D0F9369B}" presName="txShp" presStyleLbl="node1" presStyleIdx="1" presStyleCnt="3">
        <dgm:presLayoutVars>
          <dgm:bulletEnabled val="1"/>
        </dgm:presLayoutVars>
      </dgm:prSet>
      <dgm:spPr/>
    </dgm:pt>
    <dgm:pt modelId="{2499EA8F-7B4B-40FA-B02E-B4CA6063B461}" type="pres">
      <dgm:prSet presAssocID="{43F77DDB-17B2-457E-BAB1-D211885B796E}" presName="spacing" presStyleCnt="0"/>
      <dgm:spPr/>
    </dgm:pt>
    <dgm:pt modelId="{79650A75-FD6C-4D39-8E53-D90D195547FE}" type="pres">
      <dgm:prSet presAssocID="{9AE6883C-FEA2-41DB-ACA0-6F0FCFFC890A}" presName="composite" presStyleCnt="0"/>
      <dgm:spPr/>
    </dgm:pt>
    <dgm:pt modelId="{76D330D1-1647-41C3-B09A-EB6DD5996EA9}" type="pres">
      <dgm:prSet presAssocID="{9AE6883C-FEA2-41DB-ACA0-6F0FCFFC890A}" presName="imgShp" presStyleLbl="fgImgPlace1" presStyleIdx="2" presStyleCnt="3"/>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dgm:spPr>
    </dgm:pt>
    <dgm:pt modelId="{769649D0-77A6-46FF-B55E-843D5307FBFA}" type="pres">
      <dgm:prSet presAssocID="{9AE6883C-FEA2-41DB-ACA0-6F0FCFFC890A}" presName="txShp" presStyleLbl="node1" presStyleIdx="2" presStyleCnt="3">
        <dgm:presLayoutVars>
          <dgm:bulletEnabled val="1"/>
        </dgm:presLayoutVars>
      </dgm:prSet>
      <dgm:spPr/>
    </dgm:pt>
  </dgm:ptLst>
  <dgm:cxnLst>
    <dgm:cxn modelId="{D09F9237-41BB-465C-BA8D-4C25B362BB5F}" srcId="{6863A169-A32F-43F8-9150-6F810CC1306A}" destId="{9AE6883C-FEA2-41DB-ACA0-6F0FCFFC890A}" srcOrd="2" destOrd="0" parTransId="{0DE26039-8F19-4DA2-8C83-5B249BCBDAB6}" sibTransId="{A32166C6-D074-4B09-9681-6A7C4B6E541B}"/>
    <dgm:cxn modelId="{79919D60-B367-43C4-AF67-AD6F76F3512E}" type="presOf" srcId="{6863A169-A32F-43F8-9150-6F810CC1306A}" destId="{7D90B45A-76D0-425F-920B-BAD1FD3F95B4}" srcOrd="0" destOrd="0" presId="urn:microsoft.com/office/officeart/2005/8/layout/vList3"/>
    <dgm:cxn modelId="{6CF22B4B-EC13-4FE8-AC31-5F116990B6AC}" srcId="{6863A169-A32F-43F8-9150-6F810CC1306A}" destId="{B281781E-1E60-40C5-93FA-7701D0F9369B}" srcOrd="1" destOrd="0" parTransId="{052CBABD-F6B1-4260-B203-3D477F373DFF}" sibTransId="{43F77DDB-17B2-457E-BAB1-D211885B796E}"/>
    <dgm:cxn modelId="{F33FB574-0A57-43EE-AC13-72FD17AC335B}" type="presOf" srcId="{CC656656-7380-4F0F-98AE-1D808E788EDC}" destId="{697D16C6-7CF6-41C1-94A4-27BBFCAC6FDC}" srcOrd="0" destOrd="0" presId="urn:microsoft.com/office/officeart/2005/8/layout/vList3"/>
    <dgm:cxn modelId="{701F1982-9C98-4C07-8D7B-044D8AA57C77}" type="presOf" srcId="{B281781E-1E60-40C5-93FA-7701D0F9369B}" destId="{ACDA63C9-E395-48D2-AABC-111378A03BC1}" srcOrd="0" destOrd="0" presId="urn:microsoft.com/office/officeart/2005/8/layout/vList3"/>
    <dgm:cxn modelId="{839C7391-E390-445C-BC3C-B3BF132861F0}" srcId="{6863A169-A32F-43F8-9150-6F810CC1306A}" destId="{CC656656-7380-4F0F-98AE-1D808E788EDC}" srcOrd="0" destOrd="0" parTransId="{5AC4862B-0F3B-4564-B393-F87985699516}" sibTransId="{4DEF877E-8373-4C16-AFA5-9455672039C2}"/>
    <dgm:cxn modelId="{070EB1E8-BDFB-4F73-9F98-5F4F5AE17507}" type="presOf" srcId="{9AE6883C-FEA2-41DB-ACA0-6F0FCFFC890A}" destId="{769649D0-77A6-46FF-B55E-843D5307FBFA}" srcOrd="0" destOrd="0" presId="urn:microsoft.com/office/officeart/2005/8/layout/vList3"/>
    <dgm:cxn modelId="{F5C004C1-C67C-490B-9CDC-2C1C852D8BEB}" type="presParOf" srcId="{7D90B45A-76D0-425F-920B-BAD1FD3F95B4}" destId="{A0050C0F-9A24-44CE-811F-DB87E54C6D0B}" srcOrd="0" destOrd="0" presId="urn:microsoft.com/office/officeart/2005/8/layout/vList3"/>
    <dgm:cxn modelId="{985FEF49-9BB4-48DA-9303-D0EB193CFAA9}" type="presParOf" srcId="{A0050C0F-9A24-44CE-811F-DB87E54C6D0B}" destId="{8E613950-0368-4118-9F73-1A28C9EC0D3E}" srcOrd="0" destOrd="0" presId="urn:microsoft.com/office/officeart/2005/8/layout/vList3"/>
    <dgm:cxn modelId="{D21F747A-720A-4DE3-88EB-19E62026FA16}" type="presParOf" srcId="{A0050C0F-9A24-44CE-811F-DB87E54C6D0B}" destId="{697D16C6-7CF6-41C1-94A4-27BBFCAC6FDC}" srcOrd="1" destOrd="0" presId="urn:microsoft.com/office/officeart/2005/8/layout/vList3"/>
    <dgm:cxn modelId="{30D6119C-1FAA-4B84-9932-8B4BB1654E17}" type="presParOf" srcId="{7D90B45A-76D0-425F-920B-BAD1FD3F95B4}" destId="{0C89BD91-C294-4181-928A-485F29835902}" srcOrd="1" destOrd="0" presId="urn:microsoft.com/office/officeart/2005/8/layout/vList3"/>
    <dgm:cxn modelId="{B0CF56A4-722A-48CF-BC9A-FA0D7D191241}" type="presParOf" srcId="{7D90B45A-76D0-425F-920B-BAD1FD3F95B4}" destId="{9873A4A6-3662-49D1-BE0E-E2B91768E399}" srcOrd="2" destOrd="0" presId="urn:microsoft.com/office/officeart/2005/8/layout/vList3"/>
    <dgm:cxn modelId="{893CC8A6-4360-4983-8277-C35A53FE952E}" type="presParOf" srcId="{9873A4A6-3662-49D1-BE0E-E2B91768E399}" destId="{71459451-ACD5-41A8-B83B-FA1356A11B0C}" srcOrd="0" destOrd="0" presId="urn:microsoft.com/office/officeart/2005/8/layout/vList3"/>
    <dgm:cxn modelId="{9A0B9B27-3DBD-404B-8A22-3E0A7045D26D}" type="presParOf" srcId="{9873A4A6-3662-49D1-BE0E-E2B91768E399}" destId="{ACDA63C9-E395-48D2-AABC-111378A03BC1}" srcOrd="1" destOrd="0" presId="urn:microsoft.com/office/officeart/2005/8/layout/vList3"/>
    <dgm:cxn modelId="{8E83A691-03A3-4F2D-8F40-30D836A5D02C}" type="presParOf" srcId="{7D90B45A-76D0-425F-920B-BAD1FD3F95B4}" destId="{2499EA8F-7B4B-40FA-B02E-B4CA6063B461}" srcOrd="3" destOrd="0" presId="urn:microsoft.com/office/officeart/2005/8/layout/vList3"/>
    <dgm:cxn modelId="{29D658E5-A93C-4875-B219-BB145F7EA661}" type="presParOf" srcId="{7D90B45A-76D0-425F-920B-BAD1FD3F95B4}" destId="{79650A75-FD6C-4D39-8E53-D90D195547FE}" srcOrd="4" destOrd="0" presId="urn:microsoft.com/office/officeart/2005/8/layout/vList3"/>
    <dgm:cxn modelId="{F4817044-3061-47D4-B802-24891926020E}" type="presParOf" srcId="{79650A75-FD6C-4D39-8E53-D90D195547FE}" destId="{76D330D1-1647-41C3-B09A-EB6DD5996EA9}" srcOrd="0" destOrd="0" presId="urn:microsoft.com/office/officeart/2005/8/layout/vList3"/>
    <dgm:cxn modelId="{35CC3A73-E81A-48F5-9ECF-75DA6C32DE5B}" type="presParOf" srcId="{79650A75-FD6C-4D39-8E53-D90D195547FE}" destId="{769649D0-77A6-46FF-B55E-843D5307FBF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7E2A0A-9DD2-4195-936C-A5CC5B713BE4}" type="doc">
      <dgm:prSet loTypeId="urn:microsoft.com/office/officeart/2005/8/layout/vList3" loCatId="list" qsTypeId="urn:microsoft.com/office/officeart/2005/8/quickstyle/3d2" qsCatId="3D" csTypeId="urn:microsoft.com/office/officeart/2005/8/colors/accent0_3" csCatId="mainScheme" phldr="1"/>
      <dgm:spPr/>
    </dgm:pt>
    <dgm:pt modelId="{1B16099F-F67A-47C9-ACCD-DC2213F88E36}">
      <dgm:prSet phldrT="[Text]"/>
      <dgm:spPr/>
      <dgm:t>
        <a:bodyPr/>
        <a:lstStyle/>
        <a:p>
          <a:pPr>
            <a:buClrTx/>
            <a:buSzTx/>
            <a:buNone/>
          </a:pPr>
          <a:r>
            <a:rPr kumimoji="0" lang="en-US" altLang="en-US" b="1" i="0" u="none" strike="noStrike" cap="none" normalizeH="0" baseline="0" dirty="0">
              <a:ln/>
              <a:effectLst/>
              <a:latin typeface="Arial" panose="020B0604020202020204" pitchFamily="34" charset="0"/>
            </a:rPr>
            <a:t>Scalability Challenges</a:t>
          </a:r>
          <a:endParaRPr kumimoji="0" lang="en-US" altLang="en-US" b="0" i="0" u="none" strike="noStrike" cap="none" normalizeH="0" baseline="0" dirty="0">
            <a:ln/>
            <a:effectLst/>
            <a:latin typeface="Arial" panose="020B0604020202020204" pitchFamily="34" charset="0"/>
          </a:endParaRPr>
        </a:p>
        <a:p>
          <a:pPr>
            <a:buClrTx/>
            <a:buSzTx/>
            <a:buNone/>
          </a:pPr>
          <a:r>
            <a:rPr kumimoji="0" lang="en-US" altLang="en-US" b="0" i="0" u="none" strike="noStrike" cap="none" normalizeH="0" baseline="0" dirty="0">
              <a:ln/>
              <a:effectLst/>
              <a:latin typeface="Arial" panose="020B0604020202020204" pitchFamily="34" charset="0"/>
            </a:rPr>
            <a:t>As the volume of legal documentation grows, it becomes increasingly difficult to manage and review them within tight deadlines.</a:t>
          </a:r>
          <a:endParaRPr lang="en-IN" dirty="0"/>
        </a:p>
      </dgm:t>
    </dgm:pt>
    <dgm:pt modelId="{1B17852C-CEB6-4C01-9EE4-C8DE086C935C}" type="parTrans" cxnId="{79E23BDA-88F0-4804-9E8E-04B33FFE0F84}">
      <dgm:prSet/>
      <dgm:spPr/>
      <dgm:t>
        <a:bodyPr/>
        <a:lstStyle/>
        <a:p>
          <a:endParaRPr lang="en-IN"/>
        </a:p>
      </dgm:t>
    </dgm:pt>
    <dgm:pt modelId="{73D5E04C-5B61-46DC-84BF-53247092988F}" type="sibTrans" cxnId="{79E23BDA-88F0-4804-9E8E-04B33FFE0F84}">
      <dgm:prSet/>
      <dgm:spPr/>
      <dgm:t>
        <a:bodyPr/>
        <a:lstStyle/>
        <a:p>
          <a:endParaRPr lang="en-IN"/>
        </a:p>
      </dgm:t>
    </dgm:pt>
    <dgm:pt modelId="{125242AF-A17C-4C30-808A-D92DEB43CB94}">
      <dgm:prSet phldrT="[Text]"/>
      <dgm:spPr/>
      <dgm:t>
        <a:bodyPr/>
        <a:lstStyle/>
        <a:p>
          <a:pPr>
            <a:buClrTx/>
            <a:buSzTx/>
            <a:buNone/>
          </a:pPr>
          <a:r>
            <a:rPr kumimoji="0" lang="en-US" altLang="en-US" b="1" i="0" u="none" strike="noStrike" cap="none" normalizeH="0" baseline="0">
              <a:ln/>
              <a:effectLst/>
              <a:latin typeface="Arial" panose="020B0604020202020204" pitchFamily="34" charset="0"/>
            </a:rPr>
            <a:t>Accessibility Barriers</a:t>
          </a:r>
          <a:endParaRPr kumimoji="0" lang="en-US" altLang="en-US" b="0" i="0" u="none" strike="noStrike" cap="none" normalizeH="0" baseline="0">
            <a:ln/>
            <a:effectLst/>
            <a:latin typeface="Arial" panose="020B0604020202020204" pitchFamily="34" charset="0"/>
          </a:endParaRPr>
        </a:p>
        <a:p>
          <a:pPr>
            <a:buClrTx/>
            <a:buSzTx/>
            <a:buNone/>
          </a:pPr>
          <a:r>
            <a:rPr kumimoji="0" lang="en-US" altLang="en-US" b="0" i="0" u="none" strike="noStrike" cap="none" normalizeH="0" baseline="0">
              <a:ln/>
              <a:effectLst/>
              <a:latin typeface="Arial" panose="020B0604020202020204" pitchFamily="34" charset="0"/>
            </a:rPr>
            <a:t>Non-legal professionals or individuals find it challenging to comprehend legal documents, leading to a dependency on legal advisors, which increases costs</a:t>
          </a:r>
          <a:endParaRPr lang="en-IN" dirty="0"/>
        </a:p>
      </dgm:t>
    </dgm:pt>
    <dgm:pt modelId="{861892A9-6ADD-487D-824C-13951A1FE104}" type="parTrans" cxnId="{11108929-3D1F-4C1B-8822-6FBC11292542}">
      <dgm:prSet/>
      <dgm:spPr/>
      <dgm:t>
        <a:bodyPr/>
        <a:lstStyle/>
        <a:p>
          <a:endParaRPr lang="en-IN"/>
        </a:p>
      </dgm:t>
    </dgm:pt>
    <dgm:pt modelId="{4C525D30-E197-473D-BDE5-55C374A32EAC}" type="sibTrans" cxnId="{11108929-3D1F-4C1B-8822-6FBC11292542}">
      <dgm:prSet/>
      <dgm:spPr/>
      <dgm:t>
        <a:bodyPr/>
        <a:lstStyle/>
        <a:p>
          <a:endParaRPr lang="en-IN"/>
        </a:p>
      </dgm:t>
    </dgm:pt>
    <dgm:pt modelId="{929A8A80-A3A4-4DCE-A1BD-461968436373}">
      <dgm:prSet phldrT="[Text]"/>
      <dgm:spPr/>
      <dgm:t>
        <a:bodyPr/>
        <a:lstStyle/>
        <a:p>
          <a:pPr>
            <a:buClrTx/>
            <a:buSzTx/>
            <a:buNone/>
          </a:pPr>
          <a:r>
            <a:rPr kumimoji="0" lang="en-US" altLang="en-US" b="1" i="0" u="none" strike="noStrike" cap="none" normalizeH="0" baseline="0">
              <a:ln/>
              <a:effectLst/>
              <a:latin typeface="Arial" panose="020B0604020202020204" pitchFamily="34" charset="0"/>
            </a:rPr>
            <a:t>Cost Implications</a:t>
          </a:r>
          <a:endParaRPr kumimoji="0" lang="en-US" altLang="en-US" b="0" i="0" u="none" strike="noStrike" cap="none" normalizeH="0" baseline="0">
            <a:ln/>
            <a:effectLst/>
            <a:latin typeface="Arial" panose="020B0604020202020204" pitchFamily="34" charset="0"/>
          </a:endParaRPr>
        </a:p>
        <a:p>
          <a:pPr>
            <a:buClrTx/>
            <a:buSzTx/>
            <a:buNone/>
          </a:pPr>
          <a:r>
            <a:rPr kumimoji="0" lang="en-US" altLang="en-US" b="0" i="0" u="none" strike="noStrike" cap="none" normalizeH="0" baseline="0">
              <a:ln/>
              <a:effectLst/>
              <a:latin typeface="Arial" panose="020B0604020202020204" pitchFamily="34" charset="0"/>
            </a:rPr>
            <a:t>Hiring legal professionals or dedicating internal resources to document review can be expensive, especially for small businesses or individuals.</a:t>
          </a:r>
          <a:endParaRPr lang="en-IN" dirty="0"/>
        </a:p>
      </dgm:t>
    </dgm:pt>
    <dgm:pt modelId="{16E2F237-5528-4454-9631-5324E8C4770A}" type="parTrans" cxnId="{4ECBF0E6-9230-4DE0-96AC-85FEA2AD4FA1}">
      <dgm:prSet/>
      <dgm:spPr/>
      <dgm:t>
        <a:bodyPr/>
        <a:lstStyle/>
        <a:p>
          <a:endParaRPr lang="en-IN"/>
        </a:p>
      </dgm:t>
    </dgm:pt>
    <dgm:pt modelId="{AEE953B4-7A8E-44CF-8255-972986DC6126}" type="sibTrans" cxnId="{4ECBF0E6-9230-4DE0-96AC-85FEA2AD4FA1}">
      <dgm:prSet/>
      <dgm:spPr/>
      <dgm:t>
        <a:bodyPr/>
        <a:lstStyle/>
        <a:p>
          <a:endParaRPr lang="en-IN"/>
        </a:p>
      </dgm:t>
    </dgm:pt>
    <dgm:pt modelId="{8FE898F2-729F-46BD-96F8-1DAC4D3B51FB}" type="pres">
      <dgm:prSet presAssocID="{D67E2A0A-9DD2-4195-936C-A5CC5B713BE4}" presName="linearFlow" presStyleCnt="0">
        <dgm:presLayoutVars>
          <dgm:dir/>
          <dgm:resizeHandles val="exact"/>
        </dgm:presLayoutVars>
      </dgm:prSet>
      <dgm:spPr/>
    </dgm:pt>
    <dgm:pt modelId="{B7DDD423-A269-4E9F-A3DB-C0E1AD67F71E}" type="pres">
      <dgm:prSet presAssocID="{1B16099F-F67A-47C9-ACCD-DC2213F88E36}" presName="composite" presStyleCnt="0"/>
      <dgm:spPr/>
    </dgm:pt>
    <dgm:pt modelId="{AC310990-BB25-4DA5-8365-568D17432C34}" type="pres">
      <dgm:prSet presAssocID="{1B16099F-F67A-47C9-ACCD-DC2213F88E36}" presName="imgShp" presStyleLbl="fgImgPlace1" presStyleIdx="0" presStyleCnt="3"/>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dgm:spPr>
    </dgm:pt>
    <dgm:pt modelId="{F5975007-6539-44EB-97A7-9578A3A70B99}" type="pres">
      <dgm:prSet presAssocID="{1B16099F-F67A-47C9-ACCD-DC2213F88E36}" presName="txShp" presStyleLbl="node1" presStyleIdx="0" presStyleCnt="3">
        <dgm:presLayoutVars>
          <dgm:bulletEnabled val="1"/>
        </dgm:presLayoutVars>
      </dgm:prSet>
      <dgm:spPr/>
    </dgm:pt>
    <dgm:pt modelId="{76AC72BB-066F-43AB-923C-FE418404F24B}" type="pres">
      <dgm:prSet presAssocID="{73D5E04C-5B61-46DC-84BF-53247092988F}" presName="spacing" presStyleCnt="0"/>
      <dgm:spPr/>
    </dgm:pt>
    <dgm:pt modelId="{8D1FA173-C427-4AD2-B3C3-1C58E7E9443A}" type="pres">
      <dgm:prSet presAssocID="{125242AF-A17C-4C30-808A-D92DEB43CB94}" presName="composite" presStyleCnt="0"/>
      <dgm:spPr/>
    </dgm:pt>
    <dgm:pt modelId="{BBCC4630-BA4E-4D17-AB6F-8E1050543B11}" type="pres">
      <dgm:prSet presAssocID="{125242AF-A17C-4C30-808A-D92DEB43CB94}" presName="imgShp" presStyleLbl="fgImgPlace1" presStyleIdx="1" presStyleCnt="3"/>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dgm:spPr>
    </dgm:pt>
    <dgm:pt modelId="{E3332E4C-30B2-44E1-A36D-C9EF19F143FD}" type="pres">
      <dgm:prSet presAssocID="{125242AF-A17C-4C30-808A-D92DEB43CB94}" presName="txShp" presStyleLbl="node1" presStyleIdx="1" presStyleCnt="3">
        <dgm:presLayoutVars>
          <dgm:bulletEnabled val="1"/>
        </dgm:presLayoutVars>
      </dgm:prSet>
      <dgm:spPr/>
    </dgm:pt>
    <dgm:pt modelId="{6D1D1118-CE29-41AB-8034-C359758A2345}" type="pres">
      <dgm:prSet presAssocID="{4C525D30-E197-473D-BDE5-55C374A32EAC}" presName="spacing" presStyleCnt="0"/>
      <dgm:spPr/>
    </dgm:pt>
    <dgm:pt modelId="{58A0A52C-85CA-43FF-A25A-2E473AC81182}" type="pres">
      <dgm:prSet presAssocID="{929A8A80-A3A4-4DCE-A1BD-461968436373}" presName="composite" presStyleCnt="0"/>
      <dgm:spPr/>
    </dgm:pt>
    <dgm:pt modelId="{F29CFF35-9089-46B1-89A2-148BF6EEC5E6}" type="pres">
      <dgm:prSet presAssocID="{929A8A80-A3A4-4DCE-A1BD-461968436373}" presName="imgShp" presStyleLbl="fgImgPlace1" presStyleIdx="2" presStyleCnt="3"/>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dgm:spPr>
    </dgm:pt>
    <dgm:pt modelId="{07722C47-7D80-4391-8134-289E127541A8}" type="pres">
      <dgm:prSet presAssocID="{929A8A80-A3A4-4DCE-A1BD-461968436373}" presName="txShp" presStyleLbl="node1" presStyleIdx="2" presStyleCnt="3">
        <dgm:presLayoutVars>
          <dgm:bulletEnabled val="1"/>
        </dgm:presLayoutVars>
      </dgm:prSet>
      <dgm:spPr/>
    </dgm:pt>
  </dgm:ptLst>
  <dgm:cxnLst>
    <dgm:cxn modelId="{1A26050B-8556-4B4D-A390-68018CE8245F}" type="presOf" srcId="{125242AF-A17C-4C30-808A-D92DEB43CB94}" destId="{E3332E4C-30B2-44E1-A36D-C9EF19F143FD}" srcOrd="0" destOrd="0" presId="urn:microsoft.com/office/officeart/2005/8/layout/vList3"/>
    <dgm:cxn modelId="{11108929-3D1F-4C1B-8822-6FBC11292542}" srcId="{D67E2A0A-9DD2-4195-936C-A5CC5B713BE4}" destId="{125242AF-A17C-4C30-808A-D92DEB43CB94}" srcOrd="1" destOrd="0" parTransId="{861892A9-6ADD-487D-824C-13951A1FE104}" sibTransId="{4C525D30-E197-473D-BDE5-55C374A32EAC}"/>
    <dgm:cxn modelId="{6294A03A-8B90-4681-A39D-673ED6ED8F33}" type="presOf" srcId="{1B16099F-F67A-47C9-ACCD-DC2213F88E36}" destId="{F5975007-6539-44EB-97A7-9578A3A70B99}" srcOrd="0" destOrd="0" presId="urn:microsoft.com/office/officeart/2005/8/layout/vList3"/>
    <dgm:cxn modelId="{538A6D3B-D2E0-4FC7-924C-D33D32AC4E9F}" type="presOf" srcId="{929A8A80-A3A4-4DCE-A1BD-461968436373}" destId="{07722C47-7D80-4391-8134-289E127541A8}" srcOrd="0" destOrd="0" presId="urn:microsoft.com/office/officeart/2005/8/layout/vList3"/>
    <dgm:cxn modelId="{79E23BDA-88F0-4804-9E8E-04B33FFE0F84}" srcId="{D67E2A0A-9DD2-4195-936C-A5CC5B713BE4}" destId="{1B16099F-F67A-47C9-ACCD-DC2213F88E36}" srcOrd="0" destOrd="0" parTransId="{1B17852C-CEB6-4C01-9EE4-C8DE086C935C}" sibTransId="{73D5E04C-5B61-46DC-84BF-53247092988F}"/>
    <dgm:cxn modelId="{4ECBF0E6-9230-4DE0-96AC-85FEA2AD4FA1}" srcId="{D67E2A0A-9DD2-4195-936C-A5CC5B713BE4}" destId="{929A8A80-A3A4-4DCE-A1BD-461968436373}" srcOrd="2" destOrd="0" parTransId="{16E2F237-5528-4454-9631-5324E8C4770A}" sibTransId="{AEE953B4-7A8E-44CF-8255-972986DC6126}"/>
    <dgm:cxn modelId="{656660E8-D4E4-4018-8B46-03C8984D8E21}" type="presOf" srcId="{D67E2A0A-9DD2-4195-936C-A5CC5B713BE4}" destId="{8FE898F2-729F-46BD-96F8-1DAC4D3B51FB}" srcOrd="0" destOrd="0" presId="urn:microsoft.com/office/officeart/2005/8/layout/vList3"/>
    <dgm:cxn modelId="{15A86A97-F1B6-4F2E-B899-4677C699D550}" type="presParOf" srcId="{8FE898F2-729F-46BD-96F8-1DAC4D3B51FB}" destId="{B7DDD423-A269-4E9F-A3DB-C0E1AD67F71E}" srcOrd="0" destOrd="0" presId="urn:microsoft.com/office/officeart/2005/8/layout/vList3"/>
    <dgm:cxn modelId="{A631FFDB-8318-4BCA-86F6-AA7C6C658D88}" type="presParOf" srcId="{B7DDD423-A269-4E9F-A3DB-C0E1AD67F71E}" destId="{AC310990-BB25-4DA5-8365-568D17432C34}" srcOrd="0" destOrd="0" presId="urn:microsoft.com/office/officeart/2005/8/layout/vList3"/>
    <dgm:cxn modelId="{229D7454-E0E3-4EF4-A211-546FC0FF8E9A}" type="presParOf" srcId="{B7DDD423-A269-4E9F-A3DB-C0E1AD67F71E}" destId="{F5975007-6539-44EB-97A7-9578A3A70B99}" srcOrd="1" destOrd="0" presId="urn:microsoft.com/office/officeart/2005/8/layout/vList3"/>
    <dgm:cxn modelId="{C27392CE-9329-48DF-8257-840327C138F9}" type="presParOf" srcId="{8FE898F2-729F-46BD-96F8-1DAC4D3B51FB}" destId="{76AC72BB-066F-43AB-923C-FE418404F24B}" srcOrd="1" destOrd="0" presId="urn:microsoft.com/office/officeart/2005/8/layout/vList3"/>
    <dgm:cxn modelId="{E35A12D3-C401-4560-92D4-B4C4E65F9146}" type="presParOf" srcId="{8FE898F2-729F-46BD-96F8-1DAC4D3B51FB}" destId="{8D1FA173-C427-4AD2-B3C3-1C58E7E9443A}" srcOrd="2" destOrd="0" presId="urn:microsoft.com/office/officeart/2005/8/layout/vList3"/>
    <dgm:cxn modelId="{C617C784-0E98-45B3-ACA7-576A6A6A11FB}" type="presParOf" srcId="{8D1FA173-C427-4AD2-B3C3-1C58E7E9443A}" destId="{BBCC4630-BA4E-4D17-AB6F-8E1050543B11}" srcOrd="0" destOrd="0" presId="urn:microsoft.com/office/officeart/2005/8/layout/vList3"/>
    <dgm:cxn modelId="{2777284C-0483-4AB5-A82A-E010A7DEC991}" type="presParOf" srcId="{8D1FA173-C427-4AD2-B3C3-1C58E7E9443A}" destId="{E3332E4C-30B2-44E1-A36D-C9EF19F143FD}" srcOrd="1" destOrd="0" presId="urn:microsoft.com/office/officeart/2005/8/layout/vList3"/>
    <dgm:cxn modelId="{F293505D-D1C2-4B4D-8B66-FC05F68EF9E2}" type="presParOf" srcId="{8FE898F2-729F-46BD-96F8-1DAC4D3B51FB}" destId="{6D1D1118-CE29-41AB-8034-C359758A2345}" srcOrd="3" destOrd="0" presId="urn:microsoft.com/office/officeart/2005/8/layout/vList3"/>
    <dgm:cxn modelId="{E1AECD11-873C-4667-9CC7-C3EE5E3C35E0}" type="presParOf" srcId="{8FE898F2-729F-46BD-96F8-1DAC4D3B51FB}" destId="{58A0A52C-85CA-43FF-A25A-2E473AC81182}" srcOrd="4" destOrd="0" presId="urn:microsoft.com/office/officeart/2005/8/layout/vList3"/>
    <dgm:cxn modelId="{3C82F2D0-477D-4606-9659-25492DA2FA70}" type="presParOf" srcId="{58A0A52C-85CA-43FF-A25A-2E473AC81182}" destId="{F29CFF35-9089-46B1-89A2-148BF6EEC5E6}" srcOrd="0" destOrd="0" presId="urn:microsoft.com/office/officeart/2005/8/layout/vList3"/>
    <dgm:cxn modelId="{713A4AF5-7717-4443-BA56-33DACE9BFD9B}" type="presParOf" srcId="{58A0A52C-85CA-43FF-A25A-2E473AC81182}" destId="{07722C47-7D80-4391-8134-289E127541A8}"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12FAA0-08BB-4C01-ADBD-93C631EF5D9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IN"/>
        </a:p>
      </dgm:t>
    </dgm:pt>
    <dgm:pt modelId="{B3757BB3-F6CC-4F84-B61E-01650E246DBC}">
      <dgm:prSet phldrT="[Text]" custT="1"/>
      <dgm:spPr/>
      <dgm:t>
        <a:bodyPr/>
        <a:lstStyle/>
        <a:p>
          <a:pPr>
            <a:buClrTx/>
            <a:buSzTx/>
            <a:buFontTx/>
            <a:buAutoNum type="arabicPeriod"/>
          </a:pPr>
          <a:r>
            <a:rPr kumimoji="0" lang="en-US" altLang="en-US" sz="2000" b="1" i="0" u="none" strike="noStrike" cap="none" normalizeH="0" baseline="0" dirty="0">
              <a:ln/>
              <a:effectLst/>
              <a:latin typeface="Arial" panose="020B0604020202020204" pitchFamily="34" charset="0"/>
            </a:rPr>
            <a:t>Efficiency Improvement :  Automate the summarization of legal documents to significantly reduce the time spent on manual review.</a:t>
          </a:r>
          <a:endParaRPr lang="en-IN" sz="2000" b="1" dirty="0"/>
        </a:p>
      </dgm:t>
    </dgm:pt>
    <dgm:pt modelId="{D4A3DB8E-778A-46A6-8092-9851893F3DD0}" type="parTrans" cxnId="{AE500F9B-2CE4-40BB-A1FA-865911F40AE6}">
      <dgm:prSet/>
      <dgm:spPr/>
      <dgm:t>
        <a:bodyPr/>
        <a:lstStyle/>
        <a:p>
          <a:endParaRPr lang="en-IN"/>
        </a:p>
      </dgm:t>
    </dgm:pt>
    <dgm:pt modelId="{C1FD3ECB-64FB-4C64-B0A3-E6A02FD1C09D}" type="sibTrans" cxnId="{AE500F9B-2CE4-40BB-A1FA-865911F40AE6}">
      <dgm:prSet/>
      <dgm:spPr/>
      <dgm:t>
        <a:bodyPr/>
        <a:lstStyle/>
        <a:p>
          <a:endParaRPr lang="en-IN"/>
        </a:p>
      </dgm:t>
    </dgm:pt>
    <dgm:pt modelId="{CB62BDEE-2B50-4844-89A6-351434ACE088}">
      <dgm:prSet phldrT="[Text]" custT="1"/>
      <dgm:spPr/>
      <dgm:t>
        <a:bodyPr/>
        <a:lstStyle/>
        <a:p>
          <a:pPr>
            <a:buClrTx/>
            <a:buSzTx/>
            <a:buFontTx/>
            <a:buNone/>
          </a:pPr>
          <a:r>
            <a:rPr kumimoji="0" lang="en-US" altLang="en-US" sz="2000" b="1" i="0" u="none" strike="noStrike" cap="none" normalizeH="0" baseline="0">
              <a:ln/>
              <a:effectLst/>
              <a:latin typeface="Arial" panose="020B0604020202020204" pitchFamily="34" charset="0"/>
            </a:rPr>
            <a:t>Accurate Summarization : Ensure that the generated summaries retain the meaning, intent, and critical legal details of the original text.</a:t>
          </a:r>
          <a:endParaRPr lang="en-IN" sz="2000" b="1" dirty="0"/>
        </a:p>
      </dgm:t>
    </dgm:pt>
    <dgm:pt modelId="{21BD5C1E-D73E-49A1-A00D-C8966B8C386C}" type="parTrans" cxnId="{A33579C3-072A-4D3D-B860-59D71EB7E763}">
      <dgm:prSet/>
      <dgm:spPr/>
      <dgm:t>
        <a:bodyPr/>
        <a:lstStyle/>
        <a:p>
          <a:endParaRPr lang="en-IN"/>
        </a:p>
      </dgm:t>
    </dgm:pt>
    <dgm:pt modelId="{EBD27822-C112-416D-AA19-C3FE21122A43}" type="sibTrans" cxnId="{A33579C3-072A-4D3D-B860-59D71EB7E763}">
      <dgm:prSet/>
      <dgm:spPr/>
      <dgm:t>
        <a:bodyPr/>
        <a:lstStyle/>
        <a:p>
          <a:endParaRPr lang="en-IN"/>
        </a:p>
      </dgm:t>
    </dgm:pt>
    <dgm:pt modelId="{0A1DD634-C884-4E3B-8314-893B11B78FB5}">
      <dgm:prSet phldrT="[Text]" custT="1"/>
      <dgm:spPr/>
      <dgm:t>
        <a:bodyPr/>
        <a:lstStyle/>
        <a:p>
          <a:pPr>
            <a:buClrTx/>
            <a:buSzTx/>
            <a:buFontTx/>
            <a:buAutoNum type="arabicPeriod"/>
          </a:pPr>
          <a:r>
            <a:rPr kumimoji="0" lang="en-US" altLang="en-US" sz="2000" b="1" i="0" u="none" strike="noStrike" cap="none" normalizeH="0" baseline="0">
              <a:ln/>
              <a:effectLst/>
              <a:latin typeface="Arial" panose="020B0604020202020204" pitchFamily="34" charset="0"/>
            </a:rPr>
            <a:t>Adaptability to Various Legal Domains :  Develop a versatile tool capable of processing documents across different legal areas, such as contracts, compliance reports, court judgments, and NDAs.</a:t>
          </a:r>
          <a:endParaRPr lang="en-IN" sz="2000" b="1" dirty="0"/>
        </a:p>
      </dgm:t>
    </dgm:pt>
    <dgm:pt modelId="{9C82362F-8E8E-421F-8988-3CFC1E3CCAEE}" type="parTrans" cxnId="{486F164D-E982-45A0-8776-A4A933AABF2E}">
      <dgm:prSet/>
      <dgm:spPr/>
      <dgm:t>
        <a:bodyPr/>
        <a:lstStyle/>
        <a:p>
          <a:endParaRPr lang="en-IN"/>
        </a:p>
      </dgm:t>
    </dgm:pt>
    <dgm:pt modelId="{EEE42339-E7CF-4BF1-931C-0A4A037B00B7}" type="sibTrans" cxnId="{486F164D-E982-45A0-8776-A4A933AABF2E}">
      <dgm:prSet/>
      <dgm:spPr/>
      <dgm:t>
        <a:bodyPr/>
        <a:lstStyle/>
        <a:p>
          <a:endParaRPr lang="en-IN"/>
        </a:p>
      </dgm:t>
    </dgm:pt>
    <dgm:pt modelId="{856A2630-4101-4DBE-B404-036ACFFD72EB}">
      <dgm:prSet phldrT="[Text]" custT="1"/>
      <dgm:spPr/>
      <dgm:t>
        <a:bodyPr/>
        <a:lstStyle/>
        <a:p>
          <a:pPr>
            <a:buClrTx/>
            <a:buSzTx/>
            <a:buFontTx/>
            <a:buNone/>
          </a:pPr>
          <a:r>
            <a:rPr kumimoji="0" lang="en-US" altLang="en-US" sz="2000" b="1" i="0" u="none" strike="noStrike" cap="none" normalizeH="0" baseline="0">
              <a:ln/>
              <a:effectLst/>
              <a:latin typeface="Arial" panose="020B0604020202020204" pitchFamily="34" charset="0"/>
            </a:rPr>
            <a:t>Scalability and Performance: Design the system to handle high document volumes and deliver real-time or near-real-time summarization.</a:t>
          </a:r>
          <a:endParaRPr lang="en-IN" sz="2000" b="1" dirty="0"/>
        </a:p>
      </dgm:t>
    </dgm:pt>
    <dgm:pt modelId="{EFD914E7-CE8F-446D-B439-B1C65AB78632}" type="parTrans" cxnId="{77F7B4E4-FFB9-40C5-9A29-6DEA2F417F19}">
      <dgm:prSet/>
      <dgm:spPr/>
      <dgm:t>
        <a:bodyPr/>
        <a:lstStyle/>
        <a:p>
          <a:endParaRPr lang="en-IN"/>
        </a:p>
      </dgm:t>
    </dgm:pt>
    <dgm:pt modelId="{DBC5197A-B022-4187-B3E9-4E2120EE82F5}" type="sibTrans" cxnId="{77F7B4E4-FFB9-40C5-9A29-6DEA2F417F19}">
      <dgm:prSet/>
      <dgm:spPr/>
      <dgm:t>
        <a:bodyPr/>
        <a:lstStyle/>
        <a:p>
          <a:endParaRPr lang="en-IN"/>
        </a:p>
      </dgm:t>
    </dgm:pt>
    <dgm:pt modelId="{47602E6E-076C-4D96-B510-EB9794B1D13F}">
      <dgm:prSet phldrT="[Text]" custT="1"/>
      <dgm:spPr/>
      <dgm:t>
        <a:bodyPr/>
        <a:lstStyle/>
        <a:p>
          <a:pPr>
            <a:buClrTx/>
            <a:buSzTx/>
            <a:buFontTx/>
            <a:buNone/>
          </a:pPr>
          <a:endParaRPr lang="en-IN" sz="2000" b="1" dirty="0"/>
        </a:p>
      </dgm:t>
    </dgm:pt>
    <dgm:pt modelId="{78346FC7-1CE1-48E3-8865-11338606B2F1}" type="parTrans" cxnId="{D480587C-7BF4-4539-8BBC-D948108386C5}">
      <dgm:prSet/>
      <dgm:spPr/>
      <dgm:t>
        <a:bodyPr/>
        <a:lstStyle/>
        <a:p>
          <a:endParaRPr lang="en-IN"/>
        </a:p>
      </dgm:t>
    </dgm:pt>
    <dgm:pt modelId="{68573E55-1244-47C8-AFF6-9EA714BFA7F1}" type="sibTrans" cxnId="{D480587C-7BF4-4539-8BBC-D948108386C5}">
      <dgm:prSet/>
      <dgm:spPr/>
      <dgm:t>
        <a:bodyPr/>
        <a:lstStyle/>
        <a:p>
          <a:endParaRPr lang="en-IN"/>
        </a:p>
      </dgm:t>
    </dgm:pt>
    <dgm:pt modelId="{39F39F60-9E50-4F38-801E-D6BC6F1E50D4}" type="pres">
      <dgm:prSet presAssocID="{9B12FAA0-08BB-4C01-ADBD-93C631EF5D9B}" presName="linear" presStyleCnt="0">
        <dgm:presLayoutVars>
          <dgm:animLvl val="lvl"/>
          <dgm:resizeHandles val="exact"/>
        </dgm:presLayoutVars>
      </dgm:prSet>
      <dgm:spPr/>
    </dgm:pt>
    <dgm:pt modelId="{9D6B90C3-C56A-41CA-B094-21CE3A1D3054}" type="pres">
      <dgm:prSet presAssocID="{B3757BB3-F6CC-4F84-B61E-01650E246DBC}" presName="parentText" presStyleLbl="node1" presStyleIdx="0" presStyleCnt="2" custLinFactNeighborX="-60102" custLinFactNeighborY="-19492">
        <dgm:presLayoutVars>
          <dgm:chMax val="0"/>
          <dgm:bulletEnabled val="1"/>
        </dgm:presLayoutVars>
      </dgm:prSet>
      <dgm:spPr/>
    </dgm:pt>
    <dgm:pt modelId="{8762A035-75DC-4B68-BA85-210506E3294E}" type="pres">
      <dgm:prSet presAssocID="{B3757BB3-F6CC-4F84-B61E-01650E246DBC}" presName="childText" presStyleLbl="revTx" presStyleIdx="0" presStyleCnt="2">
        <dgm:presLayoutVars>
          <dgm:bulletEnabled val="1"/>
        </dgm:presLayoutVars>
      </dgm:prSet>
      <dgm:spPr/>
    </dgm:pt>
    <dgm:pt modelId="{C1845816-29D7-4CE9-A13C-765BBE97D98A}" type="pres">
      <dgm:prSet presAssocID="{0A1DD634-C884-4E3B-8314-893B11B78FB5}" presName="parentText" presStyleLbl="node1" presStyleIdx="1" presStyleCnt="2">
        <dgm:presLayoutVars>
          <dgm:chMax val="0"/>
          <dgm:bulletEnabled val="1"/>
        </dgm:presLayoutVars>
      </dgm:prSet>
      <dgm:spPr/>
    </dgm:pt>
    <dgm:pt modelId="{97E5BC40-D5A0-4E2B-8C59-D8B4745017DE}" type="pres">
      <dgm:prSet presAssocID="{0A1DD634-C884-4E3B-8314-893B11B78FB5}" presName="childText" presStyleLbl="revTx" presStyleIdx="1" presStyleCnt="2">
        <dgm:presLayoutVars>
          <dgm:bulletEnabled val="1"/>
        </dgm:presLayoutVars>
      </dgm:prSet>
      <dgm:spPr/>
    </dgm:pt>
  </dgm:ptLst>
  <dgm:cxnLst>
    <dgm:cxn modelId="{12228E3B-0822-4FB3-A161-8F868338E404}" type="presOf" srcId="{47602E6E-076C-4D96-B510-EB9794B1D13F}" destId="{97E5BC40-D5A0-4E2B-8C59-D8B4745017DE}" srcOrd="0" destOrd="0" presId="urn:microsoft.com/office/officeart/2005/8/layout/vList2"/>
    <dgm:cxn modelId="{486F164D-E982-45A0-8776-A4A933AABF2E}" srcId="{9B12FAA0-08BB-4C01-ADBD-93C631EF5D9B}" destId="{0A1DD634-C884-4E3B-8314-893B11B78FB5}" srcOrd="1" destOrd="0" parTransId="{9C82362F-8E8E-421F-8988-3CFC1E3CCAEE}" sibTransId="{EEE42339-E7CF-4BF1-931C-0A4A037B00B7}"/>
    <dgm:cxn modelId="{D64EDB59-F0CE-4FAF-A512-04646F38456C}" type="presOf" srcId="{0A1DD634-C884-4E3B-8314-893B11B78FB5}" destId="{C1845816-29D7-4CE9-A13C-765BBE97D98A}" srcOrd="0" destOrd="0" presId="urn:microsoft.com/office/officeart/2005/8/layout/vList2"/>
    <dgm:cxn modelId="{D480587C-7BF4-4539-8BBC-D948108386C5}" srcId="{0A1DD634-C884-4E3B-8314-893B11B78FB5}" destId="{47602E6E-076C-4D96-B510-EB9794B1D13F}" srcOrd="0" destOrd="0" parTransId="{78346FC7-1CE1-48E3-8865-11338606B2F1}" sibTransId="{68573E55-1244-47C8-AFF6-9EA714BFA7F1}"/>
    <dgm:cxn modelId="{2FE99897-D4BD-4812-89BF-E6EED89A0AA7}" type="presOf" srcId="{856A2630-4101-4DBE-B404-036ACFFD72EB}" destId="{97E5BC40-D5A0-4E2B-8C59-D8B4745017DE}" srcOrd="0" destOrd="1" presId="urn:microsoft.com/office/officeart/2005/8/layout/vList2"/>
    <dgm:cxn modelId="{AE500F9B-2CE4-40BB-A1FA-865911F40AE6}" srcId="{9B12FAA0-08BB-4C01-ADBD-93C631EF5D9B}" destId="{B3757BB3-F6CC-4F84-B61E-01650E246DBC}" srcOrd="0" destOrd="0" parTransId="{D4A3DB8E-778A-46A6-8092-9851893F3DD0}" sibTransId="{C1FD3ECB-64FB-4C64-B0A3-E6A02FD1C09D}"/>
    <dgm:cxn modelId="{998D9AAB-C975-4806-9B96-475CAC4E5179}" type="presOf" srcId="{9B12FAA0-08BB-4C01-ADBD-93C631EF5D9B}" destId="{39F39F60-9E50-4F38-801E-D6BC6F1E50D4}" srcOrd="0" destOrd="0" presId="urn:microsoft.com/office/officeart/2005/8/layout/vList2"/>
    <dgm:cxn modelId="{5EFD8CAC-D1FB-46B0-845D-49E5800AA467}" type="presOf" srcId="{B3757BB3-F6CC-4F84-B61E-01650E246DBC}" destId="{9D6B90C3-C56A-41CA-B094-21CE3A1D3054}" srcOrd="0" destOrd="0" presId="urn:microsoft.com/office/officeart/2005/8/layout/vList2"/>
    <dgm:cxn modelId="{A33579C3-072A-4D3D-B860-59D71EB7E763}" srcId="{B3757BB3-F6CC-4F84-B61E-01650E246DBC}" destId="{CB62BDEE-2B50-4844-89A6-351434ACE088}" srcOrd="0" destOrd="0" parTransId="{21BD5C1E-D73E-49A1-A00D-C8966B8C386C}" sibTransId="{EBD27822-C112-416D-AA19-C3FE21122A43}"/>
    <dgm:cxn modelId="{DF7F73E1-34C8-4345-9E22-B305A48072C0}" type="presOf" srcId="{CB62BDEE-2B50-4844-89A6-351434ACE088}" destId="{8762A035-75DC-4B68-BA85-210506E3294E}" srcOrd="0" destOrd="0" presId="urn:microsoft.com/office/officeart/2005/8/layout/vList2"/>
    <dgm:cxn modelId="{77F7B4E4-FFB9-40C5-9A29-6DEA2F417F19}" srcId="{0A1DD634-C884-4E3B-8314-893B11B78FB5}" destId="{856A2630-4101-4DBE-B404-036ACFFD72EB}" srcOrd="1" destOrd="0" parTransId="{EFD914E7-CE8F-446D-B439-B1C65AB78632}" sibTransId="{DBC5197A-B022-4187-B3E9-4E2120EE82F5}"/>
    <dgm:cxn modelId="{4350EA60-F9CB-49D6-9B93-09E342D79230}" type="presParOf" srcId="{39F39F60-9E50-4F38-801E-D6BC6F1E50D4}" destId="{9D6B90C3-C56A-41CA-B094-21CE3A1D3054}" srcOrd="0" destOrd="0" presId="urn:microsoft.com/office/officeart/2005/8/layout/vList2"/>
    <dgm:cxn modelId="{77F526D1-26C6-495C-A937-F075D211CE41}" type="presParOf" srcId="{39F39F60-9E50-4F38-801E-D6BC6F1E50D4}" destId="{8762A035-75DC-4B68-BA85-210506E3294E}" srcOrd="1" destOrd="0" presId="urn:microsoft.com/office/officeart/2005/8/layout/vList2"/>
    <dgm:cxn modelId="{1E00A3D3-B4DB-4DD7-ABAD-2B82D90E3F16}" type="presParOf" srcId="{39F39F60-9E50-4F38-801E-D6BC6F1E50D4}" destId="{C1845816-29D7-4CE9-A13C-765BBE97D98A}" srcOrd="2" destOrd="0" presId="urn:microsoft.com/office/officeart/2005/8/layout/vList2"/>
    <dgm:cxn modelId="{2AD9D0C6-185C-427D-88D5-6FD0713AE592}" type="presParOf" srcId="{39F39F60-9E50-4F38-801E-D6BC6F1E50D4}" destId="{97E5BC40-D5A0-4E2B-8C59-D8B4745017D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607DFC-01C3-4205-8276-CDF5ADF3C0B0}" type="doc">
      <dgm:prSet loTypeId="urn:microsoft.com/office/officeart/2005/8/layout/bProcess3" loCatId="process" qsTypeId="urn:microsoft.com/office/officeart/2005/8/quickstyle/simple2" qsCatId="simple" csTypeId="urn:microsoft.com/office/officeart/2005/8/colors/colorful4" csCatId="colorful" phldr="1"/>
      <dgm:spPr/>
      <dgm:t>
        <a:bodyPr/>
        <a:lstStyle/>
        <a:p>
          <a:endParaRPr lang="en-US"/>
        </a:p>
      </dgm:t>
    </dgm:pt>
    <dgm:pt modelId="{38C1D481-33FC-459F-93D9-3C469FA4FAB1}">
      <dgm:prSet phldrT="[Text]"/>
      <dgm:spPr>
        <a:ln>
          <a:solidFill>
            <a:schemeClr val="tx1"/>
          </a:solidFill>
        </a:ln>
      </dgm:spPr>
      <dgm:t>
        <a:bodyPr/>
        <a:lstStyle/>
        <a:p>
          <a:r>
            <a:rPr lang="en-US" dirty="0"/>
            <a:t>Requirements</a:t>
          </a:r>
        </a:p>
      </dgm:t>
    </dgm:pt>
    <dgm:pt modelId="{A9336642-7223-42DE-93D6-60917D949A1A}" type="parTrans" cxnId="{75A0011B-2512-4F46-A811-1C6B08315DF9}">
      <dgm:prSet/>
      <dgm:spPr/>
      <dgm:t>
        <a:bodyPr/>
        <a:lstStyle/>
        <a:p>
          <a:endParaRPr lang="en-US"/>
        </a:p>
      </dgm:t>
    </dgm:pt>
    <dgm:pt modelId="{408F796E-04A7-4CB6-A3BD-442E4200B878}" type="sibTrans" cxnId="{75A0011B-2512-4F46-A811-1C6B08315DF9}">
      <dgm:prSet/>
      <dgm:spPr/>
      <dgm:t>
        <a:bodyPr/>
        <a:lstStyle/>
        <a:p>
          <a:endParaRPr lang="en-US"/>
        </a:p>
      </dgm:t>
    </dgm:pt>
    <dgm:pt modelId="{300C57FC-8600-4CCF-817E-2627D3A8B70D}">
      <dgm:prSet phldrT="[Text]"/>
      <dgm:spPr>
        <a:solidFill>
          <a:srgbClr val="FF0000"/>
        </a:solidFill>
        <a:ln>
          <a:solidFill>
            <a:schemeClr val="tx1"/>
          </a:solidFill>
        </a:ln>
      </dgm:spPr>
      <dgm:t>
        <a:bodyPr/>
        <a:lstStyle/>
        <a:p>
          <a:r>
            <a:rPr lang="en-US" dirty="0"/>
            <a:t>Design</a:t>
          </a:r>
        </a:p>
      </dgm:t>
    </dgm:pt>
    <dgm:pt modelId="{A1A89D19-3F75-4C43-939F-FA7E0A58C9FF}" type="parTrans" cxnId="{0E4F808E-EF05-490B-B1A6-07FC74CF023B}">
      <dgm:prSet/>
      <dgm:spPr/>
      <dgm:t>
        <a:bodyPr/>
        <a:lstStyle/>
        <a:p>
          <a:endParaRPr lang="en-US"/>
        </a:p>
      </dgm:t>
    </dgm:pt>
    <dgm:pt modelId="{F3ECFB0E-5D47-4255-A15F-2E3B555C3E30}" type="sibTrans" cxnId="{0E4F808E-EF05-490B-B1A6-07FC74CF023B}">
      <dgm:prSet/>
      <dgm:spPr/>
      <dgm:t>
        <a:bodyPr/>
        <a:lstStyle/>
        <a:p>
          <a:endParaRPr lang="en-US"/>
        </a:p>
      </dgm:t>
    </dgm:pt>
    <dgm:pt modelId="{DEFEDD76-4474-4CCE-A9F3-CE13B3BBA609}">
      <dgm:prSet/>
      <dgm:spPr>
        <a:solidFill>
          <a:srgbClr val="F96FDF"/>
        </a:solidFill>
        <a:ln>
          <a:solidFill>
            <a:schemeClr val="tx1"/>
          </a:solidFill>
        </a:ln>
      </dgm:spPr>
      <dgm:t>
        <a:bodyPr/>
        <a:lstStyle/>
        <a:p>
          <a:r>
            <a:rPr lang="en-US" dirty="0"/>
            <a:t>Implementation</a:t>
          </a:r>
        </a:p>
      </dgm:t>
    </dgm:pt>
    <dgm:pt modelId="{77D5C891-97A3-4A5D-BD5E-4A84F6C41B6F}" type="parTrans" cxnId="{D5BB968C-911A-49F9-9317-88A071F051FE}">
      <dgm:prSet/>
      <dgm:spPr/>
      <dgm:t>
        <a:bodyPr/>
        <a:lstStyle/>
        <a:p>
          <a:endParaRPr lang="en-US"/>
        </a:p>
      </dgm:t>
    </dgm:pt>
    <dgm:pt modelId="{0EB180E0-1F6A-49E0-A3C1-00879655C900}" type="sibTrans" cxnId="{D5BB968C-911A-49F9-9317-88A071F051FE}">
      <dgm:prSet/>
      <dgm:spPr>
        <a:solidFill>
          <a:srgbClr val="F96FDF"/>
        </a:solidFill>
      </dgm:spPr>
      <dgm:t>
        <a:bodyPr/>
        <a:lstStyle/>
        <a:p>
          <a:endParaRPr lang="en-US"/>
        </a:p>
      </dgm:t>
    </dgm:pt>
    <dgm:pt modelId="{BB8C3368-A24D-4E01-BB5E-FFFA7887633D}">
      <dgm:prSet/>
      <dgm:spPr>
        <a:solidFill>
          <a:srgbClr val="F21463"/>
        </a:solidFill>
        <a:ln>
          <a:solidFill>
            <a:schemeClr val="tx1"/>
          </a:solidFill>
        </a:ln>
      </dgm:spPr>
      <dgm:t>
        <a:bodyPr/>
        <a:lstStyle/>
        <a:p>
          <a:r>
            <a:rPr lang="en-US" dirty="0"/>
            <a:t>Evaluation</a:t>
          </a:r>
        </a:p>
      </dgm:t>
    </dgm:pt>
    <dgm:pt modelId="{B8CC9B3D-FF5F-4453-A2FC-5BADE602159B}" type="parTrans" cxnId="{20A8A118-4CAC-4B6E-8855-6C08A0EDAC0C}">
      <dgm:prSet/>
      <dgm:spPr/>
      <dgm:t>
        <a:bodyPr/>
        <a:lstStyle/>
        <a:p>
          <a:endParaRPr lang="en-US"/>
        </a:p>
      </dgm:t>
    </dgm:pt>
    <dgm:pt modelId="{B120A42A-2A13-4F60-AA96-3BD2D75E3244}" type="sibTrans" cxnId="{20A8A118-4CAC-4B6E-8855-6C08A0EDAC0C}">
      <dgm:prSet/>
      <dgm:spPr/>
      <dgm:t>
        <a:bodyPr/>
        <a:lstStyle/>
        <a:p>
          <a:endParaRPr lang="en-US"/>
        </a:p>
      </dgm:t>
    </dgm:pt>
    <dgm:pt modelId="{309A6770-9EC2-405D-8AF3-E3456E85A278}">
      <dgm:prSet/>
      <dgm:spPr>
        <a:solidFill>
          <a:srgbClr val="004E9A"/>
        </a:solidFill>
        <a:ln>
          <a:solidFill>
            <a:schemeClr val="tx1"/>
          </a:solidFill>
        </a:ln>
      </dgm:spPr>
      <dgm:t>
        <a:bodyPr/>
        <a:lstStyle/>
        <a:p>
          <a:r>
            <a:rPr lang="en-US" dirty="0"/>
            <a:t>Deployment</a:t>
          </a:r>
        </a:p>
      </dgm:t>
    </dgm:pt>
    <dgm:pt modelId="{007B283B-393D-412A-8036-C80FC410A224}" type="parTrans" cxnId="{BBD5A799-56B0-471F-BB9A-AD0B708AEDDA}">
      <dgm:prSet/>
      <dgm:spPr/>
      <dgm:t>
        <a:bodyPr/>
        <a:lstStyle/>
        <a:p>
          <a:endParaRPr lang="en-US"/>
        </a:p>
      </dgm:t>
    </dgm:pt>
    <dgm:pt modelId="{5DC7739F-F160-4081-90D6-3300B7080C69}" type="sibTrans" cxnId="{BBD5A799-56B0-471F-BB9A-AD0B708AEDDA}">
      <dgm:prSet/>
      <dgm:spPr/>
      <dgm:t>
        <a:bodyPr/>
        <a:lstStyle/>
        <a:p>
          <a:endParaRPr lang="en-US"/>
        </a:p>
      </dgm:t>
    </dgm:pt>
    <dgm:pt modelId="{871E8972-E7DC-4E5A-BC6B-ADC789DE3F64}">
      <dgm:prSet phldrT="[Text]"/>
      <dgm:spPr>
        <a:ln>
          <a:solidFill>
            <a:schemeClr val="tx1"/>
          </a:solidFill>
        </a:ln>
      </dgm:spPr>
      <dgm:t>
        <a:bodyPr/>
        <a:lstStyle/>
        <a:p>
          <a:r>
            <a:rPr lang="en-US" dirty="0"/>
            <a:t>Analysis</a:t>
          </a:r>
        </a:p>
      </dgm:t>
    </dgm:pt>
    <dgm:pt modelId="{65285ED9-86F3-4EC9-A406-3D9DC2D22FD0}" type="parTrans" cxnId="{35533013-1CD2-4703-AC85-E6A6E9B4E879}">
      <dgm:prSet/>
      <dgm:spPr/>
      <dgm:t>
        <a:bodyPr/>
        <a:lstStyle/>
        <a:p>
          <a:endParaRPr lang="en-US"/>
        </a:p>
      </dgm:t>
    </dgm:pt>
    <dgm:pt modelId="{CB13D92C-9B0C-45A7-880B-D1406FA8B314}" type="sibTrans" cxnId="{35533013-1CD2-4703-AC85-E6A6E9B4E879}">
      <dgm:prSet/>
      <dgm:spPr/>
      <dgm:t>
        <a:bodyPr/>
        <a:lstStyle/>
        <a:p>
          <a:endParaRPr lang="en-US"/>
        </a:p>
      </dgm:t>
    </dgm:pt>
    <dgm:pt modelId="{9A4599BD-A2B9-4C42-B68B-48A6E6B1BCE0}" type="pres">
      <dgm:prSet presAssocID="{9D607DFC-01C3-4205-8276-CDF5ADF3C0B0}" presName="Name0" presStyleCnt="0">
        <dgm:presLayoutVars>
          <dgm:dir/>
          <dgm:resizeHandles val="exact"/>
        </dgm:presLayoutVars>
      </dgm:prSet>
      <dgm:spPr/>
    </dgm:pt>
    <dgm:pt modelId="{6C17F4A9-46EC-40D0-92E7-0F5868B014DD}" type="pres">
      <dgm:prSet presAssocID="{38C1D481-33FC-459F-93D9-3C469FA4FAB1}" presName="node" presStyleLbl="node1" presStyleIdx="0" presStyleCnt="6">
        <dgm:presLayoutVars>
          <dgm:bulletEnabled val="1"/>
        </dgm:presLayoutVars>
      </dgm:prSet>
      <dgm:spPr/>
    </dgm:pt>
    <dgm:pt modelId="{8C069E35-6DE7-48ED-8B75-0E6403F9EEA0}" type="pres">
      <dgm:prSet presAssocID="{408F796E-04A7-4CB6-A3BD-442E4200B878}" presName="sibTrans" presStyleLbl="sibTrans1D1" presStyleIdx="0" presStyleCnt="5"/>
      <dgm:spPr/>
    </dgm:pt>
    <dgm:pt modelId="{CD3C4984-7955-48B3-B9C1-B6219937A9DD}" type="pres">
      <dgm:prSet presAssocID="{408F796E-04A7-4CB6-A3BD-442E4200B878}" presName="connectorText" presStyleLbl="sibTrans1D1" presStyleIdx="0" presStyleCnt="5"/>
      <dgm:spPr/>
    </dgm:pt>
    <dgm:pt modelId="{AE425FF6-D142-4032-B8D4-976671188BFB}" type="pres">
      <dgm:prSet presAssocID="{871E8972-E7DC-4E5A-BC6B-ADC789DE3F64}" presName="node" presStyleLbl="node1" presStyleIdx="1" presStyleCnt="6">
        <dgm:presLayoutVars>
          <dgm:bulletEnabled val="1"/>
        </dgm:presLayoutVars>
      </dgm:prSet>
      <dgm:spPr/>
    </dgm:pt>
    <dgm:pt modelId="{2D12F3CC-98BE-4B40-839B-A76E4CF1F7A7}" type="pres">
      <dgm:prSet presAssocID="{CB13D92C-9B0C-45A7-880B-D1406FA8B314}" presName="sibTrans" presStyleLbl="sibTrans1D1" presStyleIdx="1" presStyleCnt="5"/>
      <dgm:spPr/>
    </dgm:pt>
    <dgm:pt modelId="{7236C847-2DBA-4898-83C2-824D2EC0671A}" type="pres">
      <dgm:prSet presAssocID="{CB13D92C-9B0C-45A7-880B-D1406FA8B314}" presName="connectorText" presStyleLbl="sibTrans1D1" presStyleIdx="1" presStyleCnt="5"/>
      <dgm:spPr/>
    </dgm:pt>
    <dgm:pt modelId="{9CB96972-25DA-49DE-A711-FFC402F4BC2D}" type="pres">
      <dgm:prSet presAssocID="{300C57FC-8600-4CCF-817E-2627D3A8B70D}" presName="node" presStyleLbl="node1" presStyleIdx="2" presStyleCnt="6">
        <dgm:presLayoutVars>
          <dgm:bulletEnabled val="1"/>
        </dgm:presLayoutVars>
      </dgm:prSet>
      <dgm:spPr/>
    </dgm:pt>
    <dgm:pt modelId="{9A9F5EF4-4F4F-4234-851D-9AA8FC8D4B20}" type="pres">
      <dgm:prSet presAssocID="{F3ECFB0E-5D47-4255-A15F-2E3B555C3E30}" presName="sibTrans" presStyleLbl="sibTrans1D1" presStyleIdx="2" presStyleCnt="5"/>
      <dgm:spPr/>
    </dgm:pt>
    <dgm:pt modelId="{CA4F3B13-766B-4EFD-B70F-ECB532085513}" type="pres">
      <dgm:prSet presAssocID="{F3ECFB0E-5D47-4255-A15F-2E3B555C3E30}" presName="connectorText" presStyleLbl="sibTrans1D1" presStyleIdx="2" presStyleCnt="5"/>
      <dgm:spPr/>
    </dgm:pt>
    <dgm:pt modelId="{0B9FD13E-BC95-42E0-A1DC-F8C3305F441F}" type="pres">
      <dgm:prSet presAssocID="{DEFEDD76-4474-4CCE-A9F3-CE13B3BBA609}" presName="node" presStyleLbl="node1" presStyleIdx="3" presStyleCnt="6">
        <dgm:presLayoutVars>
          <dgm:bulletEnabled val="1"/>
        </dgm:presLayoutVars>
      </dgm:prSet>
      <dgm:spPr/>
    </dgm:pt>
    <dgm:pt modelId="{5D19B90D-41EA-4189-8CF6-137AC2F3B914}" type="pres">
      <dgm:prSet presAssocID="{0EB180E0-1F6A-49E0-A3C1-00879655C900}" presName="sibTrans" presStyleLbl="sibTrans1D1" presStyleIdx="3" presStyleCnt="5"/>
      <dgm:spPr/>
    </dgm:pt>
    <dgm:pt modelId="{7D1B2154-C3A9-4BB6-9531-DDDCCB459FB8}" type="pres">
      <dgm:prSet presAssocID="{0EB180E0-1F6A-49E0-A3C1-00879655C900}" presName="connectorText" presStyleLbl="sibTrans1D1" presStyleIdx="3" presStyleCnt="5"/>
      <dgm:spPr/>
    </dgm:pt>
    <dgm:pt modelId="{1EA20179-A8DC-4102-A1BC-FB12DC964FA2}" type="pres">
      <dgm:prSet presAssocID="{BB8C3368-A24D-4E01-BB5E-FFFA7887633D}" presName="node" presStyleLbl="node1" presStyleIdx="4" presStyleCnt="6">
        <dgm:presLayoutVars>
          <dgm:bulletEnabled val="1"/>
        </dgm:presLayoutVars>
      </dgm:prSet>
      <dgm:spPr/>
    </dgm:pt>
    <dgm:pt modelId="{2946C132-9E1A-4C2B-8277-5544543BA794}" type="pres">
      <dgm:prSet presAssocID="{B120A42A-2A13-4F60-AA96-3BD2D75E3244}" presName="sibTrans" presStyleLbl="sibTrans1D1" presStyleIdx="4" presStyleCnt="5"/>
      <dgm:spPr/>
    </dgm:pt>
    <dgm:pt modelId="{4C695A10-5A3D-44C1-8905-3D5999DBD4B9}" type="pres">
      <dgm:prSet presAssocID="{B120A42A-2A13-4F60-AA96-3BD2D75E3244}" presName="connectorText" presStyleLbl="sibTrans1D1" presStyleIdx="4" presStyleCnt="5"/>
      <dgm:spPr/>
    </dgm:pt>
    <dgm:pt modelId="{CFA53E7D-A4FA-458E-8E5E-56C3F153B822}" type="pres">
      <dgm:prSet presAssocID="{309A6770-9EC2-405D-8AF3-E3456E85A278}" presName="node" presStyleLbl="node1" presStyleIdx="5" presStyleCnt="6">
        <dgm:presLayoutVars>
          <dgm:bulletEnabled val="1"/>
        </dgm:presLayoutVars>
      </dgm:prSet>
      <dgm:spPr/>
    </dgm:pt>
  </dgm:ptLst>
  <dgm:cxnLst>
    <dgm:cxn modelId="{4DC3CF0D-3718-44AD-9AFB-40FDBB1BD442}" type="presOf" srcId="{9D607DFC-01C3-4205-8276-CDF5ADF3C0B0}" destId="{9A4599BD-A2B9-4C42-B68B-48A6E6B1BCE0}" srcOrd="0" destOrd="0" presId="urn:microsoft.com/office/officeart/2005/8/layout/bProcess3"/>
    <dgm:cxn modelId="{35533013-1CD2-4703-AC85-E6A6E9B4E879}" srcId="{9D607DFC-01C3-4205-8276-CDF5ADF3C0B0}" destId="{871E8972-E7DC-4E5A-BC6B-ADC789DE3F64}" srcOrd="1" destOrd="0" parTransId="{65285ED9-86F3-4EC9-A406-3D9DC2D22FD0}" sibTransId="{CB13D92C-9B0C-45A7-880B-D1406FA8B314}"/>
    <dgm:cxn modelId="{20A8A118-4CAC-4B6E-8855-6C08A0EDAC0C}" srcId="{9D607DFC-01C3-4205-8276-CDF5ADF3C0B0}" destId="{BB8C3368-A24D-4E01-BB5E-FFFA7887633D}" srcOrd="4" destOrd="0" parTransId="{B8CC9B3D-FF5F-4453-A2FC-5BADE602159B}" sibTransId="{B120A42A-2A13-4F60-AA96-3BD2D75E3244}"/>
    <dgm:cxn modelId="{75A0011B-2512-4F46-A811-1C6B08315DF9}" srcId="{9D607DFC-01C3-4205-8276-CDF5ADF3C0B0}" destId="{38C1D481-33FC-459F-93D9-3C469FA4FAB1}" srcOrd="0" destOrd="0" parTransId="{A9336642-7223-42DE-93D6-60917D949A1A}" sibTransId="{408F796E-04A7-4CB6-A3BD-442E4200B878}"/>
    <dgm:cxn modelId="{FCB8E527-F7AE-4909-9EB8-9EA81FD916BF}" type="presOf" srcId="{300C57FC-8600-4CCF-817E-2627D3A8B70D}" destId="{9CB96972-25DA-49DE-A711-FFC402F4BC2D}" srcOrd="0" destOrd="0" presId="urn:microsoft.com/office/officeart/2005/8/layout/bProcess3"/>
    <dgm:cxn modelId="{4097182E-FB3F-45BA-9707-8BB9D3D9015A}" type="presOf" srcId="{0EB180E0-1F6A-49E0-A3C1-00879655C900}" destId="{5D19B90D-41EA-4189-8CF6-137AC2F3B914}" srcOrd="0" destOrd="0" presId="urn:microsoft.com/office/officeart/2005/8/layout/bProcess3"/>
    <dgm:cxn modelId="{7D3BB138-7BD7-4606-A553-FC49E4DE7AB2}" type="presOf" srcId="{38C1D481-33FC-459F-93D9-3C469FA4FAB1}" destId="{6C17F4A9-46EC-40D0-92E7-0F5868B014DD}" srcOrd="0" destOrd="0" presId="urn:microsoft.com/office/officeart/2005/8/layout/bProcess3"/>
    <dgm:cxn modelId="{D865933B-1FC7-4EE4-8BBD-C369083CAFEF}" type="presOf" srcId="{871E8972-E7DC-4E5A-BC6B-ADC789DE3F64}" destId="{AE425FF6-D142-4032-B8D4-976671188BFB}" srcOrd="0" destOrd="0" presId="urn:microsoft.com/office/officeart/2005/8/layout/bProcess3"/>
    <dgm:cxn modelId="{D4F1783D-A64E-4197-86F5-2BB3CAA74D32}" type="presOf" srcId="{B120A42A-2A13-4F60-AA96-3BD2D75E3244}" destId="{2946C132-9E1A-4C2B-8277-5544543BA794}" srcOrd="0" destOrd="0" presId="urn:microsoft.com/office/officeart/2005/8/layout/bProcess3"/>
    <dgm:cxn modelId="{9B2E3C5F-9B26-4F5E-B77E-61CDAE564BD1}" type="presOf" srcId="{0EB180E0-1F6A-49E0-A3C1-00879655C900}" destId="{7D1B2154-C3A9-4BB6-9531-DDDCCB459FB8}" srcOrd="1" destOrd="0" presId="urn:microsoft.com/office/officeart/2005/8/layout/bProcess3"/>
    <dgm:cxn modelId="{0B6BB14E-AC1F-4ABC-BA4B-A841D1053BBF}" type="presOf" srcId="{408F796E-04A7-4CB6-A3BD-442E4200B878}" destId="{8C069E35-6DE7-48ED-8B75-0E6403F9EEA0}" srcOrd="0" destOrd="0" presId="urn:microsoft.com/office/officeart/2005/8/layout/bProcess3"/>
    <dgm:cxn modelId="{5A58BD4E-6C68-4D6F-AE55-B4A0F686948F}" type="presOf" srcId="{CB13D92C-9B0C-45A7-880B-D1406FA8B314}" destId="{2D12F3CC-98BE-4B40-839B-A76E4CF1F7A7}" srcOrd="0" destOrd="0" presId="urn:microsoft.com/office/officeart/2005/8/layout/bProcess3"/>
    <dgm:cxn modelId="{D5BB968C-911A-49F9-9317-88A071F051FE}" srcId="{9D607DFC-01C3-4205-8276-CDF5ADF3C0B0}" destId="{DEFEDD76-4474-4CCE-A9F3-CE13B3BBA609}" srcOrd="3" destOrd="0" parTransId="{77D5C891-97A3-4A5D-BD5E-4A84F6C41B6F}" sibTransId="{0EB180E0-1F6A-49E0-A3C1-00879655C900}"/>
    <dgm:cxn modelId="{0E4F808E-EF05-490B-B1A6-07FC74CF023B}" srcId="{9D607DFC-01C3-4205-8276-CDF5ADF3C0B0}" destId="{300C57FC-8600-4CCF-817E-2627D3A8B70D}" srcOrd="2" destOrd="0" parTransId="{A1A89D19-3F75-4C43-939F-FA7E0A58C9FF}" sibTransId="{F3ECFB0E-5D47-4255-A15F-2E3B555C3E30}"/>
    <dgm:cxn modelId="{BBD5A799-56B0-471F-BB9A-AD0B708AEDDA}" srcId="{9D607DFC-01C3-4205-8276-CDF5ADF3C0B0}" destId="{309A6770-9EC2-405D-8AF3-E3456E85A278}" srcOrd="5" destOrd="0" parTransId="{007B283B-393D-412A-8036-C80FC410A224}" sibTransId="{5DC7739F-F160-4081-90D6-3300B7080C69}"/>
    <dgm:cxn modelId="{ED0824B7-9D56-4639-8F9B-2BCC0A918491}" type="presOf" srcId="{F3ECFB0E-5D47-4255-A15F-2E3B555C3E30}" destId="{9A9F5EF4-4F4F-4234-851D-9AA8FC8D4B20}" srcOrd="0" destOrd="0" presId="urn:microsoft.com/office/officeart/2005/8/layout/bProcess3"/>
    <dgm:cxn modelId="{5D6BD4B7-C7B7-4662-A31B-93520D130516}" type="presOf" srcId="{309A6770-9EC2-405D-8AF3-E3456E85A278}" destId="{CFA53E7D-A4FA-458E-8E5E-56C3F153B822}" srcOrd="0" destOrd="0" presId="urn:microsoft.com/office/officeart/2005/8/layout/bProcess3"/>
    <dgm:cxn modelId="{3B62B1BC-1FB5-49ED-BB2D-5B70ADDFC747}" type="presOf" srcId="{DEFEDD76-4474-4CCE-A9F3-CE13B3BBA609}" destId="{0B9FD13E-BC95-42E0-A1DC-F8C3305F441F}" srcOrd="0" destOrd="0" presId="urn:microsoft.com/office/officeart/2005/8/layout/bProcess3"/>
    <dgm:cxn modelId="{49A73DD8-43C0-4395-B2C6-227356B9FACA}" type="presOf" srcId="{B120A42A-2A13-4F60-AA96-3BD2D75E3244}" destId="{4C695A10-5A3D-44C1-8905-3D5999DBD4B9}" srcOrd="1" destOrd="0" presId="urn:microsoft.com/office/officeart/2005/8/layout/bProcess3"/>
    <dgm:cxn modelId="{8057AEEC-3D6A-48D7-BDA1-BA3B198130BF}" type="presOf" srcId="{BB8C3368-A24D-4E01-BB5E-FFFA7887633D}" destId="{1EA20179-A8DC-4102-A1BC-FB12DC964FA2}" srcOrd="0" destOrd="0" presId="urn:microsoft.com/office/officeart/2005/8/layout/bProcess3"/>
    <dgm:cxn modelId="{2B3317F1-93A0-41AD-9A06-8597700C5502}" type="presOf" srcId="{F3ECFB0E-5D47-4255-A15F-2E3B555C3E30}" destId="{CA4F3B13-766B-4EFD-B70F-ECB532085513}" srcOrd="1" destOrd="0" presId="urn:microsoft.com/office/officeart/2005/8/layout/bProcess3"/>
    <dgm:cxn modelId="{8BA891F8-EBA6-49AB-AA0A-7D587AA96968}" type="presOf" srcId="{CB13D92C-9B0C-45A7-880B-D1406FA8B314}" destId="{7236C847-2DBA-4898-83C2-824D2EC0671A}" srcOrd="1" destOrd="0" presId="urn:microsoft.com/office/officeart/2005/8/layout/bProcess3"/>
    <dgm:cxn modelId="{CDB40BFC-BCB6-4233-9138-CD09CE4A979D}" type="presOf" srcId="{408F796E-04A7-4CB6-A3BD-442E4200B878}" destId="{CD3C4984-7955-48B3-B9C1-B6219937A9DD}" srcOrd="1" destOrd="0" presId="urn:microsoft.com/office/officeart/2005/8/layout/bProcess3"/>
    <dgm:cxn modelId="{324E41F3-96F1-407B-A8EE-0D3C8FDF93E5}" type="presParOf" srcId="{9A4599BD-A2B9-4C42-B68B-48A6E6B1BCE0}" destId="{6C17F4A9-46EC-40D0-92E7-0F5868B014DD}" srcOrd="0" destOrd="0" presId="urn:microsoft.com/office/officeart/2005/8/layout/bProcess3"/>
    <dgm:cxn modelId="{AEC2E803-3020-45C3-B5E4-406007940EC5}" type="presParOf" srcId="{9A4599BD-A2B9-4C42-B68B-48A6E6B1BCE0}" destId="{8C069E35-6DE7-48ED-8B75-0E6403F9EEA0}" srcOrd="1" destOrd="0" presId="urn:microsoft.com/office/officeart/2005/8/layout/bProcess3"/>
    <dgm:cxn modelId="{24BEFF6C-DE8A-4F36-B957-7CF14E4A919D}" type="presParOf" srcId="{8C069E35-6DE7-48ED-8B75-0E6403F9EEA0}" destId="{CD3C4984-7955-48B3-B9C1-B6219937A9DD}" srcOrd="0" destOrd="0" presId="urn:microsoft.com/office/officeart/2005/8/layout/bProcess3"/>
    <dgm:cxn modelId="{3BE8F443-448A-4246-A9A7-C9F6A03FAA34}" type="presParOf" srcId="{9A4599BD-A2B9-4C42-B68B-48A6E6B1BCE0}" destId="{AE425FF6-D142-4032-B8D4-976671188BFB}" srcOrd="2" destOrd="0" presId="urn:microsoft.com/office/officeart/2005/8/layout/bProcess3"/>
    <dgm:cxn modelId="{39EA03BB-828B-498D-89D0-BE62D726F484}" type="presParOf" srcId="{9A4599BD-A2B9-4C42-B68B-48A6E6B1BCE0}" destId="{2D12F3CC-98BE-4B40-839B-A76E4CF1F7A7}" srcOrd="3" destOrd="0" presId="urn:microsoft.com/office/officeart/2005/8/layout/bProcess3"/>
    <dgm:cxn modelId="{D9EB217A-BE3D-4450-B09D-7B85D009D92A}" type="presParOf" srcId="{2D12F3CC-98BE-4B40-839B-A76E4CF1F7A7}" destId="{7236C847-2DBA-4898-83C2-824D2EC0671A}" srcOrd="0" destOrd="0" presId="urn:microsoft.com/office/officeart/2005/8/layout/bProcess3"/>
    <dgm:cxn modelId="{449F90EB-38DC-4950-BC67-4B3613B0B41D}" type="presParOf" srcId="{9A4599BD-A2B9-4C42-B68B-48A6E6B1BCE0}" destId="{9CB96972-25DA-49DE-A711-FFC402F4BC2D}" srcOrd="4" destOrd="0" presId="urn:microsoft.com/office/officeart/2005/8/layout/bProcess3"/>
    <dgm:cxn modelId="{DFB93742-5CB9-4F24-90B3-08E054E3219B}" type="presParOf" srcId="{9A4599BD-A2B9-4C42-B68B-48A6E6B1BCE0}" destId="{9A9F5EF4-4F4F-4234-851D-9AA8FC8D4B20}" srcOrd="5" destOrd="0" presId="urn:microsoft.com/office/officeart/2005/8/layout/bProcess3"/>
    <dgm:cxn modelId="{A660152A-5152-40B9-8817-D7D9278F4603}" type="presParOf" srcId="{9A9F5EF4-4F4F-4234-851D-9AA8FC8D4B20}" destId="{CA4F3B13-766B-4EFD-B70F-ECB532085513}" srcOrd="0" destOrd="0" presId="urn:microsoft.com/office/officeart/2005/8/layout/bProcess3"/>
    <dgm:cxn modelId="{DA265546-E479-40C3-B477-75EA2F0E541E}" type="presParOf" srcId="{9A4599BD-A2B9-4C42-B68B-48A6E6B1BCE0}" destId="{0B9FD13E-BC95-42E0-A1DC-F8C3305F441F}" srcOrd="6" destOrd="0" presId="urn:microsoft.com/office/officeart/2005/8/layout/bProcess3"/>
    <dgm:cxn modelId="{1EC2BA2F-6A6A-47DB-BCF0-2EE0523AA5C3}" type="presParOf" srcId="{9A4599BD-A2B9-4C42-B68B-48A6E6B1BCE0}" destId="{5D19B90D-41EA-4189-8CF6-137AC2F3B914}" srcOrd="7" destOrd="0" presId="urn:microsoft.com/office/officeart/2005/8/layout/bProcess3"/>
    <dgm:cxn modelId="{E4A54523-2530-4AB0-9FFC-052EFF035961}" type="presParOf" srcId="{5D19B90D-41EA-4189-8CF6-137AC2F3B914}" destId="{7D1B2154-C3A9-4BB6-9531-DDDCCB459FB8}" srcOrd="0" destOrd="0" presId="urn:microsoft.com/office/officeart/2005/8/layout/bProcess3"/>
    <dgm:cxn modelId="{EF500494-12EB-4241-8E6D-D6F57620A747}" type="presParOf" srcId="{9A4599BD-A2B9-4C42-B68B-48A6E6B1BCE0}" destId="{1EA20179-A8DC-4102-A1BC-FB12DC964FA2}" srcOrd="8" destOrd="0" presId="urn:microsoft.com/office/officeart/2005/8/layout/bProcess3"/>
    <dgm:cxn modelId="{C884F277-E266-47FE-BED3-3CDF00C8F647}" type="presParOf" srcId="{9A4599BD-A2B9-4C42-B68B-48A6E6B1BCE0}" destId="{2946C132-9E1A-4C2B-8277-5544543BA794}" srcOrd="9" destOrd="0" presId="urn:microsoft.com/office/officeart/2005/8/layout/bProcess3"/>
    <dgm:cxn modelId="{E4D7DC3E-3146-4070-BBB2-D5C1E2068D57}" type="presParOf" srcId="{2946C132-9E1A-4C2B-8277-5544543BA794}" destId="{4C695A10-5A3D-44C1-8905-3D5999DBD4B9}" srcOrd="0" destOrd="0" presId="urn:microsoft.com/office/officeart/2005/8/layout/bProcess3"/>
    <dgm:cxn modelId="{0169AB23-5AF6-487B-8E67-F97B5D5735B4}" type="presParOf" srcId="{9A4599BD-A2B9-4C42-B68B-48A6E6B1BCE0}" destId="{CFA53E7D-A4FA-458E-8E5E-56C3F153B822}"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D16C6-7CF6-41C1-94A4-27BBFCAC6FDC}">
      <dsp:nvSpPr>
        <dsp:cNvPr id="0" name=""/>
        <dsp:cNvSpPr/>
      </dsp:nvSpPr>
      <dsp:spPr>
        <a:xfrm rot="10800000">
          <a:off x="1499829" y="505"/>
          <a:ext cx="4557143" cy="1407912"/>
        </a:xfrm>
        <a:prstGeom prst="homePlat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20850" tIns="64770" rIns="120904" bIns="64770" numCol="1" spcCol="1270" anchor="ctr" anchorCtr="0">
          <a:noAutofit/>
        </a:bodyPr>
        <a:lstStyle/>
        <a:p>
          <a:pPr marL="0" lvl="0" indent="0" algn="ctr" defTabSz="755650">
            <a:lnSpc>
              <a:spcPct val="90000"/>
            </a:lnSpc>
            <a:spcBef>
              <a:spcPct val="0"/>
            </a:spcBef>
            <a:spcAft>
              <a:spcPct val="35000"/>
            </a:spcAft>
            <a:buClrTx/>
            <a:buSzTx/>
            <a:buNone/>
          </a:pPr>
          <a:r>
            <a:rPr kumimoji="0" lang="en-US" altLang="en-US" sz="1700" b="1" i="0" u="none" strike="noStrike" kern="1200" cap="none" normalizeH="0" baseline="0" dirty="0">
              <a:ln/>
              <a:effectLst/>
              <a:latin typeface="Arial" panose="020B0604020202020204" pitchFamily="34" charset="0"/>
            </a:rPr>
            <a:t>Time Consumption</a:t>
          </a:r>
          <a:endParaRPr kumimoji="0" lang="en-US" altLang="en-US" sz="1700" b="0" i="0" u="none" strike="noStrike" kern="1200" cap="none" normalizeH="0" baseline="0" dirty="0">
            <a:ln/>
            <a:effectLst/>
            <a:latin typeface="Arial" panose="020B0604020202020204" pitchFamily="34" charset="0"/>
          </a:endParaRPr>
        </a:p>
        <a:p>
          <a:pPr marL="0" lvl="0" indent="0" algn="ctr" defTabSz="755650">
            <a:lnSpc>
              <a:spcPct val="90000"/>
            </a:lnSpc>
            <a:spcBef>
              <a:spcPct val="0"/>
            </a:spcBef>
            <a:spcAft>
              <a:spcPct val="35000"/>
            </a:spcAft>
            <a:buClrTx/>
            <a:buSzTx/>
            <a:buNone/>
          </a:pPr>
          <a:r>
            <a:rPr kumimoji="0" lang="en-US" altLang="en-US" sz="1700" b="0" i="0" u="none" strike="noStrike" kern="1200" cap="none" normalizeH="0" baseline="0" dirty="0">
              <a:ln/>
              <a:effectLst/>
              <a:latin typeface="Arial" panose="020B0604020202020204" pitchFamily="34" charset="0"/>
            </a:rPr>
            <a:t>Reviewing legal documents can take hours or even days, particularly for lengthy contracts, agreements, or court rulings.</a:t>
          </a:r>
          <a:endParaRPr lang="en-IN" sz="1700" kern="1200" dirty="0"/>
        </a:p>
      </dsp:txBody>
      <dsp:txXfrm rot="10800000">
        <a:off x="1851807" y="505"/>
        <a:ext cx="4205165" cy="1407912"/>
      </dsp:txXfrm>
    </dsp:sp>
    <dsp:sp modelId="{8E613950-0368-4118-9F73-1A28C9EC0D3E}">
      <dsp:nvSpPr>
        <dsp:cNvPr id="0" name=""/>
        <dsp:cNvSpPr/>
      </dsp:nvSpPr>
      <dsp:spPr>
        <a:xfrm>
          <a:off x="795873" y="505"/>
          <a:ext cx="1407912" cy="140791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CDA63C9-E395-48D2-AABC-111378A03BC1}">
      <dsp:nvSpPr>
        <dsp:cNvPr id="0" name=""/>
        <dsp:cNvSpPr/>
      </dsp:nvSpPr>
      <dsp:spPr>
        <a:xfrm rot="10800000">
          <a:off x="1499829" y="1828689"/>
          <a:ext cx="4557143" cy="1407912"/>
        </a:xfrm>
        <a:prstGeom prst="homePlat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20850" tIns="64770" rIns="120904" bIns="64770" numCol="1" spcCol="1270" anchor="ctr" anchorCtr="0">
          <a:noAutofit/>
        </a:bodyPr>
        <a:lstStyle/>
        <a:p>
          <a:pPr marL="0" lvl="0" indent="0" algn="ctr" defTabSz="755650">
            <a:lnSpc>
              <a:spcPct val="90000"/>
            </a:lnSpc>
            <a:spcBef>
              <a:spcPct val="0"/>
            </a:spcBef>
            <a:spcAft>
              <a:spcPct val="35000"/>
            </a:spcAft>
            <a:buClrTx/>
            <a:buSzTx/>
            <a:buNone/>
          </a:pPr>
          <a:r>
            <a:rPr kumimoji="0" lang="en-US" altLang="en-US" sz="1700" b="1" i="0" u="none" strike="noStrike" kern="1200" cap="none" normalizeH="0" baseline="0" dirty="0">
              <a:ln/>
              <a:effectLst/>
              <a:latin typeface="Arial" panose="020B0604020202020204" pitchFamily="34" charset="0"/>
            </a:rPr>
            <a:t>Complexity of Legal Language</a:t>
          </a:r>
          <a:endParaRPr kumimoji="0" lang="en-US" altLang="en-US" sz="1700" b="0" i="0" u="none" strike="noStrike" kern="1200" cap="none" normalizeH="0" baseline="0" dirty="0">
            <a:ln/>
            <a:effectLst/>
            <a:latin typeface="Arial" panose="020B0604020202020204" pitchFamily="34" charset="0"/>
          </a:endParaRPr>
        </a:p>
        <a:p>
          <a:pPr marL="0" lvl="0" indent="0" algn="ctr" defTabSz="755650">
            <a:lnSpc>
              <a:spcPct val="90000"/>
            </a:lnSpc>
            <a:spcBef>
              <a:spcPct val="0"/>
            </a:spcBef>
            <a:spcAft>
              <a:spcPct val="35000"/>
            </a:spcAft>
            <a:buClrTx/>
            <a:buSzTx/>
            <a:buNone/>
          </a:pPr>
          <a:r>
            <a:rPr kumimoji="0" lang="en-US" altLang="en-US" sz="1700" b="0" i="0" u="none" strike="noStrike" kern="1200" cap="none" normalizeH="0" baseline="0" dirty="0">
              <a:ln/>
              <a:effectLst/>
              <a:latin typeface="Arial" panose="020B0604020202020204" pitchFamily="34" charset="0"/>
            </a:rPr>
            <a:t>Legal documents use specialized terminology and intricate sentence structures that are difficult for non-experts to understand.</a:t>
          </a:r>
          <a:endParaRPr lang="en-IN" sz="1700" kern="1200" dirty="0"/>
        </a:p>
      </dsp:txBody>
      <dsp:txXfrm rot="10800000">
        <a:off x="1851807" y="1828689"/>
        <a:ext cx="4205165" cy="1407912"/>
      </dsp:txXfrm>
    </dsp:sp>
    <dsp:sp modelId="{71459451-ACD5-41A8-B83B-FA1356A11B0C}">
      <dsp:nvSpPr>
        <dsp:cNvPr id="0" name=""/>
        <dsp:cNvSpPr/>
      </dsp:nvSpPr>
      <dsp:spPr>
        <a:xfrm>
          <a:off x="795873" y="1828689"/>
          <a:ext cx="1407912" cy="1407912"/>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769649D0-77A6-46FF-B55E-843D5307FBFA}">
      <dsp:nvSpPr>
        <dsp:cNvPr id="0" name=""/>
        <dsp:cNvSpPr/>
      </dsp:nvSpPr>
      <dsp:spPr>
        <a:xfrm rot="10800000">
          <a:off x="1499829" y="3656873"/>
          <a:ext cx="4557143" cy="1407912"/>
        </a:xfrm>
        <a:prstGeom prst="homePlat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20850" tIns="64770" rIns="120904" bIns="64770" numCol="1" spcCol="1270" anchor="ctr" anchorCtr="0">
          <a:noAutofit/>
        </a:bodyPr>
        <a:lstStyle/>
        <a:p>
          <a:pPr marL="0" lvl="0" indent="0" algn="ctr" defTabSz="755650">
            <a:lnSpc>
              <a:spcPct val="90000"/>
            </a:lnSpc>
            <a:spcBef>
              <a:spcPct val="0"/>
            </a:spcBef>
            <a:spcAft>
              <a:spcPct val="35000"/>
            </a:spcAft>
            <a:buClrTx/>
            <a:buSzTx/>
            <a:buNone/>
          </a:pPr>
          <a:r>
            <a:rPr kumimoji="0" lang="en-US" altLang="en-US" sz="1700" b="1" i="0" u="none" strike="noStrike" kern="1200" cap="none" normalizeH="0" baseline="0" dirty="0">
              <a:ln/>
              <a:effectLst/>
              <a:latin typeface="Arial" panose="020B0604020202020204" pitchFamily="34" charset="0"/>
            </a:rPr>
            <a:t>Human Error</a:t>
          </a:r>
          <a:endParaRPr kumimoji="0" lang="en-US" altLang="en-US" sz="1700" b="0" i="0" u="none" strike="noStrike" kern="1200" cap="none" normalizeH="0" baseline="0" dirty="0">
            <a:ln/>
            <a:effectLst/>
            <a:latin typeface="Arial" panose="020B0604020202020204" pitchFamily="34" charset="0"/>
          </a:endParaRPr>
        </a:p>
        <a:p>
          <a:pPr marL="0" lvl="0" indent="0" algn="ctr" defTabSz="755650">
            <a:lnSpc>
              <a:spcPct val="90000"/>
            </a:lnSpc>
            <a:spcBef>
              <a:spcPct val="0"/>
            </a:spcBef>
            <a:spcAft>
              <a:spcPct val="35000"/>
            </a:spcAft>
            <a:buClrTx/>
            <a:buSzTx/>
            <a:buNone/>
          </a:pPr>
          <a:r>
            <a:rPr kumimoji="0" lang="en-US" altLang="en-US" sz="1700" b="0" i="0" u="none" strike="noStrike" kern="1200" cap="none" normalizeH="0" baseline="0" dirty="0">
              <a:ln/>
              <a:effectLst/>
              <a:latin typeface="Arial" panose="020B0604020202020204" pitchFamily="34" charset="0"/>
            </a:rPr>
            <a:t>Important clauses, deadlines, or exceptions might be overlooked due to fatigue or oversight during manual review.</a:t>
          </a:r>
          <a:endParaRPr lang="en-IN" sz="1700" kern="1200" dirty="0"/>
        </a:p>
      </dsp:txBody>
      <dsp:txXfrm rot="10800000">
        <a:off x="1851807" y="3656873"/>
        <a:ext cx="4205165" cy="1407912"/>
      </dsp:txXfrm>
    </dsp:sp>
    <dsp:sp modelId="{76D330D1-1647-41C3-B09A-EB6DD5996EA9}">
      <dsp:nvSpPr>
        <dsp:cNvPr id="0" name=""/>
        <dsp:cNvSpPr/>
      </dsp:nvSpPr>
      <dsp:spPr>
        <a:xfrm>
          <a:off x="795873" y="3656873"/>
          <a:ext cx="1407912" cy="1407912"/>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75007-6539-44EB-97A7-9578A3A70B99}">
      <dsp:nvSpPr>
        <dsp:cNvPr id="0" name=""/>
        <dsp:cNvSpPr/>
      </dsp:nvSpPr>
      <dsp:spPr>
        <a:xfrm rot="10800000">
          <a:off x="1469538" y="3082"/>
          <a:ext cx="4399345" cy="1445731"/>
        </a:xfrm>
        <a:prstGeom prst="homePlat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7528" tIns="57150" rIns="106680" bIns="57150" numCol="1" spcCol="1270" anchor="ctr" anchorCtr="0">
          <a:noAutofit/>
        </a:bodyPr>
        <a:lstStyle/>
        <a:p>
          <a:pPr marL="0" lvl="0" indent="0" algn="ctr" defTabSz="666750">
            <a:lnSpc>
              <a:spcPct val="90000"/>
            </a:lnSpc>
            <a:spcBef>
              <a:spcPct val="0"/>
            </a:spcBef>
            <a:spcAft>
              <a:spcPct val="35000"/>
            </a:spcAft>
            <a:buClrTx/>
            <a:buSzTx/>
            <a:buNone/>
          </a:pPr>
          <a:r>
            <a:rPr kumimoji="0" lang="en-US" altLang="en-US" sz="1500" b="1" i="0" u="none" strike="noStrike" kern="1200" cap="none" normalizeH="0" baseline="0" dirty="0">
              <a:ln/>
              <a:effectLst/>
              <a:latin typeface="Arial" panose="020B0604020202020204" pitchFamily="34" charset="0"/>
            </a:rPr>
            <a:t>Scalability Challenges</a:t>
          </a:r>
          <a:endParaRPr kumimoji="0" lang="en-US" altLang="en-US" sz="1500" b="0" i="0" u="none" strike="noStrike" kern="1200" cap="none" normalizeH="0" baseline="0" dirty="0">
            <a:ln/>
            <a:effectLst/>
            <a:latin typeface="Arial" panose="020B0604020202020204" pitchFamily="34" charset="0"/>
          </a:endParaRPr>
        </a:p>
        <a:p>
          <a:pPr marL="0" lvl="0" indent="0" algn="ctr" defTabSz="666750">
            <a:lnSpc>
              <a:spcPct val="90000"/>
            </a:lnSpc>
            <a:spcBef>
              <a:spcPct val="0"/>
            </a:spcBef>
            <a:spcAft>
              <a:spcPct val="35000"/>
            </a:spcAft>
            <a:buClrTx/>
            <a:buSzTx/>
            <a:buNone/>
          </a:pPr>
          <a:r>
            <a:rPr kumimoji="0" lang="en-US" altLang="en-US" sz="1500" b="0" i="0" u="none" strike="noStrike" kern="1200" cap="none" normalizeH="0" baseline="0" dirty="0">
              <a:ln/>
              <a:effectLst/>
              <a:latin typeface="Arial" panose="020B0604020202020204" pitchFamily="34" charset="0"/>
            </a:rPr>
            <a:t>As the volume of legal documentation grows, it becomes increasingly difficult to manage and review them within tight deadlines.</a:t>
          </a:r>
          <a:endParaRPr lang="en-IN" sz="1500" kern="1200" dirty="0"/>
        </a:p>
      </dsp:txBody>
      <dsp:txXfrm rot="10800000">
        <a:off x="1830971" y="3082"/>
        <a:ext cx="4037912" cy="1445731"/>
      </dsp:txXfrm>
    </dsp:sp>
    <dsp:sp modelId="{AC310990-BB25-4DA5-8365-568D17432C34}">
      <dsp:nvSpPr>
        <dsp:cNvPr id="0" name=""/>
        <dsp:cNvSpPr/>
      </dsp:nvSpPr>
      <dsp:spPr>
        <a:xfrm>
          <a:off x="746672" y="3082"/>
          <a:ext cx="1445731" cy="1445731"/>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E3332E4C-30B2-44E1-A36D-C9EF19F143FD}">
      <dsp:nvSpPr>
        <dsp:cNvPr id="0" name=""/>
        <dsp:cNvSpPr/>
      </dsp:nvSpPr>
      <dsp:spPr>
        <a:xfrm rot="10800000">
          <a:off x="1469538" y="1880375"/>
          <a:ext cx="4399345" cy="1445731"/>
        </a:xfrm>
        <a:prstGeom prst="homePlat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7528" tIns="57150" rIns="106680" bIns="57150" numCol="1" spcCol="1270" anchor="ctr" anchorCtr="0">
          <a:noAutofit/>
        </a:bodyPr>
        <a:lstStyle/>
        <a:p>
          <a:pPr marL="0" lvl="0" indent="0" algn="ctr" defTabSz="666750">
            <a:lnSpc>
              <a:spcPct val="90000"/>
            </a:lnSpc>
            <a:spcBef>
              <a:spcPct val="0"/>
            </a:spcBef>
            <a:spcAft>
              <a:spcPct val="35000"/>
            </a:spcAft>
            <a:buClrTx/>
            <a:buSzTx/>
            <a:buNone/>
          </a:pPr>
          <a:r>
            <a:rPr kumimoji="0" lang="en-US" altLang="en-US" sz="1500" b="1" i="0" u="none" strike="noStrike" kern="1200" cap="none" normalizeH="0" baseline="0">
              <a:ln/>
              <a:effectLst/>
              <a:latin typeface="Arial" panose="020B0604020202020204" pitchFamily="34" charset="0"/>
            </a:rPr>
            <a:t>Accessibility Barriers</a:t>
          </a:r>
          <a:endParaRPr kumimoji="0" lang="en-US" altLang="en-US" sz="1500" b="0" i="0" u="none" strike="noStrike" kern="1200" cap="none" normalizeH="0" baseline="0">
            <a:ln/>
            <a:effectLst/>
            <a:latin typeface="Arial" panose="020B0604020202020204" pitchFamily="34" charset="0"/>
          </a:endParaRPr>
        </a:p>
        <a:p>
          <a:pPr marL="0" lvl="0" indent="0" algn="ctr" defTabSz="666750">
            <a:lnSpc>
              <a:spcPct val="90000"/>
            </a:lnSpc>
            <a:spcBef>
              <a:spcPct val="0"/>
            </a:spcBef>
            <a:spcAft>
              <a:spcPct val="35000"/>
            </a:spcAft>
            <a:buClrTx/>
            <a:buSzTx/>
            <a:buNone/>
          </a:pPr>
          <a:r>
            <a:rPr kumimoji="0" lang="en-US" altLang="en-US" sz="1500" b="0" i="0" u="none" strike="noStrike" kern="1200" cap="none" normalizeH="0" baseline="0">
              <a:ln/>
              <a:effectLst/>
              <a:latin typeface="Arial" panose="020B0604020202020204" pitchFamily="34" charset="0"/>
            </a:rPr>
            <a:t>Non-legal professionals or individuals find it challenging to comprehend legal documents, leading to a dependency on legal advisors, which increases costs</a:t>
          </a:r>
          <a:endParaRPr lang="en-IN" sz="1500" kern="1200" dirty="0"/>
        </a:p>
      </dsp:txBody>
      <dsp:txXfrm rot="10800000">
        <a:off x="1830971" y="1880375"/>
        <a:ext cx="4037912" cy="1445731"/>
      </dsp:txXfrm>
    </dsp:sp>
    <dsp:sp modelId="{BBCC4630-BA4E-4D17-AB6F-8E1050543B11}">
      <dsp:nvSpPr>
        <dsp:cNvPr id="0" name=""/>
        <dsp:cNvSpPr/>
      </dsp:nvSpPr>
      <dsp:spPr>
        <a:xfrm>
          <a:off x="746672" y="1880375"/>
          <a:ext cx="1445731" cy="1445731"/>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7722C47-7D80-4391-8134-289E127541A8}">
      <dsp:nvSpPr>
        <dsp:cNvPr id="0" name=""/>
        <dsp:cNvSpPr/>
      </dsp:nvSpPr>
      <dsp:spPr>
        <a:xfrm rot="10800000">
          <a:off x="1469538" y="3757669"/>
          <a:ext cx="4399345" cy="1445731"/>
        </a:xfrm>
        <a:prstGeom prst="homePlat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37528" tIns="57150" rIns="106680" bIns="57150" numCol="1" spcCol="1270" anchor="ctr" anchorCtr="0">
          <a:noAutofit/>
        </a:bodyPr>
        <a:lstStyle/>
        <a:p>
          <a:pPr marL="0" lvl="0" indent="0" algn="ctr" defTabSz="666750">
            <a:lnSpc>
              <a:spcPct val="90000"/>
            </a:lnSpc>
            <a:spcBef>
              <a:spcPct val="0"/>
            </a:spcBef>
            <a:spcAft>
              <a:spcPct val="35000"/>
            </a:spcAft>
            <a:buClrTx/>
            <a:buSzTx/>
            <a:buNone/>
          </a:pPr>
          <a:r>
            <a:rPr kumimoji="0" lang="en-US" altLang="en-US" sz="1500" b="1" i="0" u="none" strike="noStrike" kern="1200" cap="none" normalizeH="0" baseline="0">
              <a:ln/>
              <a:effectLst/>
              <a:latin typeface="Arial" panose="020B0604020202020204" pitchFamily="34" charset="0"/>
            </a:rPr>
            <a:t>Cost Implications</a:t>
          </a:r>
          <a:endParaRPr kumimoji="0" lang="en-US" altLang="en-US" sz="1500" b="0" i="0" u="none" strike="noStrike" kern="1200" cap="none" normalizeH="0" baseline="0">
            <a:ln/>
            <a:effectLst/>
            <a:latin typeface="Arial" panose="020B0604020202020204" pitchFamily="34" charset="0"/>
          </a:endParaRPr>
        </a:p>
        <a:p>
          <a:pPr marL="0" lvl="0" indent="0" algn="ctr" defTabSz="666750">
            <a:lnSpc>
              <a:spcPct val="90000"/>
            </a:lnSpc>
            <a:spcBef>
              <a:spcPct val="0"/>
            </a:spcBef>
            <a:spcAft>
              <a:spcPct val="35000"/>
            </a:spcAft>
            <a:buClrTx/>
            <a:buSzTx/>
            <a:buNone/>
          </a:pPr>
          <a:r>
            <a:rPr kumimoji="0" lang="en-US" altLang="en-US" sz="1500" b="0" i="0" u="none" strike="noStrike" kern="1200" cap="none" normalizeH="0" baseline="0">
              <a:ln/>
              <a:effectLst/>
              <a:latin typeface="Arial" panose="020B0604020202020204" pitchFamily="34" charset="0"/>
            </a:rPr>
            <a:t>Hiring legal professionals or dedicating internal resources to document review can be expensive, especially for small businesses or individuals.</a:t>
          </a:r>
          <a:endParaRPr lang="en-IN" sz="1500" kern="1200" dirty="0"/>
        </a:p>
      </dsp:txBody>
      <dsp:txXfrm rot="10800000">
        <a:off x="1830971" y="3757669"/>
        <a:ext cx="4037912" cy="1445731"/>
      </dsp:txXfrm>
    </dsp:sp>
    <dsp:sp modelId="{F29CFF35-9089-46B1-89A2-148BF6EEC5E6}">
      <dsp:nvSpPr>
        <dsp:cNvPr id="0" name=""/>
        <dsp:cNvSpPr/>
      </dsp:nvSpPr>
      <dsp:spPr>
        <a:xfrm>
          <a:off x="746672" y="3757669"/>
          <a:ext cx="1445731" cy="1445731"/>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39000" r="-3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B90C3-C56A-41CA-B094-21CE3A1D3054}">
      <dsp:nvSpPr>
        <dsp:cNvPr id="0" name=""/>
        <dsp:cNvSpPr/>
      </dsp:nvSpPr>
      <dsp:spPr>
        <a:xfrm>
          <a:off x="0" y="0"/>
          <a:ext cx="9257522" cy="1216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ClrTx/>
            <a:buSzTx/>
            <a:buFontTx/>
            <a:buNone/>
          </a:pPr>
          <a:r>
            <a:rPr kumimoji="0" lang="en-US" altLang="en-US" sz="2000" b="1" i="0" u="none" strike="noStrike" kern="1200" cap="none" normalizeH="0" baseline="0" dirty="0">
              <a:ln/>
              <a:effectLst/>
              <a:latin typeface="Arial" panose="020B0604020202020204" pitchFamily="34" charset="0"/>
            </a:rPr>
            <a:t>Efficiency Improvement :  Automate the summarization of legal documents to significantly reduce the time spent on manual review.</a:t>
          </a:r>
          <a:endParaRPr lang="en-IN" sz="2000" b="1" kern="1200" dirty="0"/>
        </a:p>
      </dsp:txBody>
      <dsp:txXfrm>
        <a:off x="59399" y="59399"/>
        <a:ext cx="9138724" cy="1098002"/>
      </dsp:txXfrm>
    </dsp:sp>
    <dsp:sp modelId="{8762A035-75DC-4B68-BA85-210506E3294E}">
      <dsp:nvSpPr>
        <dsp:cNvPr id="0" name=""/>
        <dsp:cNvSpPr/>
      </dsp:nvSpPr>
      <dsp:spPr>
        <a:xfrm>
          <a:off x="0" y="1351494"/>
          <a:ext cx="925752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926" tIns="25400" rIns="142240" bIns="25400" numCol="1" spcCol="1270" anchor="t" anchorCtr="0">
          <a:noAutofit/>
        </a:bodyPr>
        <a:lstStyle/>
        <a:p>
          <a:pPr marL="228600" lvl="1" indent="-228600" algn="l" defTabSz="889000">
            <a:lnSpc>
              <a:spcPct val="90000"/>
            </a:lnSpc>
            <a:spcBef>
              <a:spcPct val="0"/>
            </a:spcBef>
            <a:spcAft>
              <a:spcPct val="20000"/>
            </a:spcAft>
            <a:buClrTx/>
            <a:buSzTx/>
            <a:buFontTx/>
            <a:buNone/>
          </a:pPr>
          <a:r>
            <a:rPr kumimoji="0" lang="en-US" altLang="en-US" sz="2000" b="1" i="0" u="none" strike="noStrike" kern="1200" cap="none" normalizeH="0" baseline="0">
              <a:ln/>
              <a:effectLst/>
              <a:latin typeface="Arial" panose="020B0604020202020204" pitchFamily="34" charset="0"/>
            </a:rPr>
            <a:t>Accurate Summarization : Ensure that the generated summaries retain the meaning, intent, and critical legal details of the original text.</a:t>
          </a:r>
          <a:endParaRPr lang="en-IN" sz="2000" b="1" kern="1200" dirty="0"/>
        </a:p>
      </dsp:txBody>
      <dsp:txXfrm>
        <a:off x="0" y="1351494"/>
        <a:ext cx="9257522" cy="1076400"/>
      </dsp:txXfrm>
    </dsp:sp>
    <dsp:sp modelId="{C1845816-29D7-4CE9-A13C-765BBE97D98A}">
      <dsp:nvSpPr>
        <dsp:cNvPr id="0" name=""/>
        <dsp:cNvSpPr/>
      </dsp:nvSpPr>
      <dsp:spPr>
        <a:xfrm>
          <a:off x="0" y="2427894"/>
          <a:ext cx="9257522" cy="121680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ClrTx/>
            <a:buSzTx/>
            <a:buFontTx/>
            <a:buNone/>
          </a:pPr>
          <a:r>
            <a:rPr kumimoji="0" lang="en-US" altLang="en-US" sz="2000" b="1" i="0" u="none" strike="noStrike" kern="1200" cap="none" normalizeH="0" baseline="0">
              <a:ln/>
              <a:effectLst/>
              <a:latin typeface="Arial" panose="020B0604020202020204" pitchFamily="34" charset="0"/>
            </a:rPr>
            <a:t>Adaptability to Various Legal Domains :  Develop a versatile tool capable of processing documents across different legal areas, such as contracts, compliance reports, court judgments, and NDAs.</a:t>
          </a:r>
          <a:endParaRPr lang="en-IN" sz="2000" b="1" kern="1200" dirty="0"/>
        </a:p>
      </dsp:txBody>
      <dsp:txXfrm>
        <a:off x="59399" y="2487293"/>
        <a:ext cx="9138724" cy="1098002"/>
      </dsp:txXfrm>
    </dsp:sp>
    <dsp:sp modelId="{97E5BC40-D5A0-4E2B-8C59-D8B4745017DE}">
      <dsp:nvSpPr>
        <dsp:cNvPr id="0" name=""/>
        <dsp:cNvSpPr/>
      </dsp:nvSpPr>
      <dsp:spPr>
        <a:xfrm>
          <a:off x="0" y="3644694"/>
          <a:ext cx="9257522"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926" tIns="25400" rIns="142240" bIns="25400" numCol="1" spcCol="1270" anchor="t" anchorCtr="0">
          <a:noAutofit/>
        </a:bodyPr>
        <a:lstStyle/>
        <a:p>
          <a:pPr marL="228600" lvl="1" indent="-228600" algn="l" defTabSz="889000">
            <a:lnSpc>
              <a:spcPct val="90000"/>
            </a:lnSpc>
            <a:spcBef>
              <a:spcPct val="0"/>
            </a:spcBef>
            <a:spcAft>
              <a:spcPct val="20000"/>
            </a:spcAft>
            <a:buClrTx/>
            <a:buSzTx/>
            <a:buFontTx/>
            <a:buNone/>
          </a:pPr>
          <a:endParaRPr lang="en-IN" sz="2000" b="1" kern="1200" dirty="0"/>
        </a:p>
        <a:p>
          <a:pPr marL="228600" lvl="1" indent="-228600" algn="l" defTabSz="889000">
            <a:lnSpc>
              <a:spcPct val="90000"/>
            </a:lnSpc>
            <a:spcBef>
              <a:spcPct val="0"/>
            </a:spcBef>
            <a:spcAft>
              <a:spcPct val="20000"/>
            </a:spcAft>
            <a:buClrTx/>
            <a:buSzTx/>
            <a:buFontTx/>
            <a:buNone/>
          </a:pPr>
          <a:r>
            <a:rPr kumimoji="0" lang="en-US" altLang="en-US" sz="2000" b="1" i="0" u="none" strike="noStrike" kern="1200" cap="none" normalizeH="0" baseline="0">
              <a:ln/>
              <a:effectLst/>
              <a:latin typeface="Arial" panose="020B0604020202020204" pitchFamily="34" charset="0"/>
            </a:rPr>
            <a:t>Scalability and Performance: Design the system to handle high document volumes and deliver real-time or near-real-time summarization.</a:t>
          </a:r>
          <a:endParaRPr lang="en-IN" sz="2000" b="1" kern="1200" dirty="0"/>
        </a:p>
      </dsp:txBody>
      <dsp:txXfrm>
        <a:off x="0" y="3644694"/>
        <a:ext cx="9257522" cy="1210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69E35-6DE7-48ED-8B75-0E6403F9EEA0}">
      <dsp:nvSpPr>
        <dsp:cNvPr id="0" name=""/>
        <dsp:cNvSpPr/>
      </dsp:nvSpPr>
      <dsp:spPr>
        <a:xfrm>
          <a:off x="3786530" y="673999"/>
          <a:ext cx="520738" cy="91440"/>
        </a:xfrm>
        <a:custGeom>
          <a:avLst/>
          <a:gdLst/>
          <a:ahLst/>
          <a:cxnLst/>
          <a:rect l="0" t="0" r="0" b="0"/>
          <a:pathLst>
            <a:path>
              <a:moveTo>
                <a:pt x="0" y="45720"/>
              </a:moveTo>
              <a:lnTo>
                <a:pt x="520738"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3116" y="716963"/>
        <a:ext cx="27566" cy="5513"/>
      </dsp:txXfrm>
    </dsp:sp>
    <dsp:sp modelId="{6C17F4A9-46EC-40D0-92E7-0F5868B014DD}">
      <dsp:nvSpPr>
        <dsp:cNvPr id="0" name=""/>
        <dsp:cNvSpPr/>
      </dsp:nvSpPr>
      <dsp:spPr>
        <a:xfrm>
          <a:off x="1391205" y="582"/>
          <a:ext cx="2397125" cy="1438275"/>
        </a:xfrm>
        <a:prstGeom prst="rect">
          <a:avLst/>
        </a:prstGeom>
        <a:solidFill>
          <a:schemeClr val="accent4">
            <a:hueOff val="0"/>
            <a:satOff val="0"/>
            <a:lumOff val="0"/>
            <a:alphaOff val="0"/>
          </a:schemeClr>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Requirements</a:t>
          </a:r>
        </a:p>
      </dsp:txBody>
      <dsp:txXfrm>
        <a:off x="1391205" y="582"/>
        <a:ext cx="2397125" cy="1438275"/>
      </dsp:txXfrm>
    </dsp:sp>
    <dsp:sp modelId="{2D12F3CC-98BE-4B40-839B-A76E4CF1F7A7}">
      <dsp:nvSpPr>
        <dsp:cNvPr id="0" name=""/>
        <dsp:cNvSpPr/>
      </dsp:nvSpPr>
      <dsp:spPr>
        <a:xfrm>
          <a:off x="2589768" y="1437057"/>
          <a:ext cx="2948463" cy="520738"/>
        </a:xfrm>
        <a:custGeom>
          <a:avLst/>
          <a:gdLst/>
          <a:ahLst/>
          <a:cxnLst/>
          <a:rect l="0" t="0" r="0" b="0"/>
          <a:pathLst>
            <a:path>
              <a:moveTo>
                <a:pt x="2948463" y="0"/>
              </a:moveTo>
              <a:lnTo>
                <a:pt x="2948463" y="277469"/>
              </a:lnTo>
              <a:lnTo>
                <a:pt x="0" y="277469"/>
              </a:lnTo>
              <a:lnTo>
                <a:pt x="0" y="520738"/>
              </a:lnTo>
            </a:path>
          </a:pathLst>
        </a:custGeom>
        <a:noFill/>
        <a:ln w="6350" cap="flat" cmpd="sng" algn="ctr">
          <a:solidFill>
            <a:schemeClr val="accent4">
              <a:hueOff val="2598923"/>
              <a:satOff val="-11992"/>
              <a:lumOff val="4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9010" y="1694669"/>
        <a:ext cx="149978" cy="5513"/>
      </dsp:txXfrm>
    </dsp:sp>
    <dsp:sp modelId="{AE425FF6-D142-4032-B8D4-976671188BFB}">
      <dsp:nvSpPr>
        <dsp:cNvPr id="0" name=""/>
        <dsp:cNvSpPr/>
      </dsp:nvSpPr>
      <dsp:spPr>
        <a:xfrm>
          <a:off x="4339669" y="582"/>
          <a:ext cx="2397125" cy="1438275"/>
        </a:xfrm>
        <a:prstGeom prst="rect">
          <a:avLst/>
        </a:prstGeom>
        <a:solidFill>
          <a:schemeClr val="accent4">
            <a:hueOff val="2079139"/>
            <a:satOff val="-9594"/>
            <a:lumOff val="353"/>
            <a:alphaOff val="0"/>
          </a:schemeClr>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Analysis</a:t>
          </a:r>
        </a:p>
      </dsp:txBody>
      <dsp:txXfrm>
        <a:off x="4339669" y="582"/>
        <a:ext cx="2397125" cy="1438275"/>
      </dsp:txXfrm>
    </dsp:sp>
    <dsp:sp modelId="{9A9F5EF4-4F4F-4234-851D-9AA8FC8D4B20}">
      <dsp:nvSpPr>
        <dsp:cNvPr id="0" name=""/>
        <dsp:cNvSpPr/>
      </dsp:nvSpPr>
      <dsp:spPr>
        <a:xfrm>
          <a:off x="3786530" y="2663613"/>
          <a:ext cx="520738" cy="91440"/>
        </a:xfrm>
        <a:custGeom>
          <a:avLst/>
          <a:gdLst/>
          <a:ahLst/>
          <a:cxnLst/>
          <a:rect l="0" t="0" r="0" b="0"/>
          <a:pathLst>
            <a:path>
              <a:moveTo>
                <a:pt x="0" y="45720"/>
              </a:moveTo>
              <a:lnTo>
                <a:pt x="520738" y="45720"/>
              </a:lnTo>
            </a:path>
          </a:pathLst>
        </a:custGeom>
        <a:noFill/>
        <a:ln w="6350" cap="flat" cmpd="sng" algn="ctr">
          <a:solidFill>
            <a:schemeClr val="accent4">
              <a:hueOff val="5197846"/>
              <a:satOff val="-23984"/>
              <a:lumOff val="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3116" y="2706576"/>
        <a:ext cx="27566" cy="5513"/>
      </dsp:txXfrm>
    </dsp:sp>
    <dsp:sp modelId="{9CB96972-25DA-49DE-A711-FFC402F4BC2D}">
      <dsp:nvSpPr>
        <dsp:cNvPr id="0" name=""/>
        <dsp:cNvSpPr/>
      </dsp:nvSpPr>
      <dsp:spPr>
        <a:xfrm>
          <a:off x="1391205" y="1990196"/>
          <a:ext cx="2397125" cy="1438275"/>
        </a:xfrm>
        <a:prstGeom prst="rect">
          <a:avLst/>
        </a:prstGeom>
        <a:solidFill>
          <a:srgbClr val="FF0000"/>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Design</a:t>
          </a:r>
        </a:p>
      </dsp:txBody>
      <dsp:txXfrm>
        <a:off x="1391205" y="1990196"/>
        <a:ext cx="2397125" cy="1438275"/>
      </dsp:txXfrm>
    </dsp:sp>
    <dsp:sp modelId="{5D19B90D-41EA-4189-8CF6-137AC2F3B914}">
      <dsp:nvSpPr>
        <dsp:cNvPr id="0" name=""/>
        <dsp:cNvSpPr/>
      </dsp:nvSpPr>
      <dsp:spPr>
        <a:xfrm>
          <a:off x="2589768" y="3426671"/>
          <a:ext cx="2948463" cy="520738"/>
        </a:xfrm>
        <a:custGeom>
          <a:avLst/>
          <a:gdLst/>
          <a:ahLst/>
          <a:cxnLst/>
          <a:rect l="0" t="0" r="0" b="0"/>
          <a:pathLst>
            <a:path>
              <a:moveTo>
                <a:pt x="2948463" y="0"/>
              </a:moveTo>
              <a:lnTo>
                <a:pt x="2948463" y="277469"/>
              </a:lnTo>
              <a:lnTo>
                <a:pt x="0" y="277469"/>
              </a:lnTo>
              <a:lnTo>
                <a:pt x="0" y="520738"/>
              </a:lnTo>
            </a:path>
          </a:pathLst>
        </a:custGeom>
        <a:noFill/>
        <a:ln w="6350" cap="flat" cmpd="sng" algn="ctr">
          <a:solidFill>
            <a:schemeClr val="accent4">
              <a:hueOff val="7796769"/>
              <a:satOff val="-35976"/>
              <a:lumOff val="13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9010" y="3684283"/>
        <a:ext cx="149978" cy="5513"/>
      </dsp:txXfrm>
    </dsp:sp>
    <dsp:sp modelId="{0B9FD13E-BC95-42E0-A1DC-F8C3305F441F}">
      <dsp:nvSpPr>
        <dsp:cNvPr id="0" name=""/>
        <dsp:cNvSpPr/>
      </dsp:nvSpPr>
      <dsp:spPr>
        <a:xfrm>
          <a:off x="4339669" y="1990196"/>
          <a:ext cx="2397125" cy="1438275"/>
        </a:xfrm>
        <a:prstGeom prst="rect">
          <a:avLst/>
        </a:prstGeom>
        <a:solidFill>
          <a:srgbClr val="F96FDF"/>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Implementation</a:t>
          </a:r>
        </a:p>
      </dsp:txBody>
      <dsp:txXfrm>
        <a:off x="4339669" y="1990196"/>
        <a:ext cx="2397125" cy="1438275"/>
      </dsp:txXfrm>
    </dsp:sp>
    <dsp:sp modelId="{2946C132-9E1A-4C2B-8277-5544543BA794}">
      <dsp:nvSpPr>
        <dsp:cNvPr id="0" name=""/>
        <dsp:cNvSpPr/>
      </dsp:nvSpPr>
      <dsp:spPr>
        <a:xfrm>
          <a:off x="3786530" y="4653227"/>
          <a:ext cx="520738" cy="91440"/>
        </a:xfrm>
        <a:custGeom>
          <a:avLst/>
          <a:gdLst/>
          <a:ahLst/>
          <a:cxnLst/>
          <a:rect l="0" t="0" r="0" b="0"/>
          <a:pathLst>
            <a:path>
              <a:moveTo>
                <a:pt x="0" y="45720"/>
              </a:moveTo>
              <a:lnTo>
                <a:pt x="520738" y="45720"/>
              </a:lnTo>
            </a:path>
          </a:pathLst>
        </a:custGeom>
        <a:noFill/>
        <a:ln w="6350" cap="flat" cmpd="sng" algn="ctr">
          <a:solidFill>
            <a:schemeClr val="accent4">
              <a:hueOff val="10395692"/>
              <a:satOff val="-47968"/>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3116" y="4696190"/>
        <a:ext cx="27566" cy="5513"/>
      </dsp:txXfrm>
    </dsp:sp>
    <dsp:sp modelId="{1EA20179-A8DC-4102-A1BC-FB12DC964FA2}">
      <dsp:nvSpPr>
        <dsp:cNvPr id="0" name=""/>
        <dsp:cNvSpPr/>
      </dsp:nvSpPr>
      <dsp:spPr>
        <a:xfrm>
          <a:off x="1391205" y="3979809"/>
          <a:ext cx="2397125" cy="1438275"/>
        </a:xfrm>
        <a:prstGeom prst="rect">
          <a:avLst/>
        </a:prstGeom>
        <a:solidFill>
          <a:srgbClr val="F21463"/>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Evaluation</a:t>
          </a:r>
        </a:p>
      </dsp:txBody>
      <dsp:txXfrm>
        <a:off x="1391205" y="3979809"/>
        <a:ext cx="2397125" cy="1438275"/>
      </dsp:txXfrm>
    </dsp:sp>
    <dsp:sp modelId="{CFA53E7D-A4FA-458E-8E5E-56C3F153B822}">
      <dsp:nvSpPr>
        <dsp:cNvPr id="0" name=""/>
        <dsp:cNvSpPr/>
      </dsp:nvSpPr>
      <dsp:spPr>
        <a:xfrm>
          <a:off x="4339669" y="3979809"/>
          <a:ext cx="2397125" cy="1438275"/>
        </a:xfrm>
        <a:prstGeom prst="rect">
          <a:avLst/>
        </a:prstGeom>
        <a:solidFill>
          <a:srgbClr val="004E9A"/>
        </a:solidFill>
        <a:ln w="19050" cap="flat" cmpd="sng" algn="ctr">
          <a:solidFill>
            <a:schemeClr val="tx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Deployment</a:t>
          </a:r>
        </a:p>
      </dsp:txBody>
      <dsp:txXfrm>
        <a:off x="4339669" y="3979809"/>
        <a:ext cx="2397125" cy="143827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xfuel.com/en/free-photo-xchht"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svgsilh.com/image/1339917.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583728" y="1351537"/>
            <a:ext cx="7246069" cy="3097226"/>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dirty="0">
                <a:solidFill>
                  <a:srgbClr val="000000"/>
                </a:solidFill>
                <a:latin typeface="Times New Roman" panose="02020603050405020304" pitchFamily="18" charset="0"/>
                <a:cs typeface="Times New Roman" panose="02020603050405020304" pitchFamily="18" charset="0"/>
              </a:rPr>
              <a:t>Computer Science Engineering in Artificial Intelligence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62349"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latin typeface="Times New Roman" panose="02020603050405020304" pitchFamily="18" charset="0"/>
                <a:cs typeface="Times New Roman" panose="02020603050405020304" pitchFamily="18" charset="0"/>
              </a:rPr>
              <a:t>AI Powered Legal Document Summarizer</a:t>
            </a:r>
            <a:endParaRPr lang="en-US" sz="28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16675" y="4477001"/>
            <a:ext cx="3992949" cy="14773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Submitted by: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SNEHA KUMARI 21BCS5019</a:t>
            </a:r>
          </a:p>
          <a:p>
            <a:endParaRPr lang="en-US" sz="1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HEMANTHI NAIDU 21BCS5239</a:t>
            </a:r>
          </a:p>
        </p:txBody>
      </p:sp>
      <p:sp>
        <p:nvSpPr>
          <p:cNvPr id="6" name="TextBox 5"/>
          <p:cNvSpPr txBox="1"/>
          <p:nvPr/>
        </p:nvSpPr>
        <p:spPr>
          <a:xfrm>
            <a:off x="7681250" y="4725655"/>
            <a:ext cx="3095976"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Dr. Priyanka Kaushik</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3"/>
            <a:ext cx="10515600" cy="1325563"/>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88768" y="1568766"/>
            <a:ext cx="11214464" cy="4921681"/>
          </a:xfrm>
        </p:spPr>
        <p:txBody>
          <a:bodyPr>
            <a:noAutofit/>
          </a:bodyPr>
          <a:lstStyle/>
          <a:p>
            <a:r>
              <a:rPr lang="en-US" dirty="0"/>
              <a:t>The </a:t>
            </a:r>
            <a:r>
              <a:rPr lang="en-US" b="1" dirty="0"/>
              <a:t>AI-Powered Legal Document Summarizer</a:t>
            </a:r>
            <a:r>
              <a:rPr lang="en-US" dirty="0"/>
              <a:t> represents a transformative solution to the challenges of processing and understanding legal documents.</a:t>
            </a:r>
          </a:p>
          <a:p>
            <a:r>
              <a:rPr lang="en-US" dirty="0"/>
              <a:t>Key features such as support for diverse document formats, customization options, and seamless integration capabilities ensure the tool's versatility and scalability. Additionally, its focus on data security and compliance with regulations like GDPR builds user trust in handling sensitive legal information.</a:t>
            </a:r>
          </a:p>
          <a:p>
            <a:r>
              <a:rPr lang="en-US" dirty="0"/>
              <a:t>By automating and streamlining the document review process, the AI-powered summarizer not only improves productivity but also empowers users to make informed decisions with confidence.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79257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3"/>
            <a:ext cx="10515600" cy="1325563"/>
          </a:xfrm>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294640" y="1568766"/>
            <a:ext cx="11408592" cy="4921681"/>
          </a:xfrm>
        </p:spPr>
        <p:txBody>
          <a:bodyPr>
            <a:noAutofit/>
          </a:bodyPr>
          <a:lstStyle/>
          <a:p>
            <a:pPr>
              <a:buFont typeface="+mj-lt"/>
              <a:buAutoNum type="arabicPeriod"/>
            </a:pPr>
            <a:r>
              <a:rPr lang="en-US" sz="2000" b="1" dirty="0"/>
              <a:t>Advanced Legal Reasoning: </a:t>
            </a:r>
            <a:r>
              <a:rPr lang="en-US" sz="2000" dirty="0"/>
              <a:t>Incorporate AI models capable of reasoning over legal texts to identify potential conflicts, inconsistencies, or risks in agreements and contracts.</a:t>
            </a:r>
          </a:p>
          <a:p>
            <a:pPr>
              <a:buFont typeface="+mj-lt"/>
              <a:buAutoNum type="arabicPeriod"/>
            </a:pPr>
            <a:r>
              <a:rPr lang="en-US" sz="2000" b="1" dirty="0"/>
              <a:t>Multilingual Support : </a:t>
            </a:r>
            <a:r>
              <a:rPr lang="en-US" sz="2000" dirty="0"/>
              <a:t>Enable summarization of legal documents in multiple languages to cater to international clients and jurisdictions.</a:t>
            </a:r>
          </a:p>
          <a:p>
            <a:pPr>
              <a:buFont typeface="+mj-lt"/>
              <a:buAutoNum type="arabicPeriod"/>
            </a:pPr>
            <a:r>
              <a:rPr lang="en-US" sz="2000" b="1" dirty="0"/>
              <a:t>Domain-Specific Customization : </a:t>
            </a:r>
            <a:r>
              <a:rPr lang="en-US" sz="2000" dirty="0"/>
              <a:t>Develop tailored models for specific legal fields, such as intellectual property law, tax law, criminal law, or real estate law.</a:t>
            </a:r>
          </a:p>
          <a:p>
            <a:pPr>
              <a:buFont typeface="+mj-lt"/>
              <a:buAutoNum type="arabicPeriod"/>
            </a:pPr>
            <a:r>
              <a:rPr lang="en-US" sz="2000" b="1" dirty="0"/>
              <a:t> Predictive Insights and Analytics : </a:t>
            </a:r>
            <a:r>
              <a:rPr lang="en-US" sz="2000" dirty="0"/>
              <a:t>Integrate predictive analytics to provide insights, such as potential outcomes of legal disputes based on precedent analysis or compliance risks.</a:t>
            </a:r>
          </a:p>
          <a:p>
            <a:pPr>
              <a:buFont typeface="+mj-lt"/>
              <a:buAutoNum type="arabicPeriod"/>
            </a:pPr>
            <a:r>
              <a:rPr lang="en-US" sz="2000" b="1" dirty="0"/>
              <a:t>Collaborative Features : </a:t>
            </a:r>
            <a:r>
              <a:rPr lang="en-US" sz="2000" dirty="0"/>
              <a:t>Introduce real-time collaboration tools for teams to annotate, comment, and edit summaries within the platform.</a:t>
            </a:r>
          </a:p>
          <a:p>
            <a:pPr>
              <a:buFont typeface="+mj-lt"/>
              <a:buAutoNum type="arabicPeriod"/>
            </a:pPr>
            <a:r>
              <a:rPr lang="en-US" sz="2000" b="1" dirty="0"/>
              <a:t>Voice Integration : </a:t>
            </a:r>
            <a:r>
              <a:rPr lang="en-US" sz="2000" dirty="0"/>
              <a:t>Enable voice-controlled interaction for document review, summarization requests, and key point explanations using natural language interfaces.</a:t>
            </a:r>
          </a:p>
          <a:p>
            <a:pPr>
              <a:buFont typeface="+mj-lt"/>
              <a:buAutoNum type="arabicPeriod"/>
            </a:pPr>
            <a:r>
              <a:rPr lang="en-US" sz="2000" b="1" dirty="0"/>
              <a:t>Blockchain Integration : </a:t>
            </a:r>
            <a:r>
              <a:rPr lang="en-US" sz="2000" dirty="0"/>
              <a:t>Leverage blockchain to ensure the authenticity and integrity of legal documents by providing tamper-proof audit trails.</a:t>
            </a:r>
          </a:p>
          <a:p>
            <a:pPr>
              <a:buFont typeface="+mj-lt"/>
              <a:buAutoNum type="arabicPeriod"/>
            </a:pPr>
            <a:r>
              <a:rPr lang="en-US" sz="2000" b="1" dirty="0"/>
              <a:t>Adaptive Learning: </a:t>
            </a:r>
            <a:r>
              <a:rPr lang="en-US" sz="2000" dirty="0"/>
              <a:t>Implement continuous learning systems where the AI improves its summarization capabilities based on user feedback and evolving legal standards.</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0055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a:xfrm>
            <a:off x="748553" y="1440143"/>
            <a:ext cx="10515600" cy="5052732"/>
          </a:xfrm>
        </p:spPr>
        <p:txBody>
          <a:bodyPr>
            <a:no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[1] (2023) </a:t>
            </a:r>
            <a:r>
              <a:rPr lang="en-US" sz="2400" dirty="0"/>
              <a:t>Vaishnavi </a:t>
            </a:r>
            <a:r>
              <a:rPr lang="en-US" sz="2400" dirty="0" err="1"/>
              <a:t>Suryawanshi</a:t>
            </a:r>
            <a:r>
              <a:rPr lang="en-US" sz="2400" dirty="0"/>
              <a:t>, Disha </a:t>
            </a:r>
            <a:r>
              <a:rPr lang="en-US" sz="2400" dirty="0" err="1"/>
              <a:t>Naikwadi</a:t>
            </a:r>
            <a:r>
              <a:rPr lang="en-US" sz="2400" dirty="0"/>
              <a:t>, Prof. Sneha Patil </a:t>
            </a:r>
            <a:r>
              <a:rPr lang="en-US" sz="2400" dirty="0">
                <a:latin typeface="Times New Roman" panose="02020603050405020304" pitchFamily="18" charset="0"/>
                <a:cs typeface="Times New Roman" panose="02020603050405020304" pitchFamily="18" charset="0"/>
              </a:rPr>
              <a:t>“Legal case Document Summarization Using NLP” International Research Journal of Modernization in Engineering Technology and Science. e-ISSN: 2582-5208.</a:t>
            </a:r>
          </a:p>
          <a:p>
            <a:pPr marL="0" indent="0">
              <a:lnSpc>
                <a:spcPct val="100000"/>
              </a:lnSpc>
              <a:buNone/>
            </a:pPr>
            <a:r>
              <a:rPr lang="en-US" sz="2400" dirty="0">
                <a:latin typeface="Times New Roman" panose="02020603050405020304" pitchFamily="18" charset="0"/>
                <a:cs typeface="Times New Roman" panose="02020603050405020304" pitchFamily="18" charset="0"/>
              </a:rPr>
              <a:t>[2] Patel, S., et al. (2022). ”A Survey of Transformer-Based Models for Text Summarization.” IEEE .Transactions on Neural Networks and Learning Systems, 33(1), 89-104.</a:t>
            </a:r>
          </a:p>
          <a:p>
            <a:pPr marL="0" indent="0">
              <a:lnSpc>
                <a:spcPct val="100000"/>
              </a:lnSpc>
              <a:buNone/>
            </a:pPr>
            <a:r>
              <a:rPr lang="en-US" sz="2400" dirty="0">
                <a:latin typeface="Times New Roman" panose="02020603050405020304" pitchFamily="18" charset="0"/>
                <a:cs typeface="Times New Roman" panose="02020603050405020304" pitchFamily="18" charset="0"/>
              </a:rPr>
              <a:t>[3] Garcia, M., et al. (2022). ”T5 for Legal Summarization: A Comparative Study.” Journal of Artificial Intelligence Research, 28(3), 275-291.</a:t>
            </a:r>
          </a:p>
          <a:p>
            <a:pPr marL="0" indent="0">
              <a:lnSpc>
                <a:spcPct val="100000"/>
              </a:lnSpc>
              <a:buNone/>
            </a:pPr>
            <a:r>
              <a:rPr lang="en-US" sz="2400" dirty="0">
                <a:latin typeface="Times New Roman" panose="02020603050405020304" pitchFamily="18" charset="0"/>
                <a:cs typeface="Times New Roman" panose="02020603050405020304" pitchFamily="18" charset="0"/>
              </a:rPr>
              <a:t>[4] Legal Tech Association. (2022). "Standards for Ethical AI in Legal Technology.“</a:t>
            </a:r>
          </a:p>
          <a:p>
            <a:pPr marL="0" indent="0">
              <a:buNone/>
            </a:pPr>
            <a:r>
              <a:rPr lang="en-US" sz="2400" dirty="0">
                <a:latin typeface="Times New Roman" panose="02020603050405020304" pitchFamily="18" charset="0"/>
                <a:cs typeface="Times New Roman" panose="02020603050405020304" pitchFamily="18" charset="0"/>
              </a:rPr>
              <a:t>[5] </a:t>
            </a:r>
            <a:r>
              <a:rPr lang="en-US" sz="2400" b="0" i="0" dirty="0">
                <a:solidFill>
                  <a:srgbClr val="000000"/>
                </a:solidFill>
                <a:effectLst/>
                <a:latin typeface="ff1"/>
              </a:rPr>
              <a:t>Zhang, L., &amp; Wang, Z. (2021). Automated Legal Document Generation: A Comparative Study of AI Approaches. Journal of Empirical Legal Studies, 32(3), 1123- 1132. </a:t>
            </a:r>
          </a:p>
          <a:p>
            <a:pPr marL="0" indent="0" algn="l">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1225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2767"/>
            <a:ext cx="10515600" cy="5042198"/>
          </a:xfrm>
        </p:spPr>
        <p:txBody>
          <a:bodyPr>
            <a:no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[6] Chen, T., et al. (2021). ”Challenges and Opportunities in Legal Natural Language Processing.” Journal of Artificial Intelligence and Law, 38(4), 521-536.</a:t>
            </a:r>
          </a:p>
          <a:p>
            <a:pPr marL="0" indent="0">
              <a:lnSpc>
                <a:spcPct val="100000"/>
              </a:lnSpc>
              <a:buNone/>
            </a:pPr>
            <a:r>
              <a:rPr lang="en-US" sz="2400" dirty="0">
                <a:latin typeface="Times New Roman" panose="02020603050405020304" pitchFamily="18" charset="0"/>
                <a:cs typeface="Times New Roman" panose="02020603050405020304" pitchFamily="18" charset="0"/>
              </a:rPr>
              <a:t>[7] Johnson, R., Brown, A. (2021). ”Enhancing Legal Document Summarization with Transformer Based Models.” Proceedings of the International Conference on Natural Language Processing, 45-52.</a:t>
            </a:r>
          </a:p>
          <a:p>
            <a:pPr marL="0" indent="0">
              <a:lnSpc>
                <a:spcPct val="100000"/>
              </a:lnSpc>
              <a:buNone/>
            </a:pPr>
            <a:r>
              <a:rPr lang="en-US" sz="2400" dirty="0">
                <a:latin typeface="Times New Roman" panose="02020603050405020304" pitchFamily="18" charset="0"/>
                <a:cs typeface="Times New Roman" panose="02020603050405020304" pitchFamily="18" charset="0"/>
              </a:rPr>
              <a:t>[8] LegalTech India Report. (2021). "Current Trends and Future Prospects in the Indian Legal Tech Market." LegalTech Insights, 12-34.</a:t>
            </a:r>
          </a:p>
          <a:p>
            <a:pPr marL="0" indent="0">
              <a:lnSpc>
                <a:spcPct val="100000"/>
              </a:lnSpc>
              <a:buNone/>
            </a:pPr>
            <a:r>
              <a:rPr lang="en-US" sz="2400" dirty="0">
                <a:latin typeface="Times New Roman" panose="02020603050405020304" pitchFamily="18" charset="0"/>
                <a:cs typeface="Times New Roman" panose="02020603050405020304" pitchFamily="18" charset="0"/>
              </a:rPr>
              <a:t>[9] “Automatic Summarization of Legal Texts: A Review.” Journal of Legal Technology Research, 15(2), 112- 129. (2020) </a:t>
            </a:r>
          </a:p>
          <a:p>
            <a:pPr marL="0" indent="0">
              <a:lnSpc>
                <a:spcPct val="100000"/>
              </a:lnSpc>
              <a:buNone/>
            </a:pPr>
            <a:r>
              <a:rPr lang="en-US" sz="2400" dirty="0">
                <a:latin typeface="Times New Roman" panose="02020603050405020304" pitchFamily="18" charset="0"/>
                <a:cs typeface="Times New Roman" panose="02020603050405020304" pitchFamily="18" charset="0"/>
              </a:rPr>
              <a:t>[10] Nguyen, P., Smith, K. (2020). ”Evaluation Metrics for Legal Document Summarization.” Proceedings of the International Conference on Computational Linguistics, 221-235</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85637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Table of Contents</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a:t>
            </a:r>
          </a:p>
          <a:p>
            <a:r>
              <a:rPr lang="en-US" dirty="0">
                <a:latin typeface="Times New Roman"/>
                <a:cs typeface="Times New Roman"/>
              </a:rPr>
              <a:t>Methodology </a:t>
            </a:r>
          </a:p>
          <a:p>
            <a:r>
              <a:rPr lang="en-IN" dirty="0"/>
              <a:t>Preliminary Results</a:t>
            </a:r>
            <a:endParaRPr lang="en-US" spc="-10" dirty="0">
              <a:latin typeface="Times New Roman"/>
              <a:cs typeface="Times New Roman"/>
            </a:endParaRP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6" name="Picture 5">
            <a:extLst>
              <a:ext uri="{FF2B5EF4-FFF2-40B4-BE49-F238E27FC236}">
                <a16:creationId xmlns:a16="http://schemas.microsoft.com/office/drawing/2014/main" id="{82F5F4C4-4334-6E22-13BF-865A15D7300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62389" y="1308912"/>
            <a:ext cx="6923791" cy="4866436"/>
          </a:xfrm>
          <a:prstGeom prst="rect">
            <a:avLst/>
          </a:prstGeom>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276" y="87373"/>
            <a:ext cx="10515600" cy="1325563"/>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8559" y="1105862"/>
            <a:ext cx="11331625" cy="4992565"/>
          </a:xfrm>
        </p:spPr>
        <p:txBody>
          <a:bodyPr>
            <a:no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Legal documents are inherently complex, lengthy, and filled with technical jargon, making them challenging to review and understand efficiently. Lawyers, corporate legal teams, and even individuals often face the daunting task of sifting through volumes of legal texts to extract relevant information, such as obligations, clauses, or deadlines. This process is time-consuming and prone to human error, which can lead to oversight of critical details. The AI-Powered Legal Document Summarizer aims to address this challenge by leveraging advanced natural language processing (NLP) and artificial intelligence (AI) techniques. The project will create an innovative tool capable of analyzing legal documents, identifying key information, and providing accurate, concise summaries tailored to the needs of the user.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5" name="Diagram 4">
            <a:extLst>
              <a:ext uri="{FF2B5EF4-FFF2-40B4-BE49-F238E27FC236}">
                <a16:creationId xmlns:a16="http://schemas.microsoft.com/office/drawing/2014/main" id="{AB15BF31-2E1A-9FE9-62D8-155B99E273C2}"/>
              </a:ext>
            </a:extLst>
          </p:cNvPr>
          <p:cNvGraphicFramePr/>
          <p:nvPr>
            <p:extLst>
              <p:ext uri="{D42A27DB-BD31-4B8C-83A1-F6EECF244321}">
                <p14:modId xmlns:p14="http://schemas.microsoft.com/office/powerpoint/2010/main" val="3093776240"/>
              </p:ext>
            </p:extLst>
          </p:nvPr>
        </p:nvGraphicFramePr>
        <p:xfrm>
          <a:off x="-762214" y="1427583"/>
          <a:ext cx="6852847" cy="506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72760DD6-798F-3515-C211-4E58E60D9BB3}"/>
              </a:ext>
            </a:extLst>
          </p:cNvPr>
          <p:cNvGraphicFramePr/>
          <p:nvPr>
            <p:extLst>
              <p:ext uri="{D42A27DB-BD31-4B8C-83A1-F6EECF244321}">
                <p14:modId xmlns:p14="http://schemas.microsoft.com/office/powerpoint/2010/main" val="2130075236"/>
              </p:ext>
            </p:extLst>
          </p:nvPr>
        </p:nvGraphicFramePr>
        <p:xfrm>
          <a:off x="5010385" y="1313767"/>
          <a:ext cx="6615557" cy="52064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FFFD4-B893-0B8D-7A4C-C2216CD47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4E277-F159-BDA7-B11A-1C15CA091DC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 of the work </a:t>
            </a:r>
          </a:p>
        </p:txBody>
      </p:sp>
      <p:sp>
        <p:nvSpPr>
          <p:cNvPr id="4" name="Slide Number Placeholder 3">
            <a:extLst>
              <a:ext uri="{FF2B5EF4-FFF2-40B4-BE49-F238E27FC236}">
                <a16:creationId xmlns:a16="http://schemas.microsoft.com/office/drawing/2014/main" id="{D56E36B6-5F75-47D7-8045-65B649F2605E}"/>
              </a:ext>
            </a:extLst>
          </p:cNvPr>
          <p:cNvSpPr>
            <a:spLocks noGrp="1"/>
          </p:cNvSpPr>
          <p:nvPr>
            <p:ph type="sldNum" sz="quarter" idx="12"/>
          </p:nvPr>
        </p:nvSpPr>
        <p:spPr/>
        <p:txBody>
          <a:bodyPr/>
          <a:lstStyle/>
          <a:p>
            <a:fld id="{BDCDBBEF-AA6C-4BA6-85B2-A17D7F280E38}" type="slidenum">
              <a:rPr lang="en-US" smtClean="0"/>
              <a:pPr/>
              <a:t>5</a:t>
            </a:fld>
            <a:endParaRPr lang="en-US"/>
          </a:p>
        </p:txBody>
      </p:sp>
      <p:graphicFrame>
        <p:nvGraphicFramePr>
          <p:cNvPr id="3" name="Diagram 2">
            <a:extLst>
              <a:ext uri="{FF2B5EF4-FFF2-40B4-BE49-F238E27FC236}">
                <a16:creationId xmlns:a16="http://schemas.microsoft.com/office/drawing/2014/main" id="{7411E2E5-9ED8-BFAD-9A88-E0A7039A6D05}"/>
              </a:ext>
            </a:extLst>
          </p:cNvPr>
          <p:cNvGraphicFramePr/>
          <p:nvPr>
            <p:extLst>
              <p:ext uri="{D42A27DB-BD31-4B8C-83A1-F6EECF244321}">
                <p14:modId xmlns:p14="http://schemas.microsoft.com/office/powerpoint/2010/main" val="2473066180"/>
              </p:ext>
            </p:extLst>
          </p:nvPr>
        </p:nvGraphicFramePr>
        <p:xfrm>
          <a:off x="838200" y="1502536"/>
          <a:ext cx="9257522" cy="4990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460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8C4859-8B43-D63D-32A6-7582AEAE6335}"/>
              </a:ext>
            </a:extLst>
          </p:cNvPr>
          <p:cNvSpPr>
            <a:spLocks noGrp="1"/>
          </p:cNvSpPr>
          <p:nvPr>
            <p:ph type="sldNum" sz="quarter" idx="12"/>
          </p:nvPr>
        </p:nvSpPr>
        <p:spPr/>
        <p:txBody>
          <a:bodyPr/>
          <a:lstStyle/>
          <a:p>
            <a:fld id="{BDCDBBEF-AA6C-4BA6-85B2-A17D7F280E38}" type="slidenum">
              <a:rPr lang="en-US" smtClean="0"/>
              <a:pPr/>
              <a:t>6</a:t>
            </a:fld>
            <a:endParaRPr lang="en-US"/>
          </a:p>
        </p:txBody>
      </p:sp>
      <p:graphicFrame>
        <p:nvGraphicFramePr>
          <p:cNvPr id="6" name="Diagram 5">
            <a:extLst>
              <a:ext uri="{FF2B5EF4-FFF2-40B4-BE49-F238E27FC236}">
                <a16:creationId xmlns:a16="http://schemas.microsoft.com/office/drawing/2014/main" id="{E627B69F-FCD1-C3E8-4A0B-57BB74C8FF90}"/>
              </a:ext>
            </a:extLst>
          </p:cNvPr>
          <p:cNvGraphicFramePr/>
          <p:nvPr>
            <p:extLst>
              <p:ext uri="{D42A27DB-BD31-4B8C-83A1-F6EECF244321}">
                <p14:modId xmlns:p14="http://schemas.microsoft.com/office/powerpoint/2010/main" val="3194241877"/>
              </p:ext>
            </p:extLst>
          </p:nvPr>
        </p:nvGraphicFramePr>
        <p:xfrm>
          <a:off x="3663577" y="38797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6EC78E6C-C4CC-E151-0AC5-62BCF1D882FA}"/>
              </a:ext>
            </a:extLst>
          </p:cNvPr>
          <p:cNvSpPr txBox="1"/>
          <p:nvPr/>
        </p:nvSpPr>
        <p:spPr>
          <a:xfrm>
            <a:off x="944880" y="474961"/>
            <a:ext cx="6096000" cy="769441"/>
          </a:xfrm>
          <a:prstGeom prst="rect">
            <a:avLst/>
          </a:prstGeom>
          <a:noFill/>
        </p:spPr>
        <p:txBody>
          <a:bodyPr wrap="square">
            <a:spAutoFit/>
          </a:bodyPr>
          <a:lstStyle/>
          <a:p>
            <a:r>
              <a:rPr kumimoji="0" lang="en-IN" sz="4400" b="1" i="0" u="none" strike="noStrike" kern="1200" cap="none" spc="0" normalizeH="0" baseline="0" noProof="0" dirty="0">
                <a:ln>
                  <a:noFill/>
                </a:ln>
                <a:solidFill>
                  <a:prstClr val="black"/>
                </a:solidFill>
                <a:effectLst/>
                <a:uLnTx/>
                <a:uFillTx/>
                <a:latin typeface="Calibri Light"/>
                <a:ea typeface="+mj-ea"/>
                <a:cs typeface="+mj-cs"/>
              </a:rPr>
              <a:t>Methodology</a:t>
            </a:r>
            <a:endParaRPr lang="en-US" dirty="0"/>
          </a:p>
        </p:txBody>
      </p:sp>
    </p:spTree>
    <p:extLst>
      <p:ext uri="{BB962C8B-B14F-4D97-AF65-F5344CB8AC3E}">
        <p14:creationId xmlns:p14="http://schemas.microsoft.com/office/powerpoint/2010/main" val="300695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047E-D5EE-AC58-B235-F36FEF3537D4}"/>
              </a:ext>
            </a:extLst>
          </p:cNvPr>
          <p:cNvSpPr>
            <a:spLocks noGrp="1"/>
          </p:cNvSpPr>
          <p:nvPr>
            <p:ph type="title"/>
          </p:nvPr>
        </p:nvSpPr>
        <p:spPr/>
        <p:txBody>
          <a:bodyPr/>
          <a:lstStyle/>
          <a:p>
            <a:r>
              <a:rPr lang="en-IN" b="1" dirty="0"/>
              <a:t>Methodology</a:t>
            </a:r>
          </a:p>
        </p:txBody>
      </p:sp>
      <p:sp>
        <p:nvSpPr>
          <p:cNvPr id="4" name="Slide Number Placeholder 3">
            <a:extLst>
              <a:ext uri="{FF2B5EF4-FFF2-40B4-BE49-F238E27FC236}">
                <a16:creationId xmlns:a16="http://schemas.microsoft.com/office/drawing/2014/main" id="{871D3A95-A9AD-B1A7-0BD2-79A97101A737}"/>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1">
            <a:extLst>
              <a:ext uri="{FF2B5EF4-FFF2-40B4-BE49-F238E27FC236}">
                <a16:creationId xmlns:a16="http://schemas.microsoft.com/office/drawing/2014/main" id="{EC67C300-1399-A8DD-80C5-FA857653B19D}"/>
              </a:ext>
            </a:extLst>
          </p:cNvPr>
          <p:cNvSpPr>
            <a:spLocks noGrp="1" noChangeArrowheads="1"/>
          </p:cNvSpPr>
          <p:nvPr>
            <p:ph idx="1"/>
          </p:nvPr>
        </p:nvSpPr>
        <p:spPr bwMode="auto">
          <a:xfrm>
            <a:off x="522513" y="1862924"/>
            <a:ext cx="11066107" cy="4624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Legal documents ( contracts, case laws, agreements) sourced from publicly available databases.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Tokenization, stop-word removal, and lemmatization.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Named Entity Recognition (NER) to extract legal entities ( parties, dates, obligations).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Extractive Summarization: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algorithms like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TextRank</a:t>
            </a:r>
            <a:r>
              <a:rPr lang="en-US" altLang="en-US" sz="1800">
                <a:latin typeface="Times New Roman" panose="02020603050405020304" pitchFamily="18" charset="0"/>
                <a:cs typeface="Times New Roman" panose="02020603050405020304" pitchFamily="18" charset="0"/>
              </a:rPr>
              <a: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BERT-based models to extract key sentences.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Abstractive Summarization: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Fine-tunes models like T5 or GPT to generate human-like summaries.</a:t>
            </a:r>
          </a:p>
          <a:p>
            <a:pPr marL="0" indent="0">
              <a:buNone/>
            </a:pPr>
            <a:endParaRPr 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36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C0AE-D550-9FC9-E520-0689EF32D0E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61BC5B13-603F-17C0-51F3-47EBA23781DD}"/>
              </a:ext>
            </a:extLst>
          </p:cNvPr>
          <p:cNvSpPr>
            <a:spLocks noGrp="1"/>
          </p:cNvSpPr>
          <p:nvPr>
            <p:ph idx="1"/>
          </p:nvPr>
        </p:nvSpPr>
        <p:spPr>
          <a:xfrm>
            <a:off x="838200" y="1825625"/>
            <a:ext cx="5590592" cy="3782073"/>
          </a:xfrm>
        </p:spPr>
        <p:txBody>
          <a:bodyPr/>
          <a:lstStyle/>
          <a:p>
            <a:pPr marL="0" indent="0">
              <a:buNone/>
            </a:pPr>
            <a:r>
              <a:rPr lang="en-US" sz="1800" b="1" dirty="0">
                <a:latin typeface="Times New Roman" panose="02020603050405020304" pitchFamily="18" charset="0"/>
                <a:cs typeface="Times New Roman" panose="02020603050405020304" pitchFamily="18" charset="0"/>
              </a:rPr>
              <a:t>Training &amp; Evaluation: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Model trained on annotated legal datasets.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Evaluated using metrics like ROUGE, BLEU, and human expert validation.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Deployment: </a:t>
            </a:r>
            <a:r>
              <a:rPr lang="en-US" sz="1800" dirty="0">
                <a:latin typeface="Times New Roman" panose="02020603050405020304" pitchFamily="18" charset="0"/>
                <a:cs typeface="Times New Roman" panose="02020603050405020304" pitchFamily="18" charset="0"/>
              </a:rPr>
              <a:t>Web-based or API integration for legal firms and researchers.</a:t>
            </a:r>
          </a:p>
          <a:p>
            <a:endParaRPr lang="en-IN" dirty="0"/>
          </a:p>
        </p:txBody>
      </p:sp>
      <p:sp>
        <p:nvSpPr>
          <p:cNvPr id="4" name="Slide Number Placeholder 3">
            <a:extLst>
              <a:ext uri="{FF2B5EF4-FFF2-40B4-BE49-F238E27FC236}">
                <a16:creationId xmlns:a16="http://schemas.microsoft.com/office/drawing/2014/main" id="{DC4ADAAF-BED4-3E6A-9724-FEE4B6FFC3AB}"/>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Graphic 5">
            <a:extLst>
              <a:ext uri="{FF2B5EF4-FFF2-40B4-BE49-F238E27FC236}">
                <a16:creationId xmlns:a16="http://schemas.microsoft.com/office/drawing/2014/main" id="{E01BB8FA-021D-D9B3-8B64-9C67EC74BA09}"/>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428792" y="214154"/>
            <a:ext cx="5215812" cy="5990703"/>
          </a:xfrm>
          <a:prstGeom prst="rect">
            <a:avLst/>
          </a:prstGeom>
        </p:spPr>
      </p:pic>
    </p:spTree>
    <p:extLst>
      <p:ext uri="{BB962C8B-B14F-4D97-AF65-F5344CB8AC3E}">
        <p14:creationId xmlns:p14="http://schemas.microsoft.com/office/powerpoint/2010/main" val="100549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1DDF-A4B7-522E-0D71-A1FA89C0A91D}"/>
              </a:ext>
            </a:extLst>
          </p:cNvPr>
          <p:cNvSpPr>
            <a:spLocks noGrp="1"/>
          </p:cNvSpPr>
          <p:nvPr>
            <p:ph type="title"/>
          </p:nvPr>
        </p:nvSpPr>
        <p:spPr/>
        <p:txBody>
          <a:bodyPr/>
          <a:lstStyle/>
          <a:p>
            <a:r>
              <a:rPr lang="en-IN" b="1" dirty="0"/>
              <a:t>Preliminary Results</a:t>
            </a:r>
          </a:p>
        </p:txBody>
      </p:sp>
      <p:sp>
        <p:nvSpPr>
          <p:cNvPr id="4" name="Slide Number Placeholder 3">
            <a:extLst>
              <a:ext uri="{FF2B5EF4-FFF2-40B4-BE49-F238E27FC236}">
                <a16:creationId xmlns:a16="http://schemas.microsoft.com/office/drawing/2014/main" id="{2BF26779-F87A-A4A9-7ED6-5B4CB71F8F31}"/>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1">
            <a:extLst>
              <a:ext uri="{FF2B5EF4-FFF2-40B4-BE49-F238E27FC236}">
                <a16:creationId xmlns:a16="http://schemas.microsoft.com/office/drawing/2014/main" id="{2D3D2C52-E775-0497-C9CD-4AEF2D63B7AD}"/>
              </a:ext>
            </a:extLst>
          </p:cNvPr>
          <p:cNvSpPr>
            <a:spLocks noGrp="1" noChangeArrowheads="1"/>
          </p:cNvSpPr>
          <p:nvPr>
            <p:ph idx="1"/>
          </p:nvPr>
        </p:nvSpPr>
        <p:spPr bwMode="auto">
          <a:xfrm>
            <a:off x="838200" y="1422031"/>
            <a:ext cx="941614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 experiments 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LEGAL-Flan-t5 model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extractive summarization produced concise summaries with 9</a:t>
            </a:r>
            <a:r>
              <a:rPr lang="en-US" altLang="en-US" sz="1800" dirty="0">
                <a:latin typeface="Times New Roman" panose="02020603050405020304" pitchFamily="18" charset="0"/>
                <a:cs typeface="Times New Roman" panose="02020603050405020304" pitchFamily="18" charset="0"/>
              </a:rPr>
              <a:t>8</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accuracy in retaining critical legal clauses.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identified: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in summarizing complex legal jargon while maintaining legal intent.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Variability in contract structures leading to inconsistencies in extraction.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improvements include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fine-tuning GPT models for better abstractive summarization and incorporating domain-specific training data to enhance accuracy. </a:t>
            </a:r>
          </a:p>
        </p:txBody>
      </p:sp>
    </p:spTree>
    <p:extLst>
      <p:ext uri="{BB962C8B-B14F-4D97-AF65-F5344CB8AC3E}">
        <p14:creationId xmlns:p14="http://schemas.microsoft.com/office/powerpoint/2010/main" val="22512831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6414</TotalTime>
  <Words>1255</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Calibri Light</vt:lpstr>
      <vt:lpstr>Casper</vt:lpstr>
      <vt:lpstr>ff1</vt:lpstr>
      <vt:lpstr>Times New Roman</vt:lpstr>
      <vt:lpstr>1_Office Theme</vt:lpstr>
      <vt:lpstr>2_Office Theme</vt:lpstr>
      <vt:lpstr>Contents Slide Master</vt:lpstr>
      <vt:lpstr>PowerPoint Presentation</vt:lpstr>
      <vt:lpstr>Table of Contents</vt:lpstr>
      <vt:lpstr>Introduction</vt:lpstr>
      <vt:lpstr>Problem Formulation</vt:lpstr>
      <vt:lpstr>Objective of the work </vt:lpstr>
      <vt:lpstr>PowerPoint Presentation</vt:lpstr>
      <vt:lpstr>Methodology</vt:lpstr>
      <vt:lpstr>Methodology</vt:lpstr>
      <vt:lpstr>Preliminary Results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Sneha kumari</cp:lastModifiedBy>
  <cp:revision>509</cp:revision>
  <dcterms:created xsi:type="dcterms:W3CDTF">2019-01-09T10:33:58Z</dcterms:created>
  <dcterms:modified xsi:type="dcterms:W3CDTF">2025-04-03T10:11:22Z</dcterms:modified>
</cp:coreProperties>
</file>