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3"/>
  </p:notesMasterIdLst>
  <p:handoutMasterIdLst>
    <p:handoutMasterId r:id="rId14"/>
  </p:handoutMasterIdLst>
  <p:sldIdLst>
    <p:sldId id="277" r:id="rId4"/>
    <p:sldId id="399" r:id="rId5"/>
    <p:sldId id="400" r:id="rId6"/>
    <p:sldId id="401" r:id="rId7"/>
    <p:sldId id="412" r:id="rId8"/>
    <p:sldId id="411" r:id="rId9"/>
    <p:sldId id="410" r:id="rId10"/>
    <p:sldId id="407" r:id="rId11"/>
    <p:sldId id="40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p:scale>
          <a:sx n="75" d="100"/>
          <a:sy n="75" d="100"/>
        </p:scale>
        <p:origin x="1200" y="2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1/20/2025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583728" y="1351537"/>
            <a:ext cx="7246069" cy="3097226"/>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latin typeface="Times New Roman" panose="02020603050405020304" pitchFamily="18" charset="0"/>
                <a:cs typeface="Times New Roman" panose="02020603050405020304" pitchFamily="18" charset="0"/>
              </a:rPr>
              <a:t>Submitted in the partial fulfillment for the award of the degree of</a:t>
            </a:r>
          </a:p>
          <a:p>
            <a:pPr algn="ctr">
              <a:lnSpc>
                <a:spcPct val="150000"/>
              </a:lnSpc>
            </a:pPr>
            <a:r>
              <a:rPr lang="en-US" sz="2400" b="1" dirty="0">
                <a:solidFill>
                  <a:srgbClr val="000000"/>
                </a:solidFill>
                <a:latin typeface="Times New Roman" panose="02020603050405020304" pitchFamily="18" charset="0"/>
                <a:cs typeface="Times New Roman" panose="02020603050405020304" pitchFamily="18" charset="0"/>
              </a:rPr>
              <a:t>BACHELOR OF ENGINEERING </a:t>
            </a:r>
            <a:endParaRPr lang="en-US" sz="2400" dirty="0">
              <a:solidFill>
                <a:srgbClr val="000000"/>
              </a:solidFill>
              <a:latin typeface="Times New Roman" panose="02020603050405020304" pitchFamily="18" charset="0"/>
              <a:cs typeface="Times New Roman" panose="02020603050405020304" pitchFamily="18" charset="0"/>
            </a:endParaRPr>
          </a:p>
          <a:p>
            <a:pPr algn="ctr">
              <a:lnSpc>
                <a:spcPct val="150000"/>
              </a:lnSpc>
            </a:pPr>
            <a:r>
              <a:rPr lang="en-US" sz="2400" i="1" dirty="0">
                <a:solidFill>
                  <a:srgbClr val="000000"/>
                </a:solidFill>
                <a:latin typeface="Times New Roman" panose="02020603050405020304" pitchFamily="18" charset="0"/>
                <a:cs typeface="Times New Roman" panose="02020603050405020304" pitchFamily="18" charset="0"/>
              </a:rPr>
              <a:t> IN</a:t>
            </a:r>
          </a:p>
          <a:p>
            <a:pPr algn="ctr">
              <a:lnSpc>
                <a:spcPct val="150000"/>
              </a:lnSpc>
            </a:pPr>
            <a:r>
              <a:rPr lang="en-US" sz="2400" dirty="0">
                <a:solidFill>
                  <a:srgbClr val="000000"/>
                </a:solidFill>
                <a:latin typeface="Times New Roman" panose="02020603050405020304" pitchFamily="18" charset="0"/>
                <a:cs typeface="Times New Roman" panose="02020603050405020304" pitchFamily="18" charset="0"/>
              </a:rPr>
              <a:t>Computer Science Engineering in Artificial Intelligence and Machine Learning</a:t>
            </a: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62349"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2800" b="1" dirty="0">
                <a:latin typeface="Times New Roman" panose="02020603050405020304" pitchFamily="18" charset="0"/>
                <a:cs typeface="Times New Roman" panose="02020603050405020304" pitchFamily="18" charset="0"/>
              </a:rPr>
              <a:t>AI Powered Legal Document Summarizer</a:t>
            </a:r>
            <a:endParaRPr lang="en-US" sz="2800" dirty="0">
              <a:latin typeface="Times New Roman" panose="02020603050405020304" pitchFamily="18" charset="0"/>
              <a:cs typeface="Times New Roman" panose="020206030504050203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816676" y="4477001"/>
            <a:ext cx="3800148" cy="1477328"/>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Submitted by: </a:t>
            </a:r>
          </a:p>
          <a:p>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SNEHA KUMARI 21BCS5019</a:t>
            </a:r>
          </a:p>
          <a:p>
            <a:endParaRPr lang="en-US" sz="1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HEMANTHI NAIDU 21BCS5239</a:t>
            </a:r>
          </a:p>
        </p:txBody>
      </p:sp>
      <p:sp>
        <p:nvSpPr>
          <p:cNvPr id="6" name="TextBox 5"/>
          <p:cNvSpPr txBox="1"/>
          <p:nvPr/>
        </p:nvSpPr>
        <p:spPr>
          <a:xfrm>
            <a:off x="7681250" y="4725655"/>
            <a:ext cx="3095976" cy="1015663"/>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Under the Supervision of: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Dr. Prianka </a:t>
            </a:r>
            <a:r>
              <a:rPr lang="en-US" sz="2000" dirty="0" err="1">
                <a:latin typeface="Times New Roman" panose="02020603050405020304" pitchFamily="18" charset="0"/>
                <a:cs typeface="Times New Roman" panose="02020603050405020304" pitchFamily="18" charset="0"/>
              </a:rPr>
              <a:t>kaushik</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6502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Table of Contents</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endParaRPr lang="en-US" spc="-10" dirty="0">
              <a:latin typeface="Times New Roman"/>
              <a:cs typeface="Times New Roman"/>
            </a:endParaRP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276" y="87373"/>
            <a:ext cx="10515600" cy="1325563"/>
          </a:xfrm>
        </p:spPr>
        <p:txBody>
          <a:bodyPr/>
          <a:lstStyle/>
          <a:p>
            <a:r>
              <a:rPr lang="en-US"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678559" y="1105862"/>
            <a:ext cx="11331625" cy="4992565"/>
          </a:xfrm>
        </p:spPr>
        <p:txBody>
          <a:bodyPr>
            <a:noAutofit/>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Legal documents are inherently complex, lengthy, and filled with technical jargon, making them challenging to review and understand efficiently. Lawyers, corporate legal teams, and even individuals often face the daunting task of sifting through volumes of legal texts to extract relevant information, such as obligations, clauses, or deadlines. This process is time-consuming and prone to human error, which can lead to oversight of critical details. The AI-Powered Legal Document Summarizer aims to address this challenge by leveraging advanced natural language processing (NLP) and artificial intelligence (AI) techniques. The project will create an innovative tool capable of analyzing legal documents, identifying key information, and providing accurate, concise summaries tailored to the needs of the user.</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pic>
        <p:nvPicPr>
          <p:cNvPr id="1030" name="Picture 6" descr="Integrated wearable smart sensor system for real-time multi-parameter  respiration health monitoring - ScienceDirect">
            <a:extLst>
              <a:ext uri="{FF2B5EF4-FFF2-40B4-BE49-F238E27FC236}">
                <a16:creationId xmlns:a16="http://schemas.microsoft.com/office/drawing/2014/main" id="{938DC5EB-E3B6-CB19-ED92-F6AE99401C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0467" y="0"/>
            <a:ext cx="3191435" cy="3191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Formulation</a:t>
            </a: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
        <p:nvSpPr>
          <p:cNvPr id="7" name="Rectangle 3">
            <a:extLst>
              <a:ext uri="{FF2B5EF4-FFF2-40B4-BE49-F238E27FC236}">
                <a16:creationId xmlns:a16="http://schemas.microsoft.com/office/drawing/2014/main" id="{7837D72F-4CD0-F84B-DC16-FF31FDC8BA07}"/>
              </a:ext>
            </a:extLst>
          </p:cNvPr>
          <p:cNvSpPr>
            <a:spLocks noGrp="1" noChangeArrowheads="1"/>
          </p:cNvSpPr>
          <p:nvPr>
            <p:ph idx="1"/>
          </p:nvPr>
        </p:nvSpPr>
        <p:spPr bwMode="auto">
          <a:xfrm>
            <a:off x="748553" y="1366163"/>
            <a:ext cx="10385612"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Time Consumption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Reviewing legal documents can take hours or even days, particularly for lengthy contracts, agreements, or court rulings.</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b="1" dirty="0">
                <a:latin typeface="Arial" panose="020B0604020202020204" pitchFamily="34" charset="0"/>
              </a:rPr>
              <a:t>2.</a:t>
            </a:r>
            <a:r>
              <a:rPr kumimoji="0" lang="en-US" altLang="en-US" sz="1800" b="1" i="0" u="none" strike="noStrike" cap="none" normalizeH="0" baseline="0" dirty="0">
                <a:ln>
                  <a:noFill/>
                </a:ln>
                <a:solidFill>
                  <a:schemeClr val="tx1"/>
                </a:solidFill>
                <a:effectLst/>
                <a:latin typeface="Arial" panose="020B0604020202020204" pitchFamily="34" charset="0"/>
              </a:rPr>
              <a:t>Complexity of Legal Language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Legal documents use specialized terminology and intricate sentence structures that are difficult for non-experts to understand.</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3.Human Error</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Important clauses, deadlines, or exceptions might be overlooked due to fatigue or oversight during manual review.</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4.Scalability Challenges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As the volume of legal documentation grows, it becomes increasingly difficult to manage and review them within tight deadlines.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5.Accessibility Barriers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Non-legal professionals or individuals find it challenging to comprehend legal documents, leading to a dependency on legal advisors, which increases costs.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6.Cost Implications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Hiring legal professionals or dedicating internal resources to document review can be expensive, especially for small businesses or individuals.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6FFFD4-B893-0B8D-7A4C-C2216CD47B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04E277-F159-BDA7-B11A-1C15CA091DC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Objective of the work </a:t>
            </a:r>
          </a:p>
        </p:txBody>
      </p:sp>
      <p:sp>
        <p:nvSpPr>
          <p:cNvPr id="4" name="Slide Number Placeholder 3">
            <a:extLst>
              <a:ext uri="{FF2B5EF4-FFF2-40B4-BE49-F238E27FC236}">
                <a16:creationId xmlns:a16="http://schemas.microsoft.com/office/drawing/2014/main" id="{D56E36B6-5F75-47D7-8045-65B649F2605E}"/>
              </a:ext>
            </a:extLst>
          </p:cNvPr>
          <p:cNvSpPr>
            <a:spLocks noGrp="1"/>
          </p:cNvSpPr>
          <p:nvPr>
            <p:ph type="sldNum" sz="quarter" idx="12"/>
          </p:nvPr>
        </p:nvSpPr>
        <p:spPr/>
        <p:txBody>
          <a:bodyPr/>
          <a:lstStyle/>
          <a:p>
            <a:fld id="{BDCDBBEF-AA6C-4BA6-85B2-A17D7F280E38}" type="slidenum">
              <a:rPr lang="en-US" smtClean="0"/>
              <a:pPr/>
              <a:t>5</a:t>
            </a:fld>
            <a:endParaRPr lang="en-US"/>
          </a:p>
        </p:txBody>
      </p:sp>
      <p:sp>
        <p:nvSpPr>
          <p:cNvPr id="7" name="Rectangle 3">
            <a:extLst>
              <a:ext uri="{FF2B5EF4-FFF2-40B4-BE49-F238E27FC236}">
                <a16:creationId xmlns:a16="http://schemas.microsoft.com/office/drawing/2014/main" id="{A6B9D8AB-2DE7-0CE3-8DD3-D290A1295B7D}"/>
              </a:ext>
            </a:extLst>
          </p:cNvPr>
          <p:cNvSpPr>
            <a:spLocks noGrp="1" noChangeArrowheads="1"/>
          </p:cNvSpPr>
          <p:nvPr>
            <p:ph idx="1"/>
          </p:nvPr>
        </p:nvSpPr>
        <p:spPr bwMode="auto">
          <a:xfrm>
            <a:off x="748553" y="1738064"/>
            <a:ext cx="10385612" cy="4611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Tx/>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Efficiency Improvement :  Automate the summarization of legal documents to significantly reduce the time spent on manual review.</a:t>
            </a:r>
          </a:p>
          <a:p>
            <a:pPr marL="342900" marR="0" lvl="0" indent="-342900" algn="l" defTabSz="914400" rtl="0" eaLnBrk="0" fontAlgn="base" latinLnBrk="0" hangingPunct="0">
              <a:lnSpc>
                <a:spcPct val="150000"/>
              </a:lnSpc>
              <a:spcBef>
                <a:spcPct val="0"/>
              </a:spcBef>
              <a:spcAft>
                <a:spcPct val="0"/>
              </a:spcAft>
              <a:buClrTx/>
              <a:buSzTx/>
              <a:buFontTx/>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Accurate Summarization : Ensure that the generated summaries retain the meaning, intent, and critical legal details of the original text.</a:t>
            </a:r>
          </a:p>
          <a:p>
            <a:pPr marL="342900" marR="0" lvl="0" indent="-342900" algn="l" defTabSz="914400" rtl="0" eaLnBrk="0" fontAlgn="base" latinLnBrk="0" hangingPunct="0">
              <a:lnSpc>
                <a:spcPct val="150000"/>
              </a:lnSpc>
              <a:spcBef>
                <a:spcPct val="0"/>
              </a:spcBef>
              <a:spcAft>
                <a:spcPct val="0"/>
              </a:spcAft>
              <a:buClrTx/>
              <a:buSzTx/>
              <a:buFontTx/>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Adaptability to Various Legal Domains :  Develop a versatile tool capable of processing documents across different legal areas, such as contracts, compliance reports, court judgments, and NDAs.</a:t>
            </a:r>
          </a:p>
          <a:p>
            <a:pPr marL="342900" marR="0" lvl="0" indent="-342900" algn="l" defTabSz="914400" rtl="0" eaLnBrk="0" fontAlgn="base" latinLnBrk="0" hangingPunct="0">
              <a:lnSpc>
                <a:spcPct val="150000"/>
              </a:lnSpc>
              <a:spcBef>
                <a:spcPct val="0"/>
              </a:spcBef>
              <a:spcAft>
                <a:spcPct val="0"/>
              </a:spcAft>
              <a:buClrTx/>
              <a:buSzTx/>
              <a:buFontTx/>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Scalability and Performance: Design the system to handle high document volumes and deliver real-time or near-real-time summarization.</a:t>
            </a:r>
          </a:p>
          <a:p>
            <a:pPr marL="342900" marR="0" lvl="0" indent="-342900" algn="l" defTabSz="914400" rtl="0" eaLnBrk="0" fontAlgn="base" latinLnBrk="0" hangingPunct="0">
              <a:lnSpc>
                <a:spcPct val="150000"/>
              </a:lnSpc>
              <a:spcBef>
                <a:spcPct val="0"/>
              </a:spcBef>
              <a:spcAft>
                <a:spcPct val="0"/>
              </a:spcAft>
              <a:buClrTx/>
              <a:buSzTx/>
              <a:buFontTx/>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Data Privacy and Security: Implement stringent data privacy measures and ensure compliance with regulations like GDPR and HIPAA.</a:t>
            </a:r>
          </a:p>
        </p:txBody>
      </p:sp>
    </p:spTree>
    <p:extLst>
      <p:ext uri="{BB962C8B-B14F-4D97-AF65-F5344CB8AC3E}">
        <p14:creationId xmlns:p14="http://schemas.microsoft.com/office/powerpoint/2010/main" val="3554603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3"/>
            <a:ext cx="10515600" cy="1325563"/>
          </a:xfrm>
        </p:spPr>
        <p:txBody>
          <a:bodyPr/>
          <a:lstStyle/>
          <a:p>
            <a:r>
              <a:rPr lang="en-US"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488768" y="1568766"/>
            <a:ext cx="11214464" cy="4921681"/>
          </a:xfrm>
        </p:spPr>
        <p:txBody>
          <a:bodyPr>
            <a:noAutofit/>
          </a:bodyPr>
          <a:lstStyle/>
          <a:p>
            <a:r>
              <a:rPr lang="en-US" dirty="0"/>
              <a:t>The </a:t>
            </a:r>
            <a:r>
              <a:rPr lang="en-US" b="1" dirty="0"/>
              <a:t>AI-Powered Legal Document Summarizer</a:t>
            </a:r>
            <a:r>
              <a:rPr lang="en-US" dirty="0"/>
              <a:t> represents a transformative solution to the challenges of processing and understanding legal documents.</a:t>
            </a:r>
          </a:p>
          <a:p>
            <a:r>
              <a:rPr lang="en-US" dirty="0"/>
              <a:t>Key features such as support for diverse document formats, customization options, and seamless integration capabilities ensure the tool's versatility and scalability. Additionally, its focus on data security and compliance with regulations like GDPR builds user trust in handling sensitive legal information.</a:t>
            </a:r>
          </a:p>
          <a:p>
            <a:r>
              <a:rPr lang="en-US" dirty="0"/>
              <a:t>By automating and streamlining the document review process, the AI-powered summarizer not only improves productivity but also empowers users to make informed decisions with confidence.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1792579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3"/>
            <a:ext cx="10515600" cy="1325563"/>
          </a:xfrm>
        </p:spPr>
        <p:txBody>
          <a:bodyPr/>
          <a:lstStyle/>
          <a:p>
            <a:r>
              <a:rPr lang="en-US" b="1" dirty="0">
                <a:latin typeface="Times New Roman" panose="02020603050405020304" pitchFamily="18" charset="0"/>
                <a:cs typeface="Times New Roman" panose="02020603050405020304" pitchFamily="18" charset="0"/>
              </a:rPr>
              <a:t>Future Scope</a:t>
            </a:r>
          </a:p>
        </p:txBody>
      </p:sp>
      <p:sp>
        <p:nvSpPr>
          <p:cNvPr id="3" name="Content Placeholder 2"/>
          <p:cNvSpPr>
            <a:spLocks noGrp="1"/>
          </p:cNvSpPr>
          <p:nvPr>
            <p:ph idx="1"/>
          </p:nvPr>
        </p:nvSpPr>
        <p:spPr>
          <a:xfrm>
            <a:off x="294640" y="1568766"/>
            <a:ext cx="11408592" cy="4921681"/>
          </a:xfrm>
        </p:spPr>
        <p:txBody>
          <a:bodyPr>
            <a:noAutofit/>
          </a:bodyPr>
          <a:lstStyle/>
          <a:p>
            <a:pPr>
              <a:buFont typeface="+mj-lt"/>
              <a:buAutoNum type="arabicPeriod"/>
            </a:pPr>
            <a:r>
              <a:rPr lang="en-US" sz="2000" b="1" dirty="0"/>
              <a:t>Advanced Legal Reasoning: </a:t>
            </a:r>
            <a:r>
              <a:rPr lang="en-US" sz="2000" dirty="0"/>
              <a:t>Incorporate AI models capable of reasoning over legal texts to identify potential conflicts, inconsistencies, or risks in agreements and contracts.</a:t>
            </a:r>
          </a:p>
          <a:p>
            <a:pPr>
              <a:buFont typeface="+mj-lt"/>
              <a:buAutoNum type="arabicPeriod"/>
            </a:pPr>
            <a:r>
              <a:rPr lang="en-US" sz="2000" b="1" dirty="0"/>
              <a:t>Multilingual Support : </a:t>
            </a:r>
            <a:r>
              <a:rPr lang="en-US" sz="2000" dirty="0"/>
              <a:t>Enable summarization of legal documents in multiple languages to cater to international clients and jurisdictions.</a:t>
            </a:r>
          </a:p>
          <a:p>
            <a:pPr>
              <a:buFont typeface="+mj-lt"/>
              <a:buAutoNum type="arabicPeriod"/>
            </a:pPr>
            <a:r>
              <a:rPr lang="en-US" sz="2000" b="1" dirty="0"/>
              <a:t>Domain-Specific Customization : </a:t>
            </a:r>
            <a:r>
              <a:rPr lang="en-US" sz="2000" dirty="0"/>
              <a:t>Develop tailored models for specific legal fields, such as intellectual property law, tax law, criminal law, or real estate law.</a:t>
            </a:r>
          </a:p>
          <a:p>
            <a:pPr>
              <a:buFont typeface="+mj-lt"/>
              <a:buAutoNum type="arabicPeriod"/>
            </a:pPr>
            <a:r>
              <a:rPr lang="en-US" sz="2000" b="1" dirty="0"/>
              <a:t> Predictive Insights and Analytics : </a:t>
            </a:r>
            <a:r>
              <a:rPr lang="en-US" sz="2000" dirty="0"/>
              <a:t>Integrate predictive analytics to provide insights, such as potential outcomes of legal disputes based on precedent analysis or compliance risks.</a:t>
            </a:r>
          </a:p>
          <a:p>
            <a:pPr>
              <a:buFont typeface="+mj-lt"/>
              <a:buAutoNum type="arabicPeriod"/>
            </a:pPr>
            <a:r>
              <a:rPr lang="en-US" sz="2000" b="1" dirty="0"/>
              <a:t>Collaborative Features : </a:t>
            </a:r>
            <a:r>
              <a:rPr lang="en-US" sz="2000" dirty="0"/>
              <a:t>Introduce real-time collaboration tools for teams to annotate, comment, and edit summaries within the platform.</a:t>
            </a:r>
          </a:p>
          <a:p>
            <a:pPr>
              <a:buFont typeface="+mj-lt"/>
              <a:buAutoNum type="arabicPeriod"/>
            </a:pPr>
            <a:r>
              <a:rPr lang="en-US" sz="2000" b="1" dirty="0"/>
              <a:t>Voice Integration : </a:t>
            </a:r>
            <a:r>
              <a:rPr lang="en-US" sz="2000" dirty="0"/>
              <a:t>Enable voice-controlled interaction for document review, summarization requests, and key point explanations using natural language interfaces.</a:t>
            </a:r>
          </a:p>
          <a:p>
            <a:pPr>
              <a:buFont typeface="+mj-lt"/>
              <a:buAutoNum type="arabicPeriod"/>
            </a:pPr>
            <a:r>
              <a:rPr lang="en-US" sz="2000" b="1" dirty="0"/>
              <a:t>Blockchain Integration : </a:t>
            </a:r>
            <a:r>
              <a:rPr lang="en-US" sz="2000" dirty="0"/>
              <a:t>Leverage blockchain to ensure the authenticity and integrity of legal documents by providing tamper-proof audit trails.</a:t>
            </a:r>
          </a:p>
          <a:p>
            <a:pPr>
              <a:buFont typeface="+mj-lt"/>
              <a:buAutoNum type="arabicPeriod"/>
            </a:pPr>
            <a:r>
              <a:rPr lang="en-US" sz="2000" b="1" dirty="0"/>
              <a:t>Adaptive Learning: </a:t>
            </a:r>
            <a:r>
              <a:rPr lang="en-US" sz="2000" dirty="0"/>
              <a:t>Implement continuous learning systems where the AI improves its summarization capabilities based on user feedback and evolving legal standards.</a:t>
            </a:r>
          </a:p>
          <a:p>
            <a:pPr marL="342900" indent="-342900">
              <a:buFont typeface="+mj-lt"/>
              <a:buAutoNum type="arabicPeriod"/>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200556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748553" y="1440143"/>
            <a:ext cx="10515600" cy="5052732"/>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[1] T. Smith, J. (2018). "Simplifying Legal Jargon for Improved Accessibility." Journal of Legal Technology,</a:t>
            </a:r>
          </a:p>
          <a:p>
            <a:pPr marL="0" indent="0">
              <a:buNone/>
            </a:pPr>
            <a:r>
              <a:rPr lang="en-US" sz="2200" dirty="0">
                <a:latin typeface="Times New Roman" panose="02020603050405020304" pitchFamily="18" charset="0"/>
                <a:cs typeface="Times New Roman" panose="02020603050405020304" pitchFamily="18" charset="0"/>
              </a:rPr>
              <a:t>14(2), 87-104.</a:t>
            </a:r>
          </a:p>
          <a:p>
            <a:pPr marL="0" indent="0">
              <a:buNone/>
            </a:pPr>
            <a:r>
              <a:rPr lang="en-US" sz="2200" dirty="0">
                <a:latin typeface="Times New Roman" panose="02020603050405020304" pitchFamily="18" charset="0"/>
                <a:cs typeface="Times New Roman" panose="02020603050405020304" pitchFamily="18" charset="0"/>
              </a:rPr>
              <a:t>[2] Jones, A., &amp; Patel, R. (2019). "Access to Legal Resources for Small Businesses: Current Challenges and</a:t>
            </a:r>
          </a:p>
          <a:p>
            <a:pPr marL="0" indent="0">
              <a:buNone/>
            </a:pPr>
            <a:r>
              <a:rPr lang="en-US" sz="2200" dirty="0">
                <a:latin typeface="Times New Roman" panose="02020603050405020304" pitchFamily="18" charset="0"/>
                <a:cs typeface="Times New Roman" panose="02020603050405020304" pitchFamily="18" charset="0"/>
              </a:rPr>
              <a:t>Future Solutions." Legal Innovation Quarterly, 21(3), 201-218.</a:t>
            </a:r>
          </a:p>
          <a:p>
            <a:pPr marL="0" indent="0">
              <a:buNone/>
            </a:pPr>
            <a:r>
              <a:rPr lang="en-US" sz="2200" dirty="0">
                <a:latin typeface="Times New Roman" panose="02020603050405020304" pitchFamily="18" charset="0"/>
                <a:cs typeface="Times New Roman" panose="02020603050405020304" pitchFamily="18" charset="0"/>
              </a:rPr>
              <a:t>[3] Brown, M., et al. (2020). "AI in Legal Document Generation: A Comprehensive Review." International</a:t>
            </a:r>
          </a:p>
          <a:p>
            <a:pPr marL="0" indent="0">
              <a:buNone/>
            </a:pPr>
            <a:r>
              <a:rPr lang="en-US" sz="2200" dirty="0">
                <a:latin typeface="Times New Roman" panose="02020603050405020304" pitchFamily="18" charset="0"/>
                <a:cs typeface="Times New Roman" panose="02020603050405020304" pitchFamily="18" charset="0"/>
              </a:rPr>
              <a:t>Journal of Artificial Intelligence in Law, 32(1), 45-63.</a:t>
            </a:r>
          </a:p>
          <a:p>
            <a:pPr marL="0" indent="0">
              <a:buNone/>
            </a:pPr>
            <a:r>
              <a:rPr lang="en-US" sz="2200" dirty="0">
                <a:latin typeface="Times New Roman" panose="02020603050405020304" pitchFamily="18" charset="0"/>
                <a:cs typeface="Times New Roman" panose="02020603050405020304" pitchFamily="18" charset="0"/>
              </a:rPr>
              <a:t>[4] Johnson, K., &amp; Lee, S. (2017). "Ethical Considerations in Legal Tech: Ensuring Fairness and Privacy."</a:t>
            </a:r>
          </a:p>
          <a:p>
            <a:pPr marL="0" indent="0">
              <a:buNone/>
            </a:pPr>
            <a:r>
              <a:rPr lang="en-US" sz="2200" dirty="0">
                <a:latin typeface="Times New Roman" panose="02020603050405020304" pitchFamily="18" charset="0"/>
                <a:cs typeface="Times New Roman" panose="02020603050405020304" pitchFamily="18" charset="0"/>
              </a:rPr>
              <a:t>Journal of Ethics in Technology, 9(4), 321-340.</a:t>
            </a: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191225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62767"/>
            <a:ext cx="10515600" cy="5042198"/>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[5] Williams, P., \&amp; Gupta, N. (2019). "Comparative Analysis of Legal Tech Platforms: Strengths </a:t>
            </a:r>
            <a:r>
              <a:rPr lang="en-US" sz="2200" dirty="0" err="1">
                <a:latin typeface="Times New Roman" panose="02020603050405020304" pitchFamily="18" charset="0"/>
                <a:cs typeface="Times New Roman" panose="02020603050405020304" pitchFamily="18" charset="0"/>
              </a:rPr>
              <a:t>andLimitations</a:t>
            </a:r>
            <a:r>
              <a:rPr lang="en-US" sz="2200" dirty="0">
                <a:latin typeface="Times New Roman" panose="02020603050405020304" pitchFamily="18" charset="0"/>
                <a:cs typeface="Times New Roman" panose="02020603050405020304" pitchFamily="18" charset="0"/>
              </a:rPr>
              <a:t>." LegalTech Journal, 25(2), 150-168.</a:t>
            </a:r>
          </a:p>
          <a:p>
            <a:pPr marL="0" indent="0">
              <a:buNone/>
            </a:pPr>
            <a:r>
              <a:rPr lang="en-US" sz="2200" dirty="0">
                <a:latin typeface="Times New Roman" panose="02020603050405020304" pitchFamily="18" charset="0"/>
                <a:cs typeface="Times New Roman" panose="02020603050405020304" pitchFamily="18" charset="0"/>
              </a:rPr>
              <a:t>[6] Legal Tech Association. (2022). "Standards for Ethical AI in Legal Technology."</a:t>
            </a:r>
          </a:p>
          <a:p>
            <a:pPr marL="0" indent="0">
              <a:buNone/>
            </a:pPr>
            <a:r>
              <a:rPr lang="en-US" sz="2200" dirty="0">
                <a:latin typeface="Times New Roman" panose="02020603050405020304" pitchFamily="18" charset="0"/>
                <a:cs typeface="Times New Roman" panose="02020603050405020304" pitchFamily="18" charset="0"/>
              </a:rPr>
              <a:t>[7] Custom Trained GPT Documentation. (2022). Custom Trained GPT</a:t>
            </a:r>
          </a:p>
          <a:p>
            <a:pPr marL="0" indent="0">
              <a:buNone/>
            </a:pPr>
            <a:r>
              <a:rPr lang="en-US" sz="2200" dirty="0">
                <a:latin typeface="Times New Roman" panose="02020603050405020304" pitchFamily="18" charset="0"/>
                <a:cs typeface="Times New Roman" panose="02020603050405020304" pitchFamily="18" charset="0"/>
              </a:rPr>
              <a:t>[8] LegalTech India Report. (2021). "Current Trends and Future Prospects in the Indian Legal Tech Market." LegalTech Insights, 12-34.</a:t>
            </a: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185637710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6237</TotalTime>
  <Words>1002</Words>
  <Application>Microsoft Office PowerPoint</Application>
  <PresentationFormat>Widescreen</PresentationFormat>
  <Paragraphs>77</Paragraphs>
  <Slides>9</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9</vt:i4>
      </vt:variant>
    </vt:vector>
  </HeadingPairs>
  <TitlesOfParts>
    <vt:vector size="17" baseType="lpstr">
      <vt:lpstr>Arial</vt:lpstr>
      <vt:lpstr>Calibri</vt:lpstr>
      <vt:lpstr>Calibri Light</vt:lpstr>
      <vt:lpstr>Casper</vt:lpstr>
      <vt:lpstr>Times New Roman</vt:lpstr>
      <vt:lpstr>1_Office Theme</vt:lpstr>
      <vt:lpstr>2_Office Theme</vt:lpstr>
      <vt:lpstr>Contents Slide Master</vt:lpstr>
      <vt:lpstr>PowerPoint Presentation</vt:lpstr>
      <vt:lpstr>Table of Contents</vt:lpstr>
      <vt:lpstr>Introduction</vt:lpstr>
      <vt:lpstr>Problem Formulation</vt:lpstr>
      <vt:lpstr>Objective of the work </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sneha singh</cp:lastModifiedBy>
  <cp:revision>502</cp:revision>
  <dcterms:created xsi:type="dcterms:W3CDTF">2019-01-09T10:33:58Z</dcterms:created>
  <dcterms:modified xsi:type="dcterms:W3CDTF">2025-01-20T06:40:50Z</dcterms:modified>
</cp:coreProperties>
</file>