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3"/>
  </p:notesMasterIdLst>
  <p:handoutMasterIdLst>
    <p:handoutMasterId r:id="rId14"/>
  </p:handoutMasterIdLst>
  <p:sldIdLst>
    <p:sldId id="277" r:id="rId4"/>
    <p:sldId id="399" r:id="rId5"/>
    <p:sldId id="400" r:id="rId6"/>
    <p:sldId id="401" r:id="rId7"/>
    <p:sldId id="402" r:id="rId8"/>
    <p:sldId id="411" r:id="rId9"/>
    <p:sldId id="410" r:id="rId10"/>
    <p:sldId id="407" r:id="rId11"/>
    <p:sldId id="40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85" d="100"/>
          <a:sy n="85" d="100"/>
        </p:scale>
        <p:origin x="816"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8/21/2024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8/21/2024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583728" y="1351537"/>
            <a:ext cx="7246069" cy="3097226"/>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latin typeface="Times New Roman" panose="02020603050405020304" pitchFamily="18" charset="0"/>
                <a:cs typeface="Times New Roman" panose="02020603050405020304" pitchFamily="18" charset="0"/>
              </a:rPr>
              <a:t>Submitted in the partial fulfillment for the award of the degree of</a:t>
            </a:r>
          </a:p>
          <a:p>
            <a:pPr algn="ctr">
              <a:lnSpc>
                <a:spcPct val="150000"/>
              </a:lnSpc>
            </a:pPr>
            <a:r>
              <a:rPr lang="en-US" sz="2400" b="1" dirty="0">
                <a:solidFill>
                  <a:srgbClr val="000000"/>
                </a:solidFill>
                <a:latin typeface="Times New Roman" panose="02020603050405020304" pitchFamily="18" charset="0"/>
                <a:cs typeface="Times New Roman" panose="02020603050405020304" pitchFamily="18" charset="0"/>
              </a:rPr>
              <a:t>BACHELOR OF ENGINEERING </a:t>
            </a:r>
            <a:endParaRPr lang="en-US" sz="2400" dirty="0">
              <a:solidFill>
                <a:srgbClr val="000000"/>
              </a:solidFill>
              <a:latin typeface="Times New Roman" panose="02020603050405020304" pitchFamily="18" charset="0"/>
              <a:cs typeface="Times New Roman" panose="02020603050405020304" pitchFamily="18" charset="0"/>
            </a:endParaRPr>
          </a:p>
          <a:p>
            <a:pPr algn="ctr">
              <a:lnSpc>
                <a:spcPct val="150000"/>
              </a:lnSpc>
            </a:pPr>
            <a:r>
              <a:rPr lang="en-US" sz="2400" i="1" dirty="0">
                <a:solidFill>
                  <a:srgbClr val="000000"/>
                </a:solidFill>
                <a:latin typeface="Times New Roman" panose="02020603050405020304" pitchFamily="18" charset="0"/>
                <a:cs typeface="Times New Roman" panose="02020603050405020304" pitchFamily="18" charset="0"/>
              </a:rPr>
              <a:t> IN</a:t>
            </a:r>
          </a:p>
          <a:p>
            <a:pPr algn="ctr">
              <a:lnSpc>
                <a:spcPct val="150000"/>
              </a:lnSpc>
            </a:pPr>
            <a:r>
              <a:rPr lang="en-US" sz="2400" dirty="0">
                <a:solidFill>
                  <a:srgbClr val="000000"/>
                </a:solidFill>
                <a:latin typeface="Times New Roman" panose="02020603050405020304" pitchFamily="18" charset="0"/>
                <a:cs typeface="Times New Roman" panose="02020603050405020304" pitchFamily="18" charset="0"/>
              </a:rPr>
              <a:t>Computer Science Engineering in Artificial Intelligence and Machine Learning</a:t>
            </a: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62349"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2800" b="1" dirty="0">
                <a:latin typeface="Times New Roman" panose="02020603050405020304" pitchFamily="18" charset="0"/>
                <a:cs typeface="Times New Roman" panose="02020603050405020304" pitchFamily="18" charset="0"/>
              </a:rPr>
              <a:t>Challenges in Integrating Data Analytics in Small Businesses</a:t>
            </a:r>
            <a:endParaRPr lang="en-US" sz="2800" dirty="0">
              <a:latin typeface="Times New Roman" panose="02020603050405020304" pitchFamily="18" charset="0"/>
              <a:cs typeface="Times New Roman" panose="020206030504050203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816676" y="4477001"/>
            <a:ext cx="3800148" cy="147732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Submitted by: </a:t>
            </a:r>
          </a:p>
          <a:p>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SNEHA KUMARI 21BCS5019</a:t>
            </a:r>
          </a:p>
          <a:p>
            <a:endParaRPr lang="en-US" sz="1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HEMANTHI NAIDU 21BCS5239</a:t>
            </a:r>
          </a:p>
        </p:txBody>
      </p:sp>
      <p:sp>
        <p:nvSpPr>
          <p:cNvPr id="6" name="TextBox 5"/>
          <p:cNvSpPr txBox="1"/>
          <p:nvPr/>
        </p:nvSpPr>
        <p:spPr>
          <a:xfrm>
            <a:off x="7681250" y="4725655"/>
            <a:ext cx="3095976" cy="1015663"/>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Under the Supervision of: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Dr. Prianka </a:t>
            </a:r>
            <a:r>
              <a:rPr lang="en-US" sz="2000" dirty="0" err="1">
                <a:latin typeface="Times New Roman" panose="02020603050405020304" pitchFamily="18" charset="0"/>
                <a:cs typeface="Times New Roman" panose="02020603050405020304" pitchFamily="18" charset="0"/>
              </a:rPr>
              <a:t>kaushik</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6502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Table of Contents</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endParaRPr lang="en-US" spc="-10" dirty="0">
              <a:latin typeface="Times New Roman"/>
              <a:cs typeface="Times New Roman"/>
            </a:endParaRP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750277" y="1500309"/>
            <a:ext cx="8071506" cy="4992565"/>
          </a:xfrm>
        </p:spPr>
        <p:txBody>
          <a:bodyPr>
            <a:noAutofit/>
          </a:bodyPr>
          <a:lstStyle/>
          <a:p>
            <a:pPr>
              <a:lnSpc>
                <a:spcPct val="150000"/>
              </a:lnSpc>
            </a:pPr>
            <a:r>
              <a:rPr lang="en-US" sz="2400" dirty="0">
                <a:latin typeface="Times New Roman" panose="02020603050405020304" pitchFamily="18" charset="0"/>
                <a:cs typeface="Times New Roman" panose="02020603050405020304" pitchFamily="18" charset="0"/>
              </a:rPr>
              <a:t> Small businesses, despite their resource constraints, can benefit significantly from leveraging data-driven insights.</a:t>
            </a:r>
          </a:p>
          <a:p>
            <a:pPr>
              <a:lnSpc>
                <a:spcPct val="150000"/>
              </a:lnSpc>
            </a:pPr>
            <a:r>
              <a:rPr lang="en-US" sz="2400" dirty="0">
                <a:latin typeface="Times New Roman" panose="02020603050405020304" pitchFamily="18" charset="0"/>
                <a:cs typeface="Times New Roman" panose="02020603050405020304" pitchFamily="18" charset="0"/>
              </a:rPr>
              <a:t>Enables businesses to make informed decisions, optimize processes, and identify growth opportunities.</a:t>
            </a:r>
          </a:p>
          <a:p>
            <a:pPr>
              <a:lnSpc>
                <a:spcPct val="150000"/>
              </a:lnSpc>
            </a:pPr>
            <a:r>
              <a:rPr lang="en-US" sz="2400" dirty="0">
                <a:latin typeface="Times New Roman" panose="02020603050405020304" pitchFamily="18" charset="0"/>
                <a:cs typeface="Times New Roman" panose="02020603050405020304" pitchFamily="18" charset="0"/>
              </a:rPr>
              <a:t>For small businesses, data analytics can level the playing field by providing actionable insights that lead to better outcomes.</a:t>
            </a:r>
          </a:p>
          <a:p>
            <a:pPr>
              <a:lnSpc>
                <a:spcPct val="150000"/>
              </a:lnSpc>
            </a:pPr>
            <a:r>
              <a:rPr lang="en-US" sz="2400" dirty="0">
                <a:latin typeface="Times New Roman" panose="02020603050405020304" pitchFamily="18" charset="0"/>
                <a:cs typeface="Times New Roman" panose="02020603050405020304" pitchFamily="18" charset="0"/>
              </a:rPr>
              <a:t>Helps small business owners make informed choices based on data rather than intuition.</a:t>
            </a:r>
          </a:p>
          <a:p>
            <a:pPr>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pic>
        <p:nvPicPr>
          <p:cNvPr id="1030" name="Picture 6" descr="Integrated wearable smart sensor system for real-time multi-parameter  respiration health monitoring - ScienceDirect">
            <a:extLst>
              <a:ext uri="{FF2B5EF4-FFF2-40B4-BE49-F238E27FC236}">
                <a16:creationId xmlns:a16="http://schemas.microsoft.com/office/drawing/2014/main" id="{938DC5EB-E3B6-CB19-ED92-F6AE99401C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0467" y="0"/>
            <a:ext cx="3191435" cy="3191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Formulation</a:t>
            </a:r>
          </a:p>
        </p:txBody>
      </p:sp>
      <p:sp>
        <p:nvSpPr>
          <p:cNvPr id="3" name="Content Placeholder 2"/>
          <p:cNvSpPr>
            <a:spLocks noGrp="1"/>
          </p:cNvSpPr>
          <p:nvPr>
            <p:ph idx="1"/>
          </p:nvPr>
        </p:nvSpPr>
        <p:spPr/>
        <p:txBody>
          <a:bodyPr>
            <a:normAutofit/>
          </a:bodyPr>
          <a:lstStyle/>
          <a:p>
            <a:pPr>
              <a:lnSpc>
                <a:spcPct val="150000"/>
              </a:lnSpc>
            </a:pPr>
            <a:r>
              <a:rPr lang="en-US" sz="1600" dirty="0"/>
              <a:t>Small businesses often operate on tight budgets, which limits their ability to invest in advanced analytics tools, technologies, and skilled personnel.</a:t>
            </a:r>
          </a:p>
          <a:p>
            <a:pPr>
              <a:lnSpc>
                <a:spcPct val="150000"/>
              </a:lnSpc>
            </a:pPr>
            <a:r>
              <a:rPr lang="en-US" sz="1600" dirty="0"/>
              <a:t>Many small businesses lack in-house expertise in data analytics, making it difficult to implement, manage, and interpret analytics solutions.</a:t>
            </a:r>
          </a:p>
          <a:p>
            <a:pPr>
              <a:lnSpc>
                <a:spcPct val="150000"/>
              </a:lnSpc>
            </a:pPr>
            <a:r>
              <a:rPr lang="en-US" sz="1600" dirty="0"/>
              <a:t>Small businesses may struggle with collecting and maintaining high-quality, relevant data due to inadequate data management systems.</a:t>
            </a:r>
          </a:p>
          <a:p>
            <a:pPr>
              <a:lnSpc>
                <a:spcPct val="150000"/>
              </a:lnSpc>
            </a:pPr>
            <a:r>
              <a:rPr lang="en-US" sz="1600" dirty="0"/>
              <a:t>Organizational resistance, often due to a lack of understanding or fear of new technologies, can impede the adoption of data analytics.</a:t>
            </a:r>
          </a:p>
          <a:p>
            <a:pPr>
              <a:lnSpc>
                <a:spcPct val="150000"/>
              </a:lnSpc>
            </a:pPr>
            <a:r>
              <a:rPr lang="en-US" sz="1600" dirty="0"/>
              <a:t>Small businesses may be skeptical about the ROI from data analytics investments, particularly when immediate results are not apparent.</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3"/>
            <a:ext cx="10515600" cy="1325563"/>
          </a:xfrm>
        </p:spPr>
        <p:txBody>
          <a:bodyPr/>
          <a:lstStyle/>
          <a:p>
            <a:r>
              <a:rPr lang="en-US" b="1" dirty="0">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a:xfrm>
            <a:off x="838200" y="1568766"/>
            <a:ext cx="11214464" cy="4351338"/>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The primary objective of integrating data analytics in small businesses is :-</a:t>
            </a:r>
          </a:p>
          <a:p>
            <a:r>
              <a:rPr lang="en-US" sz="2200" dirty="0">
                <a:latin typeface="Times New Roman" panose="02020603050405020304" pitchFamily="18" charset="0"/>
                <a:cs typeface="Times New Roman" panose="02020603050405020304" pitchFamily="18" charset="0"/>
              </a:rPr>
              <a:t>To leverage data-driven insights to enhance decision-making</a:t>
            </a:r>
          </a:p>
          <a:p>
            <a:r>
              <a:rPr lang="en-US" sz="2200" dirty="0">
                <a:latin typeface="Times New Roman" panose="02020603050405020304" pitchFamily="18" charset="0"/>
                <a:cs typeface="Times New Roman" panose="02020603050405020304" pitchFamily="18" charset="0"/>
              </a:rPr>
              <a:t>Optimize operations</a:t>
            </a:r>
          </a:p>
          <a:p>
            <a:r>
              <a:rPr lang="en-US" sz="2200" dirty="0">
                <a:latin typeface="Times New Roman" panose="02020603050405020304" pitchFamily="18" charset="0"/>
                <a:cs typeface="Times New Roman" panose="02020603050405020304" pitchFamily="18" charset="0"/>
              </a:rPr>
              <a:t>Improve customer experiences</a:t>
            </a:r>
          </a:p>
          <a:p>
            <a:r>
              <a:rPr lang="en-US" sz="2200" dirty="0">
                <a:latin typeface="Times New Roman" panose="02020603050405020304" pitchFamily="18" charset="0"/>
                <a:cs typeface="Times New Roman" panose="02020603050405020304" pitchFamily="18" charset="0"/>
              </a:rPr>
              <a:t>Drive business growth</a:t>
            </a:r>
          </a:p>
          <a:p>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By utilizing data analytics, small businesses can :-</a:t>
            </a:r>
          </a:p>
          <a:p>
            <a:r>
              <a:rPr lang="en-US" sz="2200" dirty="0">
                <a:latin typeface="Times New Roman" panose="02020603050405020304" pitchFamily="18" charset="0"/>
                <a:cs typeface="Times New Roman" panose="02020603050405020304" pitchFamily="18" charset="0"/>
              </a:rPr>
              <a:t>Gain a competitive edge</a:t>
            </a:r>
          </a:p>
          <a:p>
            <a:r>
              <a:rPr lang="en-US" sz="2200" dirty="0">
                <a:latin typeface="Times New Roman" panose="02020603050405020304" pitchFamily="18" charset="0"/>
                <a:cs typeface="Times New Roman" panose="02020603050405020304" pitchFamily="18" charset="0"/>
              </a:rPr>
              <a:t>Identify new opportunities</a:t>
            </a:r>
          </a:p>
          <a:p>
            <a:r>
              <a:rPr lang="en-US" sz="2200" dirty="0">
                <a:latin typeface="Times New Roman" panose="02020603050405020304" pitchFamily="18" charset="0"/>
                <a:cs typeface="Times New Roman" panose="02020603050405020304" pitchFamily="18" charset="0"/>
              </a:rPr>
              <a:t>Respond more effectively to market changes.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3"/>
            <a:ext cx="10515600" cy="1325563"/>
          </a:xfrm>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488768" y="1568766"/>
            <a:ext cx="11214464" cy="4921681"/>
          </a:xfrm>
        </p:spPr>
        <p:txBody>
          <a:bodyPr>
            <a:noAutofit/>
          </a:bodyPr>
          <a:lstStyle/>
          <a:p>
            <a:pPr marL="0" indent="0">
              <a:buNone/>
            </a:pPr>
            <a:r>
              <a:rPr lang="en-US" dirty="0"/>
              <a:t>The future of data analytics in small businesses is promising, with opportunities to leverage emerging technologies, enhance decision-making, and improve competitiveness. By staying ahead of these trends and focusing on continuous learning and adaptation, small businesses can fully realize the benefits of data analytics in the years to come.</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1792579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3"/>
            <a:ext cx="10515600" cy="1325563"/>
          </a:xfrm>
        </p:spPr>
        <p:txBody>
          <a:bodyPr/>
          <a:lstStyle/>
          <a:p>
            <a:r>
              <a:rPr lang="en-US" b="1" dirty="0">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a:xfrm>
            <a:off x="488768" y="1568766"/>
            <a:ext cx="11214464" cy="4921681"/>
          </a:xfrm>
        </p:spPr>
        <p:txBody>
          <a:bodyPr>
            <a:noAutofit/>
          </a:bodyPr>
          <a:lstStyle/>
          <a:p>
            <a:pPr marL="457200" indent="-457200">
              <a:buFont typeface="+mj-lt"/>
              <a:buAutoNum type="arabicPeriod"/>
            </a:pPr>
            <a:r>
              <a:rPr lang="en-US" sz="1800" b="1" dirty="0">
                <a:latin typeface="Times New Roman" panose="02020603050405020304" pitchFamily="18" charset="0"/>
                <a:cs typeface="Times New Roman" panose="02020603050405020304" pitchFamily="18" charset="0"/>
              </a:rPr>
              <a:t>Integration of Artificial Intelligence and Machine Learning : </a:t>
            </a:r>
            <a:r>
              <a:rPr lang="en-US" sz="1800" dirty="0"/>
              <a:t>Small businesses will be able to leverage AI/ML for predictive analytics, personalized marketing, customer behavior analysis, and operational efficiency, allowing them to compete with larger enterprises.</a:t>
            </a:r>
            <a:endParaRPr lang="en-US" sz="1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b="1" dirty="0"/>
              <a:t>Enhanced Data Security and Privacy : </a:t>
            </a:r>
            <a:r>
              <a:rPr lang="en-US" sz="1800" dirty="0"/>
              <a:t>Ensuring that small businesses can manage and analyze data without compromising sensitive information.</a:t>
            </a:r>
            <a:endParaRPr lang="en-US" sz="1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b="1" dirty="0"/>
              <a:t>Real-Time Data Analytics : </a:t>
            </a:r>
            <a:r>
              <a:rPr lang="en-US" sz="1800" dirty="0"/>
              <a:t>Small businesses will gain access to real-time data analytics platforms that can process and analyze data instantaneously, allowing for more agile responses to market changes, customer needs, and operational challenges. </a:t>
            </a:r>
            <a:endParaRPr lang="en-US" sz="1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b="1" dirty="0"/>
              <a:t>Customized Analytics Solutions : </a:t>
            </a:r>
            <a:r>
              <a:rPr lang="en-US" sz="1800" dirty="0"/>
              <a:t>The future will see the rise of highly customizable analytics platforms tailored to the unique requirements of different sectors, such as retail, healthcare, or manufacturing, providing more relevant insights and actionable strategies.</a:t>
            </a:r>
            <a:endParaRPr lang="en-US" sz="1800" dirty="0">
              <a:latin typeface="Times New Roman" panose="02020603050405020304" pitchFamily="18" charset="0"/>
              <a:cs typeface="Times New Roman" panose="02020603050405020304" pitchFamily="18" charset="0"/>
            </a:endParaRPr>
          </a:p>
          <a:p>
            <a:pPr>
              <a:buFont typeface="+mj-lt"/>
              <a:buAutoNum type="arabicPeriod"/>
            </a:pPr>
            <a:r>
              <a:rPr lang="en-US" sz="1800" b="1" dirty="0"/>
              <a:t>Integration with IoT and Other Emerging Technologies : </a:t>
            </a:r>
            <a:r>
              <a:rPr lang="en-US" sz="1800" dirty="0"/>
              <a:t>Small businesses will increasingly integrate data analytics with IoT devices, enabling smarter inventory management, predictive maintenance, and enhanced customer experiences.</a:t>
            </a:r>
            <a:endParaRPr lang="en-US" sz="1800" dirty="0">
              <a:latin typeface="Times New Roman" panose="02020603050405020304" pitchFamily="18" charset="0"/>
              <a:cs typeface="Times New Roman" panose="02020603050405020304" pitchFamily="18" charset="0"/>
            </a:endParaRPr>
          </a:p>
          <a:p>
            <a:pPr>
              <a:buFont typeface="+mj-lt"/>
              <a:buAutoNum type="arabicPeriod"/>
            </a:pPr>
            <a:r>
              <a:rPr lang="en-US" sz="1800" b="1" dirty="0"/>
              <a:t>Sustainable and Ethical Data Practices : </a:t>
            </a:r>
            <a:r>
              <a:rPr lang="en-US" sz="1800" dirty="0"/>
              <a:t>Small businesses will use data analytics to optimize resource usage, reduce waste, and ensure ethical practices throughout their operations, contributing to their social and environmental responsibilities.</a:t>
            </a:r>
            <a:endParaRPr 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200556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748553" y="1440143"/>
            <a:ext cx="10515600" cy="5052732"/>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[1]	Gunasekaran, A., Papadopoulos, T., Dubey, R., Wamba, S. F., &amp; Childe, S. J. (2022). Big data analytics in manufacturing and service sectors: Challenges, opportunities, and future perspectives. International Journal of Production Research, 60(1), 132-153.</a:t>
            </a: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[2]	</a:t>
            </a:r>
            <a:r>
              <a:rPr lang="en-US" sz="2200" dirty="0" err="1">
                <a:latin typeface="Times New Roman" panose="02020603050405020304" pitchFamily="18" charset="0"/>
                <a:cs typeface="Times New Roman" panose="02020603050405020304" pitchFamily="18" charset="0"/>
              </a:rPr>
              <a:t>Mikalef</a:t>
            </a:r>
            <a:r>
              <a:rPr lang="en-US" sz="2200" dirty="0">
                <a:latin typeface="Times New Roman" panose="02020603050405020304" pitchFamily="18" charset="0"/>
                <a:cs typeface="Times New Roman" panose="02020603050405020304" pitchFamily="18" charset="0"/>
              </a:rPr>
              <a:t>, P., </a:t>
            </a:r>
            <a:r>
              <a:rPr lang="en-US" sz="2200" dirty="0" err="1">
                <a:latin typeface="Times New Roman" panose="02020603050405020304" pitchFamily="18" charset="0"/>
                <a:cs typeface="Times New Roman" panose="02020603050405020304" pitchFamily="18" charset="0"/>
              </a:rPr>
              <a:t>Fjørtoft</a:t>
            </a:r>
            <a:r>
              <a:rPr lang="en-US" sz="2200" dirty="0">
                <a:latin typeface="Times New Roman" panose="02020603050405020304" pitchFamily="18" charset="0"/>
                <a:cs typeface="Times New Roman" panose="02020603050405020304" pitchFamily="18" charset="0"/>
              </a:rPr>
              <a:t>, S. O., &amp; </a:t>
            </a:r>
            <a:r>
              <a:rPr lang="en-US" sz="2200" dirty="0" err="1">
                <a:latin typeface="Times New Roman" panose="02020603050405020304" pitchFamily="18" charset="0"/>
                <a:cs typeface="Times New Roman" panose="02020603050405020304" pitchFamily="18" charset="0"/>
              </a:rPr>
              <a:t>Torvatn</a:t>
            </a:r>
            <a:r>
              <a:rPr lang="en-US" sz="2200" dirty="0">
                <a:latin typeface="Times New Roman" panose="02020603050405020304" pitchFamily="18" charset="0"/>
                <a:cs typeface="Times New Roman" panose="02020603050405020304" pitchFamily="18" charset="0"/>
              </a:rPr>
              <a:t>, H. Y. (2022). Big data and strategy: Research and practice. Journal of Strategic Information Systems, 31(2), 101708. </a:t>
            </a: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[3]	Barton, D., Hathi, S., &amp; </a:t>
            </a:r>
            <a:r>
              <a:rPr lang="en-US" sz="2200" dirty="0" err="1">
                <a:latin typeface="Times New Roman" panose="02020603050405020304" pitchFamily="18" charset="0"/>
                <a:cs typeface="Times New Roman" panose="02020603050405020304" pitchFamily="18" charset="0"/>
              </a:rPr>
              <a:t>Labatut</a:t>
            </a:r>
            <a:r>
              <a:rPr lang="en-US" sz="2200" dirty="0">
                <a:latin typeface="Times New Roman" panose="02020603050405020304" pitchFamily="18" charset="0"/>
                <a:cs typeface="Times New Roman" panose="02020603050405020304" pitchFamily="18" charset="0"/>
              </a:rPr>
              <a:t>, V. (2023). Challenges and enablers for adopting big data analytics in small and medium-sized enterprises: A systematic review. Journal of Business Research, 151, 337-350.</a:t>
            </a: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[4]	J. Kristian </a:t>
            </a:r>
            <a:r>
              <a:rPr lang="en-US" sz="2200" dirty="0" err="1">
                <a:latin typeface="Times New Roman" panose="02020603050405020304" pitchFamily="18" charset="0"/>
                <a:cs typeface="Times New Roman" panose="02020603050405020304" pitchFamily="18" charset="0"/>
              </a:rPr>
              <a:t>Vieri</a:t>
            </a:r>
            <a:r>
              <a:rPr lang="en-US" sz="2200" dirty="0">
                <a:latin typeface="Times New Roman" panose="02020603050405020304" pitchFamily="18" charset="0"/>
                <a:cs typeface="Times New Roman" panose="02020603050405020304" pitchFamily="18" charset="0"/>
              </a:rPr>
              <a:t> et al., “Comparative study of classification algorithms for customer decisions on telecommunication products using supervised learning,” International Journal of Information Technology and Computer Science Applications, vol. 1, no. 2, 2023. doi:10.58776/ijitcsa.v1i2.34  </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191225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62767"/>
            <a:ext cx="10515600" cy="5042198"/>
          </a:xfrm>
        </p:spPr>
        <p:txBody>
          <a:bodyPr>
            <a:noAutofit/>
          </a:bodyPr>
          <a:lstStyle/>
          <a:p>
            <a:pPr marL="0" indent="0">
              <a:lnSpc>
                <a:spcPct val="100000"/>
              </a:lnSpc>
              <a:buNone/>
            </a:pPr>
            <a:endParaRPr lang="en-US" sz="1200" dirty="0">
              <a:latin typeface="Times New Roman" panose="02020603050405020304" pitchFamily="18" charset="0"/>
              <a:cs typeface="Times New Roman" panose="02020603050405020304" pitchFamily="18" charset="0"/>
            </a:endParaRPr>
          </a:p>
          <a:p>
            <a:pPr marL="0" indent="0">
              <a:lnSpc>
                <a:spcPct val="100000"/>
              </a:lnSpc>
              <a:buNone/>
            </a:pPr>
            <a:r>
              <a:rPr lang="en-US" sz="2200" dirty="0">
                <a:latin typeface="Times New Roman" panose="02020603050405020304" pitchFamily="18" charset="0"/>
                <a:cs typeface="Times New Roman" panose="02020603050405020304" pitchFamily="18" charset="0"/>
              </a:rPr>
              <a:t>[5]. R. A. </a:t>
            </a:r>
            <a:r>
              <a:rPr lang="en-US" sz="2200" dirty="0" err="1">
                <a:latin typeface="Times New Roman" panose="02020603050405020304" pitchFamily="18" charset="0"/>
                <a:cs typeface="Times New Roman" panose="02020603050405020304" pitchFamily="18" charset="0"/>
              </a:rPr>
              <a:t>Benyahia</a:t>
            </a:r>
            <a:r>
              <a:rPr lang="en-US" sz="2200" dirty="0">
                <a:latin typeface="Times New Roman" panose="02020603050405020304" pitchFamily="18" charset="0"/>
                <a:cs typeface="Times New Roman" panose="02020603050405020304" pitchFamily="18" charset="0"/>
              </a:rPr>
              <a:t>, “Big data for business growth in small and Medium Enterprises (</a:t>
            </a:r>
            <a:r>
              <a:rPr lang="en-US" sz="2200" dirty="0" err="1">
                <a:latin typeface="Times New Roman" panose="02020603050405020304" pitchFamily="18" charset="0"/>
                <a:cs typeface="Times New Roman" panose="02020603050405020304" pitchFamily="18" charset="0"/>
              </a:rPr>
              <a:t>smes</a:t>
            </a:r>
            <a:r>
              <a:rPr lang="en-US" sz="2200" dirty="0">
                <a:latin typeface="Times New Roman" panose="02020603050405020304" pitchFamily="18" charset="0"/>
                <a:cs typeface="Times New Roman" panose="02020603050405020304" pitchFamily="18" charset="0"/>
              </a:rPr>
              <a:t>),” Big Data Analytics, pp. 43–54, 2021. doi:10.1201/9781003129660-6 </a:t>
            </a:r>
          </a:p>
          <a:p>
            <a:pPr marL="0" indent="0">
              <a:lnSpc>
                <a:spcPct val="100000"/>
              </a:lnSpc>
              <a:buNone/>
            </a:pPr>
            <a:endParaRPr lang="en-US" sz="1200" dirty="0">
              <a:latin typeface="Times New Roman" panose="02020603050405020304" pitchFamily="18" charset="0"/>
              <a:cs typeface="Times New Roman" panose="02020603050405020304" pitchFamily="18" charset="0"/>
            </a:endParaRPr>
          </a:p>
          <a:p>
            <a:pPr marL="0" indent="0">
              <a:lnSpc>
                <a:spcPct val="100000"/>
              </a:lnSpc>
              <a:buNone/>
            </a:pPr>
            <a:r>
              <a:rPr lang="en-US" sz="2200" dirty="0">
                <a:latin typeface="Times New Roman" panose="02020603050405020304" pitchFamily="18" charset="0"/>
                <a:cs typeface="Times New Roman" panose="02020603050405020304" pitchFamily="18" charset="0"/>
              </a:rPr>
              <a:t>[6]. G. Kaur, “A study on the use of Business Intelligence Tools for Strategic Financial Analysis,” Advances in Business Information Systems and Analytics, pp. 105–127, 2021. doi:10.4018/978-1-7998-7716-5.ch006</a:t>
            </a:r>
          </a:p>
          <a:p>
            <a:pPr marL="0" indent="0">
              <a:lnSpc>
                <a:spcPct val="100000"/>
              </a:lnSpc>
              <a:buNone/>
            </a:pPr>
            <a:endParaRPr lang="en-US" sz="1200" dirty="0">
              <a:latin typeface="Times New Roman" panose="02020603050405020304" pitchFamily="18" charset="0"/>
              <a:cs typeface="Times New Roman" panose="02020603050405020304" pitchFamily="18" charset="0"/>
            </a:endParaRPr>
          </a:p>
          <a:p>
            <a:pPr marL="0" indent="0">
              <a:lnSpc>
                <a:spcPct val="100000"/>
              </a:lnSpc>
              <a:buNone/>
            </a:pPr>
            <a:r>
              <a:rPr lang="en-US" sz="2200" dirty="0">
                <a:latin typeface="Times New Roman" panose="02020603050405020304" pitchFamily="18" charset="0"/>
                <a:cs typeface="Times New Roman" panose="02020603050405020304" pitchFamily="18" charset="0"/>
              </a:rPr>
              <a:t>[7]J. J. “Jack” Mc Gowan, “Dashboards and visualization tools,” Energy and Analytics, pp. 23–32, 2020. doi:10.1201/9781003151944-4 .</a:t>
            </a:r>
          </a:p>
          <a:p>
            <a:pPr marL="0" indent="0">
              <a:lnSpc>
                <a:spcPct val="100000"/>
              </a:lnSpc>
              <a:buNone/>
            </a:pPr>
            <a:endParaRPr lang="en-US" sz="1200" dirty="0">
              <a:latin typeface="Times New Roman" panose="02020603050405020304" pitchFamily="18" charset="0"/>
              <a:cs typeface="Times New Roman" panose="02020603050405020304" pitchFamily="18" charset="0"/>
            </a:endParaRPr>
          </a:p>
          <a:p>
            <a:pPr marL="0" indent="0">
              <a:lnSpc>
                <a:spcPct val="100000"/>
              </a:lnSpc>
              <a:buNone/>
            </a:pPr>
            <a:r>
              <a:rPr lang="en-US" sz="2200" dirty="0">
                <a:latin typeface="Times New Roman" panose="02020603050405020304" pitchFamily="18" charset="0"/>
                <a:cs typeface="Times New Roman" panose="02020603050405020304" pitchFamily="18" charset="0"/>
              </a:rPr>
              <a:t>[8]. D. </a:t>
            </a:r>
            <a:r>
              <a:rPr lang="en-US" sz="2200" dirty="0" err="1">
                <a:latin typeface="Times New Roman" panose="02020603050405020304" pitchFamily="18" charset="0"/>
                <a:cs typeface="Times New Roman" panose="02020603050405020304" pitchFamily="18" charset="0"/>
              </a:rPr>
              <a:t>Sheema</a:t>
            </a:r>
            <a:r>
              <a:rPr lang="en-US" sz="2200" dirty="0">
                <a:latin typeface="Times New Roman" panose="02020603050405020304" pitchFamily="18" charset="0"/>
                <a:cs typeface="Times New Roman" panose="02020603050405020304" pitchFamily="18" charset="0"/>
              </a:rPr>
              <a:t> and K. Ramesh, “Data Analytics and data mining strategy to improve quality, performance and decision making,” Data Driven Decision Making Using Analytics, pp. 95–110, 2021. doi:10.1201/9781003199403-7.</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185637710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6220</TotalTime>
  <Words>945</Words>
  <Application>Microsoft Office PowerPoint</Application>
  <PresentationFormat>Widescreen</PresentationFormat>
  <Paragraphs>77</Paragraphs>
  <Slides>9</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9</vt:i4>
      </vt:variant>
    </vt:vector>
  </HeadingPairs>
  <TitlesOfParts>
    <vt:vector size="17" baseType="lpstr">
      <vt:lpstr>Arial</vt:lpstr>
      <vt:lpstr>Calibri</vt:lpstr>
      <vt:lpstr>Calibri Light</vt:lpstr>
      <vt:lpstr>Casper</vt:lpstr>
      <vt:lpstr>Times New Roman</vt:lpstr>
      <vt:lpstr>1_Office Theme</vt:lpstr>
      <vt:lpstr>2_Office Theme</vt:lpstr>
      <vt:lpstr>Contents Slide Master</vt:lpstr>
      <vt:lpstr>PowerPoint Presentation</vt:lpstr>
      <vt:lpstr>Table of Contents</vt:lpstr>
      <vt:lpstr>Introduction</vt:lpstr>
      <vt:lpstr>Problem Formulation</vt:lpstr>
      <vt:lpstr>Objectives of the Work</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sneha singh</cp:lastModifiedBy>
  <cp:revision>501</cp:revision>
  <dcterms:created xsi:type="dcterms:W3CDTF">2019-01-09T10:33:58Z</dcterms:created>
  <dcterms:modified xsi:type="dcterms:W3CDTF">2024-08-21T09:48:46Z</dcterms:modified>
</cp:coreProperties>
</file>