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315" r:id="rId2"/>
    <p:sldId id="316" r:id="rId3"/>
    <p:sldId id="299" r:id="rId4"/>
    <p:sldId id="300" r:id="rId5"/>
    <p:sldId id="301" r:id="rId6"/>
    <p:sldId id="302" r:id="rId7"/>
    <p:sldId id="308" r:id="rId8"/>
    <p:sldId id="307" r:id="rId9"/>
    <p:sldId id="306" r:id="rId10"/>
    <p:sldId id="305" r:id="rId11"/>
    <p:sldId id="304" r:id="rId12"/>
    <p:sldId id="310" r:id="rId13"/>
    <p:sldId id="312" r:id="rId14"/>
    <p:sldId id="311" r:id="rId15"/>
    <p:sldId id="309" r:id="rId16"/>
    <p:sldId id="314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48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4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3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BEC349-60EE-40F8-8EEB-4FCA80F162D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5D8424-EE9F-4E7C-A2DC-196F0CB6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1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  <p:sldLayoutId id="2147484398" r:id="rId12"/>
    <p:sldLayoutId id="2147484399" r:id="rId13"/>
    <p:sldLayoutId id="2147484400" r:id="rId14"/>
    <p:sldLayoutId id="2147484401" r:id="rId15"/>
    <p:sldLayoutId id="2147484402" r:id="rId16"/>
    <p:sldLayoutId id="21474844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neh3223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linkedin.com/in/sneha020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in/sneha0203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sneh32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chemeClr val="bg1">
                <a:tint val="93000"/>
                <a:satMod val="150000"/>
                <a:shade val="98000"/>
                <a:lumMod val="102000"/>
              </a:schemeClr>
            </a:gs>
            <a:gs pos="82000">
              <a:schemeClr val="bg1">
                <a:tint val="98000"/>
                <a:satMod val="130000"/>
                <a:shade val="90000"/>
                <a:lumMod val="103000"/>
              </a:schemeClr>
            </a:gs>
            <a:gs pos="41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0FF2530-CC04-8960-CF62-D901CB8D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8" b="92939" l="3605" r="95194">
                        <a14:foregroundMark x1="13218" y1="9542" x2="32310" y2="3817"/>
                        <a14:foregroundMark x1="32310" y1="3817" x2="9479" y2="13359"/>
                        <a14:foregroundMark x1="9479" y1="13359" x2="9880" y2="13931"/>
                        <a14:foregroundMark x1="15621" y1="5916" x2="30441" y2="1718"/>
                        <a14:foregroundMark x1="30441" y1="1718" x2="38318" y2="20802"/>
                        <a14:foregroundMark x1="38318" y1="20802" x2="32043" y2="15076"/>
                        <a14:foregroundMark x1="48865" y1="31298" x2="62083" y2="32634"/>
                        <a14:foregroundMark x1="62083" y1="32634" x2="59146" y2="41794"/>
                        <a14:foregroundMark x1="59146" y1="41794" x2="51936" y2="36069"/>
                        <a14:foregroundMark x1="51936" y1="36069" x2="68224" y2="36641"/>
                        <a14:foregroundMark x1="68224" y1="36641" x2="75567" y2="42557"/>
                        <a14:foregroundMark x1="75567" y1="42557" x2="32577" y2="50191"/>
                        <a14:foregroundMark x1="32577" y1="50191" x2="44593" y2="62977"/>
                        <a14:foregroundMark x1="44593" y1="62977" x2="54473" y2="60305"/>
                        <a14:foregroundMark x1="54473" y1="60305" x2="55274" y2="58015"/>
                        <a14:foregroundMark x1="41656" y1="53244" x2="41789" y2="66603"/>
                        <a14:foregroundMark x1="41789" y1="66603" x2="45394" y2="56107"/>
                        <a14:foregroundMark x1="45394" y1="56107" x2="39653" y2="51718"/>
                        <a14:foregroundMark x1="18425" y1="20802" x2="19226" y2="50382"/>
                        <a14:foregroundMark x1="24087" y1="34223" x2="25501" y2="65076"/>
                        <a14:foregroundMark x1="23979" y1="31870" x2="24065" y2="33757"/>
                        <a14:foregroundMark x1="23849" y1="29032" x2="23979" y2="31870"/>
                        <a14:foregroundMark x1="31558" y1="27648" x2="44459" y2="52863"/>
                        <a14:foregroundMark x1="44459" y1="52863" x2="46595" y2="53626"/>
                        <a14:foregroundMark x1="54606" y1="32252" x2="55674" y2="32061"/>
                        <a14:foregroundMark x1="30846" y1="21630" x2="36849" y2="23664"/>
                        <a14:foregroundMark x1="23899" y1="19275" x2="30745" y2="21595"/>
                        <a14:foregroundMark x1="36849" y1="23664" x2="44726" y2="35687"/>
                        <a14:foregroundMark x1="44726" y1="35687" x2="42056" y2="46183"/>
                        <a14:foregroundMark x1="42056" y1="46183" x2="34579" y2="53435"/>
                        <a14:foregroundMark x1="34579" y1="53435" x2="23765" y2="44275"/>
                        <a14:foregroundMark x1="23765" y1="44275" x2="21762" y2="33397"/>
                        <a14:foregroundMark x1="21762" y1="33397" x2="22382" y2="31870"/>
                        <a14:foregroundMark x1="25505" y1="21642" x2="25367" y2="19275"/>
                        <a14:foregroundMark x1="18959" y1="36641" x2="10814" y2="42748"/>
                        <a14:foregroundMark x1="10814" y1="42748" x2="6398" y2="51812"/>
                        <a14:foregroundMark x1="6774" y1="67120" x2="9079" y2="73473"/>
                        <a14:foregroundMark x1="9079" y1="73473" x2="16021" y2="81107"/>
                        <a14:foregroundMark x1="16021" y1="81107" x2="40854" y2="86832"/>
                        <a14:foregroundMark x1="40854" y1="86832" x2="78238" y2="80534"/>
                        <a14:foregroundMark x1="78238" y1="80534" x2="85447" y2="69275"/>
                        <a14:foregroundMark x1="85447" y1="69275" x2="89853" y2="48092"/>
                        <a14:foregroundMark x1="89853" y1="48092" x2="89685" y2="42231"/>
                        <a14:foregroundMark x1="86121" y1="35513" x2="77704" y2="38931"/>
                        <a14:foregroundMark x1="86422" y1="35391" x2="86298" y2="35442"/>
                        <a14:foregroundMark x1="77704" y1="38931" x2="77303" y2="37977"/>
                        <a14:foregroundMark x1="8545" y1="46374" x2="5851" y2="51615"/>
                        <a14:foregroundMark x1="5024" y1="72030" x2="10147" y2="80725"/>
                        <a14:foregroundMark x1="26702" y1="93511" x2="57944" y2="99237"/>
                        <a14:foregroundMark x1="57944" y1="99237" x2="63548" y2="97907"/>
                        <a14:foregroundMark x1="97141" y1="64313" x2="90254" y2="45229"/>
                        <a14:foregroundMark x1="90254" y1="45229" x2="86916" y2="42939"/>
                        <a14:foregroundMark x1="34846" y1="78053" x2="34846" y2="78053"/>
                        <a14:foregroundMark x1="35781" y1="80344" x2="35781" y2="80344"/>
                        <a14:foregroundMark x1="47797" y1="88359" x2="47797" y2="88359"/>
                        <a14:foregroundMark x1="93591" y1="46947" x2="94393" y2="63168"/>
                        <a14:foregroundMark x1="94393" y1="63168" x2="88919" y2="77672"/>
                        <a14:foregroundMark x1="88919" y1="77672" x2="81175" y2="86260"/>
                        <a14:foregroundMark x1="81175" y1="86260" x2="53538" y2="96947"/>
                        <a14:foregroundMark x1="53538" y1="96947" x2="27236" y2="92939"/>
                        <a14:foregroundMark x1="27236" y1="92939" x2="21762" y2="87595"/>
                        <a14:foregroundMark x1="93591" y1="46183" x2="96395" y2="55916"/>
                        <a14:foregroundMark x1="96395" y1="55916" x2="96787" y2="64313"/>
                        <a14:foregroundMark x1="24299" y1="26908" x2="24299" y2="29771"/>
                        <a14:foregroundMark x1="28571" y1="28435" x2="29907" y2="28817"/>
                        <a14:backgroundMark x1="5607" y1="51527" x2="3605" y2="62595"/>
                        <a14:backgroundMark x1="3605" y1="62595" x2="4272" y2="72137"/>
                        <a14:backgroundMark x1="4272" y1="72137" x2="3605" y2="54580"/>
                        <a14:backgroundMark x1="96796" y1="81679" x2="90120" y2="91031"/>
                        <a14:backgroundMark x1="90120" y1="91031" x2="67423" y2="97710"/>
                        <a14:backgroundMark x1="86916" y1="34733" x2="91589" y2="39695"/>
                        <a14:backgroundMark x1="97730" y1="79198" x2="96796" y2="81870"/>
                        <a14:backgroundMark x1="93858" y1="78626" x2="93858" y2="78626"/>
                        <a14:backgroundMark x1="97063" y1="79198" x2="97864" y2="79198"/>
                        <a14:backgroundMark x1="97864" y1="77290" x2="96262" y2="77481"/>
                        <a14:backgroundMark x1="92123" y1="85115" x2="92123" y2="85115"/>
                        <a14:backgroundMark x1="79573" y1="88359" x2="79573" y2="88359"/>
                        <a14:backgroundMark x1="22029" y1="22137" x2="23797" y2="26908"/>
                        <a14:backgroundMark x1="22296" y1="31870" x2="22296" y2="31870"/>
                        <a14:backgroundMark x1="23097" y1="30725" x2="22163" y2="29771"/>
                        <a14:backgroundMark x1="23097" y1="29962" x2="23298" y2="29771"/>
                        <a14:backgroundMark x1="26836" y1="24237" x2="26014" y2="26908"/>
                        <a14:backgroundMark x1="25367" y1="23282" x2="25367" y2="23092"/>
                        <a14:backgroundMark x1="25501" y1="23092" x2="25100" y2="23092"/>
                        <a14:backgroundMark x1="14019" y1="24237" x2="14019" y2="24237"/>
                        <a14:backgroundMark x1="25901" y1="22137" x2="25100" y2="23092"/>
                        <a14:backgroundMark x1="28972" y1="23664" x2="29280" y2="27044"/>
                        <a14:backgroundMark x1="31509" y1="24809" x2="31375" y2="23855"/>
                        <a14:backgroundMark x1="5474" y1="51718" x2="6409" y2="49809"/>
                        <a14:backgroundMark x1="86382" y1="35687" x2="86115" y2="35496"/>
                        <a14:backgroundMark x1="86515" y1="35687" x2="87717" y2="34542"/>
                        <a14:backgroundMark x1="86649" y1="35496" x2="86649" y2="35496"/>
                        <a14:backgroundMark x1="97463" y1="64313" x2="97463" y2="66985"/>
                        <a14:backgroundMark x1="68358" y1="97328" x2="67156" y2="97137"/>
                        <a14:backgroundMark x1="67156" y1="97137" x2="63284" y2="97328"/>
                        <a14:backgroundMark x1="97997" y1="68511" x2="93858" y2="78626"/>
                        <a14:backgroundMark x1="98665" y1="66985" x2="98264" y2="65840"/>
                        <a14:backgroundMark x1="98264" y1="68893" x2="98264" y2="65267"/>
                        <a14:backgroundMark x1="98264" y1="65649" x2="99065" y2="70038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02522"/>
            <a:ext cx="5841387" cy="4086631"/>
          </a:xfrm>
          <a:prstGeom prst="rect">
            <a:avLst/>
          </a:prstGeom>
          <a:effectLst>
            <a:reflection stA="82000" endPos="630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92DFE0-AA6F-B535-3B85-0C10259BF97C}"/>
              </a:ext>
            </a:extLst>
          </p:cNvPr>
          <p:cNvSpPr txBox="1"/>
          <p:nvPr/>
        </p:nvSpPr>
        <p:spPr>
          <a:xfrm>
            <a:off x="5416850" y="400436"/>
            <a:ext cx="6775150" cy="415498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PIZZA SALES ANALYSIS USING SQL</a:t>
            </a:r>
            <a:endParaRPr lang="en-US" sz="8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2CAAF-08B4-A95C-C5BC-5CADFB2CB467}"/>
              </a:ext>
            </a:extLst>
          </p:cNvPr>
          <p:cNvSpPr txBox="1"/>
          <p:nvPr/>
        </p:nvSpPr>
        <p:spPr>
          <a:xfrm>
            <a:off x="6350614" y="4380072"/>
            <a:ext cx="6238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Sneha Kumari</a:t>
            </a:r>
          </a:p>
        </p:txBody>
      </p:sp>
      <p:pic>
        <p:nvPicPr>
          <p:cNvPr id="27" name="Picture 26">
            <a:hlinkClick r:id="rId4"/>
            <a:extLst>
              <a:ext uri="{FF2B5EF4-FFF2-40B4-BE49-F238E27FC236}">
                <a16:creationId xmlns:a16="http://schemas.microsoft.com/office/drawing/2014/main" id="{6CCEBCB2-3F1B-114A-5DE4-6449581D5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59" y="5293192"/>
            <a:ext cx="919284" cy="873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55500" dist="50800" dir="5400000" sy="-100000" algn="bl" rotWithShape="0"/>
          </a:effectLst>
        </p:spPr>
      </p:pic>
      <p:pic>
        <p:nvPicPr>
          <p:cNvPr id="28" name="Picture 27">
            <a:hlinkClick r:id="rId6"/>
            <a:extLst>
              <a:ext uri="{FF2B5EF4-FFF2-40B4-BE49-F238E27FC236}">
                <a16:creationId xmlns:a16="http://schemas.microsoft.com/office/drawing/2014/main" id="{04D12856-84AA-080C-1AC1-58558F1F5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220" y="5314392"/>
            <a:ext cx="979584" cy="830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24B30F-19E1-A1A8-0A89-13CC59EC2D2F}"/>
              </a:ext>
            </a:extLst>
          </p:cNvPr>
          <p:cNvSpPr txBox="1"/>
          <p:nvPr/>
        </p:nvSpPr>
        <p:spPr>
          <a:xfrm>
            <a:off x="10356448" y="6381383"/>
            <a:ext cx="652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4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0" y="-62461"/>
            <a:ext cx="12222540" cy="6903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B83E3-5F3A-BA02-8179-FF271E89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45" y="4219638"/>
            <a:ext cx="4020905" cy="149213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AB5FA-2882-2BC7-6049-20803A1B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435" y="2033731"/>
            <a:ext cx="8413127" cy="149213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21FC4-36D8-69F6-23C6-ED8B0B89DF42}"/>
              </a:ext>
            </a:extLst>
          </p:cNvPr>
          <p:cNvSpPr txBox="1"/>
          <p:nvPr/>
        </p:nvSpPr>
        <p:spPr>
          <a:xfrm>
            <a:off x="-1" y="16516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Join the necessary tables to find the total quantity of each pizza category ordered.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C3F01-9F5C-BB2B-89E3-D8C7655F7094}"/>
              </a:ext>
            </a:extLst>
          </p:cNvPr>
          <p:cNvSpPr txBox="1"/>
          <p:nvPr/>
        </p:nvSpPr>
        <p:spPr>
          <a:xfrm>
            <a:off x="10220446" y="6099747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86796-1797-BE76-AAAD-065EF4B73900}"/>
              </a:ext>
            </a:extLst>
          </p:cNvPr>
          <p:cNvSpPr txBox="1"/>
          <p:nvPr/>
        </p:nvSpPr>
        <p:spPr>
          <a:xfrm>
            <a:off x="0" y="190136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Determine the distribution of orders by hour of the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B5B55-C28B-FEF3-1643-0942B387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86" y="2673311"/>
            <a:ext cx="5138114" cy="155144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1AC43-C2D1-9CDC-41C8-13F1FF0A76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94" r="7756"/>
          <a:stretch/>
        </p:blipFill>
        <p:spPr>
          <a:xfrm>
            <a:off x="7749456" y="1665000"/>
            <a:ext cx="3639166" cy="402974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D0CE3-8659-3D17-EC37-9B2D1A46E7F0}"/>
              </a:ext>
            </a:extLst>
          </p:cNvPr>
          <p:cNvSpPr txBox="1"/>
          <p:nvPr/>
        </p:nvSpPr>
        <p:spPr>
          <a:xfrm>
            <a:off x="10232020" y="5996215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8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B704-919F-FEE8-06F3-D515283CE193}"/>
              </a:ext>
            </a:extLst>
          </p:cNvPr>
          <p:cNvSpPr txBox="1"/>
          <p:nvPr/>
        </p:nvSpPr>
        <p:spPr>
          <a:xfrm>
            <a:off x="30465" y="93397"/>
            <a:ext cx="1213107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Join relevant tables to find the category-wise distribution of pizzas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EFBE8-2666-864C-873D-29022B9C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8" y="2601494"/>
            <a:ext cx="5743568" cy="22020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87656-45B5-F364-9A18-53E909BA1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312" y="2896134"/>
            <a:ext cx="4293720" cy="190736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A7743-E460-A958-1DD0-BB9A3839F501}"/>
              </a:ext>
            </a:extLst>
          </p:cNvPr>
          <p:cNvSpPr txBox="1"/>
          <p:nvPr/>
        </p:nvSpPr>
        <p:spPr>
          <a:xfrm>
            <a:off x="10197296" y="5938341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2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5607-A197-BD99-34AA-637785AA309E}"/>
              </a:ext>
            </a:extLst>
          </p:cNvPr>
          <p:cNvSpPr txBox="1"/>
          <p:nvPr/>
        </p:nvSpPr>
        <p:spPr>
          <a:xfrm>
            <a:off x="15270" y="206339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Determine the top 5 most ordered pizza types based on revenue.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EE8C5-C630-48FF-4F32-AC937137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00" y="2278118"/>
            <a:ext cx="4666475" cy="201609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211176-46D6-B381-486E-DDD50230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3" y="2061259"/>
            <a:ext cx="6064584" cy="223294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7AE8F-9FF5-3D62-7336-3DFE803325F4}"/>
              </a:ext>
            </a:extLst>
          </p:cNvPr>
          <p:cNvSpPr txBox="1"/>
          <p:nvPr/>
        </p:nvSpPr>
        <p:spPr>
          <a:xfrm>
            <a:off x="10289894" y="5926767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3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42797"/>
            <a:ext cx="12222540" cy="690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E398D-2B09-CBF2-ADD5-DEAECC1786C4}"/>
              </a:ext>
            </a:extLst>
          </p:cNvPr>
          <p:cNvSpPr txBox="1"/>
          <p:nvPr/>
        </p:nvSpPr>
        <p:spPr>
          <a:xfrm>
            <a:off x="0" y="157457"/>
            <a:ext cx="12207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Calculate the percentage contribution of each pizza type to total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D953F-2B95-98BD-001D-87C5C514A827}"/>
              </a:ext>
            </a:extLst>
          </p:cNvPr>
          <p:cNvSpPr txBox="1"/>
          <p:nvPr/>
        </p:nvSpPr>
        <p:spPr>
          <a:xfrm>
            <a:off x="10405641" y="5938342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2A7EA-BC46-8AA1-50F9-0DCDEF601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284" y="1700814"/>
            <a:ext cx="4753638" cy="119079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46EA89-8C22-4839-50FF-B958CDEF4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55" y="1582513"/>
            <a:ext cx="6923662" cy="494560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73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E2A4C-CAF9-F620-3CE8-F64691223BAE}"/>
              </a:ext>
            </a:extLst>
          </p:cNvPr>
          <p:cNvSpPr txBox="1"/>
          <p:nvPr/>
        </p:nvSpPr>
        <p:spPr>
          <a:xfrm>
            <a:off x="-15270" y="169032"/>
            <a:ext cx="12207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Analyze the cumulative revenue generated over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E7F5-6FA9-D77E-7F76-9A8BA993A150}"/>
              </a:ext>
            </a:extLst>
          </p:cNvPr>
          <p:cNvSpPr txBox="1"/>
          <p:nvPr/>
        </p:nvSpPr>
        <p:spPr>
          <a:xfrm>
            <a:off x="10365129" y="6111962"/>
            <a:ext cx="6238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53103-EF7E-A47B-5232-DD23C8416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486" y="2285173"/>
            <a:ext cx="7310498" cy="279611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12E57-F4EE-6101-C1CD-E2026945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04" y="1094264"/>
            <a:ext cx="3823408" cy="559470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41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7A561-E857-B851-D36D-9234DB799A34}"/>
              </a:ext>
            </a:extLst>
          </p:cNvPr>
          <p:cNvSpPr txBox="1"/>
          <p:nvPr/>
        </p:nvSpPr>
        <p:spPr>
          <a:xfrm>
            <a:off x="-15270" y="226906"/>
            <a:ext cx="12207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Determine the top 3 most ordered pizza types based on revenue for each pizza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666A2-2E74-E910-BDAE-B2E38401096D}"/>
              </a:ext>
            </a:extLst>
          </p:cNvPr>
          <p:cNvSpPr txBox="1"/>
          <p:nvPr/>
        </p:nvSpPr>
        <p:spPr>
          <a:xfrm>
            <a:off x="10347768" y="6146686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01C8-5814-6316-CC17-008C644B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95" y="1895261"/>
            <a:ext cx="5369540" cy="189999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19EB19-B7A1-F305-97BB-0BF9A282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96" y="4395807"/>
            <a:ext cx="5014563" cy="143472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27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chemeClr val="bg1">
                <a:tint val="93000"/>
                <a:satMod val="150000"/>
                <a:shade val="98000"/>
                <a:lumMod val="102000"/>
              </a:schemeClr>
            </a:gs>
            <a:gs pos="82000">
              <a:schemeClr val="bg1">
                <a:tint val="98000"/>
                <a:satMod val="130000"/>
                <a:shade val="90000"/>
                <a:lumMod val="103000"/>
              </a:schemeClr>
            </a:gs>
            <a:gs pos="41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E65E0-922D-433C-FBFD-81F1813C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8" b="92939" l="3605" r="95194">
                        <a14:foregroundMark x1="13218" y1="9542" x2="32310" y2="3817"/>
                        <a14:foregroundMark x1="32310" y1="3817" x2="9479" y2="13359"/>
                        <a14:foregroundMark x1="9479" y1="13359" x2="9880" y2="13931"/>
                        <a14:foregroundMark x1="15621" y1="5916" x2="30441" y2="1718"/>
                        <a14:foregroundMark x1="30441" y1="1718" x2="38318" y2="20802"/>
                        <a14:foregroundMark x1="38318" y1="20802" x2="32043" y2="15076"/>
                        <a14:foregroundMark x1="48865" y1="31298" x2="62083" y2="32634"/>
                        <a14:foregroundMark x1="62083" y1="32634" x2="59146" y2="41794"/>
                        <a14:foregroundMark x1="59146" y1="41794" x2="51936" y2="36069"/>
                        <a14:foregroundMark x1="51936" y1="36069" x2="68224" y2="36641"/>
                        <a14:foregroundMark x1="68224" y1="36641" x2="75567" y2="42557"/>
                        <a14:foregroundMark x1="75567" y1="42557" x2="32577" y2="50191"/>
                        <a14:foregroundMark x1="32577" y1="50191" x2="44593" y2="62977"/>
                        <a14:foregroundMark x1="44593" y1="62977" x2="54473" y2="60305"/>
                        <a14:foregroundMark x1="54473" y1="60305" x2="55274" y2="58015"/>
                        <a14:foregroundMark x1="41656" y1="53244" x2="41789" y2="66603"/>
                        <a14:foregroundMark x1="41789" y1="66603" x2="45394" y2="56107"/>
                        <a14:foregroundMark x1="45394" y1="56107" x2="39653" y2="51718"/>
                        <a14:foregroundMark x1="18425" y1="20802" x2="19226" y2="50382"/>
                        <a14:foregroundMark x1="24087" y1="34223" x2="25501" y2="65076"/>
                        <a14:foregroundMark x1="23979" y1="31870" x2="24065" y2="33757"/>
                        <a14:foregroundMark x1="23849" y1="29032" x2="23979" y2="31870"/>
                        <a14:foregroundMark x1="31558" y1="27648" x2="44459" y2="52863"/>
                        <a14:foregroundMark x1="44459" y1="52863" x2="46595" y2="53626"/>
                        <a14:foregroundMark x1="54606" y1="32252" x2="55674" y2="32061"/>
                        <a14:foregroundMark x1="30846" y1="21630" x2="36849" y2="23664"/>
                        <a14:foregroundMark x1="23899" y1="19275" x2="30745" y2="21595"/>
                        <a14:foregroundMark x1="36849" y1="23664" x2="44726" y2="35687"/>
                        <a14:foregroundMark x1="44726" y1="35687" x2="42056" y2="46183"/>
                        <a14:foregroundMark x1="42056" y1="46183" x2="34579" y2="53435"/>
                        <a14:foregroundMark x1="34579" y1="53435" x2="23765" y2="44275"/>
                        <a14:foregroundMark x1="23765" y1="44275" x2="21762" y2="33397"/>
                        <a14:foregroundMark x1="21762" y1="33397" x2="22382" y2="31870"/>
                        <a14:foregroundMark x1="25505" y1="21642" x2="25367" y2="19275"/>
                        <a14:foregroundMark x1="18959" y1="36641" x2="10814" y2="42748"/>
                        <a14:foregroundMark x1="10814" y1="42748" x2="6398" y2="51812"/>
                        <a14:foregroundMark x1="6774" y1="67120" x2="9079" y2="73473"/>
                        <a14:foregroundMark x1="9079" y1="73473" x2="16021" y2="81107"/>
                        <a14:foregroundMark x1="16021" y1="81107" x2="40854" y2="86832"/>
                        <a14:foregroundMark x1="40854" y1="86832" x2="78238" y2="80534"/>
                        <a14:foregroundMark x1="78238" y1="80534" x2="85447" y2="69275"/>
                        <a14:foregroundMark x1="85447" y1="69275" x2="89853" y2="48092"/>
                        <a14:foregroundMark x1="89853" y1="48092" x2="89685" y2="42231"/>
                        <a14:foregroundMark x1="86121" y1="35513" x2="77704" y2="38931"/>
                        <a14:foregroundMark x1="86422" y1="35391" x2="86298" y2="35442"/>
                        <a14:foregroundMark x1="77704" y1="38931" x2="77303" y2="37977"/>
                        <a14:foregroundMark x1="8545" y1="46374" x2="5851" y2="51615"/>
                        <a14:foregroundMark x1="5024" y1="72030" x2="10147" y2="80725"/>
                        <a14:foregroundMark x1="26702" y1="93511" x2="57944" y2="99237"/>
                        <a14:foregroundMark x1="57944" y1="99237" x2="63548" y2="97907"/>
                        <a14:foregroundMark x1="97141" y1="64313" x2="90254" y2="45229"/>
                        <a14:foregroundMark x1="90254" y1="45229" x2="86916" y2="42939"/>
                        <a14:foregroundMark x1="34846" y1="78053" x2="34846" y2="78053"/>
                        <a14:foregroundMark x1="35781" y1="80344" x2="35781" y2="80344"/>
                        <a14:foregroundMark x1="47797" y1="88359" x2="47797" y2="88359"/>
                        <a14:foregroundMark x1="93591" y1="46947" x2="94393" y2="63168"/>
                        <a14:foregroundMark x1="94393" y1="63168" x2="88919" y2="77672"/>
                        <a14:foregroundMark x1="88919" y1="77672" x2="81175" y2="86260"/>
                        <a14:foregroundMark x1="81175" y1="86260" x2="53538" y2="96947"/>
                        <a14:foregroundMark x1="53538" y1="96947" x2="27236" y2="92939"/>
                        <a14:foregroundMark x1="27236" y1="92939" x2="21762" y2="87595"/>
                        <a14:foregroundMark x1="93591" y1="46183" x2="96395" y2="55916"/>
                        <a14:foregroundMark x1="96395" y1="55916" x2="96787" y2="64313"/>
                        <a14:foregroundMark x1="24299" y1="26908" x2="24299" y2="29771"/>
                        <a14:foregroundMark x1="28571" y1="28435" x2="29907" y2="28817"/>
                        <a14:backgroundMark x1="5607" y1="51527" x2="3605" y2="62595"/>
                        <a14:backgroundMark x1="3605" y1="62595" x2="4272" y2="72137"/>
                        <a14:backgroundMark x1="4272" y1="72137" x2="3605" y2="54580"/>
                        <a14:backgroundMark x1="96796" y1="81679" x2="90120" y2="91031"/>
                        <a14:backgroundMark x1="90120" y1="91031" x2="67423" y2="97710"/>
                        <a14:backgroundMark x1="86916" y1="34733" x2="91589" y2="39695"/>
                        <a14:backgroundMark x1="97730" y1="79198" x2="96796" y2="81870"/>
                        <a14:backgroundMark x1="93858" y1="78626" x2="93858" y2="78626"/>
                        <a14:backgroundMark x1="97063" y1="79198" x2="97864" y2="79198"/>
                        <a14:backgroundMark x1="97864" y1="77290" x2="96262" y2="77481"/>
                        <a14:backgroundMark x1="92123" y1="85115" x2="92123" y2="85115"/>
                        <a14:backgroundMark x1="79573" y1="88359" x2="79573" y2="88359"/>
                        <a14:backgroundMark x1="22029" y1="22137" x2="23797" y2="26908"/>
                        <a14:backgroundMark x1="22296" y1="31870" x2="22296" y2="31870"/>
                        <a14:backgroundMark x1="23097" y1="30725" x2="22163" y2="29771"/>
                        <a14:backgroundMark x1="23097" y1="29962" x2="23298" y2="29771"/>
                        <a14:backgroundMark x1="26836" y1="24237" x2="26014" y2="26908"/>
                        <a14:backgroundMark x1="25367" y1="23282" x2="25367" y2="23092"/>
                        <a14:backgroundMark x1="25501" y1="23092" x2="25100" y2="23092"/>
                        <a14:backgroundMark x1="14019" y1="24237" x2="14019" y2="24237"/>
                        <a14:backgroundMark x1="25901" y1="22137" x2="25100" y2="23092"/>
                        <a14:backgroundMark x1="28972" y1="23664" x2="29280" y2="27044"/>
                        <a14:backgroundMark x1="31509" y1="24809" x2="31375" y2="23855"/>
                        <a14:backgroundMark x1="5474" y1="51718" x2="6409" y2="49809"/>
                        <a14:backgroundMark x1="86382" y1="35687" x2="86115" y2="35496"/>
                        <a14:backgroundMark x1="86515" y1="35687" x2="87717" y2="34542"/>
                        <a14:backgroundMark x1="86649" y1="35496" x2="86649" y2="35496"/>
                        <a14:backgroundMark x1="97463" y1="64313" x2="97463" y2="66985"/>
                        <a14:backgroundMark x1="68358" y1="97328" x2="67156" y2="97137"/>
                        <a14:backgroundMark x1="67156" y1="97137" x2="63284" y2="97328"/>
                        <a14:backgroundMark x1="97997" y1="68511" x2="93858" y2="78626"/>
                        <a14:backgroundMark x1="98665" y1="66985" x2="98264" y2="65840"/>
                        <a14:backgroundMark x1="98264" y1="68893" x2="98264" y2="65267"/>
                        <a14:backgroundMark x1="98264" y1="65649" x2="99065" y2="70038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3574" y="3810308"/>
            <a:ext cx="3759103" cy="2629866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F5E29-DC55-8624-CF4C-2BA9A3DD7466}"/>
              </a:ext>
            </a:extLst>
          </p:cNvPr>
          <p:cNvSpPr txBox="1"/>
          <p:nvPr/>
        </p:nvSpPr>
        <p:spPr>
          <a:xfrm>
            <a:off x="3091356" y="945730"/>
            <a:ext cx="618744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thanks!</a:t>
            </a:r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15AA7C6E-E368-5545-6D8E-60EC23C5E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032" y="2629863"/>
            <a:ext cx="979584" cy="830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221809B1-7E65-F16A-47F2-628C30E85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6137" y="2587463"/>
            <a:ext cx="919284" cy="873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40C82-5DCB-1440-842F-1149700633CF}"/>
              </a:ext>
            </a:extLst>
          </p:cNvPr>
          <p:cNvSpPr txBox="1"/>
          <p:nvPr/>
        </p:nvSpPr>
        <p:spPr>
          <a:xfrm>
            <a:off x="4065608" y="2721114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Sneha Kumari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EE598-5488-3F59-61E0-7F5FB3F11DA4}"/>
              </a:ext>
            </a:extLst>
          </p:cNvPr>
          <p:cNvSpPr txBox="1"/>
          <p:nvPr/>
        </p:nvSpPr>
        <p:spPr>
          <a:xfrm>
            <a:off x="10292788" y="625550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2380B-5FAF-1049-D285-31A440E4D8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21FCF-AF2F-DDB9-1CBD-C27E4189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1084144"/>
            <a:ext cx="11063401" cy="560113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59D60-2395-6FC5-2F11-93FAD8DA4F0D}"/>
              </a:ext>
            </a:extLst>
          </p:cNvPr>
          <p:cNvSpPr txBox="1"/>
          <p:nvPr/>
        </p:nvSpPr>
        <p:spPr>
          <a:xfrm>
            <a:off x="2710099" y="81915"/>
            <a:ext cx="7192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POWER BI DASBOARD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0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0A431F3-1CDD-151A-7754-208D456A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25102" y="-52629"/>
            <a:ext cx="12222540" cy="69039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D41497C-3C1B-B72B-76DC-C77FE6D1BEE4}"/>
              </a:ext>
            </a:extLst>
          </p:cNvPr>
          <p:cNvGrpSpPr/>
          <p:nvPr/>
        </p:nvGrpSpPr>
        <p:grpSpPr>
          <a:xfrm>
            <a:off x="463527" y="1039598"/>
            <a:ext cx="6418580" cy="304711"/>
            <a:chOff x="1692887" y="0"/>
            <a:chExt cx="6418580" cy="304711"/>
          </a:xfrm>
        </p:grpSpPr>
        <p:sp>
          <p:nvSpPr>
            <p:cNvPr id="56" name="Arrow: Pentagon 55">
              <a:extLst>
                <a:ext uri="{FF2B5EF4-FFF2-40B4-BE49-F238E27FC236}">
                  <a16:creationId xmlns:a16="http://schemas.microsoft.com/office/drawing/2014/main" id="{52CA571F-CABA-76CE-9D2E-AECA5633A42C}"/>
                </a:ext>
              </a:extLst>
            </p:cNvPr>
            <p:cNvSpPr/>
            <p:nvPr/>
          </p:nvSpPr>
          <p:spPr>
            <a:xfrm rot="10800000">
              <a:off x="1692887" y="0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Arrow: Pentagon 4">
              <a:extLst>
                <a:ext uri="{FF2B5EF4-FFF2-40B4-BE49-F238E27FC236}">
                  <a16:creationId xmlns:a16="http://schemas.microsoft.com/office/drawing/2014/main" id="{80727615-7CE9-D486-358F-15738BEC722D}"/>
                </a:ext>
              </a:extLst>
            </p:cNvPr>
            <p:cNvSpPr txBox="1"/>
            <p:nvPr/>
          </p:nvSpPr>
          <p:spPr>
            <a:xfrm rot="21600000">
              <a:off x="1769065" y="0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u="none" kern="1200" dirty="0"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Dataset Used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515A8C2-F8CB-64C2-FBC4-6C41689A869D}"/>
              </a:ext>
            </a:extLst>
          </p:cNvPr>
          <p:cNvSpPr/>
          <p:nvPr/>
        </p:nvSpPr>
        <p:spPr>
          <a:xfrm>
            <a:off x="311172" y="1040531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9B94E-ED76-B419-51B2-2BAF0B1B7951}"/>
              </a:ext>
            </a:extLst>
          </p:cNvPr>
          <p:cNvGrpSpPr/>
          <p:nvPr/>
        </p:nvGrpSpPr>
        <p:grpSpPr>
          <a:xfrm>
            <a:off x="463527" y="1436202"/>
            <a:ext cx="6418580" cy="304711"/>
            <a:chOff x="1692887" y="396604"/>
            <a:chExt cx="6418580" cy="304711"/>
          </a:xfrm>
        </p:grpSpPr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8D4CA189-AFCA-79B8-89ED-60F3357E3355}"/>
                </a:ext>
              </a:extLst>
            </p:cNvPr>
            <p:cNvSpPr/>
            <p:nvPr/>
          </p:nvSpPr>
          <p:spPr>
            <a:xfrm rot="10800000">
              <a:off x="1692887" y="396604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Arrow: Pentagon 7">
              <a:extLst>
                <a:ext uri="{FF2B5EF4-FFF2-40B4-BE49-F238E27FC236}">
                  <a16:creationId xmlns:a16="http://schemas.microsoft.com/office/drawing/2014/main" id="{8AABD92A-9A8A-0CEF-333F-CBE392D7B58D}"/>
                </a:ext>
              </a:extLst>
            </p:cNvPr>
            <p:cNvSpPr txBox="1"/>
            <p:nvPr/>
          </p:nvSpPr>
          <p:spPr>
            <a:xfrm rot="21600000">
              <a:off x="1769065" y="396604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u="none" kern="1200" baseline="0" dirty="0"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Schemas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5B8673F-1A79-1D37-5821-F715229CB0DA}"/>
              </a:ext>
            </a:extLst>
          </p:cNvPr>
          <p:cNvSpPr/>
          <p:nvPr/>
        </p:nvSpPr>
        <p:spPr>
          <a:xfrm>
            <a:off x="311172" y="1436202"/>
            <a:ext cx="304711" cy="30471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343E8-83A4-9050-4CBC-BF03E69166E6}"/>
              </a:ext>
            </a:extLst>
          </p:cNvPr>
          <p:cNvGrpSpPr/>
          <p:nvPr/>
        </p:nvGrpSpPr>
        <p:grpSpPr>
          <a:xfrm>
            <a:off x="463527" y="1831873"/>
            <a:ext cx="6418580" cy="304711"/>
            <a:chOff x="1692887" y="792275"/>
            <a:chExt cx="6418580" cy="304711"/>
          </a:xfrm>
        </p:grpSpPr>
        <p:sp>
          <p:nvSpPr>
            <p:cNvPr id="52" name="Arrow: Pentagon 51">
              <a:extLst>
                <a:ext uri="{FF2B5EF4-FFF2-40B4-BE49-F238E27FC236}">
                  <a16:creationId xmlns:a16="http://schemas.microsoft.com/office/drawing/2014/main" id="{51068C97-AEE7-72DC-43AF-76B588B27C6F}"/>
                </a:ext>
              </a:extLst>
            </p:cNvPr>
            <p:cNvSpPr/>
            <p:nvPr/>
          </p:nvSpPr>
          <p:spPr>
            <a:xfrm rot="10800000">
              <a:off x="1692887" y="792275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Arrow: Pentagon 10">
              <a:extLst>
                <a:ext uri="{FF2B5EF4-FFF2-40B4-BE49-F238E27FC236}">
                  <a16:creationId xmlns:a16="http://schemas.microsoft.com/office/drawing/2014/main" id="{A3F264A3-D7B9-B1E3-575A-08C04D1F39F2}"/>
                </a:ext>
              </a:extLst>
            </p:cNvPr>
            <p:cNvSpPr txBox="1"/>
            <p:nvPr/>
          </p:nvSpPr>
          <p:spPr>
            <a:xfrm rot="21600000">
              <a:off x="1769065" y="792275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u="none" kern="1200" dirty="0"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Total Orders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B5D066E-ACD0-52B1-F0FA-2585303D21E3}"/>
              </a:ext>
            </a:extLst>
          </p:cNvPr>
          <p:cNvSpPr/>
          <p:nvPr/>
        </p:nvSpPr>
        <p:spPr>
          <a:xfrm>
            <a:off x="311172" y="1831873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1AE4E6-DAD3-B758-628B-042BD4359F68}"/>
              </a:ext>
            </a:extLst>
          </p:cNvPr>
          <p:cNvGrpSpPr/>
          <p:nvPr/>
        </p:nvGrpSpPr>
        <p:grpSpPr>
          <a:xfrm>
            <a:off x="463527" y="2227543"/>
            <a:ext cx="6418580" cy="304711"/>
            <a:chOff x="1692887" y="1187945"/>
            <a:chExt cx="6418580" cy="304711"/>
          </a:xfrm>
        </p:grpSpPr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B2FB1473-1D53-AADB-A5A6-8A242C60C0A9}"/>
                </a:ext>
              </a:extLst>
            </p:cNvPr>
            <p:cNvSpPr/>
            <p:nvPr/>
          </p:nvSpPr>
          <p:spPr>
            <a:xfrm rot="10800000">
              <a:off x="1692887" y="1187945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Arrow: Pentagon 13">
              <a:extLst>
                <a:ext uri="{FF2B5EF4-FFF2-40B4-BE49-F238E27FC236}">
                  <a16:creationId xmlns:a16="http://schemas.microsoft.com/office/drawing/2014/main" id="{E6824CB4-851A-05ED-AFE4-CCB637EA6A53}"/>
                </a:ext>
              </a:extLst>
            </p:cNvPr>
            <p:cNvSpPr txBox="1"/>
            <p:nvPr/>
          </p:nvSpPr>
          <p:spPr>
            <a:xfrm rot="21600000">
              <a:off x="1769065" y="1187945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u="none" kern="1200" dirty="0"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Total Revenue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406CF05-365F-6AA5-A434-4CE86A4CFA40}"/>
              </a:ext>
            </a:extLst>
          </p:cNvPr>
          <p:cNvSpPr/>
          <p:nvPr/>
        </p:nvSpPr>
        <p:spPr>
          <a:xfrm>
            <a:off x="311172" y="2227543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5D489B-10C0-BFF7-9C0B-C45858809457}"/>
              </a:ext>
            </a:extLst>
          </p:cNvPr>
          <p:cNvGrpSpPr/>
          <p:nvPr/>
        </p:nvGrpSpPr>
        <p:grpSpPr>
          <a:xfrm>
            <a:off x="463527" y="2623214"/>
            <a:ext cx="6418580" cy="304711"/>
            <a:chOff x="1692887" y="1583616"/>
            <a:chExt cx="6418580" cy="304711"/>
          </a:xfrm>
        </p:grpSpPr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032E9F5E-8F9E-BADF-259A-8BBF5F798D7B}"/>
                </a:ext>
              </a:extLst>
            </p:cNvPr>
            <p:cNvSpPr/>
            <p:nvPr/>
          </p:nvSpPr>
          <p:spPr>
            <a:xfrm rot="10800000">
              <a:off x="1692887" y="1583616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Arrow: Pentagon 16">
              <a:extLst>
                <a:ext uri="{FF2B5EF4-FFF2-40B4-BE49-F238E27FC236}">
                  <a16:creationId xmlns:a16="http://schemas.microsoft.com/office/drawing/2014/main" id="{787803A5-8014-4E7A-8DAB-369F1179BB4F}"/>
                </a:ext>
              </a:extLst>
            </p:cNvPr>
            <p:cNvSpPr txBox="1"/>
            <p:nvPr/>
          </p:nvSpPr>
          <p:spPr>
            <a:xfrm rot="21600000">
              <a:off x="1769065" y="1583616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Most expensive pizza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BA85510-6A36-9E50-137C-825A64EE4CE6}"/>
              </a:ext>
            </a:extLst>
          </p:cNvPr>
          <p:cNvSpPr/>
          <p:nvPr/>
        </p:nvSpPr>
        <p:spPr>
          <a:xfrm>
            <a:off x="311172" y="2623214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73C1C-E6A5-BF96-9D39-EB85BB6D9886}"/>
              </a:ext>
            </a:extLst>
          </p:cNvPr>
          <p:cNvGrpSpPr/>
          <p:nvPr/>
        </p:nvGrpSpPr>
        <p:grpSpPr>
          <a:xfrm>
            <a:off x="463527" y="3018885"/>
            <a:ext cx="6418580" cy="304711"/>
            <a:chOff x="1692887" y="1979287"/>
            <a:chExt cx="6418580" cy="304711"/>
          </a:xfrm>
        </p:grpSpPr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4E93A07D-7925-B564-2797-89F602A8BBF1}"/>
                </a:ext>
              </a:extLst>
            </p:cNvPr>
            <p:cNvSpPr/>
            <p:nvPr/>
          </p:nvSpPr>
          <p:spPr>
            <a:xfrm rot="10800000">
              <a:off x="1692887" y="1979287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Arrow: Pentagon 19">
              <a:extLst>
                <a:ext uri="{FF2B5EF4-FFF2-40B4-BE49-F238E27FC236}">
                  <a16:creationId xmlns:a16="http://schemas.microsoft.com/office/drawing/2014/main" id="{6EF2B054-CB85-D1D6-E69C-45648943BBF8}"/>
                </a:ext>
              </a:extLst>
            </p:cNvPr>
            <p:cNvSpPr txBox="1"/>
            <p:nvPr/>
          </p:nvSpPr>
          <p:spPr>
            <a:xfrm rot="21600000">
              <a:off x="1769065" y="1979287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Most common pizza ordered 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6354528-0D0E-FCC0-20D2-FD053B896172}"/>
              </a:ext>
            </a:extLst>
          </p:cNvPr>
          <p:cNvSpPr/>
          <p:nvPr/>
        </p:nvSpPr>
        <p:spPr>
          <a:xfrm>
            <a:off x="311172" y="3018885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BE5F0E-ED35-A44D-5DA3-E937D43A2E2E}"/>
              </a:ext>
            </a:extLst>
          </p:cNvPr>
          <p:cNvGrpSpPr/>
          <p:nvPr/>
        </p:nvGrpSpPr>
        <p:grpSpPr>
          <a:xfrm>
            <a:off x="463527" y="3414556"/>
            <a:ext cx="6418580" cy="304711"/>
            <a:chOff x="1692887" y="2374958"/>
            <a:chExt cx="6418580" cy="304711"/>
          </a:xfrm>
        </p:grpSpPr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86549BDF-A7E2-2203-5A39-9E69A284385E}"/>
                </a:ext>
              </a:extLst>
            </p:cNvPr>
            <p:cNvSpPr/>
            <p:nvPr/>
          </p:nvSpPr>
          <p:spPr>
            <a:xfrm rot="10800000">
              <a:off x="1692887" y="2374958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Pentagon 22">
              <a:extLst>
                <a:ext uri="{FF2B5EF4-FFF2-40B4-BE49-F238E27FC236}">
                  <a16:creationId xmlns:a16="http://schemas.microsoft.com/office/drawing/2014/main" id="{D3B9FF3D-A2A2-B930-3CFA-3C678AF62BE8}"/>
                </a:ext>
              </a:extLst>
            </p:cNvPr>
            <p:cNvSpPr txBox="1"/>
            <p:nvPr/>
          </p:nvSpPr>
          <p:spPr>
            <a:xfrm rot="21600000">
              <a:off x="1769065" y="2374958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Join the necessary tables to find the total quantity of each pizza category ordered.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14078C8-59AC-3877-E78B-7C4DCB152362}"/>
              </a:ext>
            </a:extLst>
          </p:cNvPr>
          <p:cNvSpPr/>
          <p:nvPr/>
        </p:nvSpPr>
        <p:spPr>
          <a:xfrm>
            <a:off x="311172" y="3414556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BCEAD-2D73-BF93-3F64-957F2C0DE1AA}"/>
              </a:ext>
            </a:extLst>
          </p:cNvPr>
          <p:cNvGrpSpPr/>
          <p:nvPr/>
        </p:nvGrpSpPr>
        <p:grpSpPr>
          <a:xfrm>
            <a:off x="463527" y="3810226"/>
            <a:ext cx="6418580" cy="304711"/>
            <a:chOff x="1692887" y="2770628"/>
            <a:chExt cx="6418580" cy="304711"/>
          </a:xfrm>
        </p:grpSpPr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109319DB-83D9-BBB5-4AFB-CD57FF378B23}"/>
                </a:ext>
              </a:extLst>
            </p:cNvPr>
            <p:cNvSpPr/>
            <p:nvPr/>
          </p:nvSpPr>
          <p:spPr>
            <a:xfrm rot="10800000">
              <a:off x="1692887" y="2770628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Arrow: Pentagon 25">
              <a:extLst>
                <a:ext uri="{FF2B5EF4-FFF2-40B4-BE49-F238E27FC236}">
                  <a16:creationId xmlns:a16="http://schemas.microsoft.com/office/drawing/2014/main" id="{4816E8F5-BC54-CAAF-87BE-AA98027A7BB1}"/>
                </a:ext>
              </a:extLst>
            </p:cNvPr>
            <p:cNvSpPr txBox="1"/>
            <p:nvPr/>
          </p:nvSpPr>
          <p:spPr>
            <a:xfrm rot="21600000">
              <a:off x="1769065" y="2770628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Determine the distribution of orders by hour of the day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5E51BAD-F91B-0F52-3CF9-300FA7EEFFCC}"/>
              </a:ext>
            </a:extLst>
          </p:cNvPr>
          <p:cNvSpPr/>
          <p:nvPr/>
        </p:nvSpPr>
        <p:spPr>
          <a:xfrm>
            <a:off x="311172" y="3810226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DD4E2-AA85-9D63-4A86-10A8D4530579}"/>
              </a:ext>
            </a:extLst>
          </p:cNvPr>
          <p:cNvGrpSpPr/>
          <p:nvPr/>
        </p:nvGrpSpPr>
        <p:grpSpPr>
          <a:xfrm>
            <a:off x="463527" y="4205897"/>
            <a:ext cx="6418580" cy="304711"/>
            <a:chOff x="1692887" y="3166299"/>
            <a:chExt cx="6418580" cy="304711"/>
          </a:xfrm>
        </p:grpSpPr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F2F2E877-CB27-2B9E-A7A5-D42C83F38847}"/>
                </a:ext>
              </a:extLst>
            </p:cNvPr>
            <p:cNvSpPr/>
            <p:nvPr/>
          </p:nvSpPr>
          <p:spPr>
            <a:xfrm rot="10800000">
              <a:off x="1692887" y="3166299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Pentagon 28">
              <a:extLst>
                <a:ext uri="{FF2B5EF4-FFF2-40B4-BE49-F238E27FC236}">
                  <a16:creationId xmlns:a16="http://schemas.microsoft.com/office/drawing/2014/main" id="{57A000AE-884E-969A-286B-7FCF5FCD3DB2}"/>
                </a:ext>
              </a:extLst>
            </p:cNvPr>
            <p:cNvSpPr txBox="1"/>
            <p:nvPr/>
          </p:nvSpPr>
          <p:spPr>
            <a:xfrm rot="21600000">
              <a:off x="1769065" y="3166299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Join relevant tables to find the category-wise distribution of pizzas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02C7B10-09F0-49E3-835A-085F0310D252}"/>
              </a:ext>
            </a:extLst>
          </p:cNvPr>
          <p:cNvSpPr/>
          <p:nvPr/>
        </p:nvSpPr>
        <p:spPr>
          <a:xfrm>
            <a:off x="311172" y="4205897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440E4-2A8A-24D9-14D7-2F15B7D39A6C}"/>
              </a:ext>
            </a:extLst>
          </p:cNvPr>
          <p:cNvGrpSpPr/>
          <p:nvPr/>
        </p:nvGrpSpPr>
        <p:grpSpPr>
          <a:xfrm>
            <a:off x="463526" y="4647046"/>
            <a:ext cx="6418580" cy="304711"/>
            <a:chOff x="1692887" y="3957641"/>
            <a:chExt cx="6418580" cy="304711"/>
          </a:xfrm>
        </p:grpSpPr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DB1D5E09-2DA6-70A9-9E2A-8FF29C2D29DE}"/>
                </a:ext>
              </a:extLst>
            </p:cNvPr>
            <p:cNvSpPr/>
            <p:nvPr/>
          </p:nvSpPr>
          <p:spPr>
            <a:xfrm rot="10800000">
              <a:off x="1692887" y="3957641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Pentagon 34">
              <a:extLst>
                <a:ext uri="{FF2B5EF4-FFF2-40B4-BE49-F238E27FC236}">
                  <a16:creationId xmlns:a16="http://schemas.microsoft.com/office/drawing/2014/main" id="{34F11846-0723-4166-7BC0-787BFB3175FF}"/>
                </a:ext>
              </a:extLst>
            </p:cNvPr>
            <p:cNvSpPr txBox="1"/>
            <p:nvPr/>
          </p:nvSpPr>
          <p:spPr>
            <a:xfrm rot="21600000">
              <a:off x="1769065" y="3957641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Determine the top 5 most ordered pizza types based on revenue.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1E108A4-AB90-0807-0BB3-FF4D9F55F4FE}"/>
              </a:ext>
            </a:extLst>
          </p:cNvPr>
          <p:cNvSpPr/>
          <p:nvPr/>
        </p:nvSpPr>
        <p:spPr>
          <a:xfrm>
            <a:off x="311172" y="4692525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363A57-452E-C9F3-E9D4-A1301A17A1D8}"/>
              </a:ext>
            </a:extLst>
          </p:cNvPr>
          <p:cNvGrpSpPr/>
          <p:nvPr/>
        </p:nvGrpSpPr>
        <p:grpSpPr>
          <a:xfrm>
            <a:off x="463525" y="5088194"/>
            <a:ext cx="6418580" cy="304711"/>
            <a:chOff x="1692887" y="4353311"/>
            <a:chExt cx="6418580" cy="304711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D31EB961-D174-6E7D-A2AD-A41D1C807E14}"/>
                </a:ext>
              </a:extLst>
            </p:cNvPr>
            <p:cNvSpPr/>
            <p:nvPr/>
          </p:nvSpPr>
          <p:spPr>
            <a:xfrm rot="10800000">
              <a:off x="1692887" y="4353311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Pentagon 37">
              <a:extLst>
                <a:ext uri="{FF2B5EF4-FFF2-40B4-BE49-F238E27FC236}">
                  <a16:creationId xmlns:a16="http://schemas.microsoft.com/office/drawing/2014/main" id="{733CD348-69A9-F302-1DDE-9771CF4411D6}"/>
                </a:ext>
              </a:extLst>
            </p:cNvPr>
            <p:cNvSpPr txBox="1"/>
            <p:nvPr/>
          </p:nvSpPr>
          <p:spPr>
            <a:xfrm rot="21600000">
              <a:off x="1769065" y="4353311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Calculate the percentage contribution of each pizza type to total revenue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21D0C62-EF15-D35B-AC61-0CAEABF55CC8}"/>
              </a:ext>
            </a:extLst>
          </p:cNvPr>
          <p:cNvSpPr/>
          <p:nvPr/>
        </p:nvSpPr>
        <p:spPr>
          <a:xfrm>
            <a:off x="311172" y="5096155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75F0C-1E46-CCA9-65EA-047EFC68B7BB}"/>
              </a:ext>
            </a:extLst>
          </p:cNvPr>
          <p:cNvGrpSpPr/>
          <p:nvPr/>
        </p:nvGrpSpPr>
        <p:grpSpPr>
          <a:xfrm>
            <a:off x="463525" y="5545264"/>
            <a:ext cx="6418580" cy="304711"/>
            <a:chOff x="1692887" y="4748982"/>
            <a:chExt cx="6418580" cy="304711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75EF69AD-C7CC-0347-7BE7-7AA254A8D1EA}"/>
                </a:ext>
              </a:extLst>
            </p:cNvPr>
            <p:cNvSpPr/>
            <p:nvPr/>
          </p:nvSpPr>
          <p:spPr>
            <a:xfrm rot="10800000">
              <a:off x="1692887" y="4748982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Pentagon 40">
              <a:extLst>
                <a:ext uri="{FF2B5EF4-FFF2-40B4-BE49-F238E27FC236}">
                  <a16:creationId xmlns:a16="http://schemas.microsoft.com/office/drawing/2014/main" id="{C11F56F6-F877-0DC9-F358-7E204AE3B627}"/>
                </a:ext>
              </a:extLst>
            </p:cNvPr>
            <p:cNvSpPr txBox="1"/>
            <p:nvPr/>
          </p:nvSpPr>
          <p:spPr>
            <a:xfrm rot="21600000">
              <a:off x="1769065" y="4748982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Analyze the cumulative revenue generated over time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3ABE29D2-B13F-8F18-7133-D14DF2B89002}"/>
              </a:ext>
            </a:extLst>
          </p:cNvPr>
          <p:cNvSpPr/>
          <p:nvPr/>
        </p:nvSpPr>
        <p:spPr>
          <a:xfrm>
            <a:off x="311172" y="5523690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2E55D5-84D0-0A29-18EA-4A53B68DA32B}"/>
              </a:ext>
            </a:extLst>
          </p:cNvPr>
          <p:cNvGrpSpPr/>
          <p:nvPr/>
        </p:nvGrpSpPr>
        <p:grpSpPr>
          <a:xfrm>
            <a:off x="463525" y="6001936"/>
            <a:ext cx="6418580" cy="304711"/>
            <a:chOff x="1692887" y="5144653"/>
            <a:chExt cx="6418580" cy="304711"/>
          </a:xfrm>
        </p:grpSpPr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E686C8AD-7D0B-1C8C-B080-1AAC38F32B1D}"/>
                </a:ext>
              </a:extLst>
            </p:cNvPr>
            <p:cNvSpPr/>
            <p:nvPr/>
          </p:nvSpPr>
          <p:spPr>
            <a:xfrm rot="10800000">
              <a:off x="1692887" y="5144653"/>
              <a:ext cx="6418580" cy="304711"/>
            </a:xfrm>
            <a:prstGeom prst="homePlat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Pentagon 43">
              <a:extLst>
                <a:ext uri="{FF2B5EF4-FFF2-40B4-BE49-F238E27FC236}">
                  <a16:creationId xmlns:a16="http://schemas.microsoft.com/office/drawing/2014/main" id="{891BFB29-8595-834C-6841-761E48B5979D}"/>
                </a:ext>
              </a:extLst>
            </p:cNvPr>
            <p:cNvSpPr txBox="1"/>
            <p:nvPr/>
          </p:nvSpPr>
          <p:spPr>
            <a:xfrm rot="21600000">
              <a:off x="1769065" y="5144653"/>
              <a:ext cx="6342402" cy="3047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370" tIns="45720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>
                  <a:ln/>
                  <a:solidFill>
                    <a:srgbClr val="EE39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Determine the top 3 most ordered pizza types based on revenue for each pizza category</a:t>
              </a:r>
              <a:endParaRPr lang="en-US" sz="1200" b="1" u="none" kern="1200" dirty="0"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D5B1A2D-80E9-4C06-F9F3-25AC7382A546}"/>
              </a:ext>
            </a:extLst>
          </p:cNvPr>
          <p:cNvSpPr/>
          <p:nvPr/>
        </p:nvSpPr>
        <p:spPr>
          <a:xfrm>
            <a:off x="312580" y="5980361"/>
            <a:ext cx="304711" cy="304711"/>
          </a:xfrm>
          <a:prstGeom prst="ellipse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91F567-09F7-BCC2-8F4C-BBF3CAC4CE18}"/>
              </a:ext>
            </a:extLst>
          </p:cNvPr>
          <p:cNvSpPr txBox="1"/>
          <p:nvPr/>
        </p:nvSpPr>
        <p:spPr>
          <a:xfrm>
            <a:off x="770675" y="55398"/>
            <a:ext cx="611143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CONTENTS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BE97BE-3C47-88CB-4DF8-AC1C2A521086}"/>
              </a:ext>
            </a:extLst>
          </p:cNvPr>
          <p:cNvSpPr txBox="1"/>
          <p:nvPr/>
        </p:nvSpPr>
        <p:spPr>
          <a:xfrm>
            <a:off x="10356448" y="6381383"/>
            <a:ext cx="652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3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E332D-4225-E070-8F09-FD878D3B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8F879D-97B4-A044-C3FE-71CC8F6F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26" y="2657788"/>
            <a:ext cx="11160088" cy="336876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FABF8-4E7F-04B7-3AF4-D4497E0DE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21" y="1479335"/>
            <a:ext cx="5543513" cy="93871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9680B-676C-CC18-21DF-A3D1033DE315}"/>
              </a:ext>
            </a:extLst>
          </p:cNvPr>
          <p:cNvSpPr txBox="1"/>
          <p:nvPr/>
        </p:nvSpPr>
        <p:spPr>
          <a:xfrm>
            <a:off x="-407783" y="184219"/>
            <a:ext cx="618744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DATASET USED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5BA2F-3877-EB0A-314C-12F590FBCFDE}"/>
              </a:ext>
            </a:extLst>
          </p:cNvPr>
          <p:cNvSpPr txBox="1"/>
          <p:nvPr/>
        </p:nvSpPr>
        <p:spPr>
          <a:xfrm>
            <a:off x="10504025" y="6384130"/>
            <a:ext cx="630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6D7D7-2391-36AE-4143-14F47395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34" t="7572" r="3373" b="2679"/>
          <a:stretch/>
        </p:blipFill>
        <p:spPr>
          <a:xfrm>
            <a:off x="341372" y="1280322"/>
            <a:ext cx="9763325" cy="522790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7C359-3924-7689-B643-CB63FDCDE14F}"/>
              </a:ext>
            </a:extLst>
          </p:cNvPr>
          <p:cNvSpPr txBox="1"/>
          <p:nvPr/>
        </p:nvSpPr>
        <p:spPr>
          <a:xfrm>
            <a:off x="-798043" y="139571"/>
            <a:ext cx="6187440" cy="938719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SCHEMAS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D427D-B99B-A602-A524-0F55222A4575}"/>
              </a:ext>
            </a:extLst>
          </p:cNvPr>
          <p:cNvSpPr txBox="1"/>
          <p:nvPr/>
        </p:nvSpPr>
        <p:spPr>
          <a:xfrm>
            <a:off x="10454833" y="6378180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EA8203-3753-A9EE-4A0E-27BB9104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32" y="2671965"/>
            <a:ext cx="3177268" cy="120583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E2B02-3566-A6BD-F680-0E5AC6C2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4" y="1761863"/>
            <a:ext cx="9162868" cy="57457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E21A4-5716-A6EE-71E3-738B1E06A10A}"/>
              </a:ext>
            </a:extLst>
          </p:cNvPr>
          <p:cNvSpPr txBox="1"/>
          <p:nvPr/>
        </p:nvSpPr>
        <p:spPr>
          <a:xfrm>
            <a:off x="-351463" y="83636"/>
            <a:ext cx="618744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TOTAL ORDERS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A164D-A9A8-C223-1B77-5770DD174335}"/>
              </a:ext>
            </a:extLst>
          </p:cNvPr>
          <p:cNvSpPr txBox="1"/>
          <p:nvPr/>
        </p:nvSpPr>
        <p:spPr>
          <a:xfrm>
            <a:off x="10408533" y="6326093"/>
            <a:ext cx="6279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C1EEB-DECD-71DF-C22D-9A7AE3429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0" y="3129568"/>
            <a:ext cx="4102754" cy="114877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3F3C2D-946C-A99A-7CB0-883B2808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43" y="1729300"/>
            <a:ext cx="6996119" cy="93871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04AB2-8C18-54A8-10D4-BD4D2BBB23CC}"/>
              </a:ext>
            </a:extLst>
          </p:cNvPr>
          <p:cNvSpPr txBox="1"/>
          <p:nvPr/>
        </p:nvSpPr>
        <p:spPr>
          <a:xfrm>
            <a:off x="-160061" y="16516"/>
            <a:ext cx="618744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TOTAL REVENUE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BFD8-2C0C-68A8-2DEE-DAC8117BE41B}"/>
              </a:ext>
            </a:extLst>
          </p:cNvPr>
          <p:cNvSpPr txBox="1"/>
          <p:nvPr/>
        </p:nvSpPr>
        <p:spPr>
          <a:xfrm>
            <a:off x="10396959" y="6302944"/>
            <a:ext cx="618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0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D8C09-8F62-4E07-805E-BA5AC0D0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6" y="4115964"/>
            <a:ext cx="8533926" cy="122216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3339D-B6A2-710B-81DC-38800287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84" y="1613190"/>
            <a:ext cx="5803603" cy="199882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3F76C2-EE1A-869E-FEC1-B4581F7B8865}"/>
              </a:ext>
            </a:extLst>
          </p:cNvPr>
          <p:cNvSpPr txBox="1"/>
          <p:nvPr/>
        </p:nvSpPr>
        <p:spPr>
          <a:xfrm>
            <a:off x="0" y="0"/>
            <a:ext cx="716678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Most Expensive Pizza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FE449-E299-9B51-4E4C-BF3465ACA33F}"/>
              </a:ext>
            </a:extLst>
          </p:cNvPr>
          <p:cNvSpPr txBox="1"/>
          <p:nvPr/>
        </p:nvSpPr>
        <p:spPr>
          <a:xfrm>
            <a:off x="10492451" y="6297157"/>
            <a:ext cx="626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5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65855-5DB6-365B-C44D-EF34F151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380" b="11491"/>
          <a:stretch/>
        </p:blipFill>
        <p:spPr>
          <a:xfrm>
            <a:off x="-15270" y="-62461"/>
            <a:ext cx="12222540" cy="6903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3780A5-2A1A-2356-8EA3-B3B5360C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7" y="1664337"/>
            <a:ext cx="5262359" cy="13593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6F843-9687-837D-5A4F-0A50C7B2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066" y="1056945"/>
            <a:ext cx="3611464" cy="544659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45428-A69B-3443-1872-4C7969CD32D4}"/>
              </a:ext>
            </a:extLst>
          </p:cNvPr>
          <p:cNvSpPr txBox="1"/>
          <p:nvPr/>
        </p:nvSpPr>
        <p:spPr>
          <a:xfrm>
            <a:off x="-771742" y="104827"/>
            <a:ext cx="95961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EE39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Most Common Pizza Ordered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4CAD-2040-B82A-A296-296A477A13D9}"/>
              </a:ext>
            </a:extLst>
          </p:cNvPr>
          <p:cNvSpPr txBox="1"/>
          <p:nvPr/>
        </p:nvSpPr>
        <p:spPr>
          <a:xfrm>
            <a:off x="10347442" y="6134211"/>
            <a:ext cx="649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SnehaKumari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4388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561</TotalTime>
  <Words>237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Corbel</vt:lpstr>
      <vt:lpstr>Trebuchet MS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singh</dc:creator>
  <cp:lastModifiedBy>sneha singh</cp:lastModifiedBy>
  <cp:revision>36</cp:revision>
  <dcterms:created xsi:type="dcterms:W3CDTF">2024-09-11T18:48:42Z</dcterms:created>
  <dcterms:modified xsi:type="dcterms:W3CDTF">2024-09-20T11:17:49Z</dcterms:modified>
</cp:coreProperties>
</file>