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0" r:id="rId1"/>
    <p:sldMasterId id="2147483695" r:id="rId2"/>
  </p:sldMasterIdLst>
  <p:sldIdLst>
    <p:sldId id="269" r:id="rId3"/>
    <p:sldId id="257" r:id="rId4"/>
    <p:sldId id="258" r:id="rId5"/>
    <p:sldId id="259" r:id="rId6"/>
    <p:sldId id="260" r:id="rId7"/>
    <p:sldId id="261" r:id="rId8"/>
    <p:sldId id="262" r:id="rId9"/>
    <p:sldId id="268" r:id="rId10"/>
    <p:sldId id="263" r:id="rId11"/>
    <p:sldId id="264" r:id="rId12"/>
    <p:sldId id="265" r:id="rId13"/>
    <p:sldId id="266" r:id="rId14"/>
    <p:sldId id="267"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10/21/2025</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70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10/21/2025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9506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10/21/2025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3525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10/21/2025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7167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10/21/2025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323839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10/21/2025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9636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10/21/2025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8625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10/21/2025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13562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10/21/2025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2908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10/21/2025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2878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68" name="Google Shape;134;p25"/>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9"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CUSTOM_4">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228600" y="444960"/>
            <a:ext cx="7717320" cy="1645560"/>
          </a:xfrm>
          <a:prstGeom prst="rect">
            <a:avLst/>
          </a:prstGeom>
          <a:noFill/>
          <a:ln w="0">
            <a:noFill/>
          </a:ln>
        </p:spPr>
        <p:txBody>
          <a:bodyPr lIns="91440" tIns="91440" rIns="91440" bIns="91440" anchor="t">
            <a:noAutofit/>
          </a:bodyPr>
          <a:lstStyle/>
          <a:p>
            <a:pPr indent="0">
              <a:buNone/>
            </a:pPr>
            <a:r>
              <a:rPr lang="fr-FR" sz="2500" b="0" u="none" strike="noStrike">
                <a:solidFill>
                  <a:schemeClr val="dk1"/>
                </a:solidFill>
                <a:effectLst/>
                <a:uFillTx/>
                <a:latin typeface="Arial"/>
              </a:rPr>
              <a:t>Click to edit the title text format</a:t>
            </a:r>
          </a:p>
        </p:txBody>
      </p:sp>
      <p:sp>
        <p:nvSpPr>
          <p:cNvPr id="2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extLst>
      <p:ext uri="{BB962C8B-B14F-4D97-AF65-F5344CB8AC3E}">
        <p14:creationId xmlns:p14="http://schemas.microsoft.com/office/powerpoint/2010/main" val="12386077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CUSTOM_3_1">
    <p:bg>
      <p:bgPr>
        <a:solidFill>
          <a:schemeClr val="lt1"/>
        </a:solidFill>
        <a:effectLst/>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3162600" y="1759320"/>
            <a:ext cx="5752800" cy="3155760"/>
          </a:xfrm>
          <a:prstGeom prst="rect">
            <a:avLst/>
          </a:prstGeom>
          <a:noFill/>
          <a:ln w="0">
            <a:noFill/>
          </a:ln>
        </p:spPr>
        <p:txBody>
          <a:bodyPr lIns="91440" tIns="91440" rIns="91440" bIns="91440" anchor="b">
            <a:noAutofit/>
          </a:bodyPr>
          <a:lstStyle/>
          <a:p>
            <a:pPr indent="0">
              <a:buNone/>
            </a:pPr>
            <a:r>
              <a:rPr lang="fr-FR" sz="8600" b="0" u="none" strike="noStrike">
                <a:solidFill>
                  <a:schemeClr val="dk1"/>
                </a:solidFill>
                <a:effectLst/>
                <a:uFillTx/>
                <a:latin typeface="Arial"/>
              </a:rPr>
              <a:t>Click to edit the title text format</a:t>
            </a:r>
          </a:p>
        </p:txBody>
      </p:sp>
    </p:spTree>
    <p:extLst>
      <p:ext uri="{BB962C8B-B14F-4D97-AF65-F5344CB8AC3E}">
        <p14:creationId xmlns:p14="http://schemas.microsoft.com/office/powerpoint/2010/main" val="391398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70" name="Google Shape;137;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1"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72"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10/21/2025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00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10/21/2025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058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10/21/2025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83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10/21/2025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36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10/21/2025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992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10/21/2025</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6028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10/21/2025</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900412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3" r:id="rId17"/>
    <p:sldLayoutId id="2147483714" r:id="rId18"/>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www.rawpixel.com/search/color%20chart" TargetMode="External"/><Relationship Id="rId2" Type="http://schemas.openxmlformats.org/officeDocument/2006/relationships/image" Target="../media/image5.1"/><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thebluediamondgallery.com/legal/real-estate-law.html" TargetMode="External"/><Relationship Id="rId2" Type="http://schemas.openxmlformats.org/officeDocument/2006/relationships/image" Target="../media/image1.jpg"/><Relationship Id="rId1" Type="http://schemas.openxmlformats.org/officeDocument/2006/relationships/slideLayout" Target="../slideLayouts/slideLayout20.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FCC8-3D3F-FD8A-F788-0C37A2D3B391}"/>
              </a:ext>
            </a:extLst>
          </p:cNvPr>
          <p:cNvSpPr>
            <a:spLocks noGrp="1"/>
          </p:cNvSpPr>
          <p:nvPr>
            <p:ph type="ctrTitle"/>
          </p:nvPr>
        </p:nvSpPr>
        <p:spPr>
          <a:xfrm>
            <a:off x="170984" y="235472"/>
            <a:ext cx="7025269" cy="569990"/>
          </a:xfrm>
        </p:spPr>
        <p:txBody>
          <a:bodyPr/>
          <a:lstStyle/>
          <a:p>
            <a:r>
              <a:rPr lang="en-US" sz="3200" dirty="0">
                <a:solidFill>
                  <a:schemeClr val="dk1"/>
                </a:solidFill>
                <a:latin typeface="Times New Roman" panose="02020603050405020304" pitchFamily="18" charset="0"/>
                <a:ea typeface="Boldonse"/>
                <a:cs typeface="Times New Roman" panose="02020603050405020304" pitchFamily="18" charset="0"/>
              </a:rPr>
              <a:t>Real Estate Management system</a:t>
            </a:r>
            <a:endParaRPr lang="en-US" sz="3200" dirty="0"/>
          </a:p>
        </p:txBody>
      </p:sp>
      <p:sp>
        <p:nvSpPr>
          <p:cNvPr id="3" name="Subtitle 2">
            <a:extLst>
              <a:ext uri="{FF2B5EF4-FFF2-40B4-BE49-F238E27FC236}">
                <a16:creationId xmlns:a16="http://schemas.microsoft.com/office/drawing/2014/main" id="{B8012306-7242-F0BA-8C00-40C621714FB0}"/>
              </a:ext>
            </a:extLst>
          </p:cNvPr>
          <p:cNvSpPr>
            <a:spLocks noGrp="1"/>
          </p:cNvSpPr>
          <p:nvPr>
            <p:ph type="subTitle" idx="1"/>
          </p:nvPr>
        </p:nvSpPr>
        <p:spPr>
          <a:xfrm>
            <a:off x="170985" y="2163338"/>
            <a:ext cx="2036956" cy="2616818"/>
          </a:xfrm>
        </p:spPr>
        <p:txBody>
          <a:bodyPr>
            <a:normAutofit/>
          </a:bodyPr>
          <a:lstStyle/>
          <a:p>
            <a:r>
              <a:rPr lang="en-US" dirty="0"/>
              <a:t>NAME:</a:t>
            </a:r>
          </a:p>
          <a:p>
            <a:r>
              <a:rPr lang="en-US" dirty="0"/>
              <a:t>VTU:</a:t>
            </a:r>
          </a:p>
          <a:p>
            <a:r>
              <a:rPr lang="en-US" dirty="0"/>
              <a:t>COURSE CODE:</a:t>
            </a:r>
          </a:p>
          <a:p>
            <a:r>
              <a:rPr lang="en-US" dirty="0"/>
              <a:t>COURSE NAME:</a:t>
            </a:r>
          </a:p>
          <a:p>
            <a:r>
              <a:rPr lang="en-US" dirty="0"/>
              <a:t>PROJECT TITLE:</a:t>
            </a:r>
          </a:p>
          <a:p>
            <a:r>
              <a:rPr lang="en-US" dirty="0"/>
              <a:t>FACULTY NAME:</a:t>
            </a:r>
          </a:p>
          <a:p>
            <a:endParaRPr lang="en-US" dirty="0"/>
          </a:p>
          <a:p>
            <a:endParaRPr lang="en-US" dirty="0"/>
          </a:p>
        </p:txBody>
      </p:sp>
    </p:spTree>
    <p:extLst>
      <p:ext uri="{BB962C8B-B14F-4D97-AF65-F5344CB8AC3E}">
        <p14:creationId xmlns:p14="http://schemas.microsoft.com/office/powerpoint/2010/main" val="2068446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2"/>
          <p:cNvSpPr>
            <a:spLocks noGrp="1"/>
          </p:cNvSpPr>
          <p:nvPr>
            <p:ph type="body"/>
          </p:nvPr>
        </p:nvSpPr>
        <p:spPr>
          <a:xfrm>
            <a:off x="0" y="1080218"/>
            <a:ext cx="4756008" cy="4226833"/>
          </a:xfrm>
          <a:prstGeom prst="rect">
            <a:avLst/>
          </a:prstGeom>
          <a:noFill/>
          <a:ln w="0">
            <a:noFill/>
          </a:ln>
        </p:spPr>
        <p:txBody>
          <a:bodyPr lIns="91440" tIns="91440" rIns="91440" bIns="91440" anchor="t">
            <a:noAutofit/>
          </a:bodyPr>
          <a:lstStyle/>
          <a:p>
            <a:pPr indent="0" algn="just">
              <a:buNone/>
              <a:tabLst>
                <a:tab pos="0" algn="l"/>
              </a:tabLst>
            </a:pPr>
            <a:r>
              <a:rPr lang="en-US" sz="1200" b="0" u="none" strike="noStrike" dirty="0">
                <a:solidFill>
                  <a:schemeClr val="dk1"/>
                </a:solidFill>
                <a:effectLst/>
                <a:uFillTx/>
                <a:latin typeface="Times New Roman" panose="02020603050405020304" pitchFamily="18" charset="0"/>
                <a:ea typeface="Epilogue"/>
                <a:cs typeface="Times New Roman" panose="02020603050405020304" pitchFamily="18" charset="0"/>
              </a:rPr>
              <a:t>Integrating real estate management software with accounting, CRM, and maintenance platforms enhances data consistency and workflow efficiency. Seamless integration reduces duplication of efforts and ensures cohesive operations across departments, promoting a unified approach to property management.</a:t>
            </a:r>
            <a:r>
              <a:rPr lang="en-US" sz="1200" dirty="0">
                <a:solidFill>
                  <a:schemeClr val="dk1"/>
                </a:solidFill>
                <a:latin typeface="Times New Roman" panose="02020603050405020304" pitchFamily="18" charset="0"/>
                <a:ea typeface="Epilogue"/>
                <a:cs typeface="Times New Roman" panose="02020603050405020304" pitchFamily="18" charset="0"/>
              </a:rPr>
              <a:t> The Real Estate Management System (REMS) can be effectively integrated with various other business systems to enhance its functionality, improve data accuracy, and streamline overall business operations. Integration allows seamless communication between different platforms, reducing duplication of work and improving decision-making efficiency.1. Customer Relationship Management (CRM) </a:t>
            </a:r>
            <a:r>
              <a:rPr lang="en-US" sz="1200" dirty="0" err="1">
                <a:solidFill>
                  <a:schemeClr val="dk1"/>
                </a:solidFill>
                <a:latin typeface="Times New Roman" panose="02020603050405020304" pitchFamily="18" charset="0"/>
                <a:ea typeface="Epilogue"/>
                <a:cs typeface="Times New Roman" panose="02020603050405020304" pitchFamily="18" charset="0"/>
              </a:rPr>
              <a:t>SystemIntegration</a:t>
            </a:r>
            <a:r>
              <a:rPr lang="en-US" sz="1200" dirty="0">
                <a:solidFill>
                  <a:schemeClr val="dk1"/>
                </a:solidFill>
                <a:latin typeface="Times New Roman" panose="02020603050405020304" pitchFamily="18" charset="0"/>
                <a:ea typeface="Epilogue"/>
                <a:cs typeface="Times New Roman" panose="02020603050405020304" pitchFamily="18" charset="0"/>
              </a:rPr>
              <a:t> with a CRM enables better management of customer data, communication history, and </a:t>
            </a:r>
            <a:r>
              <a:rPr lang="en-US" sz="1200" dirty="0" err="1">
                <a:solidFill>
                  <a:schemeClr val="dk1"/>
                </a:solidFill>
                <a:latin typeface="Times New Roman" panose="02020603050405020304" pitchFamily="18" charset="0"/>
                <a:ea typeface="Epilogue"/>
                <a:cs typeface="Times New Roman" panose="02020603050405020304" pitchFamily="18" charset="0"/>
              </a:rPr>
              <a:t>inquiries.Helps</a:t>
            </a:r>
            <a:r>
              <a:rPr lang="en-US" sz="1200" dirty="0">
                <a:solidFill>
                  <a:schemeClr val="dk1"/>
                </a:solidFill>
                <a:latin typeface="Times New Roman" panose="02020603050405020304" pitchFamily="18" charset="0"/>
                <a:ea typeface="Epilogue"/>
                <a:cs typeface="Times New Roman" panose="02020603050405020304" pitchFamily="18" charset="0"/>
              </a:rPr>
              <a:t> real estate agents track leads, follow up with clients, and improve customer service.2. Accounting and Finance </a:t>
            </a:r>
            <a:r>
              <a:rPr lang="en-US" sz="1200" dirty="0" err="1">
                <a:solidFill>
                  <a:schemeClr val="dk1"/>
                </a:solidFill>
                <a:latin typeface="Times New Roman" panose="02020603050405020304" pitchFamily="18" charset="0"/>
                <a:ea typeface="Epilogue"/>
                <a:cs typeface="Times New Roman" panose="02020603050405020304" pitchFamily="18" charset="0"/>
              </a:rPr>
              <a:t>SystemsIntegration</a:t>
            </a:r>
            <a:r>
              <a:rPr lang="en-US" sz="1200" dirty="0">
                <a:solidFill>
                  <a:schemeClr val="dk1"/>
                </a:solidFill>
                <a:latin typeface="Times New Roman" panose="02020603050405020304" pitchFamily="18" charset="0"/>
                <a:ea typeface="Epilogue"/>
                <a:cs typeface="Times New Roman" panose="02020603050405020304" pitchFamily="18" charset="0"/>
              </a:rPr>
              <a:t> with accounting software (like Tally, QuickBooks, or Zoho Books) allows automatic synchronization of payment records, invoices, and financial </a:t>
            </a:r>
            <a:r>
              <a:rPr lang="en-US" sz="1200" dirty="0" err="1">
                <a:solidFill>
                  <a:schemeClr val="dk1"/>
                </a:solidFill>
                <a:latin typeface="Times New Roman" panose="02020603050405020304" pitchFamily="18" charset="0"/>
                <a:ea typeface="Epilogue"/>
                <a:cs typeface="Times New Roman" panose="02020603050405020304" pitchFamily="18" charset="0"/>
              </a:rPr>
              <a:t>reports.Ensures</a:t>
            </a:r>
            <a:r>
              <a:rPr lang="en-US" sz="1200" dirty="0">
                <a:solidFill>
                  <a:schemeClr val="dk1"/>
                </a:solidFill>
                <a:latin typeface="Times New Roman" panose="02020603050405020304" pitchFamily="18" charset="0"/>
                <a:ea typeface="Epilogue"/>
                <a:cs typeface="Times New Roman" panose="02020603050405020304" pitchFamily="18" charset="0"/>
              </a:rPr>
              <a:t> accurate financial tracking and reduces manual data entry errors.</a:t>
            </a:r>
            <a:endParaRPr lang="en-US" sz="12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90" name="PlaceHolder 1"/>
          <p:cNvSpPr>
            <a:spLocks noGrp="1"/>
          </p:cNvSpPr>
          <p:nvPr>
            <p:ph type="title"/>
          </p:nvPr>
        </p:nvSpPr>
        <p:spPr>
          <a:xfrm>
            <a:off x="-53897" y="338684"/>
            <a:ext cx="7714800" cy="4466131"/>
          </a:xfrm>
          <a:prstGeom prst="rect">
            <a:avLst/>
          </a:prstGeom>
          <a:noFill/>
          <a:ln w="0">
            <a:noFill/>
          </a:ln>
        </p:spPr>
        <p:txBody>
          <a:bodyPr lIns="91440" tIns="91440" rIns="91440" bIns="91440" anchor="t">
            <a:normAutofit/>
          </a:bodyPr>
          <a:lstStyle/>
          <a:p>
            <a:pPr indent="0">
              <a:lnSpc>
                <a:spcPct val="115000"/>
              </a:lnSpc>
              <a:buNone/>
              <a:tabLst>
                <a:tab pos="0" algn="l"/>
              </a:tabLst>
            </a:pPr>
            <a:r>
              <a:rPr lang="en-US" sz="2500" b="0" u="none" strike="noStrike" dirty="0">
                <a:solidFill>
                  <a:schemeClr val="dk1"/>
                </a:solidFill>
                <a:effectLst/>
                <a:uFillTx/>
                <a:latin typeface="Boldonse"/>
                <a:ea typeface="Boldonse"/>
              </a:rPr>
              <a:t>Integration with Other Business Systems</a:t>
            </a:r>
            <a:endParaRPr lang="fr-FR" sz="2500" b="0" u="none" strike="noStrike" dirty="0">
              <a:solidFill>
                <a:schemeClr val="dk1"/>
              </a:solidFill>
              <a:effectLst/>
              <a:uFillTx/>
              <a:latin typeface="Arial"/>
            </a:endParaRPr>
          </a:p>
        </p:txBody>
      </p:sp>
      <p:pic>
        <p:nvPicPr>
          <p:cNvPr id="3" name="Picture 2">
            <a:extLst>
              <a:ext uri="{FF2B5EF4-FFF2-40B4-BE49-F238E27FC236}">
                <a16:creationId xmlns:a16="http://schemas.microsoft.com/office/drawing/2014/main" id="{B5772E22-7802-DD69-7B1F-43E56E25CE6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77161" y="1395197"/>
            <a:ext cx="3962400" cy="26791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body"/>
          </p:nvPr>
        </p:nvSpPr>
        <p:spPr>
          <a:xfrm>
            <a:off x="59474" y="1264193"/>
            <a:ext cx="4295520" cy="2950968"/>
          </a:xfrm>
          <a:prstGeom prst="rect">
            <a:avLst/>
          </a:prstGeom>
          <a:noFill/>
          <a:ln w="0">
            <a:noFill/>
          </a:ln>
        </p:spPr>
        <p:txBody>
          <a:bodyPr lIns="91440" tIns="91440" rIns="91440" bIns="91440" anchor="t">
            <a:noAutofit/>
          </a:bodyPr>
          <a:lstStyle/>
          <a:p>
            <a:pPr algn="just">
              <a:tabLst>
                <a:tab pos="0" algn="l"/>
              </a:tabLst>
            </a:pPr>
            <a:r>
              <a:rPr lang="en-US" sz="1200" b="0" u="none" strike="noStrike" dirty="0">
                <a:solidFill>
                  <a:schemeClr val="dk1"/>
                </a:solidFill>
                <a:effectLst/>
                <a:uFillTx/>
                <a:latin typeface="Times New Roman" panose="02020603050405020304" pitchFamily="18" charset="0"/>
                <a:ea typeface="Epilogue"/>
                <a:cs typeface="Times New Roman" panose="02020603050405020304" pitchFamily="18" charset="0"/>
              </a:rPr>
              <a:t>Protecting sensitive tenant and financial data is paramount. The system must comply with relevant data protection laws and industry standards. Features such as encryption, access controls, and regular audits are essential to safeguard information and maintain stakeholder trust.</a:t>
            </a:r>
            <a:r>
              <a:rPr lang="en-US" sz="1200" dirty="0">
                <a:solidFill>
                  <a:schemeClr val="dk1"/>
                </a:solidFill>
                <a:latin typeface="Times New Roman" panose="02020603050405020304" pitchFamily="18" charset="0"/>
                <a:ea typeface="Epilogue"/>
                <a:cs typeface="Times New Roman" panose="02020603050405020304" pitchFamily="18" charset="0"/>
              </a:rPr>
              <a:t> It offers an organized and transparent platform that benefits property owners, agents, and customers alike. Through its user-friendly interface, secure data management, and reporting features, the REMS ensures smooth communication and faster decision-making in real estate </a:t>
            </a:r>
            <a:r>
              <a:rPr lang="en-US" sz="1200" dirty="0" err="1">
                <a:solidFill>
                  <a:schemeClr val="dk1"/>
                </a:solidFill>
                <a:latin typeface="Times New Roman" panose="02020603050405020304" pitchFamily="18" charset="0"/>
                <a:ea typeface="Epilogue"/>
                <a:cs typeface="Times New Roman" panose="02020603050405020304" pitchFamily="18" charset="0"/>
              </a:rPr>
              <a:t>transactions.Overall</a:t>
            </a:r>
            <a:r>
              <a:rPr lang="en-US" sz="1200" dirty="0">
                <a:solidFill>
                  <a:schemeClr val="dk1"/>
                </a:solidFill>
                <a:latin typeface="Times New Roman" panose="02020603050405020304" pitchFamily="18" charset="0"/>
                <a:ea typeface="Epilogue"/>
                <a:cs typeface="Times New Roman" panose="02020603050405020304" pitchFamily="18" charset="0"/>
              </a:rPr>
              <a:t>, the system enhances business productivity, improves customer satisfaction, and supports the modernization of the real estate industry. It demonstrates how technology can transform traditional property management into a smart, efficient, and accessible digital process.</a:t>
            </a:r>
            <a:endParaRPr lang="en-US" sz="12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94" name="PlaceHolder 2"/>
          <p:cNvSpPr>
            <a:spLocks noGrp="1"/>
          </p:cNvSpPr>
          <p:nvPr>
            <p:ph type="title"/>
          </p:nvPr>
        </p:nvSpPr>
        <p:spPr>
          <a:xfrm>
            <a:off x="59474" y="283553"/>
            <a:ext cx="4295520" cy="980640"/>
          </a:xfrm>
          <a:prstGeom prst="rect">
            <a:avLst/>
          </a:prstGeom>
          <a:noFill/>
          <a:ln w="0">
            <a:noFill/>
          </a:ln>
        </p:spPr>
        <p:txBody>
          <a:bodyPr lIns="91440" tIns="91440" rIns="91440" bIns="91440" anchor="t">
            <a:normAutofit fontScale="90000"/>
          </a:bodyPr>
          <a:lstStyle/>
          <a:p>
            <a:pPr indent="0">
              <a:lnSpc>
                <a:spcPct val="115000"/>
              </a:lnSpc>
              <a:buNone/>
              <a:tabLst>
                <a:tab pos="0" algn="l"/>
              </a:tabLst>
            </a:pPr>
            <a:r>
              <a:rPr lang="en-US" sz="2600" b="0" u="none" strike="noStrike" dirty="0">
                <a:solidFill>
                  <a:schemeClr val="dk1"/>
                </a:solidFill>
                <a:effectLst/>
                <a:uFillTx/>
                <a:latin typeface="Boldonse"/>
                <a:ea typeface="Boldonse"/>
              </a:rPr>
              <a:t>Data Security and Compliance</a:t>
            </a:r>
            <a:endParaRPr lang="fr-FR" sz="2600" b="0" u="none" strike="noStrike" dirty="0">
              <a:solidFill>
                <a:schemeClr val="dk1"/>
              </a:solidFill>
              <a:effectLst/>
              <a:uFillTx/>
              <a:latin typeface="Arial"/>
            </a:endParaRPr>
          </a:p>
          <a:p>
            <a:pPr indent="0">
              <a:lnSpc>
                <a:spcPct val="115000"/>
              </a:lnSpc>
              <a:buNone/>
              <a:tabLst>
                <a:tab pos="0" algn="l"/>
              </a:tabLst>
            </a:pPr>
            <a:r>
              <a:rPr lang="en-US" sz="2600" b="0" u="none" strike="noStrike" dirty="0">
                <a:solidFill>
                  <a:schemeClr val="dk1"/>
                </a:solidFill>
                <a:effectLst/>
                <a:uFillTx/>
                <a:latin typeface="Boldonse"/>
                <a:ea typeface="Boldonse"/>
              </a:rPr>
              <a:t> Considerations</a:t>
            </a:r>
            <a:endParaRPr lang="fr-FR" sz="2600" b="0" u="none" strike="noStrike" dirty="0">
              <a:solidFill>
                <a:schemeClr val="dk1"/>
              </a:solidFill>
              <a:effectLst/>
              <a:uFillTx/>
              <a:latin typeface="Arial"/>
            </a:endParaRPr>
          </a:p>
        </p:txBody>
      </p:sp>
      <p:sp>
        <p:nvSpPr>
          <p:cNvPr id="93" name="Google Shape;236;p32" title="people-working-with-ai-operated-devices (1).jpg"/>
          <p:cNvSpPr/>
          <p:nvPr/>
        </p:nvSpPr>
        <p:spPr>
          <a:xfrm>
            <a:off x="4620600" y="228600"/>
            <a:ext cx="4294440" cy="4686120"/>
          </a:xfrm>
          <a:prstGeom prst="roundRect">
            <a:avLst>
              <a:gd name="adj" fmla="val 9322"/>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u="none" strike="noStrike">
              <a:solidFill>
                <a:srgbClr val="000000"/>
              </a:solidFill>
              <a:effectLst/>
              <a:uFillTx/>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body"/>
          </p:nvPr>
        </p:nvSpPr>
        <p:spPr>
          <a:xfrm>
            <a:off x="-89210" y="1129434"/>
            <a:ext cx="4295520" cy="2727570"/>
          </a:xfrm>
          <a:prstGeom prst="rect">
            <a:avLst/>
          </a:prstGeom>
          <a:noFill/>
          <a:ln w="0">
            <a:noFill/>
          </a:ln>
        </p:spPr>
        <p:txBody>
          <a:bodyPr lIns="91440" tIns="91440" rIns="91440" bIns="91440" anchor="t">
            <a:normAutofit/>
          </a:bodyPr>
          <a:lstStyle/>
          <a:p>
            <a:pPr algn="just">
              <a:tabLst>
                <a:tab pos="0" algn="l"/>
              </a:tabLst>
            </a:pPr>
            <a:r>
              <a:rPr lang="en-US" sz="1200" b="0" u="none" strike="noStrike" dirty="0">
                <a:solidFill>
                  <a:schemeClr val="dk1"/>
                </a:solidFill>
                <a:effectLst/>
                <a:uFillTx/>
                <a:latin typeface="Times New Roman" panose="02020603050405020304" pitchFamily="18" charset="0"/>
                <a:ea typeface="Epilogue"/>
                <a:cs typeface="Times New Roman" panose="02020603050405020304" pitchFamily="18" charset="0"/>
              </a:rPr>
              <a:t>Implementing a Real Estate Management System significantly improves property operations by automating processes and enhancing data management. Careful selection, integration, and adherence to security standards are vital for maximizing benefits. This technology is an essential tool for modern property managers seeking efficiency, accuracy, and compliance in their portfolios.</a:t>
            </a:r>
            <a:r>
              <a:rPr lang="en-US" sz="1200" dirty="0">
                <a:latin typeface="Times New Roman" panose="02020603050405020304" pitchFamily="18" charset="0"/>
                <a:cs typeface="Times New Roman" panose="02020603050405020304" pitchFamily="18" charset="0"/>
              </a:rPr>
              <a:t> The Real Estate Management System (REMS) provides a comprehensive and efficient solution for managing all real estate operations digitally. By automating tasks such as property listing, client management, booking, and payment tracking, the system reduces manual effort, minimizes errors, and saves valuable time.</a:t>
            </a:r>
            <a:endParaRPr lang="en-US" sz="12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97" name="PlaceHolder 2"/>
          <p:cNvSpPr>
            <a:spLocks noGrp="1"/>
          </p:cNvSpPr>
          <p:nvPr>
            <p:ph type="title"/>
          </p:nvPr>
        </p:nvSpPr>
        <p:spPr>
          <a:xfrm>
            <a:off x="0" y="305857"/>
            <a:ext cx="4295520" cy="980640"/>
          </a:xfrm>
          <a:prstGeom prst="rect">
            <a:avLst/>
          </a:prstGeom>
          <a:noFill/>
          <a:ln w="0">
            <a:noFill/>
          </a:ln>
        </p:spPr>
        <p:txBody>
          <a:bodyPr lIns="91440" tIns="91440" rIns="91440" bIns="91440" anchor="t">
            <a:normAutofit/>
          </a:bodyPr>
          <a:lstStyle/>
          <a:p>
            <a:pPr indent="0">
              <a:lnSpc>
                <a:spcPct val="115000"/>
              </a:lnSpc>
              <a:buNone/>
              <a:tabLst>
                <a:tab pos="0" algn="l"/>
              </a:tabLst>
            </a:pPr>
            <a:r>
              <a:rPr lang="en-US" sz="2600" b="0" u="none" strike="noStrike" dirty="0">
                <a:solidFill>
                  <a:schemeClr val="dk1"/>
                </a:solidFill>
                <a:effectLst/>
                <a:uFillTx/>
                <a:latin typeface="Boldonse"/>
                <a:ea typeface="Boldonse"/>
              </a:rPr>
              <a:t>Conclusions</a:t>
            </a:r>
            <a:endParaRPr lang="fr-FR" sz="2600" b="0" u="none" strike="noStrike" dirty="0">
              <a:solidFill>
                <a:schemeClr val="dk1"/>
              </a:solidFill>
              <a:effectLst/>
              <a:uFillTx/>
              <a:latin typeface="Arial"/>
            </a:endParaRPr>
          </a:p>
        </p:txBody>
      </p:sp>
      <p:sp>
        <p:nvSpPr>
          <p:cNvPr id="96" name="Google Shape;236;p32" title="people-working-with-ai-operated-devices (1).jpg"/>
          <p:cNvSpPr/>
          <p:nvPr/>
        </p:nvSpPr>
        <p:spPr>
          <a:xfrm>
            <a:off x="4620600" y="228600"/>
            <a:ext cx="4294440" cy="4686120"/>
          </a:xfrm>
          <a:prstGeom prst="roundRect">
            <a:avLst>
              <a:gd name="adj" fmla="val 9322"/>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u="none" strike="noStrike">
              <a:solidFill>
                <a:srgbClr val="000000"/>
              </a:solidFill>
              <a:effectLst/>
              <a:uFillTx/>
              <a:latin typeface="OpenSymbo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252000" y="2044884"/>
            <a:ext cx="6340566" cy="1107996"/>
          </a:xfrm>
          <a:prstGeom prst="rect">
            <a:avLst/>
          </a:prstGeom>
          <a:noFill/>
          <a:ln w="0">
            <a:noFill/>
          </a:ln>
        </p:spPr>
        <p:txBody>
          <a:bodyPr wrap="square" lIns="91440" tIns="91440" rIns="91440" bIns="91440" anchor="b">
            <a:spAutoFit/>
          </a:bodyPr>
          <a:lstStyle/>
          <a:p>
            <a:pPr indent="0" algn="r">
              <a:lnSpc>
                <a:spcPct val="100000"/>
              </a:lnSpc>
              <a:buNone/>
              <a:tabLst>
                <a:tab pos="0" algn="l"/>
              </a:tabLst>
            </a:pPr>
            <a:r>
              <a:rPr lang="en" sz="6000" dirty="0">
                <a:solidFill>
                  <a:schemeClr val="dk1"/>
                </a:solidFill>
                <a:latin typeface="Boldonse"/>
              </a:rPr>
              <a:t>THANK YOU</a:t>
            </a:r>
            <a:endParaRPr lang="fr-FR" sz="6000" b="0" u="none" strike="noStrike" dirty="0">
              <a:solidFill>
                <a:schemeClr val="dk1"/>
              </a:solidFill>
              <a:effectLst/>
              <a:uFillTx/>
              <a:latin typeface="Arial"/>
            </a:endParaRPr>
          </a:p>
        </p:txBody>
      </p:sp>
      <p:sp>
        <p:nvSpPr>
          <p:cNvPr id="101" name="Google Shape;346;p40"/>
          <p:cNvSpPr/>
          <p:nvPr/>
        </p:nvSpPr>
        <p:spPr>
          <a:xfrm>
            <a:off x="228600" y="361800"/>
            <a:ext cx="437760" cy="437760"/>
          </a:xfrm>
          <a:prstGeom prst="rect">
            <a:avLst/>
          </a:prstGeom>
          <a:noFill/>
          <a:ln w="0">
            <a:noFill/>
          </a:ln>
        </p:spPr>
        <p:style>
          <a:lnRef idx="0">
            <a:scrgbClr r="0" g="0" b="0"/>
          </a:lnRef>
          <a:fillRef idx="0">
            <a:scrgbClr r="0" g="0" b="0"/>
          </a:fillRef>
          <a:effectRef idx="0">
            <a:scrgbClr r="0" g="0" b="0"/>
          </a:effectRef>
          <a:fontRef idx="minor"/>
        </p:style>
        <p:txBody>
          <a:bodyPr lIns="870823080" tIns="218880" rIns="870823080" bIns="218880" anchor="t">
            <a:spAutoFit/>
          </a:bodyPr>
          <a:lstStyle/>
          <a:p>
            <a:pPr defTabSz="914400">
              <a:lnSpc>
                <a:spcPct val="100000"/>
              </a:lnSpc>
              <a:tabLst>
                <a:tab pos="0" algn="l"/>
              </a:tabLst>
            </a:pPr>
            <a:endParaRPr lang="fr-FR" sz="1800" b="0" u="none" strike="noStrike">
              <a:solidFill>
                <a:schemeClr val="dk1"/>
              </a:solidFill>
              <a:effectLst/>
              <a:uFillTx/>
              <a:latin typeface="Arial"/>
            </a:endParaRPr>
          </a:p>
        </p:txBody>
      </p:sp>
      <p:sp>
        <p:nvSpPr>
          <p:cNvPr id="106" name="Google Shape;351;p40"/>
          <p:cNvSpPr/>
          <p:nvPr/>
        </p:nvSpPr>
        <p:spPr>
          <a:xfrm>
            <a:off x="228599" y="1324080"/>
            <a:ext cx="3000961" cy="437760"/>
          </a:xfrm>
          <a:prstGeom prst="rect">
            <a:avLst/>
          </a:prstGeom>
          <a:noFill/>
          <a:ln w="0">
            <a:noFill/>
          </a:ln>
        </p:spPr>
        <p:style>
          <a:lnRef idx="0">
            <a:scrgbClr r="0" g="0" b="0"/>
          </a:lnRef>
          <a:fillRef idx="0">
            <a:scrgbClr r="0" g="0" b="0"/>
          </a:fillRef>
          <a:effectRef idx="0">
            <a:scrgbClr r="0" g="0" b="0"/>
          </a:effectRef>
          <a:fontRef idx="minor"/>
        </p:style>
        <p:txBody>
          <a:bodyPr wrap="square" lIns="870823080" tIns="218880" rIns="870823080" bIns="218880" anchor="t">
            <a:spAutoFit/>
          </a:bodyPr>
          <a:lstStyle/>
          <a:p>
            <a:pPr defTabSz="914400">
              <a:lnSpc>
                <a:spcPct val="100000"/>
              </a:lnSpc>
              <a:tabLst>
                <a:tab pos="0" algn="l"/>
              </a:tabLst>
            </a:pPr>
            <a:endParaRPr lang="fr-FR" sz="1800" b="0" u="none" strike="noStrike">
              <a:solidFill>
                <a:schemeClr val="dk1"/>
              </a:solidFill>
              <a:effectLst/>
              <a:uFillTx/>
              <a:latin typeface="Arial"/>
            </a:endParaRPr>
          </a:p>
        </p:txBody>
      </p:sp>
      <p:sp>
        <p:nvSpPr>
          <p:cNvPr id="111" name="Google Shape;356;p40"/>
          <p:cNvSpPr/>
          <p:nvPr/>
        </p:nvSpPr>
        <p:spPr>
          <a:xfrm>
            <a:off x="228600" y="2276640"/>
            <a:ext cx="437760" cy="437760"/>
          </a:xfrm>
          <a:prstGeom prst="rect">
            <a:avLst/>
          </a:prstGeom>
          <a:noFill/>
          <a:ln w="0">
            <a:noFill/>
          </a:ln>
        </p:spPr>
        <p:style>
          <a:lnRef idx="0">
            <a:scrgbClr r="0" g="0" b="0"/>
          </a:lnRef>
          <a:fillRef idx="0">
            <a:scrgbClr r="0" g="0" b="0"/>
          </a:fillRef>
          <a:effectRef idx="0">
            <a:scrgbClr r="0" g="0" b="0"/>
          </a:effectRef>
          <a:fontRef idx="minor"/>
        </p:style>
        <p:txBody>
          <a:bodyPr lIns="870823080" tIns="218880" rIns="870823080" bIns="218880" anchor="t">
            <a:spAutoFit/>
          </a:bodyPr>
          <a:lstStyle/>
          <a:p>
            <a:pPr defTabSz="914400">
              <a:lnSpc>
                <a:spcPct val="100000"/>
              </a:lnSpc>
              <a:tabLst>
                <a:tab pos="0" algn="l"/>
              </a:tabLst>
            </a:pPr>
            <a:endParaRPr lang="fr-FR" sz="1800" b="0" u="none" strike="noStrike">
              <a:solidFill>
                <a:schemeClr val="dk1"/>
              </a:solidFill>
              <a:effectLst/>
              <a:uFillTx/>
              <a:latin typeface="Arial"/>
            </a:endParaRPr>
          </a:p>
        </p:txBody>
      </p:sp>
      <p:sp>
        <p:nvSpPr>
          <p:cNvPr id="113" name="Google Shape;358;p40"/>
          <p:cNvSpPr/>
          <p:nvPr/>
        </p:nvSpPr>
        <p:spPr>
          <a:xfrm rot="5400000">
            <a:off x="4143600" y="0"/>
            <a:ext cx="2714400" cy="2714400"/>
          </a:xfrm>
          <a:prstGeom prst="rect">
            <a:avLst/>
          </a:prstGeom>
          <a:noFill/>
          <a:ln w="0">
            <a:noFill/>
          </a:ln>
        </p:spPr>
        <p:style>
          <a:lnRef idx="0">
            <a:scrgbClr r="0" g="0" b="0"/>
          </a:lnRef>
          <a:fillRef idx="0">
            <a:scrgbClr r="0" g="0" b="0"/>
          </a:fillRef>
          <a:effectRef idx="0">
            <a:scrgbClr r="0" g="0" b="0"/>
          </a:effectRef>
          <a:fontRef idx="minor"/>
        </p:style>
        <p:txBody>
          <a:bodyPr lIns="2147483520" tIns="1357200" rIns="2147483520" bIns="1357200" anchor="t">
            <a:spAutoFit/>
          </a:bodyPr>
          <a:lstStyle/>
          <a:p>
            <a:pPr algn="ctr" defTabSz="914400">
              <a:lnSpc>
                <a:spcPct val="100000"/>
              </a:lnSpc>
              <a:tabLst>
                <a:tab pos="0" algn="l"/>
              </a:tabLst>
            </a:pPr>
            <a:endParaRPr lang="fr-FR" sz="1800" b="0" u="none" strike="noStrike">
              <a:solidFill>
                <a:schemeClr val="dk1"/>
              </a:solidFill>
              <a:effectLst/>
              <a:uFillTx/>
              <a:latin typeface="Arial"/>
            </a:endParaRPr>
          </a:p>
        </p:txBody>
      </p:sp>
      <p:sp>
        <p:nvSpPr>
          <p:cNvPr id="114" name="Google Shape;359;p40"/>
          <p:cNvSpPr/>
          <p:nvPr/>
        </p:nvSpPr>
        <p:spPr>
          <a:xfrm rot="5400000">
            <a:off x="5286600" y="0"/>
            <a:ext cx="2714400" cy="2714400"/>
          </a:xfrm>
          <a:prstGeom prst="rect">
            <a:avLst/>
          </a:prstGeom>
          <a:noFill/>
          <a:ln w="0">
            <a:noFill/>
          </a:ln>
        </p:spPr>
        <p:style>
          <a:lnRef idx="0">
            <a:scrgbClr r="0" g="0" b="0"/>
          </a:lnRef>
          <a:fillRef idx="0">
            <a:scrgbClr r="0" g="0" b="0"/>
          </a:fillRef>
          <a:effectRef idx="0">
            <a:scrgbClr r="0" g="0" b="0"/>
          </a:effectRef>
          <a:fontRef idx="minor"/>
        </p:style>
        <p:txBody>
          <a:bodyPr lIns="2147483520" tIns="1357200" rIns="2147483520" bIns="1357200" anchor="t">
            <a:spAutoFit/>
          </a:bodyPr>
          <a:lstStyle/>
          <a:p>
            <a:pPr algn="ctr" defTabSz="914400">
              <a:lnSpc>
                <a:spcPct val="100000"/>
              </a:lnSpc>
              <a:tabLst>
                <a:tab pos="0" algn="l"/>
              </a:tabLst>
            </a:pPr>
            <a:endParaRPr lang="fr-FR" sz="1800" b="0" u="none" strike="noStrike">
              <a:solidFill>
                <a:schemeClr val="dk1"/>
              </a:solidFill>
              <a:effectLst/>
              <a:uFillTx/>
              <a:latin typeface="Arial"/>
            </a:endParaRPr>
          </a:p>
        </p:txBody>
      </p:sp>
      <p:sp>
        <p:nvSpPr>
          <p:cNvPr id="115" name="Google Shape;360;p40"/>
          <p:cNvSpPr/>
          <p:nvPr/>
        </p:nvSpPr>
        <p:spPr>
          <a:xfrm rot="5400000">
            <a:off x="6429600" y="0"/>
            <a:ext cx="2714400" cy="2714400"/>
          </a:xfrm>
          <a:prstGeom prst="rect">
            <a:avLst/>
          </a:prstGeom>
          <a:noFill/>
          <a:ln w="0">
            <a:noFill/>
          </a:ln>
        </p:spPr>
        <p:style>
          <a:lnRef idx="0">
            <a:scrgbClr r="0" g="0" b="0"/>
          </a:lnRef>
          <a:fillRef idx="0">
            <a:scrgbClr r="0" g="0" b="0"/>
          </a:fillRef>
          <a:effectRef idx="0">
            <a:scrgbClr r="0" g="0" b="0"/>
          </a:effectRef>
          <a:fontRef idx="minor"/>
        </p:style>
        <p:txBody>
          <a:bodyPr lIns="2147483520" tIns="1357200" rIns="2147483520" bIns="1357200" anchor="t">
            <a:spAutoFit/>
          </a:bodyPr>
          <a:lstStyle/>
          <a:p>
            <a:pPr algn="ctr" defTabSz="914400">
              <a:lnSpc>
                <a:spcPct val="100000"/>
              </a:lnSpc>
              <a:tabLst>
                <a:tab pos="0" algn="l"/>
              </a:tabLst>
            </a:pPr>
            <a:endParaRPr lang="fr-FR" sz="1800" b="0" u="none" strike="noStrike">
              <a:solidFill>
                <a:schemeClr val="dk1"/>
              </a:solidFill>
              <a:effectLst/>
              <a:uFillTx/>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2"/>
          <p:cNvSpPr>
            <a:spLocks noGrp="1"/>
          </p:cNvSpPr>
          <p:nvPr>
            <p:ph type="body"/>
          </p:nvPr>
        </p:nvSpPr>
        <p:spPr>
          <a:xfrm>
            <a:off x="148684" y="1008840"/>
            <a:ext cx="4259766" cy="4061248"/>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dirty="0">
                <a:solidFill>
                  <a:schemeClr val="dk1"/>
                </a:solidFill>
                <a:effectLst/>
                <a:uFillTx/>
                <a:latin typeface="Epilogue"/>
                <a:ea typeface="Epilogue"/>
              </a:rPr>
              <a:t>A Real Estate Management System streamlines the processes of managing properties, tenants, and leases. It enhances operational efficiency by automating tasks and centralizing data. This presentation covers essential aspects, including system definition, features, and implementation best practices, tailored to property managers and owners seeking optimal management tools.</a:t>
            </a:r>
            <a:endParaRPr lang="en-US" sz="1200" dirty="0">
              <a:solidFill>
                <a:srgbClr val="000000"/>
              </a:solidFill>
              <a:latin typeface="OpenSymbol"/>
              <a:ea typeface="Epilogue"/>
            </a:endParaRPr>
          </a:p>
          <a:p>
            <a:pPr indent="0">
              <a:lnSpc>
                <a:spcPct val="120000"/>
              </a:lnSpc>
              <a:buNone/>
              <a:tabLst>
                <a:tab pos="0" algn="l"/>
              </a:tabLst>
            </a:pPr>
            <a:r>
              <a:rPr lang="en-US" sz="1200" dirty="0">
                <a:solidFill>
                  <a:schemeClr val="dk1"/>
                </a:solidFill>
                <a:latin typeface="Epilogue"/>
                <a:ea typeface="Epilogue"/>
              </a:rPr>
              <a:t>The system typically includes modules for property listing management, user registration, booking and inquiry handling, payment tracking, and reporting. By integrating all these features into a single platform, the REMS improves operational efficiency, reduces paperwork, enhances data accuracy, and offers users a better </a:t>
            </a:r>
            <a:r>
              <a:rPr lang="en-US" sz="1200" dirty="0" err="1">
                <a:solidFill>
                  <a:schemeClr val="dk1"/>
                </a:solidFill>
                <a:latin typeface="Epilogue"/>
                <a:ea typeface="Epilogue"/>
              </a:rPr>
              <a:t>experience.Overall</a:t>
            </a:r>
            <a:r>
              <a:rPr lang="en-US" sz="1200" dirty="0">
                <a:solidFill>
                  <a:schemeClr val="dk1"/>
                </a:solidFill>
                <a:latin typeface="Epilogue"/>
                <a:ea typeface="Epilogue"/>
              </a:rPr>
              <a:t>, the Real Estate Management System helps real estate companies, agents, and customers manage properties more effectively through automation, real-time access to data, and improved decision-making capabilities</a:t>
            </a:r>
          </a:p>
        </p:txBody>
      </p:sp>
      <p:sp>
        <p:nvSpPr>
          <p:cNvPr id="75" name="PlaceHolder 1"/>
          <p:cNvSpPr>
            <a:spLocks noGrp="1"/>
          </p:cNvSpPr>
          <p:nvPr>
            <p:ph type="title"/>
          </p:nvPr>
        </p:nvSpPr>
        <p:spPr>
          <a:xfrm>
            <a:off x="228600" y="447840"/>
            <a:ext cx="7714800" cy="1647360"/>
          </a:xfrm>
          <a:prstGeom prst="rect">
            <a:avLst/>
          </a:prstGeom>
          <a:noFill/>
          <a:ln w="0">
            <a:noFill/>
          </a:ln>
        </p:spPr>
        <p:txBody>
          <a:bodyPr lIns="91440" tIns="91440" rIns="91440" bIns="91440" anchor="t">
            <a:normAutofit/>
          </a:bodyPr>
          <a:lstStyle/>
          <a:p>
            <a:pPr indent="0">
              <a:lnSpc>
                <a:spcPct val="115000"/>
              </a:lnSpc>
              <a:buNone/>
              <a:tabLst>
                <a:tab pos="0" algn="l"/>
              </a:tabLst>
            </a:pPr>
            <a:r>
              <a:rPr lang="en-US" sz="2500" b="0" u="none" strike="noStrike">
                <a:solidFill>
                  <a:schemeClr val="dk1"/>
                </a:solidFill>
                <a:effectLst/>
                <a:uFillTx/>
                <a:latin typeface="Boldonse"/>
                <a:ea typeface="Boldonse"/>
              </a:rPr>
              <a:t>Introduction</a:t>
            </a:r>
            <a:endParaRPr lang="fr-FR" sz="2500" b="0" u="none" strike="noStrike">
              <a:solidFill>
                <a:schemeClr val="dk1"/>
              </a:solidFill>
              <a:effectLst/>
              <a:uFillTx/>
              <a:latin typeface="Arial"/>
            </a:endParaRPr>
          </a:p>
        </p:txBody>
      </p:sp>
      <p:pic>
        <p:nvPicPr>
          <p:cNvPr id="6" name="Picture 5">
            <a:extLst>
              <a:ext uri="{FF2B5EF4-FFF2-40B4-BE49-F238E27FC236}">
                <a16:creationId xmlns:a16="http://schemas.microsoft.com/office/drawing/2014/main" id="{52E0BDD7-C604-51C8-23B0-72E02ED497E7}"/>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488366" y="1271239"/>
            <a:ext cx="4130791" cy="2863420"/>
          </a:xfrm>
          <a:prstGeom prst="rect">
            <a:avLst/>
          </a:prstGeom>
        </p:spPr>
      </p:pic>
      <p:sp>
        <p:nvSpPr>
          <p:cNvPr id="7" name="TextBox 6">
            <a:extLst>
              <a:ext uri="{FF2B5EF4-FFF2-40B4-BE49-F238E27FC236}">
                <a16:creationId xmlns:a16="http://schemas.microsoft.com/office/drawing/2014/main" id="{6DC61872-C8D5-68BD-586B-95994A83BAF5}"/>
              </a:ext>
            </a:extLst>
          </p:cNvPr>
          <p:cNvSpPr txBox="1"/>
          <p:nvPr/>
        </p:nvSpPr>
        <p:spPr>
          <a:xfrm>
            <a:off x="864375" y="5345820"/>
            <a:ext cx="6629245" cy="230832"/>
          </a:xfrm>
          <a:prstGeom prst="rect">
            <a:avLst/>
          </a:prstGeom>
          <a:noFill/>
        </p:spPr>
        <p:txBody>
          <a:bodyPr wrap="square" rtlCol="0">
            <a:spAutoFit/>
          </a:bodyPr>
          <a:lstStyle/>
          <a:p>
            <a:r>
              <a:rPr lang="en-US" sz="900">
                <a:hlinkClick r:id="rId3" tooltip="https://thebluediamondgallery.com/legal/real-estate-law.html"/>
              </a:rPr>
              <a:t>This Photo</a:t>
            </a:r>
            <a:r>
              <a:rPr lang="en-US" sz="900"/>
              <a:t> by Unknown Author is licensed under </a:t>
            </a:r>
            <a:r>
              <a:rPr lang="en-US" sz="900">
                <a:hlinkClick r:id="rId4" tooltip="https://creativecommons.org/licenses/by-sa/3.0/"/>
              </a:rPr>
              <a:t>CC BY-SA</a:t>
            </a:r>
            <a:endParaRPr lang="en-US" sz="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2"/>
          <p:cNvSpPr>
            <a:spLocks noGrp="1"/>
          </p:cNvSpPr>
          <p:nvPr>
            <p:ph type="body"/>
          </p:nvPr>
        </p:nvSpPr>
        <p:spPr>
          <a:xfrm>
            <a:off x="0" y="1172054"/>
            <a:ext cx="4995746" cy="3323987"/>
          </a:xfrm>
          <a:prstGeom prst="rect">
            <a:avLst/>
          </a:prstGeom>
          <a:noFill/>
          <a:ln w="0">
            <a:noFill/>
          </a:ln>
        </p:spPr>
        <p:txBody>
          <a:bodyPr wrap="square" lIns="91440" tIns="91440" rIns="91440" bIns="91440" anchor="t">
            <a:spAutoFit/>
          </a:bodyPr>
          <a:lstStyle/>
          <a:p>
            <a:pPr indent="0" algn="just">
              <a:buNone/>
            </a:pPr>
            <a:r>
              <a:rPr lang="en-US" sz="1200" dirty="0">
                <a:solidFill>
                  <a:schemeClr val="dk1"/>
                </a:solidFill>
                <a:latin typeface="Times New Roman" panose="02020603050405020304" pitchFamily="18" charset="0"/>
                <a:ea typeface="Epilogue"/>
                <a:cs typeface="Times New Roman" panose="02020603050405020304" pitchFamily="18" charset="0"/>
              </a:rPr>
              <a:t>The Real Estate Management System (REMS) is a web-based or desktop application developed to simplify and automate the management of real estate properties. It provides a digital platform where property owners, agents, and clients can interact and perform various real estate activities such as property listing, searching, buying, selling, and </a:t>
            </a:r>
            <a:r>
              <a:rPr lang="en-US" sz="1200" dirty="0" err="1">
                <a:solidFill>
                  <a:schemeClr val="dk1"/>
                </a:solidFill>
                <a:latin typeface="Times New Roman" panose="02020603050405020304" pitchFamily="18" charset="0"/>
                <a:ea typeface="Epilogue"/>
                <a:cs typeface="Times New Roman" panose="02020603050405020304" pitchFamily="18" charset="0"/>
              </a:rPr>
              <a:t>renting.This</a:t>
            </a:r>
            <a:r>
              <a:rPr lang="en-US" sz="1200" dirty="0">
                <a:solidFill>
                  <a:schemeClr val="dk1"/>
                </a:solidFill>
                <a:latin typeface="Times New Roman" panose="02020603050405020304" pitchFamily="18" charset="0"/>
                <a:ea typeface="Epilogue"/>
                <a:cs typeface="Times New Roman" panose="02020603050405020304" pitchFamily="18" charset="0"/>
              </a:rPr>
              <a:t> system allows administrators or agents to add, update, and manage property details including location, type, price, and availability. Customers can browse properties based on their preferences, make inquiries, and complete transactions online. It also keeps records of clients, payments, and property histories, reducing the need for manual documentation. By integrating modules like user management, property management, booking, payments, and reporting, the system ensures efficient handling of data, saves time, and enhances transparency in real estate </a:t>
            </a:r>
            <a:r>
              <a:rPr lang="en-US" sz="1200" dirty="0" err="1">
                <a:solidFill>
                  <a:schemeClr val="dk1"/>
                </a:solidFill>
                <a:latin typeface="Times New Roman" panose="02020603050405020304" pitchFamily="18" charset="0"/>
                <a:ea typeface="Epilogue"/>
                <a:cs typeface="Times New Roman" panose="02020603050405020304" pitchFamily="18" charset="0"/>
              </a:rPr>
              <a:t>operations.The</a:t>
            </a:r>
            <a:r>
              <a:rPr lang="en-US" sz="1200" dirty="0">
                <a:solidFill>
                  <a:schemeClr val="dk1"/>
                </a:solidFill>
                <a:latin typeface="Times New Roman" panose="02020603050405020304" pitchFamily="18" charset="0"/>
                <a:ea typeface="Epilogue"/>
                <a:cs typeface="Times New Roman" panose="02020603050405020304" pitchFamily="18" charset="0"/>
              </a:rPr>
              <a:t> REMS is particularly useful for real estate companies and individual agents aiming to modernize their workflow, improve customer experience, and maintain accurate, up-to-date information in a secure and organized manner.</a:t>
            </a:r>
            <a:endParaRPr lang="en-US" sz="1200" b="0" u="none" strike="noStrike" dirty="0">
              <a:solidFill>
                <a:schemeClr val="dk1"/>
              </a:solidFill>
              <a:effectLst/>
              <a:uFillTx/>
              <a:latin typeface="Times New Roman" panose="02020603050405020304" pitchFamily="18" charset="0"/>
              <a:ea typeface="Epilogue"/>
              <a:cs typeface="Times New Roman" panose="02020603050405020304" pitchFamily="18" charset="0"/>
            </a:endParaRPr>
          </a:p>
        </p:txBody>
      </p:sp>
      <p:sp>
        <p:nvSpPr>
          <p:cNvPr id="77" name="PlaceHolder 1"/>
          <p:cNvSpPr>
            <a:spLocks noGrp="1"/>
          </p:cNvSpPr>
          <p:nvPr>
            <p:ph type="title"/>
          </p:nvPr>
        </p:nvSpPr>
        <p:spPr>
          <a:xfrm>
            <a:off x="228600" y="447840"/>
            <a:ext cx="7714800" cy="1647360"/>
          </a:xfrm>
          <a:prstGeom prst="rect">
            <a:avLst/>
          </a:prstGeom>
          <a:noFill/>
          <a:ln w="0">
            <a:noFill/>
          </a:ln>
        </p:spPr>
        <p:txBody>
          <a:bodyPr lIns="91440" tIns="91440" rIns="91440" bIns="91440" anchor="t">
            <a:normAutofit/>
          </a:bodyPr>
          <a:lstStyle/>
          <a:p>
            <a:pPr indent="0">
              <a:lnSpc>
                <a:spcPct val="115000"/>
              </a:lnSpc>
              <a:buNone/>
              <a:tabLst>
                <a:tab pos="0" algn="l"/>
              </a:tabLst>
            </a:pPr>
            <a:r>
              <a:rPr lang="en-US" sz="2500" b="0" u="none" strike="noStrike" dirty="0">
                <a:solidFill>
                  <a:schemeClr val="dk1"/>
                </a:solidFill>
                <a:effectLst/>
                <a:uFillTx/>
                <a:latin typeface="Boldonse"/>
                <a:ea typeface="Boldonse"/>
              </a:rPr>
              <a:t>Overview of Real Estate Management Systems</a:t>
            </a:r>
            <a:endParaRPr lang="fr-FR" sz="2500" b="0" u="none" strike="noStrike" dirty="0">
              <a:solidFill>
                <a:schemeClr val="dk1"/>
              </a:solidFill>
              <a:effectLst/>
              <a:uFillTx/>
              <a:latin typeface="Arial"/>
            </a:endParaRPr>
          </a:p>
        </p:txBody>
      </p:sp>
      <p:pic>
        <p:nvPicPr>
          <p:cNvPr id="5" name="Picture 4">
            <a:extLst>
              <a:ext uri="{FF2B5EF4-FFF2-40B4-BE49-F238E27FC236}">
                <a16:creationId xmlns:a16="http://schemas.microsoft.com/office/drawing/2014/main" id="{8240EBF9-866F-3F65-C3B8-D9AC50C23A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688" y="1271520"/>
            <a:ext cx="3589171" cy="29659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2"/>
          <p:cNvSpPr>
            <a:spLocks noGrp="1"/>
          </p:cNvSpPr>
          <p:nvPr>
            <p:ph type="body"/>
          </p:nvPr>
        </p:nvSpPr>
        <p:spPr>
          <a:xfrm>
            <a:off x="191429" y="851452"/>
            <a:ext cx="4743000" cy="3727981"/>
          </a:xfrm>
          <a:prstGeom prst="rect">
            <a:avLst/>
          </a:prstGeom>
          <a:noFill/>
          <a:ln w="0">
            <a:noFill/>
          </a:ln>
        </p:spPr>
        <p:txBody>
          <a:bodyPr lIns="91440" tIns="91440" rIns="91440" bIns="91440" anchor="t">
            <a:normAutofit fontScale="92500"/>
          </a:bodyPr>
          <a:lstStyle/>
          <a:p>
            <a:pPr indent="0" algn="just">
              <a:lnSpc>
                <a:spcPct val="110000"/>
              </a:lnSpc>
              <a:buNone/>
              <a:tabLst>
                <a:tab pos="0" algn="l"/>
              </a:tabLst>
            </a:pPr>
            <a:r>
              <a:rPr lang="en-US" sz="1200" b="0" u="none" strike="noStrike" dirty="0">
                <a:solidFill>
                  <a:schemeClr val="dk1"/>
                </a:solidFill>
                <a:effectLst/>
                <a:uFillTx/>
                <a:latin typeface="Times New Roman" panose="02020603050405020304" pitchFamily="18" charset="0"/>
                <a:ea typeface="Epilogue"/>
                <a:cs typeface="Times New Roman" panose="02020603050405020304" pitchFamily="18" charset="0"/>
              </a:rPr>
              <a:t>A Real Estate Management System is software designed to handle property operations such as tenant management, lease tracking, and maintenance scheduling. Its purpose is to simplify complex tasks, improve communication, and ensure accurate financial and legal record-keeping, ultimately reducing manual workload and minimizing errors.</a:t>
            </a:r>
          </a:p>
          <a:p>
            <a:pPr marL="428625" indent="-171450" algn="just">
              <a:lnSpc>
                <a:spcPct val="110000"/>
              </a:lnSpc>
              <a:buFont typeface="Wingdings" panose="05000000000000000000" pitchFamily="2" charset="2"/>
              <a:buChar char="§"/>
              <a:tabLst>
                <a:tab pos="0" algn="l"/>
              </a:tabLst>
            </a:pPr>
            <a:r>
              <a:rPr lang="en-US" sz="1200" dirty="0">
                <a:solidFill>
                  <a:srgbClr val="000000"/>
                </a:solidFill>
                <a:latin typeface="Times New Roman" panose="02020603050405020304" pitchFamily="18" charset="0"/>
                <a:cs typeface="Times New Roman" panose="02020603050405020304" pitchFamily="18" charset="0"/>
              </a:rPr>
              <a:t>The main purpose of the Real Estate Management System</a:t>
            </a:r>
          </a:p>
          <a:p>
            <a:pPr marL="428625" indent="-171450" algn="just">
              <a:lnSpc>
                <a:spcPct val="110000"/>
              </a:lnSpc>
              <a:buFont typeface="Wingdings" panose="05000000000000000000" pitchFamily="2" charset="2"/>
              <a:buChar char="Ø"/>
              <a:tabLst>
                <a:tab pos="0" algn="l"/>
              </a:tabLst>
            </a:pPr>
            <a:r>
              <a:rPr lang="en-US" sz="1200" dirty="0">
                <a:solidFill>
                  <a:srgbClr val="000000"/>
                </a:solidFill>
                <a:latin typeface="Times New Roman" panose="02020603050405020304" pitchFamily="18" charset="0"/>
                <a:cs typeface="Times New Roman" panose="02020603050405020304" pitchFamily="18" charset="0"/>
              </a:rPr>
              <a:t>it is to simplify and automate the traditional methods of managing real estate activities. </a:t>
            </a:r>
          </a:p>
          <a:p>
            <a:pPr marL="428625" indent="-171450" algn="just">
              <a:lnSpc>
                <a:spcPct val="110000"/>
              </a:lnSpc>
              <a:buFont typeface="Wingdings" panose="05000000000000000000" pitchFamily="2" charset="2"/>
              <a:buChar char="Ø"/>
              <a:tabLst>
                <a:tab pos="0" algn="l"/>
              </a:tabLst>
            </a:pPr>
            <a:r>
              <a:rPr lang="en-US" sz="1200" dirty="0">
                <a:solidFill>
                  <a:srgbClr val="000000"/>
                </a:solidFill>
                <a:latin typeface="Times New Roman" panose="02020603050405020304" pitchFamily="18" charset="0"/>
                <a:cs typeface="Times New Roman" panose="02020603050405020304" pitchFamily="18" charset="0"/>
              </a:rPr>
              <a:t>It aims </a:t>
            </a:r>
            <a:r>
              <a:rPr lang="en-US" sz="1200" dirty="0" err="1">
                <a:solidFill>
                  <a:srgbClr val="000000"/>
                </a:solidFill>
                <a:latin typeface="Times New Roman" panose="02020603050405020304" pitchFamily="18" charset="0"/>
                <a:cs typeface="Times New Roman" panose="02020603050405020304" pitchFamily="18" charset="0"/>
              </a:rPr>
              <a:t>to:Digitize</a:t>
            </a:r>
            <a:r>
              <a:rPr lang="en-US" sz="1200" dirty="0">
                <a:solidFill>
                  <a:srgbClr val="000000"/>
                </a:solidFill>
                <a:latin typeface="Times New Roman" panose="02020603050405020304" pitchFamily="18" charset="0"/>
                <a:cs typeface="Times New Roman" panose="02020603050405020304" pitchFamily="18" charset="0"/>
              </a:rPr>
              <a:t> property management by maintaining an online record of all properties, clients, and </a:t>
            </a:r>
            <a:r>
              <a:rPr lang="en-US" sz="1200" dirty="0" err="1">
                <a:solidFill>
                  <a:srgbClr val="000000"/>
                </a:solidFill>
                <a:latin typeface="Times New Roman" panose="02020603050405020304" pitchFamily="18" charset="0"/>
                <a:cs typeface="Times New Roman" panose="02020603050405020304" pitchFamily="18" charset="0"/>
              </a:rPr>
              <a:t>transactions.Reduce</a:t>
            </a:r>
            <a:r>
              <a:rPr lang="en-US" sz="1200" dirty="0">
                <a:solidFill>
                  <a:srgbClr val="000000"/>
                </a:solidFill>
                <a:latin typeface="Times New Roman" panose="02020603050405020304" pitchFamily="18" charset="0"/>
                <a:cs typeface="Times New Roman" panose="02020603050405020304" pitchFamily="18" charset="0"/>
              </a:rPr>
              <a:t> manual effort and errors in property handling, documentation, and </a:t>
            </a:r>
            <a:r>
              <a:rPr lang="en-US" sz="1200" dirty="0" err="1">
                <a:solidFill>
                  <a:srgbClr val="000000"/>
                </a:solidFill>
                <a:latin typeface="Times New Roman" panose="02020603050405020304" pitchFamily="18" charset="0"/>
                <a:cs typeface="Times New Roman" panose="02020603050405020304" pitchFamily="18" charset="0"/>
              </a:rPr>
              <a:t>communication.Improve</a:t>
            </a:r>
            <a:r>
              <a:rPr lang="en-US" sz="1200" dirty="0">
                <a:solidFill>
                  <a:srgbClr val="000000"/>
                </a:solidFill>
                <a:latin typeface="Times New Roman" panose="02020603050405020304" pitchFamily="18" charset="0"/>
                <a:cs typeface="Times New Roman" panose="02020603050405020304" pitchFamily="18" charset="0"/>
              </a:rPr>
              <a:t> efficiency by allowing real-time access to property information and faster decision-making</a:t>
            </a:r>
          </a:p>
          <a:p>
            <a:pPr marL="428625" indent="-171450" algn="just">
              <a:lnSpc>
                <a:spcPct val="110000"/>
              </a:lnSpc>
              <a:buFont typeface="Wingdings" panose="05000000000000000000" pitchFamily="2" charset="2"/>
              <a:buChar char="Ø"/>
              <a:tabLst>
                <a:tab pos="0" algn="l"/>
              </a:tabLst>
            </a:pPr>
            <a:r>
              <a:rPr lang="en-US" sz="1200" dirty="0">
                <a:solidFill>
                  <a:srgbClr val="000000"/>
                </a:solidFill>
                <a:latin typeface="Times New Roman" panose="02020603050405020304" pitchFamily="18" charset="0"/>
                <a:cs typeface="Times New Roman" panose="02020603050405020304" pitchFamily="18" charset="0"/>
              </a:rPr>
              <a:t>.Enhance customer experience through easy property searches, online inquiries, and transparent </a:t>
            </a:r>
            <a:r>
              <a:rPr lang="en-US" sz="1200" dirty="0" err="1">
                <a:solidFill>
                  <a:srgbClr val="000000"/>
                </a:solidFill>
                <a:latin typeface="Times New Roman" panose="02020603050405020304" pitchFamily="18" charset="0"/>
                <a:cs typeface="Times New Roman" panose="02020603050405020304" pitchFamily="18" charset="0"/>
              </a:rPr>
              <a:t>transactions.Support</a:t>
            </a:r>
            <a:r>
              <a:rPr lang="en-US" sz="1200" dirty="0">
                <a:solidFill>
                  <a:srgbClr val="000000"/>
                </a:solidFill>
                <a:latin typeface="Times New Roman" panose="02020603050405020304" pitchFamily="18" charset="0"/>
                <a:cs typeface="Times New Roman" panose="02020603050405020304" pitchFamily="18" charset="0"/>
              </a:rPr>
              <a:t> business growth by providing analytical reports and insights for better management and planning.</a:t>
            </a:r>
            <a:endParaRPr lang="en-US" sz="12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79" name="PlaceHolder 1"/>
          <p:cNvSpPr>
            <a:spLocks noGrp="1"/>
          </p:cNvSpPr>
          <p:nvPr>
            <p:ph type="title"/>
          </p:nvPr>
        </p:nvSpPr>
        <p:spPr>
          <a:xfrm>
            <a:off x="102220" y="202514"/>
            <a:ext cx="7714800" cy="1647360"/>
          </a:xfrm>
          <a:prstGeom prst="rect">
            <a:avLst/>
          </a:prstGeom>
          <a:noFill/>
          <a:ln w="0">
            <a:noFill/>
          </a:ln>
        </p:spPr>
        <p:txBody>
          <a:bodyPr lIns="91440" tIns="91440" rIns="91440" bIns="91440" anchor="t">
            <a:normAutofit/>
          </a:bodyPr>
          <a:lstStyle/>
          <a:p>
            <a:pPr indent="0">
              <a:lnSpc>
                <a:spcPct val="115000"/>
              </a:lnSpc>
              <a:buNone/>
              <a:tabLst>
                <a:tab pos="0" algn="l"/>
              </a:tabLst>
            </a:pPr>
            <a:r>
              <a:rPr lang="en-US" sz="2500" b="0" u="none" strike="noStrike" dirty="0">
                <a:solidFill>
                  <a:schemeClr val="dk1"/>
                </a:solidFill>
                <a:effectLst/>
                <a:uFillTx/>
                <a:latin typeface="Boldonse"/>
                <a:ea typeface="Boldonse"/>
              </a:rPr>
              <a:t>Definition and Purpose</a:t>
            </a:r>
            <a:endParaRPr lang="fr-FR" sz="2500" b="0" u="none" strike="noStrike" dirty="0">
              <a:solidFill>
                <a:schemeClr val="dk1"/>
              </a:solidFill>
              <a:effectLst/>
              <a:uFillTx/>
              <a:latin typeface="Arial"/>
            </a:endParaRPr>
          </a:p>
        </p:txBody>
      </p:sp>
      <p:pic>
        <p:nvPicPr>
          <p:cNvPr id="3" name="Picture 2">
            <a:extLst>
              <a:ext uri="{FF2B5EF4-FFF2-40B4-BE49-F238E27FC236}">
                <a16:creationId xmlns:a16="http://schemas.microsoft.com/office/drawing/2014/main" id="{265F93A0-6502-673C-577F-1CBBD34D45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2824" y="1169880"/>
            <a:ext cx="3404143" cy="30911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2"/>
          <p:cNvSpPr>
            <a:spLocks noGrp="1"/>
          </p:cNvSpPr>
          <p:nvPr>
            <p:ph type="body"/>
          </p:nvPr>
        </p:nvSpPr>
        <p:spPr>
          <a:xfrm>
            <a:off x="356837" y="629363"/>
            <a:ext cx="6601523" cy="423257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dirty="0">
                <a:solidFill>
                  <a:schemeClr val="dk1"/>
                </a:solidFill>
                <a:effectLst/>
                <a:uFillTx/>
                <a:latin typeface="Epilogue"/>
                <a:ea typeface="Epilogue"/>
              </a:rPr>
              <a:t>These systems commonly include tenant databases, rent collection automation, maintenance request tracking, reporting tools, and document management. Advanced features may offer financial analytics, compliance monitoring, and integration with accounting software, all aimed at providing a </a:t>
            </a:r>
            <a:r>
              <a:rPr lang="en-US" sz="1200" b="1" u="none" strike="noStrike" dirty="0">
                <a:solidFill>
                  <a:schemeClr val="dk1"/>
                </a:solidFill>
                <a:effectLst/>
                <a:uFillTx/>
                <a:latin typeface="Epilogue"/>
                <a:ea typeface="Epilogue"/>
              </a:rPr>
              <a:t>comprehensive solution</a:t>
            </a:r>
            <a:r>
              <a:rPr lang="en-US" sz="1200" b="0" u="none" strike="noStrike" dirty="0">
                <a:solidFill>
                  <a:schemeClr val="dk1"/>
                </a:solidFill>
                <a:effectLst/>
                <a:uFillTx/>
                <a:latin typeface="Epilogue"/>
                <a:ea typeface="Epilogue"/>
              </a:rPr>
              <a:t> for property managers.</a:t>
            </a:r>
          </a:p>
          <a:p>
            <a:pPr marL="485775" indent="-228600">
              <a:lnSpc>
                <a:spcPct val="120000"/>
              </a:lnSpc>
              <a:buAutoNum type="arabicPeriod"/>
              <a:tabLst>
                <a:tab pos="0" algn="l"/>
              </a:tabLst>
            </a:pPr>
            <a:r>
              <a:rPr lang="en-US" sz="1200" dirty="0">
                <a:solidFill>
                  <a:srgbClr val="000000"/>
                </a:solidFill>
                <a:latin typeface="OpenSymbol"/>
              </a:rPr>
              <a:t>User </a:t>
            </a:r>
            <a:r>
              <a:rPr lang="en-US" sz="1200" dirty="0" err="1">
                <a:solidFill>
                  <a:srgbClr val="000000"/>
                </a:solidFill>
                <a:latin typeface="OpenSymbol"/>
              </a:rPr>
              <a:t>ManagementAllows</a:t>
            </a:r>
            <a:r>
              <a:rPr lang="en-US" sz="1200" dirty="0">
                <a:solidFill>
                  <a:srgbClr val="000000"/>
                </a:solidFill>
                <a:latin typeface="OpenSymbol"/>
              </a:rPr>
              <a:t> registration and login for different users such as administrators, agents, and </a:t>
            </a:r>
            <a:r>
              <a:rPr lang="en-US" sz="1200" dirty="0" err="1">
                <a:solidFill>
                  <a:srgbClr val="000000"/>
                </a:solidFill>
                <a:latin typeface="OpenSymbol"/>
              </a:rPr>
              <a:t>clients.Manages</a:t>
            </a:r>
            <a:r>
              <a:rPr lang="en-US" sz="1200" dirty="0">
                <a:solidFill>
                  <a:srgbClr val="000000"/>
                </a:solidFill>
                <a:latin typeface="OpenSymbol"/>
              </a:rPr>
              <a:t> user roles and permissions to ensure secure </a:t>
            </a:r>
            <a:r>
              <a:rPr lang="en-US" sz="1200" dirty="0" err="1">
                <a:solidFill>
                  <a:srgbClr val="000000"/>
                </a:solidFill>
                <a:latin typeface="OpenSymbol"/>
              </a:rPr>
              <a:t>access.Provides</a:t>
            </a:r>
            <a:r>
              <a:rPr lang="en-US" sz="1200" dirty="0">
                <a:solidFill>
                  <a:srgbClr val="000000"/>
                </a:solidFill>
                <a:latin typeface="OpenSymbol"/>
              </a:rPr>
              <a:t> profile management for users to update their information.</a:t>
            </a:r>
          </a:p>
          <a:p>
            <a:pPr marL="485775" indent="-228600">
              <a:lnSpc>
                <a:spcPct val="120000"/>
              </a:lnSpc>
              <a:buAutoNum type="arabicPeriod"/>
              <a:tabLst>
                <a:tab pos="0" algn="l"/>
              </a:tabLst>
            </a:pPr>
            <a:r>
              <a:rPr lang="en-US" sz="1200" dirty="0">
                <a:solidFill>
                  <a:srgbClr val="000000"/>
                </a:solidFill>
                <a:latin typeface="OpenSymbol"/>
              </a:rPr>
              <a:t>Property </a:t>
            </a:r>
            <a:r>
              <a:rPr lang="en-US" sz="1200" dirty="0" err="1">
                <a:solidFill>
                  <a:srgbClr val="000000"/>
                </a:solidFill>
                <a:latin typeface="OpenSymbol"/>
              </a:rPr>
              <a:t>ManagementEnables</a:t>
            </a:r>
            <a:r>
              <a:rPr lang="en-US" sz="1200" dirty="0">
                <a:solidFill>
                  <a:srgbClr val="000000"/>
                </a:solidFill>
                <a:latin typeface="OpenSymbol"/>
              </a:rPr>
              <a:t> agents or administrators to add, update, view, and delete property </a:t>
            </a:r>
            <a:r>
              <a:rPr lang="en-US" sz="1200" dirty="0" err="1">
                <a:solidFill>
                  <a:srgbClr val="000000"/>
                </a:solidFill>
                <a:latin typeface="OpenSymbol"/>
              </a:rPr>
              <a:t>details.Stores</a:t>
            </a:r>
            <a:r>
              <a:rPr lang="en-US" sz="1200" dirty="0">
                <a:solidFill>
                  <a:srgbClr val="000000"/>
                </a:solidFill>
                <a:latin typeface="OpenSymbol"/>
              </a:rPr>
              <a:t> essential information such as property type, location, price, images, and status (available/sold/rented).Allows categorization of properties (residential, commercial, rental, etc.) for easy browsing.</a:t>
            </a:r>
          </a:p>
          <a:p>
            <a:pPr marL="485775" indent="-228600">
              <a:lnSpc>
                <a:spcPct val="120000"/>
              </a:lnSpc>
              <a:buAutoNum type="arabicPeriod"/>
              <a:tabLst>
                <a:tab pos="0" algn="l"/>
              </a:tabLst>
            </a:pPr>
            <a:r>
              <a:rPr lang="en-US" sz="1200" dirty="0">
                <a:solidFill>
                  <a:srgbClr val="000000"/>
                </a:solidFill>
                <a:latin typeface="OpenSymbol"/>
              </a:rPr>
              <a:t>Property Search and </a:t>
            </a:r>
            <a:r>
              <a:rPr lang="en-US" sz="1200" dirty="0" err="1">
                <a:solidFill>
                  <a:srgbClr val="000000"/>
                </a:solidFill>
                <a:latin typeface="OpenSymbol"/>
              </a:rPr>
              <a:t>FilteringUsers</a:t>
            </a:r>
            <a:r>
              <a:rPr lang="en-US" sz="1200" dirty="0">
                <a:solidFill>
                  <a:srgbClr val="000000"/>
                </a:solidFill>
                <a:latin typeface="OpenSymbol"/>
              </a:rPr>
              <a:t> can search properties based on location, price range, property type, or </a:t>
            </a:r>
            <a:r>
              <a:rPr lang="en-US" sz="1200" dirty="0" err="1">
                <a:solidFill>
                  <a:srgbClr val="000000"/>
                </a:solidFill>
                <a:latin typeface="OpenSymbol"/>
              </a:rPr>
              <a:t>size.Advanced</a:t>
            </a:r>
            <a:r>
              <a:rPr lang="en-US" sz="1200" dirty="0">
                <a:solidFill>
                  <a:srgbClr val="000000"/>
                </a:solidFill>
                <a:latin typeface="OpenSymbol"/>
              </a:rPr>
              <a:t> filters make it easy to find suitable properties quickly.</a:t>
            </a:r>
            <a:endParaRPr lang="en-US" sz="1200" b="0" u="none" strike="noStrike" dirty="0">
              <a:solidFill>
                <a:srgbClr val="000000"/>
              </a:solidFill>
              <a:effectLst/>
              <a:uFillTx/>
              <a:latin typeface="OpenSymbol"/>
            </a:endParaRPr>
          </a:p>
        </p:txBody>
      </p:sp>
      <p:sp>
        <p:nvSpPr>
          <p:cNvPr id="81" name="PlaceHolder 1"/>
          <p:cNvSpPr>
            <a:spLocks noGrp="1"/>
          </p:cNvSpPr>
          <p:nvPr>
            <p:ph type="title"/>
          </p:nvPr>
        </p:nvSpPr>
        <p:spPr>
          <a:xfrm>
            <a:off x="0" y="0"/>
            <a:ext cx="7714800" cy="1647360"/>
          </a:xfrm>
          <a:prstGeom prst="rect">
            <a:avLst/>
          </a:prstGeom>
          <a:noFill/>
          <a:ln w="0">
            <a:noFill/>
          </a:ln>
        </p:spPr>
        <p:txBody>
          <a:bodyPr lIns="91440" tIns="91440" rIns="91440" bIns="91440" anchor="t">
            <a:normAutofit/>
          </a:bodyPr>
          <a:lstStyle/>
          <a:p>
            <a:pPr indent="0">
              <a:lnSpc>
                <a:spcPct val="115000"/>
              </a:lnSpc>
              <a:buNone/>
              <a:tabLst>
                <a:tab pos="0" algn="l"/>
              </a:tabLst>
            </a:pPr>
            <a:r>
              <a:rPr lang="en-US" sz="2500" b="0" u="none" strike="noStrike" dirty="0">
                <a:solidFill>
                  <a:schemeClr val="dk1"/>
                </a:solidFill>
                <a:effectLst/>
                <a:uFillTx/>
                <a:latin typeface="Boldonse"/>
                <a:ea typeface="Boldonse"/>
              </a:rPr>
              <a:t>Key Features and Functionalities</a:t>
            </a:r>
            <a:endParaRPr lang="fr-FR" sz="2500" b="0" u="none" strike="noStrike" dirty="0">
              <a:solidFill>
                <a:schemeClr val="dk1"/>
              </a:solidFill>
              <a:effectLst/>
              <a:uFillTx/>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body"/>
          </p:nvPr>
        </p:nvSpPr>
        <p:spPr>
          <a:xfrm>
            <a:off x="138671" y="1204332"/>
            <a:ext cx="4295520" cy="2995961"/>
          </a:xfrm>
          <a:prstGeom prst="rect">
            <a:avLst/>
          </a:prstGeom>
          <a:noFill/>
          <a:ln w="0">
            <a:noFill/>
          </a:ln>
        </p:spPr>
        <p:txBody>
          <a:bodyPr lIns="91440" tIns="91440" rIns="91440" bIns="91440" anchor="t">
            <a:normAutofit/>
          </a:bodyPr>
          <a:lstStyle/>
          <a:p>
            <a:pPr>
              <a:lnSpc>
                <a:spcPct val="120000"/>
              </a:lnSpc>
              <a:tabLst>
                <a:tab pos="0" algn="l"/>
              </a:tabLst>
            </a:pPr>
            <a:r>
              <a:rPr lang="en-US" sz="1200" b="0" u="none" strike="noStrike" dirty="0">
                <a:solidFill>
                  <a:schemeClr val="dk1"/>
                </a:solidFill>
                <a:effectLst/>
                <a:uFillTx/>
                <a:latin typeface="Epilogue"/>
                <a:ea typeface="Epilogue"/>
              </a:rPr>
              <a:t>A Real Estate Management System offers significant benefits including enhanced operational efficiency, improved tenant communication, and streamlined financial management. It reduces manual work and errors by automating routine tasks. Additionally, it provides real-time insights through reporting tools, empowering managers and owners to make informed decisions and optimize property performance.</a:t>
            </a:r>
            <a:endParaRPr lang="en-US" sz="1200" b="0" u="none" strike="noStrike" dirty="0">
              <a:solidFill>
                <a:srgbClr val="000000"/>
              </a:solidFill>
              <a:effectLst/>
              <a:uFillTx/>
              <a:latin typeface="OpenSymbol"/>
            </a:endParaRPr>
          </a:p>
        </p:txBody>
      </p:sp>
      <p:sp>
        <p:nvSpPr>
          <p:cNvPr id="85" name="PlaceHolder 2"/>
          <p:cNvSpPr>
            <a:spLocks noGrp="1"/>
          </p:cNvSpPr>
          <p:nvPr>
            <p:ph type="title"/>
          </p:nvPr>
        </p:nvSpPr>
        <p:spPr>
          <a:xfrm>
            <a:off x="138671" y="93919"/>
            <a:ext cx="4295520" cy="1209780"/>
          </a:xfrm>
          <a:prstGeom prst="rect">
            <a:avLst/>
          </a:prstGeom>
          <a:noFill/>
          <a:ln w="0">
            <a:noFill/>
          </a:ln>
        </p:spPr>
        <p:txBody>
          <a:bodyPr lIns="91440" tIns="91440" rIns="91440" bIns="91440" anchor="t">
            <a:normAutofit/>
          </a:bodyPr>
          <a:lstStyle/>
          <a:p>
            <a:pPr indent="0">
              <a:lnSpc>
                <a:spcPct val="115000"/>
              </a:lnSpc>
              <a:buNone/>
              <a:tabLst>
                <a:tab pos="0" algn="l"/>
              </a:tabLst>
            </a:pPr>
            <a:r>
              <a:rPr lang="en-US" sz="2600" b="0" u="none" strike="noStrike" dirty="0">
                <a:solidFill>
                  <a:schemeClr val="dk1"/>
                </a:solidFill>
                <a:effectLst/>
                <a:uFillTx/>
                <a:latin typeface="Boldonse"/>
                <a:ea typeface="Boldonse"/>
              </a:rPr>
              <a:t>Benefits for Property Managers and Owners</a:t>
            </a:r>
            <a:endParaRPr lang="fr-FR" sz="2600" b="0" u="none" strike="noStrike" dirty="0">
              <a:solidFill>
                <a:schemeClr val="dk1"/>
              </a:solidFill>
              <a:effectLst/>
              <a:uFillTx/>
              <a:latin typeface="Arial"/>
            </a:endParaRPr>
          </a:p>
        </p:txBody>
      </p:sp>
      <p:sp>
        <p:nvSpPr>
          <p:cNvPr id="84" name="Google Shape;236;p32" title="people-working-with-ai-operated-devices (1).jpg"/>
          <p:cNvSpPr/>
          <p:nvPr/>
        </p:nvSpPr>
        <p:spPr>
          <a:xfrm>
            <a:off x="4620600" y="228600"/>
            <a:ext cx="4294440" cy="4686120"/>
          </a:xfrm>
          <a:prstGeom prst="roundRect">
            <a:avLst>
              <a:gd name="adj" fmla="val 9322"/>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u="none" strike="noStrike">
              <a:solidFill>
                <a:srgbClr val="000000"/>
              </a:solidFill>
              <a:effectLst/>
              <a:uFillTx/>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2"/>
          <p:cNvSpPr>
            <a:spLocks noGrp="1"/>
          </p:cNvSpPr>
          <p:nvPr>
            <p:ph type="body"/>
          </p:nvPr>
        </p:nvSpPr>
        <p:spPr>
          <a:xfrm>
            <a:off x="98128" y="651664"/>
            <a:ext cx="6280370" cy="4308872"/>
          </a:xfrm>
          <a:prstGeom prst="rect">
            <a:avLst/>
          </a:prstGeom>
          <a:noFill/>
          <a:ln w="0">
            <a:noFill/>
          </a:ln>
        </p:spPr>
        <p:txBody>
          <a:bodyPr wrap="square" lIns="91440" tIns="91440" rIns="91440" bIns="91440" anchor="t">
            <a:spAutoFit/>
          </a:bodyPr>
          <a:lstStyle/>
          <a:p>
            <a:pPr marL="428625" indent="-171450" algn="just">
              <a:buFont typeface="Wingdings" panose="05000000000000000000" pitchFamily="2" charset="2"/>
              <a:buChar char="Ø"/>
            </a:pPr>
            <a:r>
              <a:rPr lang="en-US" sz="1200" dirty="0">
                <a:solidFill>
                  <a:schemeClr val="dk1"/>
                </a:solidFill>
                <a:latin typeface="Times New Roman" panose="02020603050405020304" pitchFamily="18" charset="0"/>
                <a:ea typeface="Epilogue"/>
                <a:cs typeface="Times New Roman" panose="02020603050405020304" pitchFamily="18" charset="0"/>
              </a:rPr>
              <a:t>Requirement </a:t>
            </a:r>
            <a:r>
              <a:rPr lang="en-US" sz="1200" dirty="0" err="1">
                <a:solidFill>
                  <a:schemeClr val="dk1"/>
                </a:solidFill>
                <a:latin typeface="Times New Roman" panose="02020603050405020304" pitchFamily="18" charset="0"/>
                <a:ea typeface="Epilogue"/>
                <a:cs typeface="Times New Roman" panose="02020603050405020304" pitchFamily="18" charset="0"/>
              </a:rPr>
              <a:t>AnalysisIdentify</a:t>
            </a:r>
            <a:r>
              <a:rPr lang="en-US" sz="1200" dirty="0">
                <a:solidFill>
                  <a:schemeClr val="dk1"/>
                </a:solidFill>
                <a:latin typeface="Times New Roman" panose="02020603050405020304" pitchFamily="18" charset="0"/>
                <a:ea typeface="Epilogue"/>
                <a:cs typeface="Times New Roman" panose="02020603050405020304" pitchFamily="18" charset="0"/>
              </a:rPr>
              <a:t> the specific needs of the organization such as property types, user roles, transaction methods, and reporting </a:t>
            </a:r>
            <a:r>
              <a:rPr lang="en-US" sz="1200" dirty="0" err="1">
                <a:solidFill>
                  <a:schemeClr val="dk1"/>
                </a:solidFill>
                <a:latin typeface="Times New Roman" panose="02020603050405020304" pitchFamily="18" charset="0"/>
                <a:ea typeface="Epilogue"/>
                <a:cs typeface="Times New Roman" panose="02020603050405020304" pitchFamily="18" charset="0"/>
              </a:rPr>
              <a:t>requirements.Gather</a:t>
            </a:r>
            <a:r>
              <a:rPr lang="en-US" sz="1200" dirty="0">
                <a:solidFill>
                  <a:schemeClr val="dk1"/>
                </a:solidFill>
                <a:latin typeface="Times New Roman" panose="02020603050405020304" pitchFamily="18" charset="0"/>
                <a:ea typeface="Epilogue"/>
                <a:cs typeface="Times New Roman" panose="02020603050405020304" pitchFamily="18" charset="0"/>
              </a:rPr>
              <a:t> input from stakeholders including administrators, agents, and customers — to design a system that meets all expectations.</a:t>
            </a:r>
          </a:p>
          <a:p>
            <a:pPr marL="428625" indent="-171450" algn="just">
              <a:buFont typeface="Wingdings" panose="05000000000000000000" pitchFamily="2" charset="2"/>
              <a:buChar char="Ø"/>
            </a:pPr>
            <a:r>
              <a:rPr lang="en-US" sz="1200" dirty="0">
                <a:solidFill>
                  <a:schemeClr val="dk1"/>
                </a:solidFill>
                <a:latin typeface="Times New Roman" panose="02020603050405020304" pitchFamily="18" charset="0"/>
                <a:ea typeface="Epilogue"/>
                <a:cs typeface="Times New Roman" panose="02020603050405020304" pitchFamily="18" charset="0"/>
              </a:rPr>
              <a:t> System Design and </a:t>
            </a:r>
            <a:r>
              <a:rPr lang="en-US" sz="1200" dirty="0" err="1">
                <a:solidFill>
                  <a:schemeClr val="dk1"/>
                </a:solidFill>
                <a:latin typeface="Times New Roman" panose="02020603050405020304" pitchFamily="18" charset="0"/>
                <a:ea typeface="Epilogue"/>
                <a:cs typeface="Times New Roman" panose="02020603050405020304" pitchFamily="18" charset="0"/>
              </a:rPr>
              <a:t>DevelopmentBased</a:t>
            </a:r>
            <a:r>
              <a:rPr lang="en-US" sz="1200" dirty="0">
                <a:solidFill>
                  <a:schemeClr val="dk1"/>
                </a:solidFill>
                <a:latin typeface="Times New Roman" panose="02020603050405020304" pitchFamily="18" charset="0"/>
                <a:ea typeface="Epilogue"/>
                <a:cs typeface="Times New Roman" panose="02020603050405020304" pitchFamily="18" charset="0"/>
              </a:rPr>
              <a:t> on the requirements, design the system architecture, user interface, and database </a:t>
            </a:r>
            <a:r>
              <a:rPr lang="en-US" sz="1200" dirty="0" err="1">
                <a:solidFill>
                  <a:schemeClr val="dk1"/>
                </a:solidFill>
                <a:latin typeface="Times New Roman" panose="02020603050405020304" pitchFamily="18" charset="0"/>
                <a:ea typeface="Epilogue"/>
                <a:cs typeface="Times New Roman" panose="02020603050405020304" pitchFamily="18" charset="0"/>
              </a:rPr>
              <a:t>structure.Implement</a:t>
            </a:r>
            <a:r>
              <a:rPr lang="en-US" sz="1200" dirty="0">
                <a:solidFill>
                  <a:schemeClr val="dk1"/>
                </a:solidFill>
                <a:latin typeface="Times New Roman" panose="02020603050405020304" pitchFamily="18" charset="0"/>
                <a:ea typeface="Epilogue"/>
                <a:cs typeface="Times New Roman" panose="02020603050405020304" pitchFamily="18" charset="0"/>
              </a:rPr>
              <a:t> core modules like user management, property management, booking, and payments.</a:t>
            </a:r>
          </a:p>
          <a:p>
            <a:pPr marL="428625" indent="-171450" algn="just">
              <a:buFont typeface="Wingdings" panose="05000000000000000000" pitchFamily="2" charset="2"/>
              <a:buChar char="Ø"/>
            </a:pPr>
            <a:r>
              <a:rPr lang="en-US" sz="1200" dirty="0">
                <a:solidFill>
                  <a:schemeClr val="dk1"/>
                </a:solidFill>
                <a:latin typeface="Times New Roman" panose="02020603050405020304" pitchFamily="18" charset="0"/>
                <a:ea typeface="Epilogue"/>
                <a:cs typeface="Times New Roman" panose="02020603050405020304" pitchFamily="18" charset="0"/>
              </a:rPr>
              <a:t> Data </a:t>
            </a:r>
            <a:r>
              <a:rPr lang="en-US" sz="1200" dirty="0" err="1">
                <a:solidFill>
                  <a:schemeClr val="dk1"/>
                </a:solidFill>
                <a:latin typeface="Times New Roman" panose="02020603050405020304" pitchFamily="18" charset="0"/>
                <a:ea typeface="Epilogue"/>
                <a:cs typeface="Times New Roman" panose="02020603050405020304" pitchFamily="18" charset="0"/>
              </a:rPr>
              <a:t>MigrationTransfer</a:t>
            </a:r>
            <a:r>
              <a:rPr lang="en-US" sz="1200" dirty="0">
                <a:solidFill>
                  <a:schemeClr val="dk1"/>
                </a:solidFill>
                <a:latin typeface="Times New Roman" panose="02020603050405020304" pitchFamily="18" charset="0"/>
                <a:ea typeface="Epilogue"/>
                <a:cs typeface="Times New Roman" panose="02020603050405020304" pitchFamily="18" charset="0"/>
              </a:rPr>
              <a:t> existing property, client, and transaction data from manual records or legacy systems into the new database.</a:t>
            </a:r>
          </a:p>
          <a:p>
            <a:pPr marL="428625" indent="-171450" algn="just">
              <a:buFont typeface="Wingdings" panose="05000000000000000000" pitchFamily="2" charset="2"/>
              <a:buChar char="Ø"/>
            </a:pPr>
            <a:r>
              <a:rPr lang="en-US" sz="1200" dirty="0">
                <a:solidFill>
                  <a:schemeClr val="dk1"/>
                </a:solidFill>
                <a:latin typeface="Times New Roman" panose="02020603050405020304" pitchFamily="18" charset="0"/>
                <a:ea typeface="Epilogue"/>
                <a:cs typeface="Times New Roman" panose="02020603050405020304" pitchFamily="18" charset="0"/>
              </a:rPr>
              <a:t>Ensure data integrity and consistency during </a:t>
            </a:r>
            <a:r>
              <a:rPr lang="en-US" sz="1200" dirty="0" err="1">
                <a:solidFill>
                  <a:schemeClr val="dk1"/>
                </a:solidFill>
                <a:latin typeface="Times New Roman" panose="02020603050405020304" pitchFamily="18" charset="0"/>
                <a:ea typeface="Epilogue"/>
                <a:cs typeface="Times New Roman" panose="02020603050405020304" pitchFamily="18" charset="0"/>
              </a:rPr>
              <a:t>migration.d</a:t>
            </a:r>
            <a:r>
              <a:rPr lang="en-US" sz="1200" dirty="0">
                <a:solidFill>
                  <a:schemeClr val="dk1"/>
                </a:solidFill>
                <a:latin typeface="Times New Roman" panose="02020603050405020304" pitchFamily="18" charset="0"/>
                <a:ea typeface="Epilogue"/>
                <a:cs typeface="Times New Roman" panose="02020603050405020304" pitchFamily="18" charset="0"/>
              </a:rPr>
              <a:t>. </a:t>
            </a:r>
            <a:r>
              <a:rPr lang="en-US" sz="1200" dirty="0" err="1">
                <a:solidFill>
                  <a:schemeClr val="dk1"/>
                </a:solidFill>
                <a:latin typeface="Times New Roman" panose="02020603050405020304" pitchFamily="18" charset="0"/>
                <a:ea typeface="Epilogue"/>
                <a:cs typeface="Times New Roman" panose="02020603050405020304" pitchFamily="18" charset="0"/>
              </a:rPr>
              <a:t>TestingPerform</a:t>
            </a:r>
            <a:r>
              <a:rPr lang="en-US" sz="1200" dirty="0">
                <a:solidFill>
                  <a:schemeClr val="dk1"/>
                </a:solidFill>
                <a:latin typeface="Times New Roman" panose="02020603050405020304" pitchFamily="18" charset="0"/>
                <a:ea typeface="Epilogue"/>
                <a:cs typeface="Times New Roman" panose="02020603050405020304" pitchFamily="18" charset="0"/>
              </a:rPr>
              <a:t> unit testing, integration testing, and user acceptance testing (UAT) to identify and fix bugs or inconsistencies.</a:t>
            </a:r>
          </a:p>
          <a:p>
            <a:pPr marL="428625" indent="-171450" algn="just">
              <a:buFont typeface="Wingdings" panose="05000000000000000000" pitchFamily="2" charset="2"/>
              <a:buChar char="Ø"/>
            </a:pPr>
            <a:r>
              <a:rPr lang="en-US" sz="1200" dirty="0">
                <a:solidFill>
                  <a:schemeClr val="dk1"/>
                </a:solidFill>
                <a:latin typeface="Times New Roman" panose="02020603050405020304" pitchFamily="18" charset="0"/>
                <a:ea typeface="Epilogue"/>
                <a:cs typeface="Times New Roman" panose="02020603050405020304" pitchFamily="18" charset="0"/>
              </a:rPr>
              <a:t>Verify that all functionalities work as intended and that the system meets performance and security standards.</a:t>
            </a:r>
          </a:p>
          <a:p>
            <a:pPr marL="428625" indent="-171450" algn="just">
              <a:buFont typeface="Wingdings" panose="05000000000000000000" pitchFamily="2" charset="2"/>
              <a:buChar char="Ø"/>
            </a:pPr>
            <a:r>
              <a:rPr lang="en-US" sz="1200" dirty="0">
                <a:solidFill>
                  <a:schemeClr val="dk1"/>
                </a:solidFill>
                <a:latin typeface="Times New Roman" panose="02020603050405020304" pitchFamily="18" charset="0"/>
                <a:ea typeface="Epilogue"/>
                <a:cs typeface="Times New Roman" panose="02020603050405020304" pitchFamily="18" charset="0"/>
              </a:rPr>
              <a:t> </a:t>
            </a:r>
            <a:r>
              <a:rPr lang="en-US" sz="1200" dirty="0" err="1">
                <a:solidFill>
                  <a:schemeClr val="dk1"/>
                </a:solidFill>
                <a:latin typeface="Times New Roman" panose="02020603050405020304" pitchFamily="18" charset="0"/>
                <a:ea typeface="Epilogue"/>
                <a:cs typeface="Times New Roman" panose="02020603050405020304" pitchFamily="18" charset="0"/>
              </a:rPr>
              <a:t>DeploymentDeploy</a:t>
            </a:r>
            <a:r>
              <a:rPr lang="en-US" sz="1200" dirty="0">
                <a:solidFill>
                  <a:schemeClr val="dk1"/>
                </a:solidFill>
                <a:latin typeface="Times New Roman" panose="02020603050405020304" pitchFamily="18" charset="0"/>
                <a:ea typeface="Epilogue"/>
                <a:cs typeface="Times New Roman" panose="02020603050405020304" pitchFamily="18" charset="0"/>
              </a:rPr>
              <a:t> the system in a live environment after successful </a:t>
            </a:r>
            <a:r>
              <a:rPr lang="en-US" sz="1200" dirty="0" err="1">
                <a:solidFill>
                  <a:schemeClr val="dk1"/>
                </a:solidFill>
                <a:latin typeface="Times New Roman" panose="02020603050405020304" pitchFamily="18" charset="0"/>
                <a:ea typeface="Epilogue"/>
                <a:cs typeface="Times New Roman" panose="02020603050405020304" pitchFamily="18" charset="0"/>
              </a:rPr>
              <a:t>testing.Ensure</a:t>
            </a:r>
            <a:r>
              <a:rPr lang="en-US" sz="1200" dirty="0">
                <a:solidFill>
                  <a:schemeClr val="dk1"/>
                </a:solidFill>
                <a:latin typeface="Times New Roman" panose="02020603050405020304" pitchFamily="18" charset="0"/>
                <a:ea typeface="Epilogue"/>
                <a:cs typeface="Times New Roman" panose="02020603050405020304" pitchFamily="18" charset="0"/>
              </a:rPr>
              <a:t> all users have proper access credentials and permissions based on their roles.</a:t>
            </a:r>
          </a:p>
          <a:p>
            <a:pPr marL="428625" indent="-171450" algn="just">
              <a:buFont typeface="Wingdings" panose="05000000000000000000" pitchFamily="2" charset="2"/>
              <a:buChar char="Ø"/>
            </a:pPr>
            <a:r>
              <a:rPr lang="en-US" sz="1200" dirty="0">
                <a:solidFill>
                  <a:schemeClr val="dk1"/>
                </a:solidFill>
                <a:latin typeface="Times New Roman" panose="02020603050405020304" pitchFamily="18" charset="0"/>
                <a:ea typeface="Epilogue"/>
                <a:cs typeface="Times New Roman" panose="02020603050405020304" pitchFamily="18" charset="0"/>
              </a:rPr>
              <a:t>Training and </a:t>
            </a:r>
            <a:r>
              <a:rPr lang="en-US" sz="1200" dirty="0" err="1">
                <a:solidFill>
                  <a:schemeClr val="dk1"/>
                </a:solidFill>
                <a:latin typeface="Times New Roman" panose="02020603050405020304" pitchFamily="18" charset="0"/>
                <a:ea typeface="Epilogue"/>
                <a:cs typeface="Times New Roman" panose="02020603050405020304" pitchFamily="18" charset="0"/>
              </a:rPr>
              <a:t>SupportProvide</a:t>
            </a:r>
            <a:r>
              <a:rPr lang="en-US" sz="1200" dirty="0">
                <a:solidFill>
                  <a:schemeClr val="dk1"/>
                </a:solidFill>
                <a:latin typeface="Times New Roman" panose="02020603050405020304" pitchFamily="18" charset="0"/>
                <a:ea typeface="Epilogue"/>
                <a:cs typeface="Times New Roman" panose="02020603050405020304" pitchFamily="18" charset="0"/>
              </a:rPr>
              <a:t> training sessions for users to understand the system’s features and </a:t>
            </a:r>
            <a:r>
              <a:rPr lang="en-US" sz="1200" dirty="0" err="1">
                <a:solidFill>
                  <a:schemeClr val="dk1"/>
                </a:solidFill>
                <a:latin typeface="Times New Roman" panose="02020603050405020304" pitchFamily="18" charset="0"/>
                <a:ea typeface="Epilogue"/>
                <a:cs typeface="Times New Roman" panose="02020603050405020304" pitchFamily="18" charset="0"/>
              </a:rPr>
              <a:t>operations.Offer</a:t>
            </a:r>
            <a:r>
              <a:rPr lang="en-US" sz="1200" dirty="0">
                <a:solidFill>
                  <a:schemeClr val="dk1"/>
                </a:solidFill>
                <a:latin typeface="Times New Roman" panose="02020603050405020304" pitchFamily="18" charset="0"/>
                <a:ea typeface="Epilogue"/>
                <a:cs typeface="Times New Roman" panose="02020603050405020304" pitchFamily="18" charset="0"/>
              </a:rPr>
              <a:t> ongoing technical support to address any post-deployment issues or updates.</a:t>
            </a:r>
            <a:endParaRPr lang="en-US" sz="1200" b="0" u="none" strike="noStrike" dirty="0">
              <a:solidFill>
                <a:schemeClr val="dk1"/>
              </a:solidFill>
              <a:effectLst/>
              <a:uFillTx/>
              <a:latin typeface="Times New Roman" panose="02020603050405020304" pitchFamily="18" charset="0"/>
              <a:ea typeface="Epilogue"/>
              <a:cs typeface="Times New Roman" panose="02020603050405020304" pitchFamily="18" charset="0"/>
            </a:endParaRPr>
          </a:p>
        </p:txBody>
      </p:sp>
      <p:sp>
        <p:nvSpPr>
          <p:cNvPr id="86" name="PlaceHolder 1"/>
          <p:cNvSpPr>
            <a:spLocks noGrp="1"/>
          </p:cNvSpPr>
          <p:nvPr>
            <p:ph type="title"/>
          </p:nvPr>
        </p:nvSpPr>
        <p:spPr>
          <a:xfrm>
            <a:off x="172469" y="0"/>
            <a:ext cx="7938184" cy="550127"/>
          </a:xfrm>
          <a:prstGeom prst="rect">
            <a:avLst/>
          </a:prstGeom>
          <a:noFill/>
          <a:ln w="0">
            <a:noFill/>
          </a:ln>
        </p:spPr>
        <p:txBody>
          <a:bodyPr lIns="91440" tIns="91440" rIns="91440" bIns="91440" anchor="t">
            <a:normAutofit fontScale="90000"/>
          </a:bodyPr>
          <a:lstStyle/>
          <a:p>
            <a:pPr>
              <a:lnSpc>
                <a:spcPct val="115000"/>
              </a:lnSpc>
              <a:tabLst>
                <a:tab pos="0" algn="l"/>
              </a:tabLst>
            </a:pPr>
            <a:r>
              <a:rPr lang="en-US" sz="2500" dirty="0">
                <a:solidFill>
                  <a:schemeClr val="dk1"/>
                </a:solidFill>
                <a:latin typeface="Boldonse"/>
                <a:ea typeface="Boldonse"/>
              </a:rPr>
              <a:t>Implementation and Best Practices</a:t>
            </a:r>
            <a:endParaRPr lang="fr-FR" sz="2500" b="0" u="none" strike="noStrike" dirty="0">
              <a:solidFill>
                <a:schemeClr val="dk1"/>
              </a:solidFill>
              <a:effectLst/>
              <a:uFillTx/>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1E841BE-B82E-2D7D-2D50-C4F5C580355A}"/>
              </a:ext>
            </a:extLst>
          </p:cNvPr>
          <p:cNvSpPr>
            <a:spLocks noGrp="1"/>
          </p:cNvSpPr>
          <p:nvPr>
            <p:ph type="subTitle" idx="1"/>
          </p:nvPr>
        </p:nvSpPr>
        <p:spPr>
          <a:xfrm>
            <a:off x="654205" y="118946"/>
            <a:ext cx="6301297" cy="3741853"/>
          </a:xfrm>
        </p:spPr>
        <p:txBody>
          <a:bodyPr>
            <a:normAutofit/>
          </a:bodyPr>
          <a:lstStyle/>
          <a:p>
            <a:pPr marL="171450" indent="-171450" algn="just">
              <a:buFont typeface="Wingdings" panose="05000000000000000000" pitchFamily="2" charset="2"/>
              <a:buChar char="Ø"/>
            </a:pPr>
            <a:endParaRPr lang="en-US" sz="1200" dirty="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 Plan Before </a:t>
            </a:r>
            <a:r>
              <a:rPr lang="en-US" sz="1200" dirty="0" err="1">
                <a:latin typeface="Times New Roman" panose="02020603050405020304" pitchFamily="18" charset="0"/>
                <a:cs typeface="Times New Roman" panose="02020603050405020304" pitchFamily="18" charset="0"/>
              </a:rPr>
              <a:t>ImplementationCreate</a:t>
            </a:r>
            <a:r>
              <a:rPr lang="en-US" sz="1200" dirty="0">
                <a:latin typeface="Times New Roman" panose="02020603050405020304" pitchFamily="18" charset="0"/>
                <a:cs typeface="Times New Roman" panose="02020603050405020304" pitchFamily="18" charset="0"/>
              </a:rPr>
              <a:t> a clear project plan with defined goals, timelines, and responsibilities to ensure smooth execution.</a:t>
            </a:r>
          </a:p>
          <a:p>
            <a:pPr marL="171450" indent="-171450"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 Ensure Data </a:t>
            </a:r>
            <a:r>
              <a:rPr lang="en-US" sz="1200" dirty="0" err="1">
                <a:latin typeface="Times New Roman" panose="02020603050405020304" pitchFamily="18" charset="0"/>
                <a:cs typeface="Times New Roman" panose="02020603050405020304" pitchFamily="18" charset="0"/>
              </a:rPr>
              <a:t>AccuracyValidate</a:t>
            </a:r>
            <a:r>
              <a:rPr lang="en-US" sz="1200" dirty="0">
                <a:latin typeface="Times New Roman" panose="02020603050405020304" pitchFamily="18" charset="0"/>
                <a:cs typeface="Times New Roman" panose="02020603050405020304" pitchFamily="18" charset="0"/>
              </a:rPr>
              <a:t> all property and client data before uploading to prevent duplication or inconsistencies.</a:t>
            </a:r>
          </a:p>
          <a:p>
            <a:pPr marL="171450" indent="-171450"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 Maintain </a:t>
            </a:r>
            <a:r>
              <a:rPr lang="en-US" sz="1200" dirty="0" err="1">
                <a:latin typeface="Times New Roman" panose="02020603050405020304" pitchFamily="18" charset="0"/>
                <a:cs typeface="Times New Roman" panose="02020603050405020304" pitchFamily="18" charset="0"/>
              </a:rPr>
              <a:t>SecurityUse</a:t>
            </a:r>
            <a:r>
              <a:rPr lang="en-US" sz="1200" dirty="0">
                <a:latin typeface="Times New Roman" panose="02020603050405020304" pitchFamily="18" charset="0"/>
                <a:cs typeface="Times New Roman" panose="02020603050405020304" pitchFamily="18" charset="0"/>
              </a:rPr>
              <a:t> encryption, strong authentication, and regular backups to protect sensitive business and customer information.</a:t>
            </a:r>
          </a:p>
          <a:p>
            <a:pPr marL="171450" indent="-171450"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 Encourage User </a:t>
            </a:r>
            <a:r>
              <a:rPr lang="en-US" sz="1200" dirty="0" err="1">
                <a:latin typeface="Times New Roman" panose="02020603050405020304" pitchFamily="18" charset="0"/>
                <a:cs typeface="Times New Roman" panose="02020603050405020304" pitchFamily="18" charset="0"/>
              </a:rPr>
              <a:t>AdoptionMake</a:t>
            </a:r>
            <a:r>
              <a:rPr lang="en-US" sz="1200" dirty="0">
                <a:latin typeface="Times New Roman" panose="02020603050405020304" pitchFamily="18" charset="0"/>
                <a:cs typeface="Times New Roman" panose="02020603050405020304" pitchFamily="18" charset="0"/>
              </a:rPr>
              <a:t> the system easy to use and provide continuous user support to increase acceptance among employees and agents.</a:t>
            </a:r>
          </a:p>
          <a:p>
            <a:pPr marL="171450" indent="-171450"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 Regular Updates and </a:t>
            </a:r>
            <a:r>
              <a:rPr lang="en-US" sz="1200" dirty="0" err="1">
                <a:latin typeface="Times New Roman" panose="02020603050405020304" pitchFamily="18" charset="0"/>
                <a:cs typeface="Times New Roman" panose="02020603050405020304" pitchFamily="18" charset="0"/>
              </a:rPr>
              <a:t>MaintenanceKeep</a:t>
            </a:r>
            <a:r>
              <a:rPr lang="en-US" sz="1200" dirty="0">
                <a:latin typeface="Times New Roman" panose="02020603050405020304" pitchFamily="18" charset="0"/>
                <a:cs typeface="Times New Roman" panose="02020603050405020304" pitchFamily="18" charset="0"/>
              </a:rPr>
              <a:t> the software updated with new features, bug fixes, and performance enhancements.</a:t>
            </a:r>
          </a:p>
          <a:p>
            <a:pPr marL="171450" indent="-171450"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 Monitor System </a:t>
            </a:r>
            <a:r>
              <a:rPr lang="en-US" sz="1200" dirty="0" err="1">
                <a:latin typeface="Times New Roman" panose="02020603050405020304" pitchFamily="18" charset="0"/>
                <a:cs typeface="Times New Roman" panose="02020603050405020304" pitchFamily="18" charset="0"/>
              </a:rPr>
              <a:t>PerformanceTrack</a:t>
            </a:r>
            <a:r>
              <a:rPr lang="en-US" sz="1200" dirty="0">
                <a:latin typeface="Times New Roman" panose="02020603050405020304" pitchFamily="18" charset="0"/>
                <a:cs typeface="Times New Roman" panose="02020603050405020304" pitchFamily="18" charset="0"/>
              </a:rPr>
              <a:t> key metrics such as response time, user activity, and system uptime to ensure optimal performance.</a:t>
            </a:r>
          </a:p>
        </p:txBody>
      </p:sp>
    </p:spTree>
    <p:extLst>
      <p:ext uri="{BB962C8B-B14F-4D97-AF65-F5344CB8AC3E}">
        <p14:creationId xmlns:p14="http://schemas.microsoft.com/office/powerpoint/2010/main" val="55466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2"/>
          <p:cNvSpPr>
            <a:spLocks noGrp="1"/>
          </p:cNvSpPr>
          <p:nvPr>
            <p:ph type="body"/>
          </p:nvPr>
        </p:nvSpPr>
        <p:spPr>
          <a:xfrm>
            <a:off x="0" y="1271055"/>
            <a:ext cx="4743000" cy="3676230"/>
          </a:xfrm>
          <a:prstGeom prst="rect">
            <a:avLst/>
          </a:prstGeom>
          <a:noFill/>
          <a:ln w="0">
            <a:noFill/>
          </a:ln>
        </p:spPr>
        <p:txBody>
          <a:bodyPr lIns="91440" tIns="91440" rIns="91440" bIns="91440" anchor="t">
            <a:noAutofit/>
          </a:bodyPr>
          <a:lstStyle/>
          <a:p>
            <a:pPr indent="0" algn="just">
              <a:buNone/>
              <a:tabLst>
                <a:tab pos="0" algn="l"/>
              </a:tabLst>
            </a:pPr>
            <a:r>
              <a:rPr lang="en-US" sz="1200" b="0" u="none" strike="noStrike" dirty="0">
                <a:solidFill>
                  <a:schemeClr val="dk1"/>
                </a:solidFill>
                <a:effectLst/>
                <a:uFillTx/>
                <a:latin typeface="Times New Roman" panose="02020603050405020304" pitchFamily="18" charset="0"/>
                <a:ea typeface="Epilogue"/>
                <a:cs typeface="Times New Roman" panose="02020603050405020304" pitchFamily="18" charset="0"/>
              </a:rPr>
              <a:t>Selecting the appropriate software depends on factors like property portfolio size, feature requirements, budget, and user-friendliness. It is crucial to evaluate vendor reputation, customer support, and scalability. A well-chosen system aligns with organizational goals and adapts to evolving business needs for long-term success.</a:t>
            </a:r>
            <a:r>
              <a:rPr lang="en-US" sz="1200" dirty="0">
                <a:solidFill>
                  <a:schemeClr val="dk1"/>
                </a:solidFill>
                <a:latin typeface="Times New Roman" panose="02020603050405020304" pitchFamily="18" charset="0"/>
                <a:ea typeface="Epilogue"/>
                <a:cs typeface="Times New Roman" panose="02020603050405020304" pitchFamily="18" charset="0"/>
              </a:rPr>
              <a:t> Selecting the right software for a Real Estate Management System (REMS) is a critical step that determines the efficiency, reliability, and scalability of real estate operations. The software should meet the business’s functional needs while ensuring ease of use, data security, and long-term </a:t>
            </a:r>
            <a:r>
              <a:rPr lang="en-US" sz="1200" dirty="0" err="1">
                <a:solidFill>
                  <a:schemeClr val="dk1"/>
                </a:solidFill>
                <a:latin typeface="Times New Roman" panose="02020603050405020304" pitchFamily="18" charset="0"/>
                <a:ea typeface="Epilogue"/>
                <a:cs typeface="Times New Roman" panose="02020603050405020304" pitchFamily="18" charset="0"/>
              </a:rPr>
              <a:t>flexibility.Below</a:t>
            </a:r>
            <a:r>
              <a:rPr lang="en-US" sz="1200" dirty="0">
                <a:solidFill>
                  <a:schemeClr val="dk1"/>
                </a:solidFill>
                <a:latin typeface="Times New Roman" panose="02020603050405020304" pitchFamily="18" charset="0"/>
                <a:ea typeface="Epilogue"/>
                <a:cs typeface="Times New Roman" panose="02020603050405020304" pitchFamily="18" charset="0"/>
              </a:rPr>
              <a:t> are the key factors to consider when choosing the appropriate software solution:1. Functional </a:t>
            </a:r>
            <a:r>
              <a:rPr lang="en-US" sz="1200" dirty="0" err="1">
                <a:solidFill>
                  <a:schemeClr val="dk1"/>
                </a:solidFill>
                <a:latin typeface="Times New Roman" panose="02020603050405020304" pitchFamily="18" charset="0"/>
                <a:ea typeface="Epilogue"/>
                <a:cs typeface="Times New Roman" panose="02020603050405020304" pitchFamily="18" charset="0"/>
              </a:rPr>
              <a:t>RequirementsThe</a:t>
            </a:r>
            <a:r>
              <a:rPr lang="en-US" sz="1200" dirty="0">
                <a:solidFill>
                  <a:schemeClr val="dk1"/>
                </a:solidFill>
                <a:latin typeface="Times New Roman" panose="02020603050405020304" pitchFamily="18" charset="0"/>
                <a:ea typeface="Epilogue"/>
                <a:cs typeface="Times New Roman" panose="02020603050405020304" pitchFamily="18" charset="0"/>
              </a:rPr>
              <a:t> software should support core features such as property listing, user management, booking, payments, and </a:t>
            </a:r>
            <a:r>
              <a:rPr lang="en-US" sz="1200" dirty="0" err="1">
                <a:solidFill>
                  <a:schemeClr val="dk1"/>
                </a:solidFill>
                <a:latin typeface="Times New Roman" panose="02020603050405020304" pitchFamily="18" charset="0"/>
                <a:ea typeface="Epilogue"/>
                <a:cs typeface="Times New Roman" panose="02020603050405020304" pitchFamily="18" charset="0"/>
              </a:rPr>
              <a:t>reporting.It</a:t>
            </a:r>
            <a:r>
              <a:rPr lang="en-US" sz="1200" dirty="0">
                <a:solidFill>
                  <a:schemeClr val="dk1"/>
                </a:solidFill>
                <a:latin typeface="Times New Roman" panose="02020603050405020304" pitchFamily="18" charset="0"/>
                <a:ea typeface="Epilogue"/>
                <a:cs typeface="Times New Roman" panose="02020603050405020304" pitchFamily="18" charset="0"/>
              </a:rPr>
              <a:t> should also allow customization to fit specific business processes and property categories.2. Ease of </a:t>
            </a:r>
            <a:r>
              <a:rPr lang="en-US" sz="1200" dirty="0" err="1">
                <a:solidFill>
                  <a:schemeClr val="dk1"/>
                </a:solidFill>
                <a:latin typeface="Times New Roman" panose="02020603050405020304" pitchFamily="18" charset="0"/>
                <a:ea typeface="Epilogue"/>
                <a:cs typeface="Times New Roman" panose="02020603050405020304" pitchFamily="18" charset="0"/>
              </a:rPr>
              <a:t>UseA</a:t>
            </a:r>
            <a:r>
              <a:rPr lang="en-US" sz="1200" dirty="0">
                <a:solidFill>
                  <a:schemeClr val="dk1"/>
                </a:solidFill>
                <a:latin typeface="Times New Roman" panose="02020603050405020304" pitchFamily="18" charset="0"/>
                <a:ea typeface="Epilogue"/>
                <a:cs typeface="Times New Roman" panose="02020603050405020304" pitchFamily="18" charset="0"/>
              </a:rPr>
              <a:t> user-friendly interface is essential so that administrators, agents, and customers can easily navigate the </a:t>
            </a:r>
            <a:r>
              <a:rPr lang="en-US" sz="1200" dirty="0" err="1">
                <a:solidFill>
                  <a:schemeClr val="dk1"/>
                </a:solidFill>
                <a:latin typeface="Times New Roman" panose="02020603050405020304" pitchFamily="18" charset="0"/>
                <a:ea typeface="Epilogue"/>
                <a:cs typeface="Times New Roman" panose="02020603050405020304" pitchFamily="18" charset="0"/>
              </a:rPr>
              <a:t>system.The</a:t>
            </a:r>
            <a:r>
              <a:rPr lang="en-US" sz="1200" dirty="0">
                <a:solidFill>
                  <a:schemeClr val="dk1"/>
                </a:solidFill>
                <a:latin typeface="Times New Roman" panose="02020603050405020304" pitchFamily="18" charset="0"/>
                <a:ea typeface="Epilogue"/>
                <a:cs typeface="Times New Roman" panose="02020603050405020304" pitchFamily="18" charset="0"/>
              </a:rPr>
              <a:t> design should be intuitive, with minimal technical training required.</a:t>
            </a:r>
            <a:endParaRPr lang="en-US" sz="12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88" name="PlaceHolder 1"/>
          <p:cNvSpPr>
            <a:spLocks noGrp="1"/>
          </p:cNvSpPr>
          <p:nvPr>
            <p:ph type="title"/>
          </p:nvPr>
        </p:nvSpPr>
        <p:spPr>
          <a:xfrm>
            <a:off x="228600" y="447840"/>
            <a:ext cx="7714800" cy="1647360"/>
          </a:xfrm>
          <a:prstGeom prst="rect">
            <a:avLst/>
          </a:prstGeom>
          <a:noFill/>
          <a:ln w="0">
            <a:noFill/>
          </a:ln>
        </p:spPr>
        <p:txBody>
          <a:bodyPr lIns="91440" tIns="91440" rIns="91440" bIns="91440" anchor="t">
            <a:normAutofit/>
          </a:bodyPr>
          <a:lstStyle/>
          <a:p>
            <a:pPr indent="0">
              <a:lnSpc>
                <a:spcPct val="115000"/>
              </a:lnSpc>
              <a:buNone/>
              <a:tabLst>
                <a:tab pos="0" algn="l"/>
              </a:tabLst>
            </a:pPr>
            <a:r>
              <a:rPr lang="en-US" sz="2500" b="0" u="none" strike="noStrike">
                <a:solidFill>
                  <a:schemeClr val="dk1"/>
                </a:solidFill>
                <a:effectLst/>
                <a:uFillTx/>
                <a:latin typeface="Boldonse"/>
                <a:ea typeface="Boldonse"/>
              </a:rPr>
              <a:t>Choosing the Right Software</a:t>
            </a:r>
            <a:endParaRPr lang="fr-FR" sz="2500" b="0" u="none" strike="noStrike">
              <a:solidFill>
                <a:schemeClr val="dk1"/>
              </a:solidFill>
              <a:effectLst/>
              <a:uFillTx/>
              <a:latin typeface="Arial"/>
            </a:endParaRPr>
          </a:p>
        </p:txBody>
      </p:sp>
      <p:pic>
        <p:nvPicPr>
          <p:cNvPr id="3" name="Picture 2">
            <a:extLst>
              <a:ext uri="{FF2B5EF4-FFF2-40B4-BE49-F238E27FC236}">
                <a16:creationId xmlns:a16="http://schemas.microsoft.com/office/drawing/2014/main" id="{63F86FC2-6D1F-F4BF-C5BB-AD22487FF6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357" y="1442224"/>
            <a:ext cx="3539804" cy="2765503"/>
          </a:xfrm>
          <a:prstGeom prst="rect">
            <a:avLst/>
          </a:prstGeom>
        </p:spPr>
      </p:pic>
    </p:spTree>
  </p:cSld>
  <p:clrMapOvr>
    <a:masterClrMapping/>
  </p:clrMapOvr>
</p:sld>
</file>

<file path=ppt/theme/theme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77</TotalTime>
  <Words>1717</Words>
  <Application>Microsoft Office PowerPoint</Application>
  <PresentationFormat>On-screen Show (16:9)</PresentationFormat>
  <Paragraphs>51</Paragraphs>
  <Slides>13</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Arial</vt:lpstr>
      <vt:lpstr>Boldonse</vt:lpstr>
      <vt:lpstr>Epilogue</vt:lpstr>
      <vt:lpstr>OpenSymbol</vt:lpstr>
      <vt:lpstr>Symbol</vt:lpstr>
      <vt:lpstr>Times New Roman</vt:lpstr>
      <vt:lpstr>Trebuchet MS</vt:lpstr>
      <vt:lpstr>Wingdings</vt:lpstr>
      <vt:lpstr>Wingdings 3</vt:lpstr>
      <vt:lpstr>Slidesgo Final Pages</vt:lpstr>
      <vt:lpstr>Facet</vt:lpstr>
      <vt:lpstr>Real Estate Management system</vt:lpstr>
      <vt:lpstr>Introduction</vt:lpstr>
      <vt:lpstr>Overview of Real Estate Management Systems</vt:lpstr>
      <vt:lpstr>Definition and Purpose</vt:lpstr>
      <vt:lpstr>Key Features and Functionalities</vt:lpstr>
      <vt:lpstr>Benefits for Property Managers and Owners</vt:lpstr>
      <vt:lpstr>Implementation and Best Practices</vt:lpstr>
      <vt:lpstr>PowerPoint Presentation</vt:lpstr>
      <vt:lpstr>Choosing the Right Software</vt:lpstr>
      <vt:lpstr>Integration with Other Business Systems</vt:lpstr>
      <vt:lpstr>Data Security and Compliance  Considerations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Pareshwar rao</cp:lastModifiedBy>
  <cp:revision>1</cp:revision>
  <dcterms:modified xsi:type="dcterms:W3CDTF">2025-10-21T15:42:34Z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2025-10-21T14:23:28Z</dcterms:created>
  <dc:creator>Unknown Creator</dc:creator>
  <dc:description/>
  <dc:language>en-US</dc:language>
  <cp:lastModifiedBy>Unknown Creator</cp:lastModifiedBy>
  <dcterms:modified xsi:type="dcterms:W3CDTF">2025-10-21T14:23:28Z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