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Loan Eligibility Prediction</a:t>
            </a:r>
            <a:endParaRPr lang="en-US" sz="5250" dirty="0"/>
          </a:p>
        </p:txBody>
      </p:sp>
      <p:sp>
        <p:nvSpPr>
          <p:cNvPr id="6" name="Text 2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Loan eligibility prediction is a crucial process that helps financial institutions assess an individual's creditworthiness and determine their likelihood of repaying a loan. This introduction provides an overview of the key aspects involved in this predictive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68479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Importance of Loan Eligibility Prediction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4490799" y="3064073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6180" y="3105745"/>
            <a:ext cx="12906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212913" y="314039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Risk Mitigation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5212913" y="3620810"/>
            <a:ext cx="38200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Accurately predicting loan eligibility helps lenders minimize the risk of defaulted loans, leading to more sustainable and responsible lending practices.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064073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2129" y="3105745"/>
            <a:ext cx="18573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8"/>
          <p:cNvSpPr/>
          <p:nvPr/>
        </p:nvSpPr>
        <p:spPr>
          <a:xfrm>
            <a:off x="9977199" y="3140393"/>
            <a:ext cx="29718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Personalized Offerings</a:t>
            </a:r>
            <a:endParaRPr lang="en-US" sz="2185" dirty="0"/>
          </a:p>
        </p:txBody>
      </p:sp>
      <p:sp>
        <p:nvSpPr>
          <p:cNvPr id="13" name="Text 9"/>
          <p:cNvSpPr/>
          <p:nvPr/>
        </p:nvSpPr>
        <p:spPr>
          <a:xfrm>
            <a:off x="9977199" y="3620810"/>
            <a:ext cx="38200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understanding an applicant's creditworthiness, lenders can provide tailored loan products and terms that better suit the individual's financial needs.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4271" y="5835253"/>
            <a:ext cx="1930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2"/>
          <p:cNvSpPr/>
          <p:nvPr/>
        </p:nvSpPr>
        <p:spPr>
          <a:xfrm>
            <a:off x="5212913" y="5869900"/>
            <a:ext cx="344912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Improved Access to Credit</a:t>
            </a:r>
            <a:endParaRPr lang="en-US" sz="2185" dirty="0"/>
          </a:p>
        </p:txBody>
      </p:sp>
      <p:sp>
        <p:nvSpPr>
          <p:cNvPr id="17" name="Text 13"/>
          <p:cNvSpPr/>
          <p:nvPr/>
        </p:nvSpPr>
        <p:spPr>
          <a:xfrm>
            <a:off x="5212913" y="6350317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Effective loan eligibility prediction can improve access to credit for qualified applicants, supporting financial inclusion and economic growth.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2216706"/>
            <a:ext cx="892182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Factors Influencing Loan Eligibility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Personal Factors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Age, gender, marital status, and dependents can impact an applicant's loan eligibility.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Financial Factors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Income, employment status, credit history, and existing debts are crucial determinants of loan eligibility.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9601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Collateral and Security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availability of assets or collateral that can be used as security for the loan can influence the lender's decision.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80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2037993" y="1232297"/>
            <a:ext cx="904910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Collection and Preprocessing</a:t>
            </a:r>
            <a:endParaRPr lang="en-US" sz="4375" dirty="0"/>
          </a:p>
        </p:txBody>
      </p:sp>
      <p:sp>
        <p:nvSpPr>
          <p:cNvPr id="7" name="Shape 3"/>
          <p:cNvSpPr/>
          <p:nvPr/>
        </p:nvSpPr>
        <p:spPr>
          <a:xfrm>
            <a:off x="7293054" y="2259925"/>
            <a:ext cx="44410" cy="4737259"/>
          </a:xfrm>
          <a:prstGeom prst="roundRect">
            <a:avLst>
              <a:gd name="adj" fmla="val 225151"/>
            </a:avLst>
          </a:prstGeom>
          <a:solidFill>
            <a:srgbClr val="55555C"/>
          </a:solidFill>
        </p:spPr>
      </p:sp>
      <p:sp>
        <p:nvSpPr>
          <p:cNvPr id="8" name="Shape 4"/>
          <p:cNvSpPr/>
          <p:nvPr/>
        </p:nvSpPr>
        <p:spPr>
          <a:xfrm>
            <a:off x="6287631" y="26612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</p:spPr>
      </p:sp>
      <p:sp>
        <p:nvSpPr>
          <p:cNvPr id="9" name="Shape 5"/>
          <p:cNvSpPr/>
          <p:nvPr/>
        </p:nvSpPr>
        <p:spPr>
          <a:xfrm>
            <a:off x="7065228" y="243351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50609" y="2475190"/>
            <a:ext cx="12906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5" dirty="0"/>
          </a:p>
        </p:txBody>
      </p:sp>
      <p:sp>
        <p:nvSpPr>
          <p:cNvPr id="11" name="Text 7"/>
          <p:cNvSpPr/>
          <p:nvPr/>
        </p:nvSpPr>
        <p:spPr>
          <a:xfrm>
            <a:off x="3315653" y="248209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Gathering</a:t>
            </a:r>
            <a:endParaRPr lang="en-US" sz="2185" dirty="0"/>
          </a:p>
        </p:txBody>
      </p:sp>
      <p:sp>
        <p:nvSpPr>
          <p:cNvPr id="12" name="Text 8"/>
          <p:cNvSpPr/>
          <p:nvPr/>
        </p:nvSpPr>
        <p:spPr>
          <a:xfrm>
            <a:off x="2037993" y="2962513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Collect relevant data from loan applicants, including personal information, financial records, and credit histories.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172" y="377207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</p:spPr>
      </p:sp>
      <p:sp>
        <p:nvSpPr>
          <p:cNvPr id="14" name="Shape 10"/>
          <p:cNvSpPr/>
          <p:nvPr/>
        </p:nvSpPr>
        <p:spPr>
          <a:xfrm>
            <a:off x="7065228" y="35443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22272" y="3586043"/>
            <a:ext cx="18573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5" dirty="0"/>
          </a:p>
        </p:txBody>
      </p:sp>
      <p:sp>
        <p:nvSpPr>
          <p:cNvPr id="16" name="Text 12"/>
          <p:cNvSpPr/>
          <p:nvPr/>
        </p:nvSpPr>
        <p:spPr>
          <a:xfrm>
            <a:off x="8537258" y="359294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Cleaning</a:t>
            </a:r>
            <a:endParaRPr lang="en-US" sz="2185" dirty="0"/>
          </a:p>
        </p:txBody>
      </p:sp>
      <p:sp>
        <p:nvSpPr>
          <p:cNvPr id="17" name="Text 13"/>
          <p:cNvSpPr/>
          <p:nvPr/>
        </p:nvSpPr>
        <p:spPr>
          <a:xfrm>
            <a:off x="8537258" y="4073366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Clean and preprocess the data to address missing values, identify and remove outliers, and ensure data quality.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631" y="52297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</p:spPr>
      </p:sp>
      <p:sp>
        <p:nvSpPr>
          <p:cNvPr id="19" name="Shape 15"/>
          <p:cNvSpPr/>
          <p:nvPr/>
        </p:nvSpPr>
        <p:spPr>
          <a:xfrm>
            <a:off x="7065228" y="5002054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18700" y="5043726"/>
            <a:ext cx="1930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5" dirty="0"/>
          </a:p>
        </p:txBody>
      </p:sp>
      <p:sp>
        <p:nvSpPr>
          <p:cNvPr id="21" name="Text 17"/>
          <p:cNvSpPr/>
          <p:nvPr/>
        </p:nvSpPr>
        <p:spPr>
          <a:xfrm>
            <a:off x="3315653" y="505063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 Engineering</a:t>
            </a:r>
            <a:endParaRPr lang="en-US" sz="2185" dirty="0"/>
          </a:p>
        </p:txBody>
      </p:sp>
      <p:sp>
        <p:nvSpPr>
          <p:cNvPr id="22" name="Text 18"/>
          <p:cNvSpPr/>
          <p:nvPr/>
        </p:nvSpPr>
        <p:spPr>
          <a:xfrm>
            <a:off x="2037993" y="5531048"/>
            <a:ext cx="405515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new features or transform existing ones to enhance the predictive power of the model.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1080968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Machine Learning Algorithms for Loan Eligibility Prediction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037993" y="2914055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4384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Logistic Regression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267783" y="3624263"/>
            <a:ext cx="470654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widely used algorithm for binary classification tasks, such as predicting loan eligibility.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14055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Decision Trees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7656076" y="3624263"/>
            <a:ext cx="470654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Decision trees can capture complex relationships in the data and provide interpretable models.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14242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Random Forest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2267783" y="5852636"/>
            <a:ext cx="470654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 ensemble learning method that combines multiple decision trees to improve accuracy and robustness.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166122" cy="2006203"/>
          </a:xfrm>
          <a:prstGeom prst="roundRect">
            <a:avLst>
              <a:gd name="adj" fmla="val 498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Neural Networks</a:t>
            </a:r>
            <a:endParaRPr lang="en-US" sz="2185" dirty="0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70654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Deep learning models can learn intricate patterns in the data and handle non-linear relationships.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781097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Model Training and Evaluation</a:t>
            </a:r>
            <a:endParaRPr lang="en-US" sz="43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Model Selection</a:t>
            </a:r>
            <a:endParaRPr lang="en-US" sz="2185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Choose the most appropriate machine learning algorithm based on the problem characteristics and data availability.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13193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Hyperparameter Tuning</a:t>
            </a:r>
            <a:endParaRPr lang="en-US" sz="2185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Optimize the model's hyperparameters to improve its performance on the validation dataset.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Model Evaluation</a:t>
            </a:r>
            <a:endParaRPr lang="en-US" sz="2185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Assess the model's performance using metrics like accuracy, precision, recall, and F1-score.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1197412"/>
            <a:ext cx="997660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 and Future Considerations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037993" y="2336125"/>
            <a:ext cx="10554414" cy="4696063"/>
          </a:xfrm>
          <a:prstGeom prst="roundRect">
            <a:avLst>
              <a:gd name="adj" fmla="val 212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343745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2267783" y="2484596"/>
            <a:ext cx="482143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Key Takeaways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484596"/>
            <a:ext cx="482143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Future Advancements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2980849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2267783" y="3121700"/>
            <a:ext cx="482143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Loan eligibility prediction is crucial for responsible lending and financial inclusion.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121700"/>
            <a:ext cx="482143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Incorporating alternative data sources, such as social media and online behavior, to improve model accuracy.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328755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0"/>
          <p:cNvSpPr/>
          <p:nvPr/>
        </p:nvSpPr>
        <p:spPr>
          <a:xfrm>
            <a:off x="2267783" y="4469606"/>
            <a:ext cx="482143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Machine learning algorithms can effectively predict loan eligibility by analyzing multiple factors.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469606"/>
            <a:ext cx="482143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Developing explainable AI models to provide transparent and interpretable loan decisions.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676662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2267783" y="5817513"/>
            <a:ext cx="482143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Proper data management, model training, and deployment are essential for successful implementation.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817513"/>
            <a:ext cx="482143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Exploring the integration of loan eligibility prediction with other financial services, like credit monitoring and financial planning.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On-screen Show (16:9)</PresentationFormat>
  <Paragraphs>108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Instrument Sans</vt:lpstr>
      <vt:lpstr>Segoe Print</vt:lpstr>
      <vt:lpstr>Instrument Sans</vt:lpstr>
      <vt:lpstr>Instrument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2</cp:revision>
  <dcterms:created xsi:type="dcterms:W3CDTF">2024-04-01T11:04:00Z</dcterms:created>
  <dcterms:modified xsi:type="dcterms:W3CDTF">2024-04-01T11:12:01Z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4C3A44675919486AB0BBFCE406DE8C76_12</vt:lpwstr>
  </property>
  <property fmtid="{D5CDD505-2E9C-101B-9397-08002B2CF9AE}" pid="3" name="KSOProductBuildVer">
    <vt:lpwstr>1033-12.2.0.16703</vt:lpwstr>
  </property>
</Properties>
</file>