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8" r:id="rId6"/>
    <p:sldId id="269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0" r:id="rId17"/>
    <p:sldId id="271" r:id="rId18"/>
    <p:sldId id="272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enta to orange gradient">
            <a:extLst>
              <a:ext uri="{FF2B5EF4-FFF2-40B4-BE49-F238E27FC236}">
                <a16:creationId xmlns:a16="http://schemas.microsoft.com/office/drawing/2014/main" id="{DB6B3F80-BFDF-55CC-8961-FE7E2A94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8097"/>
            <a:ext cx="7772400" cy="1470025"/>
          </a:xfrm>
        </p:spPr>
        <p:txBody>
          <a:bodyPr/>
          <a:lstStyle/>
          <a:p>
            <a:r>
              <a:rPr dirty="0"/>
              <a:t>MTA Ridership Analysis Post-Pandemic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310" y="3577303"/>
            <a:ext cx="755609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dirty="0">
                <a:solidFill>
                  <a:srgbClr val="FF0000"/>
                </a:solidFill>
              </a:rPr>
              <a:t>Project Summary and Key Insights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IN" dirty="0">
                <a:solidFill>
                  <a:srgbClr val="FF0000"/>
                </a:solidFill>
              </a:rPr>
              <a:t>- Sneha Shailesh Khandizode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Data Analyst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1D493-F857-2626-609E-187536CA0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DFB04F74-95D3-0A39-A194-29C52121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" y="0"/>
            <a:ext cx="911031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8FA563-B957-F9D6-FF81-FA558DF3D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0" y="3429000"/>
            <a:ext cx="3297558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3E017-8200-2101-F46C-F9C1F4B5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10" y="174707"/>
            <a:ext cx="7818120" cy="2580784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7AEB421F-CBC2-FED3-381C-DB79857E0E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59868" y="2778197"/>
            <a:ext cx="549713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the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lowest percentages of pre-pandemic ridership for Access-A-Ride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BY ... ASC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clause sorts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in ascending order based on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AccessARide_Percentage_of_Pre_Pandemic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LIMIT 5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ensures that only the 5 lowest records are returned.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02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CA681-D787-3C80-40E5-2E61B4D75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0EE0C866-A61D-ADE9-0FF4-A8D33405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" y="0"/>
            <a:ext cx="911031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73EC5-22EF-7604-522D-0A13445C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7" y="278837"/>
            <a:ext cx="8199120" cy="2499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B180D-0DD9-891A-9E4B-16D94C77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07" y="3192765"/>
            <a:ext cx="3374561" cy="162533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7972062-2811-E8F6-0046-B5506EB5B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1490" y="2957814"/>
            <a:ext cx="512693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Groups data by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 and week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calculate the weekly average subway ridership using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AVG()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YEAR()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WEEK()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extract the year and week from the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Date_MTA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GROUP BY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clause ensures averages are calculated for each unique combination of year and week.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2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C6361-EC77-0576-4F70-0CD304C69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09AC1947-D5D6-BFB0-A357-DF440D58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" y="0"/>
            <a:ext cx="911031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C179E-D5A8-D74B-BC57-870FA539B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0" y="2448110"/>
            <a:ext cx="2377440" cy="4377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DAF01-5717-B639-6497-ADD804D2E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00" y="31896"/>
            <a:ext cx="9144000" cy="207289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BAA1E21-D053-A522-9EAF-ACCCA3F8E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2480" y="1902986"/>
            <a:ext cx="53543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changes in Staten Island Railway's percentage of pre-pandemic ridership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LAG()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calculates the previous day's percentage for comparison.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 (ORDER BY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Date_MTA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ensures that the records are processed in chronological order.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24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D2B39-F224-6DDC-110B-C21A6D7CD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5874AD64-D13D-1EEC-1430-9B711403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" y="0"/>
            <a:ext cx="911031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D4123-FC70-34B4-7279-1F7D8235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17" y="3153006"/>
            <a:ext cx="6241703" cy="1383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36295B-533F-8E5B-C716-0C90C0D8F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00" y="110490"/>
            <a:ext cx="8907007" cy="2932026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2761C97-1413-6529-3839-A5E640107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168" y="4706620"/>
            <a:ext cx="842366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yearly ridership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subways, buses, LIRR, and Metro-North using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extracts the year from 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Date_MTA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GROUP BY YEAR(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Date_MTA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groups data by year, ensuring totals are calculated per year.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45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ADF36-FB6D-BF0B-0E30-87B17082B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E4EBAF8F-54A3-9CE8-369B-6C47E959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" y="0"/>
            <a:ext cx="911031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F7EAD-D8FC-2788-1DCA-6F7D968F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3" y="4074463"/>
            <a:ext cx="3111500" cy="2712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23AE55-1139-B98C-536C-D1CAB1E73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54" y="98657"/>
            <a:ext cx="8175595" cy="390438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906C17C-12A2-CD5E-8462-AF55D4B61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9469" y="4307135"/>
            <a:ext cx="52120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3 subway ridership days for each year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correlated subquery to count the number of ridership days in the same year with equal or greater ridership.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only the top 3 days per year are returned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773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E4065-B76C-0F21-BC35-B841F3302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BE1D741A-7D73-4352-7757-C01654DF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" y="0"/>
            <a:ext cx="911031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3BDE9-A712-D999-0AF7-FDC7B32A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83" y="3489050"/>
            <a:ext cx="7940040" cy="1978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403C57-C457-BB79-6C71-C719F071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0" y="83033"/>
            <a:ext cx="8530542" cy="327311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3914374-B653-BDD1-1216-281FC3D5F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946" y="5502196"/>
            <a:ext cx="77797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percentage of pre-pandemic ridership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subways, buses, LIRR, and Metro-North for each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Groups data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Date_MTA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GROUP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are sorted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Date_MTA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A9B7E-E4DE-6E78-6E9A-63EFB4CE1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7826D583-54C0-19FC-E34A-BB9C2105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" y="0"/>
            <a:ext cx="9144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A9E6C-5BE2-04EC-87C4-61E1FB55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658"/>
            <a:ext cx="8229600" cy="777414"/>
          </a:xfrm>
        </p:spPr>
        <p:txBody>
          <a:bodyPr>
            <a:normAutofit/>
          </a:bodyPr>
          <a:lstStyle/>
          <a:p>
            <a:r>
              <a:rPr lang="en-IN" sz="35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Insights and Findings</a:t>
            </a:r>
            <a:endParaRPr lang="en-IN" sz="35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B22F16-FDEC-A8BB-E1E6-506F112383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678087"/>
            <a:ext cx="8421329" cy="586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Subways and Buses</a:t>
            </a:r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Subways have shown a faster recovery compared to buses, with ridership levels approaching nearly </a:t>
            </a:r>
            <a:r>
              <a:rPr lang="en-IN" sz="2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Z%</a:t>
            </a:r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pre-pandemic levels.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Bridges and Tunnels</a:t>
            </a:r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Traffic through bridges and tunnels has almost fully recovered, indicating a shift toward private vehicle usage.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Access-A-Ride</a:t>
            </a:r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Recovery for Access-A-Ride services was slower, indicating that vulnerable populations may still face mobility challenges.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5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2D443-3125-24DE-678A-73DCFC185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99A5BB78-B99D-EDFC-C6FB-C9CFCB2E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" y="0"/>
            <a:ext cx="9144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79E766-B504-7892-EBA7-3EBB74F6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0445"/>
            <a:ext cx="8229600" cy="954394"/>
          </a:xfrm>
        </p:spPr>
        <p:txBody>
          <a:bodyPr>
            <a:normAutofit fontScale="90000"/>
          </a:bodyPr>
          <a:lstStyle/>
          <a:p>
            <a:r>
              <a:rPr lang="en-IN" sz="35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E7CA-4D5F-40D3-8265-89E97EEB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analysis of MTA ridership data provides valuable insights into post-pandemic recovery patterns across different transportation modes. </a:t>
            </a:r>
          </a:p>
          <a:p>
            <a:endParaRPr lang="en-IN" sz="26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these trends can help policymakers and transportation authorities optimize services and plan for future needs. </a:t>
            </a:r>
          </a:p>
          <a:p>
            <a:endParaRPr lang="en-IN" sz="26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Subways and railroads, being critical to New York City's public transportation network, have shown a resilient recovery, while buses and specialized services like Access-A-Ride continue to face challenges.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808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52DA-4E5C-4FB5-272A-5B8BADB89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E001C0C3-8059-7F97-6212-B7CD56E4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9316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81D0AC-7B1B-B93D-685F-21138A72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6846-AB86-246D-CD77-1F883CD9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Enrichment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Integrate weather data, events, or COVID-19 case rates to understand external factors affecting ridership.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 machine learning to forecast future ridership trends based on historical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Visualization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Develop interactive dashboards using tools like Power BI or Tableau for real-time monitoring of ridership data.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0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enta to orange gradient">
            <a:extLst>
              <a:ext uri="{FF2B5EF4-FFF2-40B4-BE49-F238E27FC236}">
                <a16:creationId xmlns:a16="http://schemas.microsoft.com/office/drawing/2014/main" id="{9E28DA65-06F4-784F-A8F6-15B83A1D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93161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C198-62CC-6C78-D49A-366D6962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2359477"/>
            <a:ext cx="5894614" cy="2139043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87125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enta to orange gradient">
            <a:extLst>
              <a:ext uri="{FF2B5EF4-FFF2-40B4-BE49-F238E27FC236}">
                <a16:creationId xmlns:a16="http://schemas.microsoft.com/office/drawing/2014/main" id="{40EA235B-174E-2CE2-A44B-F2E236F6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5A6F3-E925-FF6E-DFB7-28F94B32E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794819"/>
            <a:ext cx="4041775" cy="3274142"/>
          </a:xfrm>
        </p:spPr>
        <p:txBody>
          <a:bodyPr/>
          <a:lstStyle/>
          <a:p>
            <a:r>
              <a:rPr lang="en-US" dirty="0"/>
              <a:t>This presentation analyzes MTA ridership trends since the start of the pandemic, providing insights into the recovery of the transportation system and future opportunities.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CF2E4-36FE-F9DE-327E-1F046BBC00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1" y="1"/>
            <a:ext cx="5053781" cy="68579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DBA4A-5080-D439-3207-5FBB01856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6001" y="265470"/>
            <a:ext cx="8589554" cy="2399072"/>
          </a:xfrm>
        </p:spPr>
        <p:txBody>
          <a:bodyPr>
            <a:normAutofit/>
          </a:bodyPr>
          <a:lstStyle/>
          <a:p>
            <a:pPr algn="r"/>
            <a:r>
              <a:rPr lang="en-IN" sz="3200" dirty="0"/>
              <a:t>Metropolitan Transportation </a:t>
            </a:r>
          </a:p>
          <a:p>
            <a:pPr algn="r"/>
            <a:r>
              <a:rPr lang="en-IN" sz="3200" dirty="0"/>
              <a:t>Authority (MTA)  </a:t>
            </a:r>
          </a:p>
          <a:p>
            <a:pPr algn="r"/>
            <a:r>
              <a:rPr lang="en-IN" sz="3200" dirty="0"/>
              <a:t>Ridership Analysis </a:t>
            </a:r>
          </a:p>
          <a:p>
            <a:pPr algn="r"/>
            <a:r>
              <a:rPr lang="en-IN" sz="3200" dirty="0"/>
              <a:t>Post-Pandemic</a:t>
            </a:r>
          </a:p>
        </p:txBody>
      </p:sp>
    </p:spTree>
    <p:extLst>
      <p:ext uri="{BB962C8B-B14F-4D97-AF65-F5344CB8AC3E}">
        <p14:creationId xmlns:p14="http://schemas.microsoft.com/office/powerpoint/2010/main" val="27008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enta to orange gradient">
            <a:extLst>
              <a:ext uri="{FF2B5EF4-FFF2-40B4-BE49-F238E27FC236}">
                <a16:creationId xmlns:a16="http://schemas.microsoft.com/office/drawing/2014/main" id="{AFB30BA7-622D-A4DF-9091-E862AF9B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D5BDE-C39A-FA97-AEA4-6FC7208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Project Objectives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BF8F-410B-3AA4-8549-0958ED5BC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831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Objective</a:t>
            </a:r>
            <a:endParaRPr lang="en-US" dirty="0"/>
          </a:p>
          <a:p>
            <a:r>
              <a:rPr lang="en-US" dirty="0"/>
              <a:t>Identify highest ridership days for each transportation mode.</a:t>
            </a:r>
          </a:p>
          <a:p>
            <a:r>
              <a:rPr lang="en-US" dirty="0"/>
              <a:t>Analyze recovery trends compared to pre-pandemic levels.</a:t>
            </a:r>
          </a:p>
          <a:p>
            <a:r>
              <a:rPr lang="en-US" dirty="0"/>
              <a:t>Calculate averages and totals for long-term trends.</a:t>
            </a:r>
          </a:p>
          <a:p>
            <a:r>
              <a:rPr lang="en-US" dirty="0"/>
              <a:t>Provide actionable insights for strategic planning.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D6B55-7F46-BBB1-F6C2-47144C37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3523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Identify key factors</a:t>
            </a:r>
          </a:p>
          <a:p>
            <a:r>
              <a:rPr lang="en-US" dirty="0"/>
              <a:t>Explore factors influencing ridership recovery, such as economic conditions, public health guidelines, and service disruptions.</a:t>
            </a:r>
          </a:p>
          <a:p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34764C-691B-DEA5-6FA6-B49BEC669B68}"/>
              </a:ext>
            </a:extLst>
          </p:cNvPr>
          <p:cNvSpPr txBox="1">
            <a:spLocks/>
          </p:cNvSpPr>
          <p:nvPr/>
        </p:nvSpPr>
        <p:spPr>
          <a:xfrm>
            <a:off x="4800600" y="4081615"/>
            <a:ext cx="4038600" cy="235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Develop insights and recommendations</a:t>
            </a:r>
          </a:p>
          <a:p>
            <a:r>
              <a:rPr lang="en-US" sz="2600" dirty="0"/>
              <a:t>Provide data-driven insights to inform MTA policies and strategies for future ridership growth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92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enta to orange gradient">
            <a:extLst>
              <a:ext uri="{FF2B5EF4-FFF2-40B4-BE49-F238E27FC236}">
                <a16:creationId xmlns:a16="http://schemas.microsoft.com/office/drawing/2014/main" id="{A4BC7B79-95CE-B3C5-9250-25762A79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7C4EFAA-F2A6-947B-7DB6-1155D7A4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08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Project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5B941-5A48-F634-37F8-A8E9A9C1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4568"/>
            <a:ext cx="8229600" cy="586002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By using SQL, this project will help in extracting some really valuable insights into the operations of MTA Ridership. </a:t>
            </a:r>
          </a:p>
          <a:p>
            <a:endParaRPr lang="en-US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/>
              <a:t>The COVID-19 pandemic has significantly impacted public transportation systems worldwide. The Metropolitan Transportation Authority (MTA) in New York City saw a drastic drop in ridership during the peak of the pandemic.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/>
              <a:t>As the city began to recover, understanding how ridership patterns evolved became crucial for decision-makers to optimize services, allocate resources, and plan for future needs.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/>
              <a:t>This project aims to </a:t>
            </a:r>
            <a:r>
              <a:rPr lang="en-IN" sz="2400" dirty="0" err="1"/>
              <a:t>analyze</a:t>
            </a:r>
            <a:r>
              <a:rPr lang="en-IN" sz="2400" dirty="0"/>
              <a:t> the MTA daily ridership data to track recovery trends across different transportation modes, including subways, buses, Long Island Rail Road (LIRR), Metro-North, and bridges/tunnels.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70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80B21899-84B1-E253-9C4C-CD3BD806A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9316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3211B-5E22-A7AE-A6F1-77E41163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Analysis Problem Statement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A6467A-2AC9-4610-C61E-B7744273B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645" y="1692275"/>
            <a:ext cx="8868697" cy="3980938"/>
          </a:xfrm>
        </p:spPr>
      </p:pic>
    </p:spTree>
    <p:extLst>
      <p:ext uri="{BB962C8B-B14F-4D97-AF65-F5344CB8AC3E}">
        <p14:creationId xmlns:p14="http://schemas.microsoft.com/office/powerpoint/2010/main" val="362985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7B9A8093-F71E-C067-3ED6-D62D078A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" y="0"/>
            <a:ext cx="9110316" cy="6858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440DE-25CC-A559-CFDD-3B1A5A0E4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324" y="2384507"/>
            <a:ext cx="3246611" cy="17155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9986B-0395-F60E-DB88-92C7177F0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24" y="253404"/>
            <a:ext cx="7917733" cy="158748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931D4B7-8B09-B9B3-7C60-E448FA70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267" y="1653227"/>
            <a:ext cx="530204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600" dirty="0"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+mj-lt"/>
              </a:rPr>
              <a:t>This query retrieves the date (</a:t>
            </a:r>
            <a:r>
              <a:rPr lang="en-US" altLang="en-US" sz="2600" dirty="0" err="1">
                <a:latin typeface="+mj-lt"/>
              </a:rPr>
              <a:t>Date_MTA</a:t>
            </a:r>
            <a:r>
              <a:rPr lang="en-US" altLang="en-US" sz="2600" dirty="0">
                <a:latin typeface="+mj-lt"/>
              </a:rPr>
              <a:t>) and ridership count for the day with the </a:t>
            </a:r>
            <a:r>
              <a:rPr lang="en-US" altLang="en-US" sz="2600" b="1" dirty="0">
                <a:latin typeface="+mj-lt"/>
              </a:rPr>
              <a:t>highest subway ridership</a:t>
            </a:r>
            <a:r>
              <a:rPr lang="en-US" altLang="en-US" sz="2600" dirty="0">
                <a:latin typeface="+mj-lt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+mj-lt"/>
              </a:rPr>
              <a:t>The ORDER BY ... DESC clause sorts the rows in descending order based on </a:t>
            </a:r>
            <a:r>
              <a:rPr lang="en-US" altLang="en-US" sz="2600" dirty="0" err="1">
                <a:latin typeface="+mj-lt"/>
              </a:rPr>
              <a:t>Subways_Total_Estimated_Ridership</a:t>
            </a:r>
            <a:r>
              <a:rPr lang="en-US" altLang="en-US" sz="2600" dirty="0">
                <a:latin typeface="+mj-lt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+mj-lt"/>
              </a:rPr>
              <a:t>The LIMIT 1 ensures that only the top record (highest ridership) is returned. </a:t>
            </a:r>
          </a:p>
        </p:txBody>
      </p:sp>
    </p:spTree>
    <p:extLst>
      <p:ext uri="{BB962C8B-B14F-4D97-AF65-F5344CB8AC3E}">
        <p14:creationId xmlns:p14="http://schemas.microsoft.com/office/powerpoint/2010/main" val="134420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4AE91-50A7-F25B-63B3-E2E77D2C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43FC31F1-D328-F038-A360-763E1559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" y="-188"/>
            <a:ext cx="9110316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C0A8DCF-6E1C-6C35-452F-CD172D35A817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7296745" y="5429238"/>
            <a:ext cx="3230572" cy="11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7EB2D-A05A-3B6D-D632-B283306D3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3" y="312724"/>
            <a:ext cx="76733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89AF9-FFEF-C860-C77D-DB4F10ECE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65" y="2073381"/>
            <a:ext cx="3537202" cy="2144658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2A53B740-48F9-570E-ECE9-7F76D77C29E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883" y="2073381"/>
            <a:ext cx="55714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percentage of pre-pandemic bus ridership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the entire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computes the average of all values in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Buses_Percentage_of_Pre_Pandemic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2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926F2-4AF0-0F20-6010-6A1D8F34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FADFB424-2BC9-5EC8-213F-AC46E6CC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" y="0"/>
            <a:ext cx="911031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8FFA2D-23AA-3D86-4577-CE5F3F8F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8" y="2131156"/>
            <a:ext cx="3226773" cy="3759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E5C2C-B662-2737-D828-7918EFB48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8" y="242928"/>
            <a:ext cx="7503135" cy="164530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2C70E84B-7AFF-3363-85FD-0282A10C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43" y="1810978"/>
            <a:ext cx="534411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query filters records to find 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dates 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Date_MTA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Metro-North ridership was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greater than 100,000.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clause specifies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condition for filtering rows.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50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CEDC5-3D07-5F99-6EE9-E49A06DB9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enta to orange gradient">
            <a:extLst>
              <a:ext uri="{FF2B5EF4-FFF2-40B4-BE49-F238E27FC236}">
                <a16:creationId xmlns:a16="http://schemas.microsoft.com/office/drawing/2014/main" id="{1F435012-E1CD-96B5-935E-4D2364F3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" y="0"/>
            <a:ext cx="911031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4D4BA-1462-495D-3F98-D5F46B31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24" y="2592425"/>
            <a:ext cx="2263140" cy="2515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B5948-DEA2-6A8B-B525-BB75B263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24" y="574515"/>
            <a:ext cx="8748194" cy="126023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CF3EA37F-3F22-8B5F-08DA-B053A8D05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05492" y="3163134"/>
            <a:ext cx="620482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Computes the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traffic across bridges and tunnels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SUM()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 adds up all values in the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Bridges_Tunnels_Total_Traffic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column.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6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878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Symbol</vt:lpstr>
      <vt:lpstr>Times New Roman</vt:lpstr>
      <vt:lpstr>Office Theme</vt:lpstr>
      <vt:lpstr>MTA Ridership Analysis Post-Pandemic</vt:lpstr>
      <vt:lpstr>PowerPoint Presentation</vt:lpstr>
      <vt:lpstr>Project Objectives </vt:lpstr>
      <vt:lpstr>Project Overview</vt:lpstr>
      <vt:lpstr>SQL Analysis 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 and Findings</vt:lpstr>
      <vt:lpstr>Conclusion 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Maitrey</dc:creator>
  <cp:keywords/>
  <dc:description>generated using python-pptx</dc:description>
  <cp:lastModifiedBy>sumit Khandizode</cp:lastModifiedBy>
  <cp:revision>5</cp:revision>
  <dcterms:created xsi:type="dcterms:W3CDTF">2013-01-27T09:14:16Z</dcterms:created>
  <dcterms:modified xsi:type="dcterms:W3CDTF">2024-11-19T18:10:17Z</dcterms:modified>
  <cp:category/>
</cp:coreProperties>
</file>