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4" r:id="rId7"/>
    <p:sldId id="276" r:id="rId8"/>
    <p:sldId id="277" r:id="rId9"/>
    <p:sldId id="268" r:id="rId10"/>
    <p:sldId id="269" r:id="rId11"/>
    <p:sldId id="271" r:id="rId12"/>
    <p:sldId id="272" r:id="rId13"/>
    <p:sldId id="273" r:id="rId14"/>
    <p:sldId id="274" r:id="rId15"/>
    <p:sldId id="275" r:id="rId16"/>
    <p:sldId id="261" r:id="rId17"/>
    <p:sldId id="270" r:id="rId18"/>
    <p:sldId id="278"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12.jfif" /><Relationship Id="rId2" Type="http://schemas.openxmlformats.org/officeDocument/2006/relationships/image" Target="../media/image14.jfif" /><Relationship Id="rId1" Type="http://schemas.openxmlformats.org/officeDocument/2006/relationships/image" Target="../media/image10.jpg" /></Relationships>
</file>

<file path=ppt/diagrams/_rels/drawing1.xml.rels><?xml version="1.0" encoding="UTF-8" standalone="yes"?>
<Relationships xmlns="http://schemas.openxmlformats.org/package/2006/relationships"><Relationship Id="rId3" Type="http://schemas.openxmlformats.org/officeDocument/2006/relationships/image" Target="../media/image12.jfif" /><Relationship Id="rId2" Type="http://schemas.openxmlformats.org/officeDocument/2006/relationships/image" Target="../media/image14.jfif" /><Relationship Id="rId1" Type="http://schemas.openxmlformats.org/officeDocument/2006/relationships/image" Target="../media/image10.jpg" /></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3d1" qsCatId="3D"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Detect the face</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Categorize whether eyes are open or not</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Calculate</a:t>
          </a:r>
          <a:r>
            <a:rPr lang="en-US" baseline="0" dirty="0"/>
            <a:t> score whether person is drowsy</a:t>
          </a: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custScaleX="100252" custScaleY="104798"/>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6000" r="-26000"/>
          </a:stretch>
        </a:blipFill>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B4563-60DB-4E95-9A78-E0EBD965807A}" type="doc">
      <dgm:prSet loTypeId="urn:microsoft.com/office/officeart/2005/8/layout/bProcess2" loCatId="process" qsTypeId="urn:microsoft.com/office/officeart/2005/8/quickstyle/3d1" qsCatId="3D" csTypeId="urn:microsoft.com/office/officeart/2005/8/colors/accent1_2" csCatId="accent1" phldr="1"/>
      <dgm:spPr/>
      <dgm:t>
        <a:bodyPr/>
        <a:lstStyle/>
        <a:p>
          <a:endParaRPr lang="en-US"/>
        </a:p>
      </dgm:t>
    </dgm:pt>
    <dgm:pt modelId="{B08FE8A5-2FC7-48CF-AC9B-8F4118F60D7E}">
      <dgm:prSet phldrT="[Text]"/>
      <dgm:spPr/>
      <dgm:t>
        <a:bodyPr/>
        <a:lstStyle/>
        <a:p>
          <a:r>
            <a:rPr lang="en-US" dirty="0"/>
            <a:t>Start</a:t>
          </a:r>
        </a:p>
      </dgm:t>
    </dgm:pt>
    <dgm:pt modelId="{9B28815D-20F6-4298-A0D7-F41EC7D57106}" type="parTrans" cxnId="{E1E620B6-C54D-46BF-8EB8-685F720B420B}">
      <dgm:prSet/>
      <dgm:spPr/>
      <dgm:t>
        <a:bodyPr/>
        <a:lstStyle/>
        <a:p>
          <a:endParaRPr lang="en-US"/>
        </a:p>
      </dgm:t>
    </dgm:pt>
    <dgm:pt modelId="{32EA6AF8-A44D-4D68-8A16-A9585F24E40F}" type="sibTrans" cxnId="{E1E620B6-C54D-46BF-8EB8-685F720B420B}">
      <dgm:prSet/>
      <dgm:spPr/>
      <dgm:t>
        <a:bodyPr/>
        <a:lstStyle/>
        <a:p>
          <a:endParaRPr lang="en-US"/>
        </a:p>
      </dgm:t>
    </dgm:pt>
    <dgm:pt modelId="{6CA6BA81-C1AE-4CA7-9578-060DD3194F09}">
      <dgm:prSet phldrT="[Text]"/>
      <dgm:spPr/>
      <dgm:t>
        <a:bodyPr/>
        <a:lstStyle/>
        <a:p>
          <a:r>
            <a:rPr lang="en-US" dirty="0"/>
            <a:t>Background study</a:t>
          </a:r>
        </a:p>
      </dgm:t>
    </dgm:pt>
    <dgm:pt modelId="{22903AAB-B3C8-4FF2-83F7-BF3BCC11915B}" type="parTrans" cxnId="{D8B9C829-BD93-4F2A-9782-294912DA54A2}">
      <dgm:prSet/>
      <dgm:spPr/>
      <dgm:t>
        <a:bodyPr/>
        <a:lstStyle/>
        <a:p>
          <a:endParaRPr lang="en-US"/>
        </a:p>
      </dgm:t>
    </dgm:pt>
    <dgm:pt modelId="{3B181F86-957A-40E4-AFE5-BD1B0BDE265A}" type="sibTrans" cxnId="{D8B9C829-BD93-4F2A-9782-294912DA54A2}">
      <dgm:prSet/>
      <dgm:spPr/>
      <dgm:t>
        <a:bodyPr/>
        <a:lstStyle/>
        <a:p>
          <a:endParaRPr lang="en-US"/>
        </a:p>
      </dgm:t>
    </dgm:pt>
    <dgm:pt modelId="{EC7DCFA1-5F6B-48FC-B012-7EEE4580EE22}">
      <dgm:prSet phldrT="[Text]"/>
      <dgm:spPr/>
      <dgm:t>
        <a:bodyPr/>
        <a:lstStyle/>
        <a:p>
          <a:r>
            <a:rPr lang="en-US" dirty="0"/>
            <a:t>Literature review</a:t>
          </a:r>
        </a:p>
      </dgm:t>
    </dgm:pt>
    <dgm:pt modelId="{7606B8C3-2879-4095-9DB7-1ABB759F7F56}" type="parTrans" cxnId="{9189BDEC-B405-42EC-9FC5-6296C4DA3F6A}">
      <dgm:prSet/>
      <dgm:spPr/>
      <dgm:t>
        <a:bodyPr/>
        <a:lstStyle/>
        <a:p>
          <a:endParaRPr lang="en-US"/>
        </a:p>
      </dgm:t>
    </dgm:pt>
    <dgm:pt modelId="{6C88DCC6-3426-4549-B19B-C401D2B3AED9}" type="sibTrans" cxnId="{9189BDEC-B405-42EC-9FC5-6296C4DA3F6A}">
      <dgm:prSet/>
      <dgm:spPr/>
      <dgm:t>
        <a:bodyPr/>
        <a:lstStyle/>
        <a:p>
          <a:endParaRPr lang="en-US"/>
        </a:p>
      </dgm:t>
    </dgm:pt>
    <dgm:pt modelId="{CA717875-1532-482D-880E-B40C79298C07}">
      <dgm:prSet phldrT="[Text]"/>
      <dgm:spPr/>
      <dgm:t>
        <a:bodyPr/>
        <a:lstStyle/>
        <a:p>
          <a:r>
            <a:rPr lang="en-US" dirty="0"/>
            <a:t>Gathering data and parameters involved</a:t>
          </a:r>
        </a:p>
      </dgm:t>
    </dgm:pt>
    <dgm:pt modelId="{371A0BF3-D93B-4866-BEBE-F2786AF43FC3}" type="parTrans" cxnId="{29EF4D36-72D6-4990-92A6-9BFD42A1691A}">
      <dgm:prSet/>
      <dgm:spPr/>
      <dgm:t>
        <a:bodyPr/>
        <a:lstStyle/>
        <a:p>
          <a:endParaRPr lang="en-US"/>
        </a:p>
      </dgm:t>
    </dgm:pt>
    <dgm:pt modelId="{E4FE0121-72FC-42A3-8CBE-254A9FCE2EEA}" type="sibTrans" cxnId="{29EF4D36-72D6-4990-92A6-9BFD42A1691A}">
      <dgm:prSet/>
      <dgm:spPr/>
      <dgm:t>
        <a:bodyPr/>
        <a:lstStyle/>
        <a:p>
          <a:endParaRPr lang="en-US"/>
        </a:p>
      </dgm:t>
    </dgm:pt>
    <dgm:pt modelId="{9C0A28C1-3987-4147-8F68-CFCB05805B35}">
      <dgm:prSet phldrT="[Text]"/>
      <dgm:spPr/>
      <dgm:t>
        <a:bodyPr/>
        <a:lstStyle/>
        <a:p>
          <a:r>
            <a:rPr lang="en-US" dirty="0"/>
            <a:t>Algorithm design &amp; development</a:t>
          </a:r>
        </a:p>
      </dgm:t>
    </dgm:pt>
    <dgm:pt modelId="{61223C79-DA25-45DE-91B3-545AA43476FD}" type="parTrans" cxnId="{5CEFE85D-769D-4C72-8E64-AC75ACDC465D}">
      <dgm:prSet/>
      <dgm:spPr/>
      <dgm:t>
        <a:bodyPr/>
        <a:lstStyle/>
        <a:p>
          <a:endParaRPr lang="en-US"/>
        </a:p>
      </dgm:t>
    </dgm:pt>
    <dgm:pt modelId="{C2DB65BB-C76D-4036-A6AA-99942EF6CD62}" type="sibTrans" cxnId="{5CEFE85D-769D-4C72-8E64-AC75ACDC465D}">
      <dgm:prSet/>
      <dgm:spPr/>
      <dgm:t>
        <a:bodyPr/>
        <a:lstStyle/>
        <a:p>
          <a:endParaRPr lang="en-US"/>
        </a:p>
      </dgm:t>
    </dgm:pt>
    <dgm:pt modelId="{CF435743-6CAD-4817-85C8-70AA0616CF4D}">
      <dgm:prSet phldrT="[Text]"/>
      <dgm:spPr/>
      <dgm:t>
        <a:bodyPr/>
        <a:lstStyle/>
        <a:p>
          <a:r>
            <a:rPr lang="en-US" dirty="0"/>
            <a:t>Analysis &amp; Testing</a:t>
          </a:r>
        </a:p>
      </dgm:t>
    </dgm:pt>
    <dgm:pt modelId="{7B521A98-D6A0-4008-8451-43D73800BB85}" type="parTrans" cxnId="{FC5B381F-3E47-4C60-8F44-5F56DA8ACC7C}">
      <dgm:prSet/>
      <dgm:spPr/>
      <dgm:t>
        <a:bodyPr/>
        <a:lstStyle/>
        <a:p>
          <a:endParaRPr lang="en-US"/>
        </a:p>
      </dgm:t>
    </dgm:pt>
    <dgm:pt modelId="{09CDE3CE-460C-431A-9A99-FD919E747453}" type="sibTrans" cxnId="{FC5B381F-3E47-4C60-8F44-5F56DA8ACC7C}">
      <dgm:prSet/>
      <dgm:spPr/>
      <dgm:t>
        <a:bodyPr/>
        <a:lstStyle/>
        <a:p>
          <a:endParaRPr lang="en-US"/>
        </a:p>
      </dgm:t>
    </dgm:pt>
    <dgm:pt modelId="{105084B5-FD51-4048-A3A2-F2C2558778A7}">
      <dgm:prSet phldrT="[Text]"/>
      <dgm:spPr/>
      <dgm:t>
        <a:bodyPr/>
        <a:lstStyle/>
        <a:p>
          <a:r>
            <a:rPr lang="en-US" dirty="0"/>
            <a:t>Data Collection through experiment</a:t>
          </a:r>
        </a:p>
      </dgm:t>
    </dgm:pt>
    <dgm:pt modelId="{4FD47711-E966-4DCC-8827-D26CFFCE8EAB}" type="parTrans" cxnId="{FF098699-502D-4017-ABDF-DAE43EEEEDA3}">
      <dgm:prSet/>
      <dgm:spPr/>
      <dgm:t>
        <a:bodyPr/>
        <a:lstStyle/>
        <a:p>
          <a:endParaRPr lang="en-US"/>
        </a:p>
      </dgm:t>
    </dgm:pt>
    <dgm:pt modelId="{7BD0755E-42B4-41D2-BF5A-ECA5BF4BEAD7}" type="sibTrans" cxnId="{FF098699-502D-4017-ABDF-DAE43EEEEDA3}">
      <dgm:prSet/>
      <dgm:spPr/>
      <dgm:t>
        <a:bodyPr/>
        <a:lstStyle/>
        <a:p>
          <a:endParaRPr lang="en-US"/>
        </a:p>
      </dgm:t>
    </dgm:pt>
    <dgm:pt modelId="{3EC11E61-548A-488C-95DB-B6C7ED26B329}">
      <dgm:prSet phldrT="[Text]"/>
      <dgm:spPr/>
      <dgm:t>
        <a:bodyPr/>
        <a:lstStyle/>
        <a:p>
          <a:r>
            <a:rPr lang="en-US" dirty="0"/>
            <a:t>Finish</a:t>
          </a:r>
        </a:p>
      </dgm:t>
    </dgm:pt>
    <dgm:pt modelId="{AAFFE56E-E1D5-4A2E-AB1A-89F821A6C147}" type="parTrans" cxnId="{8AF9CC98-1B8F-487C-8F4F-4FCE725546AF}">
      <dgm:prSet/>
      <dgm:spPr/>
      <dgm:t>
        <a:bodyPr/>
        <a:lstStyle/>
        <a:p>
          <a:endParaRPr lang="en-US"/>
        </a:p>
      </dgm:t>
    </dgm:pt>
    <dgm:pt modelId="{3F8346E9-A02A-484F-814A-5F932544F039}" type="sibTrans" cxnId="{8AF9CC98-1B8F-487C-8F4F-4FCE725546AF}">
      <dgm:prSet/>
      <dgm:spPr/>
      <dgm:t>
        <a:bodyPr/>
        <a:lstStyle/>
        <a:p>
          <a:endParaRPr lang="en-US"/>
        </a:p>
      </dgm:t>
    </dgm:pt>
    <dgm:pt modelId="{8D99EC7E-4BDB-4F83-9A12-3BAEB3A80208}" type="pres">
      <dgm:prSet presAssocID="{3AEB4563-60DB-4E95-9A78-E0EBD965807A}" presName="diagram" presStyleCnt="0">
        <dgm:presLayoutVars>
          <dgm:dir/>
          <dgm:resizeHandles/>
        </dgm:presLayoutVars>
      </dgm:prSet>
      <dgm:spPr/>
    </dgm:pt>
    <dgm:pt modelId="{B02C0958-91A3-4A8C-A4A7-F1D988CE8503}" type="pres">
      <dgm:prSet presAssocID="{B08FE8A5-2FC7-48CF-AC9B-8F4118F60D7E}" presName="firstNode" presStyleLbl="node1" presStyleIdx="0" presStyleCnt="8">
        <dgm:presLayoutVars>
          <dgm:bulletEnabled val="1"/>
        </dgm:presLayoutVars>
      </dgm:prSet>
      <dgm:spPr/>
    </dgm:pt>
    <dgm:pt modelId="{05BDD9C5-AB54-4F07-B746-C2CA7D917319}" type="pres">
      <dgm:prSet presAssocID="{32EA6AF8-A44D-4D68-8A16-A9585F24E40F}" presName="sibTrans" presStyleLbl="sibTrans2D1" presStyleIdx="0" presStyleCnt="7"/>
      <dgm:spPr/>
    </dgm:pt>
    <dgm:pt modelId="{2E38D5AE-14BF-4C3D-9263-70FD32D01952}" type="pres">
      <dgm:prSet presAssocID="{6CA6BA81-C1AE-4CA7-9578-060DD3194F09}" presName="middleNode" presStyleCnt="0"/>
      <dgm:spPr/>
    </dgm:pt>
    <dgm:pt modelId="{AD39E008-45FE-445A-AD4F-B5F1E31944F1}" type="pres">
      <dgm:prSet presAssocID="{6CA6BA81-C1AE-4CA7-9578-060DD3194F09}" presName="padding" presStyleLbl="node1" presStyleIdx="0" presStyleCnt="8"/>
      <dgm:spPr/>
    </dgm:pt>
    <dgm:pt modelId="{F3FD774A-262A-4EB5-9EBA-F063120DECAC}" type="pres">
      <dgm:prSet presAssocID="{6CA6BA81-C1AE-4CA7-9578-060DD3194F09}" presName="shape" presStyleLbl="node1" presStyleIdx="1" presStyleCnt="8">
        <dgm:presLayoutVars>
          <dgm:bulletEnabled val="1"/>
        </dgm:presLayoutVars>
      </dgm:prSet>
      <dgm:spPr/>
    </dgm:pt>
    <dgm:pt modelId="{796A55D7-1F63-4CF8-BB6F-F5DC04A9C31D}" type="pres">
      <dgm:prSet presAssocID="{3B181F86-957A-40E4-AFE5-BD1B0BDE265A}" presName="sibTrans" presStyleLbl="sibTrans2D1" presStyleIdx="1" presStyleCnt="7"/>
      <dgm:spPr/>
    </dgm:pt>
    <dgm:pt modelId="{8CA8A484-0357-4EA6-B226-C9B3FE9077FB}" type="pres">
      <dgm:prSet presAssocID="{EC7DCFA1-5F6B-48FC-B012-7EEE4580EE22}" presName="middleNode" presStyleCnt="0"/>
      <dgm:spPr/>
    </dgm:pt>
    <dgm:pt modelId="{6F804065-698B-4BB1-BB67-34BBAC721FD0}" type="pres">
      <dgm:prSet presAssocID="{EC7DCFA1-5F6B-48FC-B012-7EEE4580EE22}" presName="padding" presStyleLbl="node1" presStyleIdx="1" presStyleCnt="8"/>
      <dgm:spPr/>
    </dgm:pt>
    <dgm:pt modelId="{959BDAF4-FC1F-4B7D-BABA-702F31B720A5}" type="pres">
      <dgm:prSet presAssocID="{EC7DCFA1-5F6B-48FC-B012-7EEE4580EE22}" presName="shape" presStyleLbl="node1" presStyleIdx="2" presStyleCnt="8">
        <dgm:presLayoutVars>
          <dgm:bulletEnabled val="1"/>
        </dgm:presLayoutVars>
      </dgm:prSet>
      <dgm:spPr/>
    </dgm:pt>
    <dgm:pt modelId="{5A05EE99-7F36-4699-8EC1-A02791A10C14}" type="pres">
      <dgm:prSet presAssocID="{6C88DCC6-3426-4549-B19B-C401D2B3AED9}" presName="sibTrans" presStyleLbl="sibTrans2D1" presStyleIdx="2" presStyleCnt="7"/>
      <dgm:spPr/>
    </dgm:pt>
    <dgm:pt modelId="{42989768-41CE-4C54-AEB9-A223E0EDBA9C}" type="pres">
      <dgm:prSet presAssocID="{CA717875-1532-482D-880E-B40C79298C07}" presName="middleNode" presStyleCnt="0"/>
      <dgm:spPr/>
    </dgm:pt>
    <dgm:pt modelId="{B67A0308-8503-40DE-84BD-9CE1950793E4}" type="pres">
      <dgm:prSet presAssocID="{CA717875-1532-482D-880E-B40C79298C07}" presName="padding" presStyleLbl="node1" presStyleIdx="2" presStyleCnt="8"/>
      <dgm:spPr/>
    </dgm:pt>
    <dgm:pt modelId="{8F429E0F-EAD2-46C3-993D-964E617EE544}" type="pres">
      <dgm:prSet presAssocID="{CA717875-1532-482D-880E-B40C79298C07}" presName="shape" presStyleLbl="node1" presStyleIdx="3" presStyleCnt="8">
        <dgm:presLayoutVars>
          <dgm:bulletEnabled val="1"/>
        </dgm:presLayoutVars>
      </dgm:prSet>
      <dgm:spPr/>
    </dgm:pt>
    <dgm:pt modelId="{003A907B-ACC1-46DA-A146-141551C4ED87}" type="pres">
      <dgm:prSet presAssocID="{E4FE0121-72FC-42A3-8CBE-254A9FCE2EEA}" presName="sibTrans" presStyleLbl="sibTrans2D1" presStyleIdx="3" presStyleCnt="7"/>
      <dgm:spPr/>
    </dgm:pt>
    <dgm:pt modelId="{04E60BD2-8AED-4B27-B954-EDADA23F352F}" type="pres">
      <dgm:prSet presAssocID="{9C0A28C1-3987-4147-8F68-CFCB05805B35}" presName="middleNode" presStyleCnt="0"/>
      <dgm:spPr/>
    </dgm:pt>
    <dgm:pt modelId="{632947F3-BBB6-474D-8F61-E913E65EF53C}" type="pres">
      <dgm:prSet presAssocID="{9C0A28C1-3987-4147-8F68-CFCB05805B35}" presName="padding" presStyleLbl="node1" presStyleIdx="3" presStyleCnt="8"/>
      <dgm:spPr/>
    </dgm:pt>
    <dgm:pt modelId="{5CF02682-4829-4B5D-B4F4-65EA35C1042A}" type="pres">
      <dgm:prSet presAssocID="{9C0A28C1-3987-4147-8F68-CFCB05805B35}" presName="shape" presStyleLbl="node1" presStyleIdx="4" presStyleCnt="8">
        <dgm:presLayoutVars>
          <dgm:bulletEnabled val="1"/>
        </dgm:presLayoutVars>
      </dgm:prSet>
      <dgm:spPr/>
    </dgm:pt>
    <dgm:pt modelId="{8CCC56A3-9D65-4495-99F1-9256C1A6F35F}" type="pres">
      <dgm:prSet presAssocID="{C2DB65BB-C76D-4036-A6AA-99942EF6CD62}" presName="sibTrans" presStyleLbl="sibTrans2D1" presStyleIdx="4" presStyleCnt="7"/>
      <dgm:spPr/>
    </dgm:pt>
    <dgm:pt modelId="{A9A18016-CD89-4ED3-A9FE-1D5C33875EB8}" type="pres">
      <dgm:prSet presAssocID="{CF435743-6CAD-4817-85C8-70AA0616CF4D}" presName="middleNode" presStyleCnt="0"/>
      <dgm:spPr/>
    </dgm:pt>
    <dgm:pt modelId="{80E1CF85-0579-4989-A376-ED6A752C6580}" type="pres">
      <dgm:prSet presAssocID="{CF435743-6CAD-4817-85C8-70AA0616CF4D}" presName="padding" presStyleLbl="node1" presStyleIdx="4" presStyleCnt="8"/>
      <dgm:spPr/>
    </dgm:pt>
    <dgm:pt modelId="{4086F2D8-9D21-41F7-8FDA-F042A7CABED9}" type="pres">
      <dgm:prSet presAssocID="{CF435743-6CAD-4817-85C8-70AA0616CF4D}" presName="shape" presStyleLbl="node1" presStyleIdx="5" presStyleCnt="8">
        <dgm:presLayoutVars>
          <dgm:bulletEnabled val="1"/>
        </dgm:presLayoutVars>
      </dgm:prSet>
      <dgm:spPr/>
    </dgm:pt>
    <dgm:pt modelId="{F81D6CD0-871A-46EB-937A-F39CB8391DD0}" type="pres">
      <dgm:prSet presAssocID="{09CDE3CE-460C-431A-9A99-FD919E747453}" presName="sibTrans" presStyleLbl="sibTrans2D1" presStyleIdx="5" presStyleCnt="7"/>
      <dgm:spPr/>
    </dgm:pt>
    <dgm:pt modelId="{0BFE740E-9E6F-4298-A0B4-3E91E102FA8B}" type="pres">
      <dgm:prSet presAssocID="{105084B5-FD51-4048-A3A2-F2C2558778A7}" presName="middleNode" presStyleCnt="0"/>
      <dgm:spPr/>
    </dgm:pt>
    <dgm:pt modelId="{B5F625D2-23C7-4F04-9189-2F7DF60E4F32}" type="pres">
      <dgm:prSet presAssocID="{105084B5-FD51-4048-A3A2-F2C2558778A7}" presName="padding" presStyleLbl="node1" presStyleIdx="5" presStyleCnt="8"/>
      <dgm:spPr/>
    </dgm:pt>
    <dgm:pt modelId="{5CED0B0D-0446-4242-A19B-6BD1B191B3F0}" type="pres">
      <dgm:prSet presAssocID="{105084B5-FD51-4048-A3A2-F2C2558778A7}" presName="shape" presStyleLbl="node1" presStyleIdx="6" presStyleCnt="8">
        <dgm:presLayoutVars>
          <dgm:bulletEnabled val="1"/>
        </dgm:presLayoutVars>
      </dgm:prSet>
      <dgm:spPr/>
    </dgm:pt>
    <dgm:pt modelId="{0F6935AA-1E07-40AE-8082-35CCD7158D75}" type="pres">
      <dgm:prSet presAssocID="{7BD0755E-42B4-41D2-BF5A-ECA5BF4BEAD7}" presName="sibTrans" presStyleLbl="sibTrans2D1" presStyleIdx="6" presStyleCnt="7"/>
      <dgm:spPr/>
    </dgm:pt>
    <dgm:pt modelId="{3F855A47-B7C0-4652-9C27-17FE13AAB52F}" type="pres">
      <dgm:prSet presAssocID="{3EC11E61-548A-488C-95DB-B6C7ED26B329}" presName="lastNode" presStyleLbl="node1" presStyleIdx="7" presStyleCnt="8">
        <dgm:presLayoutVars>
          <dgm:bulletEnabled val="1"/>
        </dgm:presLayoutVars>
      </dgm:prSet>
      <dgm:spPr/>
    </dgm:pt>
  </dgm:ptLst>
  <dgm:cxnLst>
    <dgm:cxn modelId="{56D1500B-7668-4C3F-8F26-220BD294686D}" type="presOf" srcId="{105084B5-FD51-4048-A3A2-F2C2558778A7}" destId="{5CED0B0D-0446-4242-A19B-6BD1B191B3F0}" srcOrd="0" destOrd="0" presId="urn:microsoft.com/office/officeart/2005/8/layout/bProcess2"/>
    <dgm:cxn modelId="{FC5B381F-3E47-4C60-8F44-5F56DA8ACC7C}" srcId="{3AEB4563-60DB-4E95-9A78-E0EBD965807A}" destId="{CF435743-6CAD-4817-85C8-70AA0616CF4D}" srcOrd="5" destOrd="0" parTransId="{7B521A98-D6A0-4008-8451-43D73800BB85}" sibTransId="{09CDE3CE-460C-431A-9A99-FD919E747453}"/>
    <dgm:cxn modelId="{8562B221-4FA4-4654-B8DE-93CED57B5641}" type="presOf" srcId="{6C88DCC6-3426-4549-B19B-C401D2B3AED9}" destId="{5A05EE99-7F36-4699-8EC1-A02791A10C14}" srcOrd="0" destOrd="0" presId="urn:microsoft.com/office/officeart/2005/8/layout/bProcess2"/>
    <dgm:cxn modelId="{3DF81128-FFBE-4E7B-A1CC-84218CF338BA}" type="presOf" srcId="{9C0A28C1-3987-4147-8F68-CFCB05805B35}" destId="{5CF02682-4829-4B5D-B4F4-65EA35C1042A}" srcOrd="0" destOrd="0" presId="urn:microsoft.com/office/officeart/2005/8/layout/bProcess2"/>
    <dgm:cxn modelId="{D8B9C829-BD93-4F2A-9782-294912DA54A2}" srcId="{3AEB4563-60DB-4E95-9A78-E0EBD965807A}" destId="{6CA6BA81-C1AE-4CA7-9578-060DD3194F09}" srcOrd="1" destOrd="0" parTransId="{22903AAB-B3C8-4FF2-83F7-BF3BCC11915B}" sibTransId="{3B181F86-957A-40E4-AFE5-BD1B0BDE265A}"/>
    <dgm:cxn modelId="{695E332A-42ED-472E-9A58-8FE3C3DA13C0}" type="presOf" srcId="{CF435743-6CAD-4817-85C8-70AA0616CF4D}" destId="{4086F2D8-9D21-41F7-8FDA-F042A7CABED9}" srcOrd="0" destOrd="0" presId="urn:microsoft.com/office/officeart/2005/8/layout/bProcess2"/>
    <dgm:cxn modelId="{A05FAD2C-EE4E-402B-B328-023AB09AC7A5}" type="presOf" srcId="{CA717875-1532-482D-880E-B40C79298C07}" destId="{8F429E0F-EAD2-46C3-993D-964E617EE544}" srcOrd="0" destOrd="0" presId="urn:microsoft.com/office/officeart/2005/8/layout/bProcess2"/>
    <dgm:cxn modelId="{29EF4D36-72D6-4990-92A6-9BFD42A1691A}" srcId="{3AEB4563-60DB-4E95-9A78-E0EBD965807A}" destId="{CA717875-1532-482D-880E-B40C79298C07}" srcOrd="3" destOrd="0" parTransId="{371A0BF3-D93B-4866-BEBE-F2786AF43FC3}" sibTransId="{E4FE0121-72FC-42A3-8CBE-254A9FCE2EEA}"/>
    <dgm:cxn modelId="{4662BF3C-6C82-4DEA-8513-22BF91D3DCD4}" type="presOf" srcId="{3EC11E61-548A-488C-95DB-B6C7ED26B329}" destId="{3F855A47-B7C0-4652-9C27-17FE13AAB52F}" srcOrd="0" destOrd="0" presId="urn:microsoft.com/office/officeart/2005/8/layout/bProcess2"/>
    <dgm:cxn modelId="{5CEFE85D-769D-4C72-8E64-AC75ACDC465D}" srcId="{3AEB4563-60DB-4E95-9A78-E0EBD965807A}" destId="{9C0A28C1-3987-4147-8F68-CFCB05805B35}" srcOrd="4" destOrd="0" parTransId="{61223C79-DA25-45DE-91B3-545AA43476FD}" sibTransId="{C2DB65BB-C76D-4036-A6AA-99942EF6CD62}"/>
    <dgm:cxn modelId="{D381B546-539F-414B-9FF9-062533A9C601}" type="presOf" srcId="{EC7DCFA1-5F6B-48FC-B012-7EEE4580EE22}" destId="{959BDAF4-FC1F-4B7D-BABA-702F31B720A5}" srcOrd="0" destOrd="0" presId="urn:microsoft.com/office/officeart/2005/8/layout/bProcess2"/>
    <dgm:cxn modelId="{59531E6B-4801-489D-8174-57D6C25154C2}" type="presOf" srcId="{3AEB4563-60DB-4E95-9A78-E0EBD965807A}" destId="{8D99EC7E-4BDB-4F83-9A12-3BAEB3A80208}" srcOrd="0" destOrd="0" presId="urn:microsoft.com/office/officeart/2005/8/layout/bProcess2"/>
    <dgm:cxn modelId="{20C7BB72-9938-43AA-A9D8-297D0C932F59}" type="presOf" srcId="{E4FE0121-72FC-42A3-8CBE-254A9FCE2EEA}" destId="{003A907B-ACC1-46DA-A146-141551C4ED87}" srcOrd="0" destOrd="0" presId="urn:microsoft.com/office/officeart/2005/8/layout/bProcess2"/>
    <dgm:cxn modelId="{29064674-DC45-47BA-B218-6E592DD6F3D0}" type="presOf" srcId="{32EA6AF8-A44D-4D68-8A16-A9585F24E40F}" destId="{05BDD9C5-AB54-4F07-B746-C2CA7D917319}" srcOrd="0" destOrd="0" presId="urn:microsoft.com/office/officeart/2005/8/layout/bProcess2"/>
    <dgm:cxn modelId="{FC518194-A992-4451-A064-503FC730038F}" type="presOf" srcId="{6CA6BA81-C1AE-4CA7-9578-060DD3194F09}" destId="{F3FD774A-262A-4EB5-9EBA-F063120DECAC}" srcOrd="0" destOrd="0" presId="urn:microsoft.com/office/officeart/2005/8/layout/bProcess2"/>
    <dgm:cxn modelId="{8AF9CC98-1B8F-487C-8F4F-4FCE725546AF}" srcId="{3AEB4563-60DB-4E95-9A78-E0EBD965807A}" destId="{3EC11E61-548A-488C-95DB-B6C7ED26B329}" srcOrd="7" destOrd="0" parTransId="{AAFFE56E-E1D5-4A2E-AB1A-89F821A6C147}" sibTransId="{3F8346E9-A02A-484F-814A-5F932544F039}"/>
    <dgm:cxn modelId="{FF098699-502D-4017-ABDF-DAE43EEEEDA3}" srcId="{3AEB4563-60DB-4E95-9A78-E0EBD965807A}" destId="{105084B5-FD51-4048-A3A2-F2C2558778A7}" srcOrd="6" destOrd="0" parTransId="{4FD47711-E966-4DCC-8827-D26CFFCE8EAB}" sibTransId="{7BD0755E-42B4-41D2-BF5A-ECA5BF4BEAD7}"/>
    <dgm:cxn modelId="{18F52BB2-1BE1-4E4B-9180-56A04CEFB196}" type="presOf" srcId="{09CDE3CE-460C-431A-9A99-FD919E747453}" destId="{F81D6CD0-871A-46EB-937A-F39CB8391DD0}" srcOrd="0" destOrd="0" presId="urn:microsoft.com/office/officeart/2005/8/layout/bProcess2"/>
    <dgm:cxn modelId="{E1B3FEB2-BF2A-48CB-8A98-8CB836745539}" type="presOf" srcId="{B08FE8A5-2FC7-48CF-AC9B-8F4118F60D7E}" destId="{B02C0958-91A3-4A8C-A4A7-F1D988CE8503}" srcOrd="0" destOrd="0" presId="urn:microsoft.com/office/officeart/2005/8/layout/bProcess2"/>
    <dgm:cxn modelId="{E1E620B6-C54D-46BF-8EB8-685F720B420B}" srcId="{3AEB4563-60DB-4E95-9A78-E0EBD965807A}" destId="{B08FE8A5-2FC7-48CF-AC9B-8F4118F60D7E}" srcOrd="0" destOrd="0" parTransId="{9B28815D-20F6-4298-A0D7-F41EC7D57106}" sibTransId="{32EA6AF8-A44D-4D68-8A16-A9585F24E40F}"/>
    <dgm:cxn modelId="{6903FCE8-2602-4B9D-8AD8-711FAFDEFB31}" type="presOf" srcId="{3B181F86-957A-40E4-AFE5-BD1B0BDE265A}" destId="{796A55D7-1F63-4CF8-BB6F-F5DC04A9C31D}" srcOrd="0" destOrd="0" presId="urn:microsoft.com/office/officeart/2005/8/layout/bProcess2"/>
    <dgm:cxn modelId="{9189BDEC-B405-42EC-9FC5-6296C4DA3F6A}" srcId="{3AEB4563-60DB-4E95-9A78-E0EBD965807A}" destId="{EC7DCFA1-5F6B-48FC-B012-7EEE4580EE22}" srcOrd="2" destOrd="0" parTransId="{7606B8C3-2879-4095-9DB7-1ABB759F7F56}" sibTransId="{6C88DCC6-3426-4549-B19B-C401D2B3AED9}"/>
    <dgm:cxn modelId="{AB70C9F6-840E-4E93-B433-7A1349BE97A9}" type="presOf" srcId="{7BD0755E-42B4-41D2-BF5A-ECA5BF4BEAD7}" destId="{0F6935AA-1E07-40AE-8082-35CCD7158D75}" srcOrd="0" destOrd="0" presId="urn:microsoft.com/office/officeart/2005/8/layout/bProcess2"/>
    <dgm:cxn modelId="{1EF2E9FE-3204-4080-AEE0-81158468E339}" type="presOf" srcId="{C2DB65BB-C76D-4036-A6AA-99942EF6CD62}" destId="{8CCC56A3-9D65-4495-99F1-9256C1A6F35F}" srcOrd="0" destOrd="0" presId="urn:microsoft.com/office/officeart/2005/8/layout/bProcess2"/>
    <dgm:cxn modelId="{0FBD48B5-5682-4A0E-95C0-B34B0B23B2D4}" type="presParOf" srcId="{8D99EC7E-4BDB-4F83-9A12-3BAEB3A80208}" destId="{B02C0958-91A3-4A8C-A4A7-F1D988CE8503}" srcOrd="0" destOrd="0" presId="urn:microsoft.com/office/officeart/2005/8/layout/bProcess2"/>
    <dgm:cxn modelId="{0877ABD4-1413-4AB9-9AC9-9B5827132CCB}" type="presParOf" srcId="{8D99EC7E-4BDB-4F83-9A12-3BAEB3A80208}" destId="{05BDD9C5-AB54-4F07-B746-C2CA7D917319}" srcOrd="1" destOrd="0" presId="urn:microsoft.com/office/officeart/2005/8/layout/bProcess2"/>
    <dgm:cxn modelId="{3722803C-A9A8-4DBF-931F-C7FDA2ADBB90}" type="presParOf" srcId="{8D99EC7E-4BDB-4F83-9A12-3BAEB3A80208}" destId="{2E38D5AE-14BF-4C3D-9263-70FD32D01952}" srcOrd="2" destOrd="0" presId="urn:microsoft.com/office/officeart/2005/8/layout/bProcess2"/>
    <dgm:cxn modelId="{3F04EB31-E91F-4DE1-A8EF-5ABF15A4DA2D}" type="presParOf" srcId="{2E38D5AE-14BF-4C3D-9263-70FD32D01952}" destId="{AD39E008-45FE-445A-AD4F-B5F1E31944F1}" srcOrd="0" destOrd="0" presId="urn:microsoft.com/office/officeart/2005/8/layout/bProcess2"/>
    <dgm:cxn modelId="{D421D5AE-9473-44BD-A3AB-C593A34E08FA}" type="presParOf" srcId="{2E38D5AE-14BF-4C3D-9263-70FD32D01952}" destId="{F3FD774A-262A-4EB5-9EBA-F063120DECAC}" srcOrd="1" destOrd="0" presId="urn:microsoft.com/office/officeart/2005/8/layout/bProcess2"/>
    <dgm:cxn modelId="{0323E0D8-6C58-48CA-98AD-B88E13023394}" type="presParOf" srcId="{8D99EC7E-4BDB-4F83-9A12-3BAEB3A80208}" destId="{796A55D7-1F63-4CF8-BB6F-F5DC04A9C31D}" srcOrd="3" destOrd="0" presId="urn:microsoft.com/office/officeart/2005/8/layout/bProcess2"/>
    <dgm:cxn modelId="{6313391E-8106-42C8-BD56-E0B8B0F351B6}" type="presParOf" srcId="{8D99EC7E-4BDB-4F83-9A12-3BAEB3A80208}" destId="{8CA8A484-0357-4EA6-B226-C9B3FE9077FB}" srcOrd="4" destOrd="0" presId="urn:microsoft.com/office/officeart/2005/8/layout/bProcess2"/>
    <dgm:cxn modelId="{03CDF147-3F4D-4158-A24F-7A75743BDFD1}" type="presParOf" srcId="{8CA8A484-0357-4EA6-B226-C9B3FE9077FB}" destId="{6F804065-698B-4BB1-BB67-34BBAC721FD0}" srcOrd="0" destOrd="0" presId="urn:microsoft.com/office/officeart/2005/8/layout/bProcess2"/>
    <dgm:cxn modelId="{3F20058C-348C-46AB-B831-0435279A9C03}" type="presParOf" srcId="{8CA8A484-0357-4EA6-B226-C9B3FE9077FB}" destId="{959BDAF4-FC1F-4B7D-BABA-702F31B720A5}" srcOrd="1" destOrd="0" presId="urn:microsoft.com/office/officeart/2005/8/layout/bProcess2"/>
    <dgm:cxn modelId="{4B23F85B-D5BE-446B-B61F-65CDC1267FFF}" type="presParOf" srcId="{8D99EC7E-4BDB-4F83-9A12-3BAEB3A80208}" destId="{5A05EE99-7F36-4699-8EC1-A02791A10C14}" srcOrd="5" destOrd="0" presId="urn:microsoft.com/office/officeart/2005/8/layout/bProcess2"/>
    <dgm:cxn modelId="{10F0EB91-EB1B-4DB0-91B2-236309A1294E}" type="presParOf" srcId="{8D99EC7E-4BDB-4F83-9A12-3BAEB3A80208}" destId="{42989768-41CE-4C54-AEB9-A223E0EDBA9C}" srcOrd="6" destOrd="0" presId="urn:microsoft.com/office/officeart/2005/8/layout/bProcess2"/>
    <dgm:cxn modelId="{FE96ABCF-E3B3-47DF-BB4D-7C80A91465ED}" type="presParOf" srcId="{42989768-41CE-4C54-AEB9-A223E0EDBA9C}" destId="{B67A0308-8503-40DE-84BD-9CE1950793E4}" srcOrd="0" destOrd="0" presId="urn:microsoft.com/office/officeart/2005/8/layout/bProcess2"/>
    <dgm:cxn modelId="{693EBA7F-F139-440C-88E1-4416AE373F2E}" type="presParOf" srcId="{42989768-41CE-4C54-AEB9-A223E0EDBA9C}" destId="{8F429E0F-EAD2-46C3-993D-964E617EE544}" srcOrd="1" destOrd="0" presId="urn:microsoft.com/office/officeart/2005/8/layout/bProcess2"/>
    <dgm:cxn modelId="{6E915B0B-A9FD-4C5A-9ADE-F30CFB7EC530}" type="presParOf" srcId="{8D99EC7E-4BDB-4F83-9A12-3BAEB3A80208}" destId="{003A907B-ACC1-46DA-A146-141551C4ED87}" srcOrd="7" destOrd="0" presId="urn:microsoft.com/office/officeart/2005/8/layout/bProcess2"/>
    <dgm:cxn modelId="{88507E80-DFCE-44B2-A899-5086A82B600C}" type="presParOf" srcId="{8D99EC7E-4BDB-4F83-9A12-3BAEB3A80208}" destId="{04E60BD2-8AED-4B27-B954-EDADA23F352F}" srcOrd="8" destOrd="0" presId="urn:microsoft.com/office/officeart/2005/8/layout/bProcess2"/>
    <dgm:cxn modelId="{0D1E651F-1176-4857-A1A0-F88C94DA5BBE}" type="presParOf" srcId="{04E60BD2-8AED-4B27-B954-EDADA23F352F}" destId="{632947F3-BBB6-474D-8F61-E913E65EF53C}" srcOrd="0" destOrd="0" presId="urn:microsoft.com/office/officeart/2005/8/layout/bProcess2"/>
    <dgm:cxn modelId="{B05B5F3E-FA8C-4E7F-B369-96D7BDE31505}" type="presParOf" srcId="{04E60BD2-8AED-4B27-B954-EDADA23F352F}" destId="{5CF02682-4829-4B5D-B4F4-65EA35C1042A}" srcOrd="1" destOrd="0" presId="urn:microsoft.com/office/officeart/2005/8/layout/bProcess2"/>
    <dgm:cxn modelId="{238CB4A9-1E28-41BD-8503-645833E87E45}" type="presParOf" srcId="{8D99EC7E-4BDB-4F83-9A12-3BAEB3A80208}" destId="{8CCC56A3-9D65-4495-99F1-9256C1A6F35F}" srcOrd="9" destOrd="0" presId="urn:microsoft.com/office/officeart/2005/8/layout/bProcess2"/>
    <dgm:cxn modelId="{79F62F1B-69E4-48BD-87B3-DED74370FD81}" type="presParOf" srcId="{8D99EC7E-4BDB-4F83-9A12-3BAEB3A80208}" destId="{A9A18016-CD89-4ED3-A9FE-1D5C33875EB8}" srcOrd="10" destOrd="0" presId="urn:microsoft.com/office/officeart/2005/8/layout/bProcess2"/>
    <dgm:cxn modelId="{BE1D9EA5-EB80-4509-A909-7E8C8C502F17}" type="presParOf" srcId="{A9A18016-CD89-4ED3-A9FE-1D5C33875EB8}" destId="{80E1CF85-0579-4989-A376-ED6A752C6580}" srcOrd="0" destOrd="0" presId="urn:microsoft.com/office/officeart/2005/8/layout/bProcess2"/>
    <dgm:cxn modelId="{84D3517A-377C-4E6A-BCD3-95AF7F1AF3EE}" type="presParOf" srcId="{A9A18016-CD89-4ED3-A9FE-1D5C33875EB8}" destId="{4086F2D8-9D21-41F7-8FDA-F042A7CABED9}" srcOrd="1" destOrd="0" presId="urn:microsoft.com/office/officeart/2005/8/layout/bProcess2"/>
    <dgm:cxn modelId="{49EDDAF1-170F-4B52-A023-767BA0B8CA23}" type="presParOf" srcId="{8D99EC7E-4BDB-4F83-9A12-3BAEB3A80208}" destId="{F81D6CD0-871A-46EB-937A-F39CB8391DD0}" srcOrd="11" destOrd="0" presId="urn:microsoft.com/office/officeart/2005/8/layout/bProcess2"/>
    <dgm:cxn modelId="{A83AD2B6-6B73-4937-A83D-24730E5C223F}" type="presParOf" srcId="{8D99EC7E-4BDB-4F83-9A12-3BAEB3A80208}" destId="{0BFE740E-9E6F-4298-A0B4-3E91E102FA8B}" srcOrd="12" destOrd="0" presId="urn:microsoft.com/office/officeart/2005/8/layout/bProcess2"/>
    <dgm:cxn modelId="{FF954C0E-8035-41F3-A711-D0A268A1FBA8}" type="presParOf" srcId="{0BFE740E-9E6F-4298-A0B4-3E91E102FA8B}" destId="{B5F625D2-23C7-4F04-9189-2F7DF60E4F32}" srcOrd="0" destOrd="0" presId="urn:microsoft.com/office/officeart/2005/8/layout/bProcess2"/>
    <dgm:cxn modelId="{28221DF7-A3F7-47AD-A730-DEC064BF1340}" type="presParOf" srcId="{0BFE740E-9E6F-4298-A0B4-3E91E102FA8B}" destId="{5CED0B0D-0446-4242-A19B-6BD1B191B3F0}" srcOrd="1" destOrd="0" presId="urn:microsoft.com/office/officeart/2005/8/layout/bProcess2"/>
    <dgm:cxn modelId="{EE82F74A-D5EE-4392-A7D7-7D19D4621E22}" type="presParOf" srcId="{8D99EC7E-4BDB-4F83-9A12-3BAEB3A80208}" destId="{0F6935AA-1E07-40AE-8082-35CCD7158D75}" srcOrd="13" destOrd="0" presId="urn:microsoft.com/office/officeart/2005/8/layout/bProcess2"/>
    <dgm:cxn modelId="{3818489D-6F45-403F-8573-227F3A7DA387}" type="presParOf" srcId="{8D99EC7E-4BDB-4F83-9A12-3BAEB3A80208}" destId="{3F855A47-B7C0-4652-9C27-17FE13AAB52F}"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C175B98-93F4-4D7C-BB95-1514AB879CD5}">
      <dsp:nvSpPr>
        <dsp:cNvPr id="0" name=""/>
        <dsp:cNvSpPr/>
      </dsp:nvSpPr>
      <dsp:spPr>
        <a:xfrm>
          <a:off x="1003197" y="672836"/>
          <a:ext cx="1046066" cy="10935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Detect the face</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Categorize whether eyes are open or not</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gradFill rotWithShape="0">
          <a:gsLst>
            <a:gs pos="0">
              <a:schemeClr val="accent4">
                <a:hueOff val="0"/>
                <a:satOff val="0"/>
                <a:lumOff val="0"/>
                <a:alphaOff val="0"/>
                <a:satMod val="100000"/>
                <a:lumMod val="100000"/>
              </a:schemeClr>
            </a:gs>
            <a:gs pos="50000">
              <a:schemeClr val="accent4">
                <a:hueOff val="0"/>
                <a:satOff val="0"/>
                <a:lumOff val="0"/>
                <a:alphaOff val="0"/>
                <a:shade val="99000"/>
                <a:satMod val="105000"/>
                <a:lumMod val="100000"/>
              </a:schemeClr>
            </a:gs>
            <a:gs pos="100000">
              <a:schemeClr val="accent4">
                <a:hueOff val="0"/>
                <a:satOff val="0"/>
                <a:lumOff val="0"/>
                <a:alphaOff val="0"/>
                <a:shade val="98000"/>
                <a:satMod val="105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6000" r="-26000"/>
          </a:stretch>
        </a:blip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Calculate</a:t>
          </a:r>
          <a:r>
            <a:rPr lang="en-US" sz="1600" kern="1200" baseline="0" dirty="0"/>
            <a:t> score whether person is drowsy</a:t>
          </a:r>
          <a:endParaRPr lang="en-US" sz="1600" kern="1200" dirty="0"/>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C0958-91A3-4A8C-A4A7-F1D988CE8503}">
      <dsp:nvSpPr>
        <dsp:cNvPr id="0" name=""/>
        <dsp:cNvSpPr/>
      </dsp:nvSpPr>
      <dsp:spPr>
        <a:xfrm>
          <a:off x="524898" y="278"/>
          <a:ext cx="1637927" cy="1637927"/>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Start</a:t>
          </a:r>
        </a:p>
      </dsp:txBody>
      <dsp:txXfrm>
        <a:off x="764767" y="240147"/>
        <a:ext cx="1158189" cy="1158189"/>
      </dsp:txXfrm>
    </dsp:sp>
    <dsp:sp modelId="{05BDD9C5-AB54-4F07-B746-C2CA7D917319}">
      <dsp:nvSpPr>
        <dsp:cNvPr id="0" name=""/>
        <dsp:cNvSpPr/>
      </dsp:nvSpPr>
      <dsp:spPr>
        <a:xfrm rot="10800000">
          <a:off x="1057224" y="1849703"/>
          <a:ext cx="573274" cy="448374"/>
        </a:xfrm>
        <a:prstGeom prst="triangle">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3FD774A-262A-4EB5-9EBA-F063120DECAC}">
      <dsp:nvSpPr>
        <dsp:cNvPr id="0" name=""/>
        <dsp:cNvSpPr/>
      </dsp:nvSpPr>
      <dsp:spPr>
        <a:xfrm>
          <a:off x="797613" y="2484195"/>
          <a:ext cx="1092497" cy="1092497"/>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Background study</a:t>
          </a:r>
        </a:p>
      </dsp:txBody>
      <dsp:txXfrm>
        <a:off x="957605" y="2644187"/>
        <a:ext cx="772513" cy="772513"/>
      </dsp:txXfrm>
    </dsp:sp>
    <dsp:sp modelId="{796A55D7-1F63-4CF8-BB6F-F5DC04A9C31D}">
      <dsp:nvSpPr>
        <dsp:cNvPr id="0" name=""/>
        <dsp:cNvSpPr/>
      </dsp:nvSpPr>
      <dsp:spPr>
        <a:xfrm rot="5400000">
          <a:off x="2298360" y="2806257"/>
          <a:ext cx="573274" cy="448374"/>
        </a:xfrm>
        <a:prstGeom prst="triangle">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59BDAF4-FC1F-4B7D-BABA-702F31B720A5}">
      <dsp:nvSpPr>
        <dsp:cNvPr id="0" name=""/>
        <dsp:cNvSpPr/>
      </dsp:nvSpPr>
      <dsp:spPr>
        <a:xfrm>
          <a:off x="3254505" y="2484195"/>
          <a:ext cx="1092497" cy="1092497"/>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Literature review</a:t>
          </a:r>
        </a:p>
      </dsp:txBody>
      <dsp:txXfrm>
        <a:off x="3414497" y="2644187"/>
        <a:ext cx="772513" cy="772513"/>
      </dsp:txXfrm>
    </dsp:sp>
    <dsp:sp modelId="{5A05EE99-7F36-4699-8EC1-A02791A10C14}">
      <dsp:nvSpPr>
        <dsp:cNvPr id="0" name=""/>
        <dsp:cNvSpPr/>
      </dsp:nvSpPr>
      <dsp:spPr>
        <a:xfrm>
          <a:off x="3514116" y="1687966"/>
          <a:ext cx="573274" cy="448374"/>
        </a:xfrm>
        <a:prstGeom prst="triangle">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F429E0F-EAD2-46C3-993D-964E617EE544}">
      <dsp:nvSpPr>
        <dsp:cNvPr id="0" name=""/>
        <dsp:cNvSpPr/>
      </dsp:nvSpPr>
      <dsp:spPr>
        <a:xfrm>
          <a:off x="3254505" y="272993"/>
          <a:ext cx="1092497" cy="1092497"/>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Gathering data and parameters involved</a:t>
          </a:r>
        </a:p>
      </dsp:txBody>
      <dsp:txXfrm>
        <a:off x="3414497" y="432985"/>
        <a:ext cx="772513" cy="772513"/>
      </dsp:txXfrm>
    </dsp:sp>
    <dsp:sp modelId="{003A907B-ACC1-46DA-A146-141551C4ED87}">
      <dsp:nvSpPr>
        <dsp:cNvPr id="0" name=""/>
        <dsp:cNvSpPr/>
      </dsp:nvSpPr>
      <dsp:spPr>
        <a:xfrm rot="5400000">
          <a:off x="4755252" y="595054"/>
          <a:ext cx="573274" cy="448374"/>
        </a:xfrm>
        <a:prstGeom prst="triangle">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CF02682-4829-4B5D-B4F4-65EA35C1042A}">
      <dsp:nvSpPr>
        <dsp:cNvPr id="0" name=""/>
        <dsp:cNvSpPr/>
      </dsp:nvSpPr>
      <dsp:spPr>
        <a:xfrm>
          <a:off x="5711396" y="272993"/>
          <a:ext cx="1092497" cy="1092497"/>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Algorithm design &amp; development</a:t>
          </a:r>
        </a:p>
      </dsp:txBody>
      <dsp:txXfrm>
        <a:off x="5871388" y="432985"/>
        <a:ext cx="772513" cy="772513"/>
      </dsp:txXfrm>
    </dsp:sp>
    <dsp:sp modelId="{8CCC56A3-9D65-4495-99F1-9256C1A6F35F}">
      <dsp:nvSpPr>
        <dsp:cNvPr id="0" name=""/>
        <dsp:cNvSpPr/>
      </dsp:nvSpPr>
      <dsp:spPr>
        <a:xfrm rot="10800000">
          <a:off x="5971008" y="1713346"/>
          <a:ext cx="573274" cy="448374"/>
        </a:xfrm>
        <a:prstGeom prst="triangle">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086F2D8-9D21-41F7-8FDA-F042A7CABED9}">
      <dsp:nvSpPr>
        <dsp:cNvPr id="0" name=""/>
        <dsp:cNvSpPr/>
      </dsp:nvSpPr>
      <dsp:spPr>
        <a:xfrm>
          <a:off x="5711396" y="2484195"/>
          <a:ext cx="1092497" cy="1092497"/>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Analysis &amp; Testing</a:t>
          </a:r>
        </a:p>
      </dsp:txBody>
      <dsp:txXfrm>
        <a:off x="5871388" y="2644187"/>
        <a:ext cx="772513" cy="772513"/>
      </dsp:txXfrm>
    </dsp:sp>
    <dsp:sp modelId="{F81D6CD0-871A-46EB-937A-F39CB8391DD0}">
      <dsp:nvSpPr>
        <dsp:cNvPr id="0" name=""/>
        <dsp:cNvSpPr/>
      </dsp:nvSpPr>
      <dsp:spPr>
        <a:xfrm rot="5400000">
          <a:off x="7212144" y="2806257"/>
          <a:ext cx="573274" cy="448374"/>
        </a:xfrm>
        <a:prstGeom prst="triangle">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CED0B0D-0446-4242-A19B-6BD1B191B3F0}">
      <dsp:nvSpPr>
        <dsp:cNvPr id="0" name=""/>
        <dsp:cNvSpPr/>
      </dsp:nvSpPr>
      <dsp:spPr>
        <a:xfrm>
          <a:off x="8168288" y="2484195"/>
          <a:ext cx="1092497" cy="1092497"/>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Data Collection through experiment</a:t>
          </a:r>
        </a:p>
      </dsp:txBody>
      <dsp:txXfrm>
        <a:off x="8328280" y="2644187"/>
        <a:ext cx="772513" cy="772513"/>
      </dsp:txXfrm>
    </dsp:sp>
    <dsp:sp modelId="{0F6935AA-1E07-40AE-8082-35CCD7158D75}">
      <dsp:nvSpPr>
        <dsp:cNvPr id="0" name=""/>
        <dsp:cNvSpPr/>
      </dsp:nvSpPr>
      <dsp:spPr>
        <a:xfrm>
          <a:off x="8427900" y="1824323"/>
          <a:ext cx="573274" cy="448374"/>
        </a:xfrm>
        <a:prstGeom prst="triangle">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F855A47-B7C0-4652-9C27-17FE13AAB52F}">
      <dsp:nvSpPr>
        <dsp:cNvPr id="0" name=""/>
        <dsp:cNvSpPr/>
      </dsp:nvSpPr>
      <dsp:spPr>
        <a:xfrm>
          <a:off x="7895573" y="278"/>
          <a:ext cx="1637927" cy="1637927"/>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Finish</a:t>
          </a:r>
        </a:p>
      </dsp:txBody>
      <dsp:txXfrm>
        <a:off x="8135442" y="240147"/>
        <a:ext cx="1158189" cy="115818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12.jfif" /><Relationship Id="rId1" Type="http://schemas.openxmlformats.org/officeDocument/2006/relationships/slideLayout" Target="../slideLayouts/slideLayout6.xml" /><Relationship Id="rId4" Type="http://schemas.openxmlformats.org/officeDocument/2006/relationships/image" Target="../media/image13.jfif"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jfif" /><Relationship Id="rId2" Type="http://schemas.openxmlformats.org/officeDocument/2006/relationships/image" Target="../media/image5.jfi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fif"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12223862" cy="6858001"/>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Driver drowsiness detection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416925" y="5699449"/>
            <a:ext cx="4775075" cy="1241837"/>
          </a:xfrm>
        </p:spPr>
        <p:txBody>
          <a:bodyPr>
            <a:normAutofit/>
          </a:bodyPr>
          <a:lstStyle/>
          <a:p>
            <a:pPr algn="r">
              <a:spcAft>
                <a:spcPts val="600"/>
              </a:spcAft>
            </a:pPr>
            <a:r>
              <a:rPr lang="en-IN" sz="1200" b="1">
                <a:solidFill>
                  <a:schemeClr val="bg1"/>
                </a:solidFill>
              </a:rPr>
              <a:t>Q</a:t>
            </a:r>
            <a:endParaRPr lang="en-US" sz="1200" b="1" dirty="0">
              <a:solidFill>
                <a:schemeClr val="bg1"/>
              </a:solidFill>
            </a:endParaRPr>
          </a:p>
          <a:p>
            <a:pPr algn="r">
              <a:spcAft>
                <a:spcPts val="600"/>
              </a:spcAft>
            </a:pPr>
            <a:endParaRPr lang="en-IN" sz="1200" b="1">
              <a:solidFill>
                <a:schemeClr val="bg1"/>
              </a:solidFill>
            </a:endParaRPr>
          </a:p>
          <a:p>
            <a:pPr algn="r">
              <a:spcAft>
                <a:spcPts val="600"/>
              </a:spcAft>
            </a:pPr>
            <a:endParaRPr lang="en-US" sz="1200" b="1" dirty="0">
              <a:solidFill>
                <a:schemeClr val="bg1"/>
              </a:solidFill>
            </a:endParaRPr>
          </a:p>
          <a:p>
            <a:pPr algn="r">
              <a:spcAft>
                <a:spcPts val="600"/>
              </a:spcAft>
            </a:pPr>
            <a:endParaRPr lang="en-US" sz="1200" b="1" dirty="0">
              <a:solidFill>
                <a:schemeClr val="bg1"/>
              </a:solidFill>
            </a:endParaRPr>
          </a:p>
        </p:txBody>
      </p:sp>
      <p:sp>
        <p:nvSpPr>
          <p:cNvPr id="4" name="TextBox 3">
            <a:extLst>
              <a:ext uri="{FF2B5EF4-FFF2-40B4-BE49-F238E27FC236}">
                <a16:creationId xmlns:a16="http://schemas.microsoft.com/office/drawing/2014/main" id="{E9517FEE-47AB-7848-9DE8-BABFE85C4EBE}"/>
              </a:ext>
            </a:extLst>
          </p:cNvPr>
          <p:cNvSpPr txBox="1"/>
          <p:nvPr/>
        </p:nvSpPr>
        <p:spPr>
          <a:xfrm>
            <a:off x="5301088" y="1946419"/>
            <a:ext cx="6525491" cy="287069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D2B7-CEFF-4C15-83EF-2D86B28D2F27}"/>
              </a:ext>
            </a:extLst>
          </p:cNvPr>
          <p:cNvSpPr>
            <a:spLocks noGrp="1"/>
          </p:cNvSpPr>
          <p:nvPr>
            <p:ph type="title"/>
          </p:nvPr>
        </p:nvSpPr>
        <p:spPr/>
        <p:txBody>
          <a:bodyPr>
            <a:normAutofit fontScale="90000"/>
          </a:bodyPr>
          <a:lstStyle/>
          <a:p>
            <a:r>
              <a:rPr lang="en-US" sz="4000" b="1" i="0" dirty="0">
                <a:solidFill>
                  <a:srgbClr val="444444"/>
                </a:solidFill>
                <a:effectLst/>
                <a:cs typeface="Arial" panose="020B0604020202020204" pitchFamily="34" charset="0"/>
              </a:rPr>
              <a:t>Step 3 –</a:t>
            </a:r>
            <a:r>
              <a:rPr lang="en-US" sz="4000" b="0" i="0" dirty="0">
                <a:solidFill>
                  <a:srgbClr val="444444"/>
                </a:solidFill>
                <a:effectLst/>
                <a:cs typeface="Arial" panose="020B0604020202020204" pitchFamily="34" charset="0"/>
              </a:rPr>
              <a:t> Detect the eyes from ROI and feed it to the classifier.</a:t>
            </a:r>
            <a:br>
              <a:rPr lang="en-US" sz="4000" b="0" i="0" dirty="0">
                <a:solidFill>
                  <a:srgbClr val="444444"/>
                </a:solidFill>
                <a:effectLst/>
                <a:cs typeface="Arial" panose="020B0604020202020204" pitchFamily="34" charset="0"/>
              </a:rPr>
            </a:br>
            <a:endParaRPr lang="en-US" dirty="0"/>
          </a:p>
        </p:txBody>
      </p:sp>
      <p:pic>
        <p:nvPicPr>
          <p:cNvPr id="4" name="Picture 3">
            <a:extLst>
              <a:ext uri="{FF2B5EF4-FFF2-40B4-BE49-F238E27FC236}">
                <a16:creationId xmlns:a16="http://schemas.microsoft.com/office/drawing/2014/main" id="{49AE4465-7A7F-4949-BA45-7951AF7953E0}"/>
              </a:ext>
            </a:extLst>
          </p:cNvPr>
          <p:cNvPicPr>
            <a:picLocks noChangeAspect="1"/>
          </p:cNvPicPr>
          <p:nvPr/>
        </p:nvPicPr>
        <p:blipFill>
          <a:blip r:embed="rId2"/>
          <a:stretch>
            <a:fillRect/>
          </a:stretch>
        </p:blipFill>
        <p:spPr>
          <a:xfrm>
            <a:off x="2431289" y="2093496"/>
            <a:ext cx="7329422" cy="3664711"/>
          </a:xfrm>
          <a:prstGeom prst="rect">
            <a:avLst/>
          </a:prstGeom>
          <a:ln>
            <a:noFill/>
          </a:ln>
          <a:effectLst>
            <a:softEdge rad="112500"/>
          </a:effectLst>
        </p:spPr>
      </p:pic>
    </p:spTree>
    <p:extLst>
      <p:ext uri="{BB962C8B-B14F-4D97-AF65-F5344CB8AC3E}">
        <p14:creationId xmlns:p14="http://schemas.microsoft.com/office/powerpoint/2010/main" val="249178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6BE4-41CB-48C8-BA1A-DF6BED94CE14}"/>
              </a:ext>
            </a:extLst>
          </p:cNvPr>
          <p:cNvSpPr>
            <a:spLocks noGrp="1"/>
          </p:cNvSpPr>
          <p:nvPr>
            <p:ph type="title"/>
          </p:nvPr>
        </p:nvSpPr>
        <p:spPr/>
        <p:txBody>
          <a:bodyPr>
            <a:normAutofit fontScale="90000"/>
          </a:bodyPr>
          <a:lstStyle/>
          <a:p>
            <a:r>
              <a:rPr lang="en-US" sz="4000" b="1" i="0" dirty="0">
                <a:solidFill>
                  <a:srgbClr val="444444"/>
                </a:solidFill>
                <a:effectLst/>
                <a:cs typeface="Arial" panose="020B0604020202020204" pitchFamily="34" charset="0"/>
              </a:rPr>
              <a:t>Step 4 –</a:t>
            </a:r>
            <a:r>
              <a:rPr lang="en-US" sz="4000" b="0" i="0" dirty="0">
                <a:solidFill>
                  <a:srgbClr val="444444"/>
                </a:solidFill>
                <a:effectLst/>
                <a:cs typeface="Arial" panose="020B0604020202020204" pitchFamily="34" charset="0"/>
              </a:rPr>
              <a:t> Classifier will categorize whether eyes are open or closed.</a:t>
            </a:r>
            <a:br>
              <a:rPr lang="en-US" sz="4000" b="0" i="0" dirty="0">
                <a:solidFill>
                  <a:srgbClr val="444444"/>
                </a:solidFill>
                <a:effectLst/>
                <a:cs typeface="Arial" panose="020B0604020202020204" pitchFamily="34" charset="0"/>
              </a:rPr>
            </a:br>
            <a:endParaRPr lang="en-US" dirty="0"/>
          </a:p>
        </p:txBody>
      </p:sp>
      <p:pic>
        <p:nvPicPr>
          <p:cNvPr id="4" name="Picture 3">
            <a:extLst>
              <a:ext uri="{FF2B5EF4-FFF2-40B4-BE49-F238E27FC236}">
                <a16:creationId xmlns:a16="http://schemas.microsoft.com/office/drawing/2014/main" id="{ECF615DD-5934-4DCD-82D7-04DAF83EA178}"/>
              </a:ext>
            </a:extLst>
          </p:cNvPr>
          <p:cNvPicPr>
            <a:picLocks noChangeAspect="1"/>
          </p:cNvPicPr>
          <p:nvPr/>
        </p:nvPicPr>
        <p:blipFill>
          <a:blip r:embed="rId2"/>
          <a:stretch>
            <a:fillRect/>
          </a:stretch>
        </p:blipFill>
        <p:spPr>
          <a:xfrm>
            <a:off x="1228725" y="1843338"/>
            <a:ext cx="9734550" cy="4133850"/>
          </a:xfrm>
          <a:prstGeom prst="rect">
            <a:avLst/>
          </a:prstGeom>
          <a:ln>
            <a:noFill/>
          </a:ln>
          <a:effectLst>
            <a:softEdge rad="112500"/>
          </a:effectLst>
        </p:spPr>
      </p:pic>
    </p:spTree>
    <p:extLst>
      <p:ext uri="{BB962C8B-B14F-4D97-AF65-F5344CB8AC3E}">
        <p14:creationId xmlns:p14="http://schemas.microsoft.com/office/powerpoint/2010/main" val="275083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51B8-5E5B-4293-8688-64BCEFCB43CA}"/>
              </a:ext>
            </a:extLst>
          </p:cNvPr>
          <p:cNvSpPr>
            <a:spLocks noGrp="1"/>
          </p:cNvSpPr>
          <p:nvPr>
            <p:ph type="title"/>
          </p:nvPr>
        </p:nvSpPr>
        <p:spPr/>
        <p:txBody>
          <a:bodyPr>
            <a:normAutofit fontScale="90000"/>
          </a:bodyPr>
          <a:lstStyle/>
          <a:p>
            <a:r>
              <a:rPr lang="en-US" sz="4000" b="1" i="0" dirty="0">
                <a:solidFill>
                  <a:srgbClr val="444444"/>
                </a:solidFill>
                <a:effectLst/>
                <a:cs typeface="Arial" panose="020B0604020202020204" pitchFamily="34" charset="0"/>
              </a:rPr>
              <a:t>Step 5 –</a:t>
            </a:r>
            <a:r>
              <a:rPr lang="en-US" sz="4000" b="0" i="0" dirty="0">
                <a:solidFill>
                  <a:srgbClr val="444444"/>
                </a:solidFill>
                <a:effectLst/>
                <a:cs typeface="Arial" panose="020B0604020202020204" pitchFamily="34" charset="0"/>
              </a:rPr>
              <a:t> Calculate score to check whether the person is drowsy.</a:t>
            </a:r>
            <a:br>
              <a:rPr lang="en-US" sz="4000" b="0" i="0" dirty="0">
                <a:solidFill>
                  <a:srgbClr val="444444"/>
                </a:solidFill>
                <a:effectLst/>
                <a:cs typeface="Arial" panose="020B0604020202020204" pitchFamily="34" charset="0"/>
              </a:rPr>
            </a:br>
            <a:endParaRPr lang="en-US" dirty="0"/>
          </a:p>
        </p:txBody>
      </p:sp>
      <p:pic>
        <p:nvPicPr>
          <p:cNvPr id="6" name="Picture 5">
            <a:extLst>
              <a:ext uri="{FF2B5EF4-FFF2-40B4-BE49-F238E27FC236}">
                <a16:creationId xmlns:a16="http://schemas.microsoft.com/office/drawing/2014/main" id="{301BD4E4-5321-4AB4-B7FA-992444A7F246}"/>
              </a:ext>
            </a:extLst>
          </p:cNvPr>
          <p:cNvPicPr>
            <a:picLocks noChangeAspect="1"/>
          </p:cNvPicPr>
          <p:nvPr/>
        </p:nvPicPr>
        <p:blipFill>
          <a:blip r:embed="rId2"/>
          <a:stretch>
            <a:fillRect/>
          </a:stretch>
        </p:blipFill>
        <p:spPr>
          <a:xfrm>
            <a:off x="7370223" y="1934296"/>
            <a:ext cx="3257550" cy="1899266"/>
          </a:xfrm>
          <a:prstGeom prst="rect">
            <a:avLst/>
          </a:prstGeom>
          <a:ln>
            <a:noFill/>
          </a:ln>
          <a:effectLst>
            <a:softEdge rad="112500"/>
          </a:effectLst>
        </p:spPr>
      </p:pic>
      <p:pic>
        <p:nvPicPr>
          <p:cNvPr id="8" name="Picture 7">
            <a:extLst>
              <a:ext uri="{FF2B5EF4-FFF2-40B4-BE49-F238E27FC236}">
                <a16:creationId xmlns:a16="http://schemas.microsoft.com/office/drawing/2014/main" id="{A3B7FD8A-1900-44D2-A179-1A98116DD52A}"/>
              </a:ext>
            </a:extLst>
          </p:cNvPr>
          <p:cNvPicPr>
            <a:picLocks noChangeAspect="1"/>
          </p:cNvPicPr>
          <p:nvPr/>
        </p:nvPicPr>
        <p:blipFill>
          <a:blip r:embed="rId3"/>
          <a:stretch>
            <a:fillRect/>
          </a:stretch>
        </p:blipFill>
        <p:spPr>
          <a:xfrm>
            <a:off x="1180730" y="1934296"/>
            <a:ext cx="3376473" cy="1899266"/>
          </a:xfrm>
          <a:prstGeom prst="rect">
            <a:avLst/>
          </a:prstGeom>
          <a:ln>
            <a:noFill/>
          </a:ln>
          <a:effectLst>
            <a:softEdge rad="112500"/>
          </a:effectLst>
        </p:spPr>
      </p:pic>
      <p:pic>
        <p:nvPicPr>
          <p:cNvPr id="10" name="Picture 9">
            <a:extLst>
              <a:ext uri="{FF2B5EF4-FFF2-40B4-BE49-F238E27FC236}">
                <a16:creationId xmlns:a16="http://schemas.microsoft.com/office/drawing/2014/main" id="{1807A8C2-D61F-4518-AC37-F6F701CEE523}"/>
              </a:ext>
            </a:extLst>
          </p:cNvPr>
          <p:cNvPicPr>
            <a:picLocks noChangeAspect="1"/>
          </p:cNvPicPr>
          <p:nvPr/>
        </p:nvPicPr>
        <p:blipFill>
          <a:blip r:embed="rId4"/>
          <a:stretch>
            <a:fillRect/>
          </a:stretch>
        </p:blipFill>
        <p:spPr>
          <a:xfrm>
            <a:off x="4235526" y="4205447"/>
            <a:ext cx="3134140" cy="1997681"/>
          </a:xfrm>
          <a:prstGeom prst="rect">
            <a:avLst/>
          </a:prstGeom>
          <a:ln>
            <a:noFill/>
          </a:ln>
          <a:effectLst>
            <a:softEdge rad="112500"/>
          </a:effectLst>
        </p:spPr>
      </p:pic>
      <p:sp>
        <p:nvSpPr>
          <p:cNvPr id="12" name="TextBox 11">
            <a:extLst>
              <a:ext uri="{FF2B5EF4-FFF2-40B4-BE49-F238E27FC236}">
                <a16:creationId xmlns:a16="http://schemas.microsoft.com/office/drawing/2014/main" id="{4B915FF0-EC9D-44C1-B3FE-0992AF5D04D0}"/>
              </a:ext>
            </a:extLst>
          </p:cNvPr>
          <p:cNvSpPr txBox="1"/>
          <p:nvPr/>
        </p:nvSpPr>
        <p:spPr>
          <a:xfrm>
            <a:off x="816746" y="2157274"/>
            <a:ext cx="250054" cy="369332"/>
          </a:xfrm>
          <a:prstGeom prst="rect">
            <a:avLst/>
          </a:prstGeom>
          <a:noFill/>
        </p:spPr>
        <p:txBody>
          <a:bodyPr wrap="square" rtlCol="0">
            <a:spAutoFit/>
          </a:bodyPr>
          <a:lstStyle/>
          <a:p>
            <a:r>
              <a:rPr lang="en-US" dirty="0"/>
              <a:t>1</a:t>
            </a:r>
          </a:p>
        </p:txBody>
      </p:sp>
      <p:sp>
        <p:nvSpPr>
          <p:cNvPr id="13" name="TextBox 12">
            <a:extLst>
              <a:ext uri="{FF2B5EF4-FFF2-40B4-BE49-F238E27FC236}">
                <a16:creationId xmlns:a16="http://schemas.microsoft.com/office/drawing/2014/main" id="{5CBE1DB6-6674-4E42-A08A-56B33B799B7E}"/>
              </a:ext>
            </a:extLst>
          </p:cNvPr>
          <p:cNvSpPr txBox="1"/>
          <p:nvPr/>
        </p:nvSpPr>
        <p:spPr>
          <a:xfrm>
            <a:off x="6676008" y="2157274"/>
            <a:ext cx="266330" cy="369332"/>
          </a:xfrm>
          <a:prstGeom prst="rect">
            <a:avLst/>
          </a:prstGeom>
          <a:noFill/>
        </p:spPr>
        <p:txBody>
          <a:bodyPr wrap="square" rtlCol="0">
            <a:spAutoFit/>
          </a:bodyPr>
          <a:lstStyle/>
          <a:p>
            <a:r>
              <a:rPr lang="en-US" dirty="0"/>
              <a:t>2</a:t>
            </a:r>
          </a:p>
        </p:txBody>
      </p:sp>
      <p:sp>
        <p:nvSpPr>
          <p:cNvPr id="14" name="TextBox 13">
            <a:extLst>
              <a:ext uri="{FF2B5EF4-FFF2-40B4-BE49-F238E27FC236}">
                <a16:creationId xmlns:a16="http://schemas.microsoft.com/office/drawing/2014/main" id="{1DF8020C-2177-4B42-BC3F-EAFCB182868D}"/>
              </a:ext>
            </a:extLst>
          </p:cNvPr>
          <p:cNvSpPr txBox="1"/>
          <p:nvPr/>
        </p:nvSpPr>
        <p:spPr>
          <a:xfrm>
            <a:off x="3417903" y="4643021"/>
            <a:ext cx="337351"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9571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How this works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63514859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81D7-96A4-4CF2-A5AB-16074FCD9DA6}"/>
              </a:ext>
            </a:extLst>
          </p:cNvPr>
          <p:cNvSpPr>
            <a:spLocks noGrp="1"/>
          </p:cNvSpPr>
          <p:nvPr>
            <p:ph type="title"/>
          </p:nvPr>
        </p:nvSpPr>
        <p:spPr/>
        <p:txBody>
          <a:bodyPr/>
          <a:lstStyle/>
          <a:p>
            <a:r>
              <a:rPr lang="en-US" dirty="0"/>
              <a:t>Methodology</a:t>
            </a:r>
          </a:p>
        </p:txBody>
      </p:sp>
      <p:graphicFrame>
        <p:nvGraphicFramePr>
          <p:cNvPr id="6" name="Content Placeholder 5">
            <a:extLst>
              <a:ext uri="{FF2B5EF4-FFF2-40B4-BE49-F238E27FC236}">
                <a16:creationId xmlns:a16="http://schemas.microsoft.com/office/drawing/2014/main" id="{69B1EFF8-57DA-4A3E-9A5D-B4A91CF5E4D3}"/>
              </a:ext>
            </a:extLst>
          </p:cNvPr>
          <p:cNvGraphicFramePr>
            <a:graphicFrameLocks noGrp="1"/>
          </p:cNvGraphicFramePr>
          <p:nvPr>
            <p:ph idx="1"/>
            <p:extLst>
              <p:ext uri="{D42A27DB-BD31-4B8C-83A1-F6EECF244321}">
                <p14:modId xmlns:p14="http://schemas.microsoft.com/office/powerpoint/2010/main" val="3230134501"/>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699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38D215-827C-488E-94B5-A47C5A66CDF6}"/>
              </a:ext>
            </a:extLst>
          </p:cNvPr>
          <p:cNvSpPr>
            <a:spLocks noGrp="1"/>
          </p:cNvSpPr>
          <p:nvPr>
            <p:ph type="body" idx="1"/>
          </p:nvPr>
        </p:nvSpPr>
        <p:spPr>
          <a:xfrm>
            <a:off x="1140870" y="907540"/>
            <a:ext cx="4663440" cy="640080"/>
          </a:xfrm>
        </p:spPr>
        <p:txBody>
          <a:bodyPr/>
          <a:lstStyle/>
          <a:p>
            <a:r>
              <a:rPr lang="en-US" dirty="0"/>
              <a:t>Advantages</a:t>
            </a:r>
          </a:p>
        </p:txBody>
      </p:sp>
      <p:sp>
        <p:nvSpPr>
          <p:cNvPr id="4" name="Content Placeholder 3">
            <a:extLst>
              <a:ext uri="{FF2B5EF4-FFF2-40B4-BE49-F238E27FC236}">
                <a16:creationId xmlns:a16="http://schemas.microsoft.com/office/drawing/2014/main" id="{56F4AC93-CA23-45C8-BD2B-2099FF0C8DA9}"/>
              </a:ext>
            </a:extLst>
          </p:cNvPr>
          <p:cNvSpPr>
            <a:spLocks noGrp="1"/>
          </p:cNvSpPr>
          <p:nvPr>
            <p:ph sz="half" idx="2"/>
          </p:nvPr>
        </p:nvSpPr>
        <p:spPr>
          <a:xfrm>
            <a:off x="1140870" y="1864312"/>
            <a:ext cx="4592418" cy="4091986"/>
          </a:xfrm>
        </p:spPr>
        <p:txBody>
          <a:bodyPr>
            <a:normAutofit/>
          </a:bodyPr>
          <a:lstStyle/>
          <a:p>
            <a:r>
              <a:rPr lang="en-US" sz="1600" dirty="0"/>
              <a:t>It does not get affected by noise.</a:t>
            </a:r>
          </a:p>
          <a:p>
            <a:r>
              <a:rPr lang="en-US" sz="1600" dirty="0"/>
              <a:t>It is simple and wire free system so it does not hamper driving.</a:t>
            </a:r>
          </a:p>
          <a:p>
            <a:r>
              <a:rPr lang="en-US" sz="1600" dirty="0"/>
              <a:t>It is user friendly and real time application</a:t>
            </a:r>
          </a:p>
          <a:p>
            <a:r>
              <a:rPr lang="en-US" sz="1600" dirty="0"/>
              <a:t>Feasible for any kind of driving</a:t>
            </a:r>
            <a:br>
              <a:rPr lang="en-US" sz="1600" dirty="0"/>
            </a:br>
            <a:r>
              <a:rPr lang="en-US" sz="1600" dirty="0"/>
              <a:t>(airways, roadways etc.)</a:t>
            </a:r>
          </a:p>
          <a:p>
            <a:pPr marL="0" indent="0">
              <a:buNone/>
            </a:pPr>
            <a:endParaRPr lang="en-US" sz="1600" dirty="0"/>
          </a:p>
          <a:p>
            <a:pPr marL="0" indent="0">
              <a:buNone/>
            </a:pPr>
            <a:r>
              <a:rPr lang="en-US" sz="2400" b="1" dirty="0">
                <a:latin typeface="+mj-lt"/>
              </a:rPr>
              <a:t>Application</a:t>
            </a:r>
          </a:p>
          <a:p>
            <a:pPr marL="0" indent="0">
              <a:buNone/>
            </a:pPr>
            <a:r>
              <a:rPr lang="en-US" sz="1600" dirty="0"/>
              <a:t>Real time tracking application.</a:t>
            </a:r>
          </a:p>
          <a:p>
            <a:pPr marL="0" indent="0">
              <a:buNone/>
            </a:pPr>
            <a:r>
              <a:rPr lang="en-US" sz="1600" dirty="0"/>
              <a:t>Classification of small particles.</a:t>
            </a:r>
          </a:p>
        </p:txBody>
      </p:sp>
      <p:sp>
        <p:nvSpPr>
          <p:cNvPr id="5" name="Text Placeholder 4">
            <a:extLst>
              <a:ext uri="{FF2B5EF4-FFF2-40B4-BE49-F238E27FC236}">
                <a16:creationId xmlns:a16="http://schemas.microsoft.com/office/drawing/2014/main" id="{37E25266-43B4-4714-ABA4-740BC131C909}"/>
              </a:ext>
            </a:extLst>
          </p:cNvPr>
          <p:cNvSpPr>
            <a:spLocks noGrp="1"/>
          </p:cNvSpPr>
          <p:nvPr>
            <p:ph type="body" sz="quarter" idx="3"/>
          </p:nvPr>
        </p:nvSpPr>
        <p:spPr>
          <a:xfrm>
            <a:off x="6387690" y="907540"/>
            <a:ext cx="4663440" cy="640080"/>
          </a:xfrm>
        </p:spPr>
        <p:txBody>
          <a:bodyPr/>
          <a:lstStyle/>
          <a:p>
            <a:r>
              <a:rPr lang="en-US" dirty="0"/>
              <a:t>Disadvantages</a:t>
            </a:r>
          </a:p>
        </p:txBody>
      </p:sp>
      <p:sp>
        <p:nvSpPr>
          <p:cNvPr id="6" name="Content Placeholder 5">
            <a:extLst>
              <a:ext uri="{FF2B5EF4-FFF2-40B4-BE49-F238E27FC236}">
                <a16:creationId xmlns:a16="http://schemas.microsoft.com/office/drawing/2014/main" id="{2597B757-BE2B-4B18-820F-97C5A3393F4E}"/>
              </a:ext>
            </a:extLst>
          </p:cNvPr>
          <p:cNvSpPr>
            <a:spLocks noGrp="1"/>
          </p:cNvSpPr>
          <p:nvPr>
            <p:ph sz="quarter" idx="4"/>
          </p:nvPr>
        </p:nvSpPr>
        <p:spPr>
          <a:xfrm>
            <a:off x="6458712" y="1864313"/>
            <a:ext cx="4663440" cy="4092668"/>
          </a:xfrm>
        </p:spPr>
        <p:txBody>
          <a:bodyPr>
            <a:normAutofit/>
          </a:bodyPr>
          <a:lstStyle/>
          <a:p>
            <a:r>
              <a:rPr lang="en-US" sz="1600" dirty="0">
                <a:cs typeface="Arial" panose="020B0604020202020204" pitchFamily="34" charset="0"/>
              </a:rPr>
              <a:t>T</a:t>
            </a:r>
            <a:r>
              <a:rPr lang="en-US" sz="1600" b="0" i="0" dirty="0">
                <a:effectLst/>
                <a:cs typeface="Arial" panose="020B0604020202020204" pitchFamily="34" charset="0"/>
              </a:rPr>
              <a:t>he size area of eye might vary from one person to another. Someone may have small eyes and looks like it is sleepy but some are not.</a:t>
            </a:r>
          </a:p>
          <a:p>
            <a:r>
              <a:rPr lang="en-US" sz="1600" dirty="0">
                <a:cs typeface="Arial" panose="020B0604020202020204" pitchFamily="34" charset="0"/>
              </a:rPr>
              <a:t>I</a:t>
            </a:r>
            <a:r>
              <a:rPr lang="en-US" sz="1600" b="0" i="0" dirty="0">
                <a:effectLst/>
                <a:cs typeface="Arial" panose="020B0604020202020204" pitchFamily="34" charset="0"/>
              </a:rPr>
              <a:t>f the person is wearing glasses, there is obstacle to detect eye region.</a:t>
            </a:r>
          </a:p>
          <a:p>
            <a:r>
              <a:rPr lang="en-US" sz="1600" b="0" i="0" dirty="0">
                <a:effectLst/>
                <a:cs typeface="Arial" panose="020B0604020202020204" pitchFamily="34" charset="0"/>
              </a:rPr>
              <a:t>The images that being captured must be in certain range from the camera because when the distance is far from the camera, the images are blurred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4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B62A-81F5-4EBD-8340-5124CD6FBB6C}"/>
              </a:ext>
            </a:extLst>
          </p:cNvPr>
          <p:cNvSpPr>
            <a:spLocks noGrp="1"/>
          </p:cNvSpPr>
          <p:nvPr>
            <p:ph type="ctrTitle"/>
          </p:nvPr>
        </p:nvSpPr>
        <p:spPr/>
        <p:txBody>
          <a:bodyPr/>
          <a:lstStyle/>
          <a:p>
            <a:r>
              <a:rPr lang="en-US" dirty="0"/>
              <a:t>thankyou</a:t>
            </a:r>
          </a:p>
        </p:txBody>
      </p:sp>
      <p:sp>
        <p:nvSpPr>
          <p:cNvPr id="3" name="Subtitle 2">
            <a:extLst>
              <a:ext uri="{FF2B5EF4-FFF2-40B4-BE49-F238E27FC236}">
                <a16:creationId xmlns:a16="http://schemas.microsoft.com/office/drawing/2014/main" id="{03364FC6-00B5-4EFC-849D-6E603C945318}"/>
              </a:ext>
            </a:extLst>
          </p:cNvPr>
          <p:cNvSpPr>
            <a:spLocks noGrp="1"/>
          </p:cNvSpPr>
          <p:nvPr>
            <p:ph type="subTitle" idx="1"/>
          </p:nvPr>
        </p:nvSpPr>
        <p:spPr/>
        <p:txBody>
          <a:bodyPr/>
          <a:lstStyle/>
          <a:p>
            <a:r>
              <a:rPr lang="en-US" dirty="0"/>
              <a:t>Have a nice day ahead.</a:t>
            </a:r>
          </a:p>
        </p:txBody>
      </p:sp>
    </p:spTree>
    <p:extLst>
      <p:ext uri="{BB962C8B-B14F-4D97-AF65-F5344CB8AC3E}">
        <p14:creationId xmlns:p14="http://schemas.microsoft.com/office/powerpoint/2010/main" val="415671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B9BD-4363-483A-B6EB-4F04A44C358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99AAC1-866B-455C-B0CB-990E33C85808}"/>
              </a:ext>
            </a:extLst>
          </p:cNvPr>
          <p:cNvSpPr>
            <a:spLocks noGrp="1"/>
          </p:cNvSpPr>
          <p:nvPr>
            <p:ph idx="1"/>
          </p:nvPr>
        </p:nvSpPr>
        <p:spPr/>
        <p:txBody>
          <a:bodyPr/>
          <a:lstStyle/>
          <a:p>
            <a:pPr algn="just" fontAlgn="base"/>
            <a:r>
              <a:rPr lang="en-US" sz="1600" b="0" i="0" dirty="0">
                <a:effectLst/>
              </a:rPr>
              <a:t>A countless number of people drive on the highway day and night. Taxi drivers, bus drivers, truck drivers and people traveling long-distance suffer from lack of sleep. Due to which it becomes very dangerous to drive when feeling sleepy.</a:t>
            </a:r>
          </a:p>
          <a:p>
            <a:pPr algn="just" fontAlgn="base"/>
            <a:r>
              <a:rPr lang="en-US" sz="1600" b="0" i="0" dirty="0">
                <a:effectLst/>
              </a:rPr>
              <a:t>The majority of accidents happen due to the drowsiness of the driver. So, to prevent these accidents we will build a system using Python, OpenCV, and Keras which will alert the driver when he feels sleepy.</a:t>
            </a:r>
          </a:p>
          <a:p>
            <a:pPr algn="just"/>
            <a:endParaRPr lang="en-US" dirty="0"/>
          </a:p>
        </p:txBody>
      </p:sp>
      <p:pic>
        <p:nvPicPr>
          <p:cNvPr id="5" name="Picture 4">
            <a:extLst>
              <a:ext uri="{FF2B5EF4-FFF2-40B4-BE49-F238E27FC236}">
                <a16:creationId xmlns:a16="http://schemas.microsoft.com/office/drawing/2014/main" id="{BD395816-078C-4EEC-824F-ECFB5E39DB77}"/>
              </a:ext>
            </a:extLst>
          </p:cNvPr>
          <p:cNvPicPr>
            <a:picLocks noChangeAspect="1"/>
          </p:cNvPicPr>
          <p:nvPr/>
        </p:nvPicPr>
        <p:blipFill>
          <a:blip r:embed="rId2"/>
          <a:stretch>
            <a:fillRect/>
          </a:stretch>
        </p:blipFill>
        <p:spPr>
          <a:xfrm>
            <a:off x="7189433" y="3827801"/>
            <a:ext cx="3935767" cy="2213869"/>
          </a:xfrm>
          <a:prstGeom prst="rect">
            <a:avLst/>
          </a:prstGeom>
          <a:ln>
            <a:noFill/>
          </a:ln>
          <a:effectLst>
            <a:softEdge rad="112500"/>
          </a:effectLst>
        </p:spPr>
      </p:pic>
    </p:spTree>
    <p:extLst>
      <p:ext uri="{BB962C8B-B14F-4D97-AF65-F5344CB8AC3E}">
        <p14:creationId xmlns:p14="http://schemas.microsoft.com/office/powerpoint/2010/main" val="65905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5E39-DB92-427F-B36A-895831D45574}"/>
              </a:ext>
            </a:extLst>
          </p:cNvPr>
          <p:cNvSpPr>
            <a:spLocks noGrp="1"/>
          </p:cNvSpPr>
          <p:nvPr>
            <p:ph type="title"/>
          </p:nvPr>
        </p:nvSpPr>
        <p:spPr>
          <a:xfrm>
            <a:off x="1066800" y="402896"/>
            <a:ext cx="10058400" cy="1371600"/>
          </a:xfrm>
        </p:spPr>
        <p:txBody>
          <a:bodyPr/>
          <a:lstStyle/>
          <a:p>
            <a:r>
              <a:rPr lang="en-US" dirty="0"/>
              <a:t>Abstract</a:t>
            </a:r>
          </a:p>
        </p:txBody>
      </p:sp>
      <p:sp>
        <p:nvSpPr>
          <p:cNvPr id="3" name="Content Placeholder 2">
            <a:extLst>
              <a:ext uri="{FF2B5EF4-FFF2-40B4-BE49-F238E27FC236}">
                <a16:creationId xmlns:a16="http://schemas.microsoft.com/office/drawing/2014/main" id="{CA06904C-109A-447E-80E4-1ADA1FA0814B}"/>
              </a:ext>
            </a:extLst>
          </p:cNvPr>
          <p:cNvSpPr>
            <a:spLocks noGrp="1"/>
          </p:cNvSpPr>
          <p:nvPr>
            <p:ph idx="1"/>
          </p:nvPr>
        </p:nvSpPr>
        <p:spPr>
          <a:xfrm>
            <a:off x="1066800" y="1694748"/>
            <a:ext cx="10058400" cy="3849624"/>
          </a:xfrm>
        </p:spPr>
        <p:txBody>
          <a:bodyPr>
            <a:noAutofit/>
          </a:bodyPr>
          <a:lstStyle/>
          <a:p>
            <a:pPr marL="0" marR="0" indent="0" algn="just">
              <a:lnSpc>
                <a:spcPct val="107000"/>
              </a:lnSpc>
              <a:spcBef>
                <a:spcPts val="0"/>
              </a:spcBef>
              <a:spcAft>
                <a:spcPts val="0"/>
              </a:spcAft>
              <a:buNone/>
            </a:pPr>
            <a:r>
              <a:rPr lang="en-IN" sz="1600" dirty="0">
                <a:effectLst/>
                <a:ea typeface="Times New Roman" panose="02020603050405020304" pitchFamily="18" charset="0"/>
                <a:cs typeface="Arial" panose="020B0604020202020204" pitchFamily="34" charset="0"/>
              </a:rPr>
              <a:t>One kind of carelessness is not admitting when we are too tired to drive. In order to monitor and prevent a destructive outcome from such negligence, many researchers have written research papers on driver drowsiness detection systems. But at times, some of the points and observations made by the system are not accurate enough. </a:t>
            </a:r>
            <a:endParaRPr lang="en-US" sz="16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0"/>
              </a:spcAft>
              <a:buNone/>
            </a:pPr>
            <a:r>
              <a:rPr lang="en-IN" sz="1600" dirty="0">
                <a:effectLst/>
                <a:ea typeface="Times New Roman" panose="02020603050405020304" pitchFamily="18" charset="0"/>
                <a:cs typeface="Arial" panose="020B0604020202020204" pitchFamily="34" charset="0"/>
              </a:rPr>
              <a:t>Hence, to provide data and another perspective on the problem at hand, in order to improve their implementations and to further optimize the solution, this project we will make. </a:t>
            </a:r>
            <a:endParaRPr lang="en-US" sz="16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IN" sz="1600" dirty="0">
                <a:effectLst/>
                <a:ea typeface="Calibri" panose="020F0502020204030204" pitchFamily="34" charset="0"/>
                <a:cs typeface="Arial" panose="020B0604020202020204" pitchFamily="34" charset="0"/>
              </a:rPr>
              <a:t> </a:t>
            </a:r>
            <a:endParaRPr lang="en-US" sz="16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IN" sz="1600" dirty="0">
                <a:effectLst/>
                <a:ea typeface="Calibri" panose="020F0502020204030204" pitchFamily="34" charset="0"/>
                <a:cs typeface="Arial" panose="020B0604020202020204" pitchFamily="34" charset="0"/>
              </a:rPr>
              <a:t>This project will describe on how to detect the eyes and mouth in a video recorded. In the video, a participant will drive the driving simulation system and a webcam will be place in front of the driving simulator. The video will be recorded using the webcam to see the transition from awake to fatigue and finally, drowsy. The designed system deals with detecting the face area of the image captured from the video.</a:t>
            </a:r>
            <a:endParaRPr lang="en-US" sz="1600" dirty="0">
              <a:effectLst/>
              <a:ea typeface="Calibri" panose="020F0502020204030204" pitchFamily="34" charset="0"/>
              <a:cs typeface="Arial" panose="020B0604020202020204" pitchFamily="34" charset="0"/>
            </a:endParaRPr>
          </a:p>
          <a:p>
            <a:pPr marL="0" marR="0" indent="0" algn="just">
              <a:lnSpc>
                <a:spcPct val="107000"/>
              </a:lnSpc>
              <a:spcBef>
                <a:spcPts val="0"/>
              </a:spcBef>
              <a:spcAft>
                <a:spcPts val="800"/>
              </a:spcAft>
              <a:buNone/>
            </a:pPr>
            <a:r>
              <a:rPr lang="en-IN" sz="1600" dirty="0">
                <a:effectLst/>
                <a:ea typeface="Calibri" panose="020F0502020204030204" pitchFamily="34" charset="0"/>
                <a:cs typeface="Arial" panose="020B0604020202020204" pitchFamily="34" charset="0"/>
              </a:rPr>
              <a:t>From there, locating the eyes and mouth can be performed. Once the eyes are located, measuring the intensity changes in the eye area determine the eyes are open or closed.</a:t>
            </a:r>
            <a:endParaRPr lang="en-US" sz="1600" dirty="0">
              <a:effectLst/>
              <a:ea typeface="Calibri" panose="020F0502020204030204" pitchFamily="34" charset="0"/>
              <a:cs typeface="Arial" panose="020B0604020202020204" pitchFamily="34" charset="0"/>
            </a:endParaRPr>
          </a:p>
          <a:p>
            <a:pPr marL="0" indent="0" algn="just">
              <a:buNone/>
            </a:pPr>
            <a:r>
              <a:rPr lang="en-IN" sz="1600" dirty="0">
                <a:effectLst/>
                <a:ea typeface="Calibri" panose="020F0502020204030204" pitchFamily="34" charset="0"/>
                <a:cs typeface="Arial" panose="020B0604020202020204" pitchFamily="34" charset="0"/>
              </a:rPr>
              <a:t>If the eyes are found closed for 15 score, it is confirming that the driver is in drowsiness condition</a:t>
            </a:r>
            <a:endParaRPr lang="en-US" sz="1600" dirty="0">
              <a:cs typeface="Arial" panose="020B0604020202020204" pitchFamily="34" charset="0"/>
            </a:endParaRPr>
          </a:p>
        </p:txBody>
      </p:sp>
    </p:spTree>
    <p:extLst>
      <p:ext uri="{BB962C8B-B14F-4D97-AF65-F5344CB8AC3E}">
        <p14:creationId xmlns:p14="http://schemas.microsoft.com/office/powerpoint/2010/main" val="124338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4165-AB7B-48BA-9D70-AD0909234001}"/>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37131B4F-A582-42C2-9E5A-6875AC5E335B}"/>
              </a:ext>
            </a:extLst>
          </p:cNvPr>
          <p:cNvSpPr>
            <a:spLocks noGrp="1"/>
          </p:cNvSpPr>
          <p:nvPr>
            <p:ph idx="1"/>
          </p:nvPr>
        </p:nvSpPr>
        <p:spPr/>
        <p:txBody>
          <a:bodyPr>
            <a:normAutofit/>
          </a:bodyPr>
          <a:lstStyle/>
          <a:p>
            <a:pPr algn="just"/>
            <a:r>
              <a:rPr lang="en-US" sz="1600" b="0" i="0" dirty="0">
                <a:effectLst/>
              </a:rPr>
              <a:t>There are many previous researches regarding driver drowsiness detection system that can be used as a reference to develop a real-time system on detecting drowsiness for drivers. There is also several method which use different approaches to detect the drowsiness signs.</a:t>
            </a:r>
          </a:p>
          <a:p>
            <a:pPr algn="just"/>
            <a:r>
              <a:rPr lang="en-US" sz="1600" b="0" i="0" dirty="0">
                <a:effectLst/>
              </a:rPr>
              <a:t>One of them is Electroencephalography (EEG) for Drowsiness Detection.</a:t>
            </a:r>
          </a:p>
          <a:p>
            <a:pPr algn="just"/>
            <a:r>
              <a:rPr lang="en-US" sz="1600" b="0" i="0" dirty="0">
                <a:effectLst/>
              </a:rPr>
              <a:t>Electroencephalography (EEG) is a method that measures the brain electrical activity.</a:t>
            </a:r>
          </a:p>
          <a:p>
            <a:pPr algn="just"/>
            <a:r>
              <a:rPr lang="en-US" sz="1600" b="0" i="0" dirty="0">
                <a:effectLst/>
              </a:rPr>
              <a:t>It can be used to measure the heartbeat, eye blink and even major physical</a:t>
            </a:r>
            <a:br>
              <a:rPr lang="en-US" sz="1600" b="0" i="0" dirty="0">
                <a:effectLst/>
              </a:rPr>
            </a:br>
            <a:r>
              <a:rPr lang="en-US" sz="1600" b="0" i="0" dirty="0">
                <a:effectLst/>
              </a:rPr>
              <a:t> movement such as head movement.</a:t>
            </a:r>
          </a:p>
          <a:p>
            <a:pPr algn="just"/>
            <a:r>
              <a:rPr lang="en-US" sz="1600" b="0" i="0" dirty="0">
                <a:effectLst/>
              </a:rPr>
              <a:t>It uses a special hardware that place sensors around the top of the head area</a:t>
            </a:r>
          </a:p>
          <a:p>
            <a:pPr marL="0" indent="0" algn="just">
              <a:buNone/>
            </a:pPr>
            <a:r>
              <a:rPr lang="en-US" sz="1600" b="0" i="0" dirty="0">
                <a:effectLst/>
              </a:rPr>
              <a:t>    to sense any electrical brain activity.</a:t>
            </a:r>
          </a:p>
          <a:p>
            <a:pPr marL="0" indent="0" algn="just">
              <a:buNone/>
            </a:pPr>
            <a:endParaRPr lang="en-US" sz="1600" b="0" i="0" dirty="0">
              <a:effectLst/>
            </a:endParaRPr>
          </a:p>
          <a:p>
            <a:pPr algn="just"/>
            <a:endParaRPr lang="en-US" sz="1600" b="0" i="0" dirty="0">
              <a:effectLst/>
            </a:endParaRPr>
          </a:p>
          <a:p>
            <a:pPr algn="just"/>
            <a:endParaRPr lang="en-US" sz="1600" dirty="0"/>
          </a:p>
        </p:txBody>
      </p:sp>
      <p:pic>
        <p:nvPicPr>
          <p:cNvPr id="5" name="Picture 4">
            <a:extLst>
              <a:ext uri="{FF2B5EF4-FFF2-40B4-BE49-F238E27FC236}">
                <a16:creationId xmlns:a16="http://schemas.microsoft.com/office/drawing/2014/main" id="{74C1EF64-F7EE-4BB0-918C-B26261541DB7}"/>
              </a:ext>
            </a:extLst>
          </p:cNvPr>
          <p:cNvPicPr>
            <a:picLocks noChangeAspect="1"/>
          </p:cNvPicPr>
          <p:nvPr/>
        </p:nvPicPr>
        <p:blipFill>
          <a:blip r:embed="rId2"/>
          <a:stretch>
            <a:fillRect/>
          </a:stretch>
        </p:blipFill>
        <p:spPr>
          <a:xfrm>
            <a:off x="7928468" y="3844032"/>
            <a:ext cx="3085646" cy="2058908"/>
          </a:xfrm>
          <a:prstGeom prst="rect">
            <a:avLst/>
          </a:prstGeom>
        </p:spPr>
      </p:pic>
    </p:spTree>
    <p:extLst>
      <p:ext uri="{BB962C8B-B14F-4D97-AF65-F5344CB8AC3E}">
        <p14:creationId xmlns:p14="http://schemas.microsoft.com/office/powerpoint/2010/main" val="146535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2D28-7969-413F-8174-36F46C5C2336}"/>
              </a:ext>
            </a:extLst>
          </p:cNvPr>
          <p:cNvSpPr>
            <a:spLocks noGrp="1"/>
          </p:cNvSpPr>
          <p:nvPr>
            <p:ph type="title"/>
          </p:nvPr>
        </p:nvSpPr>
        <p:spPr/>
        <p:txBody>
          <a:bodyPr/>
          <a:lstStyle/>
          <a:p>
            <a:r>
              <a:rPr lang="en-US" dirty="0"/>
              <a:t>Problems with EEG system</a:t>
            </a:r>
          </a:p>
        </p:txBody>
      </p:sp>
      <p:sp>
        <p:nvSpPr>
          <p:cNvPr id="3" name="Content Placeholder 2">
            <a:extLst>
              <a:ext uri="{FF2B5EF4-FFF2-40B4-BE49-F238E27FC236}">
                <a16:creationId xmlns:a16="http://schemas.microsoft.com/office/drawing/2014/main" id="{464033D1-F82C-405F-9B73-F5BA990086D8}"/>
              </a:ext>
            </a:extLst>
          </p:cNvPr>
          <p:cNvSpPr>
            <a:spLocks noGrp="1"/>
          </p:cNvSpPr>
          <p:nvPr>
            <p:ph idx="1"/>
          </p:nvPr>
        </p:nvSpPr>
        <p:spPr/>
        <p:txBody>
          <a:bodyPr>
            <a:normAutofit/>
          </a:bodyPr>
          <a:lstStyle/>
          <a:p>
            <a:pPr algn="just"/>
            <a:r>
              <a:rPr lang="en-US" sz="1600" dirty="0"/>
              <a:t>I</a:t>
            </a:r>
            <a:r>
              <a:rPr lang="en-US" sz="1600" b="0" i="0" dirty="0">
                <a:effectLst/>
              </a:rPr>
              <a:t>t is very sensitive to noise around the sensors. For example, when the person is doing the EEG experiment, the surrounding area must be completely silent. The noise will interfere with the sensors that detect the brain activity.</a:t>
            </a:r>
          </a:p>
          <a:p>
            <a:pPr algn="just"/>
            <a:r>
              <a:rPr lang="en-US" sz="1600" b="0" i="0" dirty="0">
                <a:effectLst/>
              </a:rPr>
              <a:t> Another disadvantage of this method is that even if the result might be accurate, it is not suitable to use for real driving application. Imagine when a person is driving and he is wearing something on his head with full of wires and when the driver moves their head, the wire may strip off from their place.</a:t>
            </a:r>
          </a:p>
          <a:p>
            <a:pPr algn="just"/>
            <a:r>
              <a:rPr lang="en-US" sz="1600" dirty="0"/>
              <a:t>Also its expensive as more number of wires are used in this process.</a:t>
            </a:r>
            <a:endParaRPr lang="en-US" sz="1600" b="0" i="0" dirty="0">
              <a:effectLst/>
            </a:endParaRPr>
          </a:p>
          <a:p>
            <a:pPr algn="just"/>
            <a:endParaRPr lang="en-US" sz="1600" b="0" i="0" dirty="0">
              <a:effectLst/>
            </a:endParaRPr>
          </a:p>
          <a:p>
            <a:pPr algn="just"/>
            <a:endParaRPr lang="en-US" sz="1600" dirty="0"/>
          </a:p>
        </p:txBody>
      </p:sp>
    </p:spTree>
    <p:extLst>
      <p:ext uri="{BB962C8B-B14F-4D97-AF65-F5344CB8AC3E}">
        <p14:creationId xmlns:p14="http://schemas.microsoft.com/office/powerpoint/2010/main" val="285489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70EB-40C7-4256-9AD6-CFF12294E8A7}"/>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ADFCDA6A-AD76-4983-9FB7-B7BAA5870684}"/>
              </a:ext>
            </a:extLst>
          </p:cNvPr>
          <p:cNvSpPr>
            <a:spLocks noGrp="1"/>
          </p:cNvSpPr>
          <p:nvPr>
            <p:ph idx="1"/>
          </p:nvPr>
        </p:nvSpPr>
        <p:spPr>
          <a:xfrm>
            <a:off x="1066800" y="2103120"/>
            <a:ext cx="10058400" cy="1622213"/>
          </a:xfrm>
        </p:spPr>
        <p:txBody>
          <a:bodyPr>
            <a:normAutofit/>
          </a:bodyPr>
          <a:lstStyle/>
          <a:p>
            <a:pPr marL="0" indent="0" algn="just">
              <a:buNone/>
            </a:pPr>
            <a:r>
              <a:rPr lang="en-US" sz="1600" dirty="0"/>
              <a:t>Nowadays the driver safety in the car is one of the most wanted system to avoid accidents. </a:t>
            </a:r>
          </a:p>
          <a:p>
            <a:pPr marL="0" indent="0" algn="just">
              <a:buNone/>
            </a:pPr>
            <a:r>
              <a:rPr lang="en-US" sz="1600" dirty="0"/>
              <a:t>Ensure safety system</a:t>
            </a:r>
          </a:p>
          <a:p>
            <a:pPr marL="0" indent="0" algn="just">
              <a:buNone/>
            </a:pPr>
            <a:r>
              <a:rPr lang="en-US" sz="1600" dirty="0"/>
              <a:t>For enhancing safety we are detecting the eye blinks of the driver and estimating the driver status and control the car accordingly.</a:t>
            </a:r>
          </a:p>
        </p:txBody>
      </p:sp>
      <p:pic>
        <p:nvPicPr>
          <p:cNvPr id="5" name="Picture 4">
            <a:extLst>
              <a:ext uri="{FF2B5EF4-FFF2-40B4-BE49-F238E27FC236}">
                <a16:creationId xmlns:a16="http://schemas.microsoft.com/office/drawing/2014/main" id="{9644A8EE-29F2-4FB0-9E34-02A8C1382A65}"/>
              </a:ext>
            </a:extLst>
          </p:cNvPr>
          <p:cNvPicPr>
            <a:picLocks noChangeAspect="1"/>
          </p:cNvPicPr>
          <p:nvPr/>
        </p:nvPicPr>
        <p:blipFill>
          <a:blip r:embed="rId2"/>
          <a:stretch>
            <a:fillRect/>
          </a:stretch>
        </p:blipFill>
        <p:spPr>
          <a:xfrm>
            <a:off x="1213882" y="4040377"/>
            <a:ext cx="4032821" cy="2175029"/>
          </a:xfrm>
          <a:prstGeom prst="rect">
            <a:avLst/>
          </a:prstGeom>
          <a:ln>
            <a:noFill/>
          </a:ln>
          <a:effectLst>
            <a:softEdge rad="112500"/>
          </a:effectLst>
        </p:spPr>
      </p:pic>
      <p:pic>
        <p:nvPicPr>
          <p:cNvPr id="7" name="Picture 6">
            <a:extLst>
              <a:ext uri="{FF2B5EF4-FFF2-40B4-BE49-F238E27FC236}">
                <a16:creationId xmlns:a16="http://schemas.microsoft.com/office/drawing/2014/main" id="{2DDE55C4-2E9C-4160-9BEC-8BC83E03DF70}"/>
              </a:ext>
            </a:extLst>
          </p:cNvPr>
          <p:cNvPicPr>
            <a:picLocks noChangeAspect="1"/>
          </p:cNvPicPr>
          <p:nvPr/>
        </p:nvPicPr>
        <p:blipFill>
          <a:blip r:embed="rId3"/>
          <a:stretch>
            <a:fillRect/>
          </a:stretch>
        </p:blipFill>
        <p:spPr>
          <a:xfrm>
            <a:off x="6945297" y="4040376"/>
            <a:ext cx="3867882" cy="2175029"/>
          </a:xfrm>
          <a:prstGeom prst="rect">
            <a:avLst/>
          </a:prstGeom>
          <a:ln>
            <a:noFill/>
          </a:ln>
          <a:effectLst>
            <a:softEdge rad="112500"/>
          </a:effectLst>
        </p:spPr>
      </p:pic>
    </p:spTree>
    <p:extLst>
      <p:ext uri="{BB962C8B-B14F-4D97-AF65-F5344CB8AC3E}">
        <p14:creationId xmlns:p14="http://schemas.microsoft.com/office/powerpoint/2010/main" val="81979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37E4-63C7-434D-B54F-9BBD7B1E6C0B}"/>
              </a:ext>
            </a:extLst>
          </p:cNvPr>
          <p:cNvSpPr>
            <a:spLocks noGrp="1"/>
          </p:cNvSpPr>
          <p:nvPr>
            <p:ph type="title"/>
          </p:nvPr>
        </p:nvSpPr>
        <p:spPr/>
        <p:txBody>
          <a:bodyPr/>
          <a:lstStyle/>
          <a:p>
            <a:r>
              <a:rPr lang="en-US" dirty="0"/>
              <a:t>Project Architecture</a:t>
            </a:r>
          </a:p>
        </p:txBody>
      </p:sp>
      <p:pic>
        <p:nvPicPr>
          <p:cNvPr id="6" name="Content Placeholder 5">
            <a:extLst>
              <a:ext uri="{FF2B5EF4-FFF2-40B4-BE49-F238E27FC236}">
                <a16:creationId xmlns:a16="http://schemas.microsoft.com/office/drawing/2014/main" id="{29FC8117-7991-48AB-AFE4-52BD4CC382E0}"/>
              </a:ext>
            </a:extLst>
          </p:cNvPr>
          <p:cNvPicPr>
            <a:picLocks noGrp="1" noChangeAspect="1"/>
          </p:cNvPicPr>
          <p:nvPr>
            <p:ph idx="1"/>
          </p:nvPr>
        </p:nvPicPr>
        <p:blipFill>
          <a:blip r:embed="rId2"/>
          <a:stretch>
            <a:fillRect/>
          </a:stretch>
        </p:blipFill>
        <p:spPr>
          <a:xfrm>
            <a:off x="8584707" y="1328394"/>
            <a:ext cx="2318958" cy="4109032"/>
          </a:xfrm>
        </p:spPr>
      </p:pic>
      <p:sp>
        <p:nvSpPr>
          <p:cNvPr id="3" name="TextBox 2">
            <a:extLst>
              <a:ext uri="{FF2B5EF4-FFF2-40B4-BE49-F238E27FC236}">
                <a16:creationId xmlns:a16="http://schemas.microsoft.com/office/drawing/2014/main" id="{9561643A-C878-4382-AB86-9875E071525D}"/>
              </a:ext>
            </a:extLst>
          </p:cNvPr>
          <p:cNvSpPr txBox="1"/>
          <p:nvPr/>
        </p:nvSpPr>
        <p:spPr>
          <a:xfrm>
            <a:off x="1066800" y="2014194"/>
            <a:ext cx="6711518" cy="4278094"/>
          </a:xfrm>
          <a:prstGeom prst="rect">
            <a:avLst/>
          </a:prstGeom>
          <a:noFill/>
        </p:spPr>
        <p:txBody>
          <a:bodyPr wrap="square" rtlCol="0">
            <a:spAutoFit/>
          </a:bodyPr>
          <a:lstStyle/>
          <a:p>
            <a:pPr algn="just" fontAlgn="base"/>
            <a:r>
              <a:rPr lang="en-US" sz="1600" b="0" i="0" dirty="0">
                <a:effectLst/>
                <a:cs typeface="Arial" panose="020B0604020202020204" pitchFamily="34" charset="0"/>
              </a:rPr>
              <a:t>In this Python project, we will be using OpenCV for gathering the images from webcam and feed them into a deep learning model(CNN) which will classify whether the person’s eyes are ‘Open’ or ‘Closed’. The approach we will be using for this Python project is as follows :</a:t>
            </a:r>
          </a:p>
          <a:p>
            <a:pPr algn="just" fontAlgn="base"/>
            <a:endParaRPr lang="en-US" sz="1600" b="0" i="0" dirty="0">
              <a:effectLst/>
              <a:cs typeface="Arial" panose="020B0604020202020204" pitchFamily="34" charset="0"/>
            </a:endParaRPr>
          </a:p>
          <a:p>
            <a:pPr algn="just" fontAlgn="base"/>
            <a:r>
              <a:rPr lang="en-US" sz="1600" b="1" i="0" dirty="0">
                <a:effectLst/>
                <a:cs typeface="Arial" panose="020B0604020202020204" pitchFamily="34" charset="0"/>
              </a:rPr>
              <a:t>Step 1 –</a:t>
            </a:r>
            <a:r>
              <a:rPr lang="en-US" sz="1600" b="0" i="0" dirty="0">
                <a:effectLst/>
                <a:cs typeface="Arial" panose="020B0604020202020204" pitchFamily="34" charset="0"/>
              </a:rPr>
              <a:t> Take image as input from a camera.</a:t>
            </a:r>
          </a:p>
          <a:p>
            <a:pPr algn="just" fontAlgn="base"/>
            <a:endParaRPr lang="en-US" sz="1600" b="0" i="0" dirty="0">
              <a:effectLst/>
              <a:cs typeface="Arial" panose="020B0604020202020204" pitchFamily="34" charset="0"/>
            </a:endParaRPr>
          </a:p>
          <a:p>
            <a:pPr algn="just" fontAlgn="base"/>
            <a:r>
              <a:rPr lang="en-US" sz="1600" b="1" i="0" dirty="0">
                <a:effectLst/>
                <a:cs typeface="Arial" panose="020B0604020202020204" pitchFamily="34" charset="0"/>
              </a:rPr>
              <a:t>Step 2 –</a:t>
            </a:r>
            <a:r>
              <a:rPr lang="en-US" sz="1600" b="0" i="0" dirty="0">
                <a:effectLst/>
                <a:cs typeface="Arial" panose="020B0604020202020204" pitchFamily="34" charset="0"/>
              </a:rPr>
              <a:t> Detect the face in the image and create a Region of Interest (ROI).</a:t>
            </a:r>
          </a:p>
          <a:p>
            <a:pPr algn="just" fontAlgn="base"/>
            <a:endParaRPr lang="en-US" sz="1600" b="0" i="0" dirty="0">
              <a:effectLst/>
              <a:cs typeface="Arial" panose="020B0604020202020204" pitchFamily="34" charset="0"/>
            </a:endParaRPr>
          </a:p>
          <a:p>
            <a:pPr algn="just" fontAlgn="base"/>
            <a:r>
              <a:rPr lang="en-US" sz="1600" b="1" i="0" dirty="0">
                <a:effectLst/>
                <a:cs typeface="Arial" panose="020B0604020202020204" pitchFamily="34" charset="0"/>
              </a:rPr>
              <a:t>Step 3 –</a:t>
            </a:r>
            <a:r>
              <a:rPr lang="en-US" sz="1600" b="0" i="0" dirty="0">
                <a:effectLst/>
                <a:cs typeface="Arial" panose="020B0604020202020204" pitchFamily="34" charset="0"/>
              </a:rPr>
              <a:t> Detect the eyes from ROI and feed it to the classifier.</a:t>
            </a:r>
          </a:p>
          <a:p>
            <a:pPr algn="just" fontAlgn="base"/>
            <a:endParaRPr lang="en-US" sz="1600" b="0" i="0" dirty="0">
              <a:effectLst/>
              <a:cs typeface="Arial" panose="020B0604020202020204" pitchFamily="34" charset="0"/>
            </a:endParaRPr>
          </a:p>
          <a:p>
            <a:pPr algn="just" fontAlgn="base"/>
            <a:r>
              <a:rPr lang="en-US" sz="1600" b="1" i="0" dirty="0">
                <a:effectLst/>
                <a:cs typeface="Arial" panose="020B0604020202020204" pitchFamily="34" charset="0"/>
              </a:rPr>
              <a:t>Step 4 –</a:t>
            </a:r>
            <a:r>
              <a:rPr lang="en-US" sz="1600" b="0" i="0" dirty="0">
                <a:effectLst/>
                <a:cs typeface="Arial" panose="020B0604020202020204" pitchFamily="34" charset="0"/>
              </a:rPr>
              <a:t> Classifier will categorize whether eyes are open or closed.</a:t>
            </a:r>
          </a:p>
          <a:p>
            <a:pPr algn="just" fontAlgn="base"/>
            <a:endParaRPr lang="en-US" sz="1600" b="0" i="0" dirty="0">
              <a:effectLst/>
              <a:cs typeface="Arial" panose="020B0604020202020204" pitchFamily="34" charset="0"/>
            </a:endParaRPr>
          </a:p>
          <a:p>
            <a:pPr algn="just" fontAlgn="base"/>
            <a:r>
              <a:rPr lang="en-US" sz="1600" b="1" i="0" dirty="0">
                <a:effectLst/>
                <a:cs typeface="Arial" panose="020B0604020202020204" pitchFamily="34" charset="0"/>
              </a:rPr>
              <a:t>Step 5 –</a:t>
            </a:r>
            <a:r>
              <a:rPr lang="en-US" sz="1600" b="0" i="0" dirty="0">
                <a:effectLst/>
                <a:cs typeface="Arial" panose="020B0604020202020204" pitchFamily="34" charset="0"/>
              </a:rPr>
              <a:t> Calculate score to check whether the person is drowsy.</a:t>
            </a:r>
          </a:p>
          <a:p>
            <a:pPr algn="just"/>
            <a:endParaRPr lang="en-US" sz="1600" dirty="0">
              <a:cs typeface="Arial" panose="020B0604020202020204" pitchFamily="34" charset="0"/>
            </a:endParaRPr>
          </a:p>
        </p:txBody>
      </p:sp>
    </p:spTree>
    <p:extLst>
      <p:ext uri="{BB962C8B-B14F-4D97-AF65-F5344CB8AC3E}">
        <p14:creationId xmlns:p14="http://schemas.microsoft.com/office/powerpoint/2010/main" val="295513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A26F-DCBB-4ADA-8526-10D260DD4D39}"/>
              </a:ext>
            </a:extLst>
          </p:cNvPr>
          <p:cNvSpPr>
            <a:spLocks noGrp="1"/>
          </p:cNvSpPr>
          <p:nvPr>
            <p:ph type="title"/>
          </p:nvPr>
        </p:nvSpPr>
        <p:spPr/>
        <p:txBody>
          <a:bodyPr>
            <a:normAutofit fontScale="90000"/>
          </a:bodyPr>
          <a:lstStyle/>
          <a:p>
            <a:r>
              <a:rPr lang="en-US" sz="3600" b="1" i="0" dirty="0">
                <a:solidFill>
                  <a:schemeClr val="tx1"/>
                </a:solidFill>
                <a:effectLst/>
                <a:cs typeface="Arial" panose="020B0604020202020204" pitchFamily="34" charset="0"/>
              </a:rPr>
              <a:t>Step 1 –</a:t>
            </a:r>
            <a:r>
              <a:rPr lang="en-US" sz="3600" b="0" i="0" dirty="0">
                <a:solidFill>
                  <a:schemeClr val="tx1"/>
                </a:solidFill>
                <a:effectLst/>
                <a:cs typeface="Arial" panose="020B0604020202020204" pitchFamily="34" charset="0"/>
              </a:rPr>
              <a:t> Take image as input from a camera.</a:t>
            </a:r>
            <a:br>
              <a:rPr lang="en-US" sz="3600" b="0" i="0" dirty="0">
                <a:solidFill>
                  <a:schemeClr val="tx1"/>
                </a:solidFill>
                <a:effectLst/>
                <a:cs typeface="Arial" panose="020B0604020202020204" pitchFamily="34" charset="0"/>
              </a:rPr>
            </a:br>
            <a:endParaRPr lang="en-US" sz="3600" dirty="0">
              <a:solidFill>
                <a:schemeClr val="tx1"/>
              </a:solidFill>
            </a:endParaRPr>
          </a:p>
        </p:txBody>
      </p:sp>
      <p:pic>
        <p:nvPicPr>
          <p:cNvPr id="5" name="Picture 4">
            <a:extLst>
              <a:ext uri="{FF2B5EF4-FFF2-40B4-BE49-F238E27FC236}">
                <a16:creationId xmlns:a16="http://schemas.microsoft.com/office/drawing/2014/main" id="{0A0F1849-B0CA-479D-BBD0-2FA0FA9FEB27}"/>
              </a:ext>
            </a:extLst>
          </p:cNvPr>
          <p:cNvPicPr>
            <a:picLocks noChangeAspect="1"/>
          </p:cNvPicPr>
          <p:nvPr/>
        </p:nvPicPr>
        <p:blipFill>
          <a:blip r:embed="rId2"/>
          <a:stretch>
            <a:fillRect/>
          </a:stretch>
        </p:blipFill>
        <p:spPr>
          <a:xfrm>
            <a:off x="3301164" y="2163679"/>
            <a:ext cx="5589671" cy="3130216"/>
          </a:xfrm>
          <a:prstGeom prst="rect">
            <a:avLst/>
          </a:prstGeom>
          <a:ln>
            <a:noFill/>
          </a:ln>
          <a:effectLst>
            <a:softEdge rad="112500"/>
          </a:effectLst>
        </p:spPr>
      </p:pic>
    </p:spTree>
    <p:extLst>
      <p:ext uri="{BB962C8B-B14F-4D97-AF65-F5344CB8AC3E}">
        <p14:creationId xmlns:p14="http://schemas.microsoft.com/office/powerpoint/2010/main" val="238968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F4E8-2118-4AAE-9909-8CCF47D2411A}"/>
              </a:ext>
            </a:extLst>
          </p:cNvPr>
          <p:cNvSpPr>
            <a:spLocks noGrp="1"/>
          </p:cNvSpPr>
          <p:nvPr>
            <p:ph type="title"/>
          </p:nvPr>
        </p:nvSpPr>
        <p:spPr/>
        <p:txBody>
          <a:bodyPr>
            <a:normAutofit fontScale="90000"/>
          </a:bodyPr>
          <a:lstStyle/>
          <a:p>
            <a:r>
              <a:rPr lang="en-US" sz="4000" b="1" i="0" dirty="0">
                <a:solidFill>
                  <a:srgbClr val="444444"/>
                </a:solidFill>
                <a:effectLst/>
                <a:cs typeface="Arial" panose="020B0604020202020204" pitchFamily="34" charset="0"/>
              </a:rPr>
              <a:t>Step 2 –</a:t>
            </a:r>
            <a:r>
              <a:rPr lang="en-US" sz="4000" b="0" i="0" dirty="0">
                <a:solidFill>
                  <a:srgbClr val="444444"/>
                </a:solidFill>
                <a:effectLst/>
                <a:cs typeface="Arial" panose="020B0604020202020204" pitchFamily="34" charset="0"/>
              </a:rPr>
              <a:t> Detect the face in the image and create a Region of Interest (ROI).</a:t>
            </a:r>
            <a:br>
              <a:rPr lang="en-US" sz="4000" b="0" i="0" dirty="0">
                <a:solidFill>
                  <a:srgbClr val="444444"/>
                </a:solidFill>
                <a:effectLst/>
                <a:cs typeface="Arial" panose="020B0604020202020204" pitchFamily="34" charset="0"/>
              </a:rPr>
            </a:br>
            <a:endParaRPr lang="en-US" dirty="0"/>
          </a:p>
        </p:txBody>
      </p:sp>
      <p:pic>
        <p:nvPicPr>
          <p:cNvPr id="7" name="Picture 6">
            <a:extLst>
              <a:ext uri="{FF2B5EF4-FFF2-40B4-BE49-F238E27FC236}">
                <a16:creationId xmlns:a16="http://schemas.microsoft.com/office/drawing/2014/main" id="{2A7FE8CD-26F8-47E7-9A6B-264861B4A658}"/>
              </a:ext>
            </a:extLst>
          </p:cNvPr>
          <p:cNvPicPr>
            <a:picLocks noChangeAspect="1"/>
          </p:cNvPicPr>
          <p:nvPr/>
        </p:nvPicPr>
        <p:blipFill>
          <a:blip r:embed="rId2"/>
          <a:stretch>
            <a:fillRect/>
          </a:stretch>
        </p:blipFill>
        <p:spPr>
          <a:xfrm>
            <a:off x="3137646" y="1885857"/>
            <a:ext cx="5916707" cy="4201212"/>
          </a:xfrm>
          <a:prstGeom prst="rect">
            <a:avLst/>
          </a:prstGeom>
          <a:ln>
            <a:noFill/>
          </a:ln>
          <a:effectLst>
            <a:softEdge rad="112500"/>
          </a:effectLst>
        </p:spPr>
      </p:pic>
    </p:spTree>
    <p:extLst>
      <p:ext uri="{BB962C8B-B14F-4D97-AF65-F5344CB8AC3E}">
        <p14:creationId xmlns:p14="http://schemas.microsoft.com/office/powerpoint/2010/main" val="74838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{9AD50A8F-2093-4259-8677-E09F2637C4CC}tf78438558_win32</Template>
  <TotalTime>600</TotalTime>
  <Words>993</Words>
  <Application>Microsoft Office PowerPoint</Application>
  <PresentationFormat>Widescreen</PresentationFormat>
  <Paragraphs>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SavonVTI</vt:lpstr>
      <vt:lpstr>Driver drowsiness detection system</vt:lpstr>
      <vt:lpstr>Introduction</vt:lpstr>
      <vt:lpstr>Abstract</vt:lpstr>
      <vt:lpstr>Literature Review</vt:lpstr>
      <vt:lpstr>Problems with EEG system</vt:lpstr>
      <vt:lpstr>Objective </vt:lpstr>
      <vt:lpstr>Project Architecture</vt:lpstr>
      <vt:lpstr>Step 1 – Take image as input from a camera. </vt:lpstr>
      <vt:lpstr>Step 2 – Detect the face in the image and create a Region of Interest (ROI). </vt:lpstr>
      <vt:lpstr>Step 3 – Detect the eyes from ROI and feed it to the classifier. </vt:lpstr>
      <vt:lpstr>Step 4 – Classifier will categorize whether eyes are open or closed. </vt:lpstr>
      <vt:lpstr>Step 5 – Calculate score to check whether the person is drowsy. </vt:lpstr>
      <vt:lpstr>How this works </vt:lpstr>
      <vt:lpstr>Methodology</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Nidhi</dc:creator>
  <cp:lastModifiedBy>Unknown User</cp:lastModifiedBy>
  <cp:revision>34</cp:revision>
  <dcterms:created xsi:type="dcterms:W3CDTF">2021-03-24T09:04:29Z</dcterms:created>
  <dcterms:modified xsi:type="dcterms:W3CDTF">2021-08-13T15:51:35Z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