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0" r:id="rId6"/>
    <p:sldId id="275" r:id="rId7"/>
    <p:sldId id="276" r:id="rId8"/>
    <p:sldId id="277" r:id="rId9"/>
    <p:sldId id="278" r:id="rId10"/>
    <p:sldId id="279" r:id="rId11"/>
    <p:sldId id="280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7/22/2017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7/22/2017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7/22/2017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7/22/2017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7/22/2017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7/22/2017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7/22/2017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7/22/2017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7/22/2017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7/22/2017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7/22/2017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7/22/2017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7/22/2017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MidTerm:Data</a:t>
            </a:r>
            <a:r>
              <a:rPr lang="en-US" dirty="0"/>
              <a:t> Analysis on </a:t>
            </a:r>
            <a:r>
              <a:rPr lang="en-US" dirty="0" err="1"/>
              <a:t>FreddieMac</a:t>
            </a:r>
            <a:r>
              <a:rPr lang="en-US" dirty="0"/>
              <a:t> Data for US housing market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		Submitted by:</a:t>
            </a:r>
          </a:p>
          <a:p>
            <a:r>
              <a:rPr lang="en-US" dirty="0"/>
              <a:t>		</a:t>
            </a:r>
            <a:r>
              <a:rPr lang="en-US" dirty="0" err="1"/>
              <a:t>Sneha</a:t>
            </a:r>
            <a:r>
              <a:rPr lang="en-US" dirty="0"/>
              <a:t> </a:t>
            </a:r>
            <a:r>
              <a:rPr lang="en-US" dirty="0" err="1"/>
              <a:t>Malshetti</a:t>
            </a:r>
            <a:endParaRPr lang="en-US" dirty="0"/>
          </a:p>
          <a:p>
            <a:r>
              <a:rPr lang="en-US" dirty="0"/>
              <a:t>		Megha Singh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</a:t>
            </a:r>
            <a:r>
              <a:rPr lang="en-US" dirty="0"/>
              <a:t>Data Ingestion and pre-processing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1" y="685800"/>
            <a:ext cx="11049001" cy="28955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To download the file programmatically, we need username and password and also bypass the </a:t>
            </a:r>
            <a:r>
              <a:rPr lang="en-US" dirty="0" err="1"/>
              <a:t>terms&amp;condition</a:t>
            </a:r>
            <a:r>
              <a:rPr lang="en-US" dirty="0"/>
              <a:t> page: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sz="2400" dirty="0"/>
              <a:t> So need to store them in the request session so that user didn’t redirect back to the 	login page whenever required to download a file from the Freddie Mac posted 	dataset</a:t>
            </a:r>
            <a:r>
              <a:rPr lang="en-US" sz="1500" dirty="0"/>
              <a:t>. </a:t>
            </a:r>
          </a:p>
          <a:p>
            <a:pPr>
              <a:lnSpc>
                <a:spcPct val="100000"/>
              </a:lnSpc>
            </a:pPr>
            <a:r>
              <a:rPr lang="en-US" dirty="0"/>
              <a:t> The user is logged in to the website, we created an empty thread pool where the request for every thread is passed for each file and looped through yearly.</a:t>
            </a:r>
          </a:p>
          <a:p>
            <a:pPr lvl="1"/>
            <a:r>
              <a:rPr lang="en-US" dirty="0"/>
              <a:t>While accessing each file It creates a lock for each thread, hence whenever a file is being downloaded and processed it will not simultaneously conflict with the other thread.  </a:t>
            </a:r>
          </a:p>
          <a:p>
            <a:pPr lvl="1"/>
            <a:endParaRPr lang="en-US" dirty="0"/>
          </a:p>
          <a:p>
            <a:r>
              <a:rPr lang="en-US" dirty="0"/>
              <a:t>Once its downloaded all the sample zip ,extracts data from all zip file and puts in the csv files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0412" y="3581399"/>
            <a:ext cx="4191000" cy="193846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32412" y="3581399"/>
            <a:ext cx="5943600" cy="18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-128953"/>
            <a:ext cx="9296401" cy="990600"/>
          </a:xfrm>
        </p:spPr>
        <p:txBody>
          <a:bodyPr/>
          <a:lstStyle/>
          <a:p>
            <a:r>
              <a:rPr lang="en-US" b="1" u="sng" dirty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066800"/>
            <a:ext cx="10896600" cy="5588000"/>
          </a:xfrm>
        </p:spPr>
        <p:txBody>
          <a:bodyPr numCol="2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We select all the columns which are required and delete the rest of the columns using pandas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dataset is having lot of Null and no values at all, So we  check for any null values/missing values and remove them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Filling the missing Values with proper numeric values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Saving the wrangled and cleaned data file locally for further EDA and other processing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All the </a:t>
            </a:r>
            <a:r>
              <a:rPr lang="en-US" sz="1800" dirty="0" err="1"/>
              <a:t>NaN</a:t>
            </a:r>
            <a:r>
              <a:rPr lang="en-US" sz="1800" dirty="0"/>
              <a:t> values are removed and when we check for the values I looks as below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For further processing on data, we try converting the datatypes into their respective expected data type as below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We follow the same steps for the </a:t>
            </a:r>
            <a:r>
              <a:rPr lang="en-US" sz="1800" dirty="0" err="1"/>
              <a:t>Orig</a:t>
            </a:r>
            <a:r>
              <a:rPr lang="en-US" sz="1800" dirty="0"/>
              <a:t> file and then save the data frames as CSV file 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  In origination file, we have </a:t>
            </a:r>
            <a:r>
              <a:rPr lang="en-US" sz="1800" dirty="0" err="1"/>
              <a:t>idloan</a:t>
            </a:r>
            <a:r>
              <a:rPr lang="en-US" sz="1800" dirty="0"/>
              <a:t> which is a unique loan sequence number with quarter and year of loan origination attached to it.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In performance file, for a given year we have multiple rows associated with a loan number which depicts its performance.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23012" y="4267200"/>
            <a:ext cx="2057400" cy="97301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292116" y="5334000"/>
            <a:ext cx="52578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0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28600"/>
            <a:ext cx="8837771" cy="838201"/>
          </a:xfrm>
        </p:spPr>
        <p:txBody>
          <a:bodyPr/>
          <a:lstStyle/>
          <a:p>
            <a:r>
              <a:rPr lang="en-US" b="1" u="sng" dirty="0"/>
              <a:t>Exploratory Data Analysis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1143000"/>
            <a:ext cx="9905999" cy="16001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Graph 1: Credit Score to Interest Rate : it shows the direct relation between the customer credit history with the interest rate, maximum and minimum range for the  RATE of Interest for the sample year is 4.7 - 7.0 range  </a:t>
            </a:r>
          </a:p>
          <a:p>
            <a:r>
              <a:rPr lang="en-US" dirty="0"/>
              <a:t>Graph2: The graph above gives a scatter plot and we can reckon that the people in the </a:t>
            </a:r>
            <a:r>
              <a:rPr lang="en-US" dirty="0" err="1"/>
              <a:t>categore</a:t>
            </a:r>
            <a:r>
              <a:rPr lang="en-US" dirty="0"/>
              <a:t> between 550 to 830 get most loans while the interest rate is distributed between 4.5 to 7.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3212" y="4343400"/>
            <a:ext cx="4751134" cy="223407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658478" y="2491972"/>
            <a:ext cx="3352800" cy="281273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4570412" y="2468526"/>
            <a:ext cx="3733800" cy="25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6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685801"/>
            <a:ext cx="11125200" cy="1524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Graph1: Freddie mac dataset we observed the most number of mortgage service </a:t>
            </a:r>
            <a:r>
              <a:rPr lang="en-US" dirty="0" err="1"/>
              <a:t>Compnies</a:t>
            </a:r>
            <a:r>
              <a:rPr lang="en-US" dirty="0"/>
              <a:t> are : shows the number of loans taken under the various service providers.</a:t>
            </a:r>
          </a:p>
          <a:p>
            <a:r>
              <a:rPr lang="en-US" dirty="0"/>
              <a:t>Graph2:  here we can analyze the maximum number of mortgage loans are in which sates : California, Florida are the major cities with maximum number of mortgage loan customer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7012" y="2699238"/>
            <a:ext cx="5943600" cy="306895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99212" y="2667000"/>
            <a:ext cx="55975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1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685801"/>
            <a:ext cx="111252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This graph represents the interest rate various according to state: As the state changes the Rate of Interest also varies :  here it shows the average max and minimum amount of ROI paid in the country according t the different states.</a:t>
            </a:r>
          </a:p>
          <a:p>
            <a:r>
              <a:rPr lang="en-US" sz="2600" dirty="0"/>
              <a:t>Graph 2 :This shows the amount of mortgage loan is offered in every states. And we can observe here California is having the maximum amount of mortgage loan</a:t>
            </a:r>
          </a:p>
          <a:p>
            <a:endParaRPr lang="en-US" sz="2600" dirty="0"/>
          </a:p>
          <a:p>
            <a:endParaRPr lang="en-US" sz="2200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3212" y="2590800"/>
            <a:ext cx="5410200" cy="40290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18213" y="2514600"/>
            <a:ext cx="5943600" cy="390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1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457200"/>
            <a:ext cx="11125201" cy="2362201"/>
          </a:xfrm>
        </p:spPr>
        <p:txBody>
          <a:bodyPr/>
          <a:lstStyle/>
          <a:p>
            <a:r>
              <a:rPr lang="en-US" sz="2200" dirty="0"/>
              <a:t>graph represents the state which is having maximum number of people with credit score , as more the number of population with better credit score reflects the better income </a:t>
            </a:r>
          </a:p>
          <a:p>
            <a:r>
              <a:rPr lang="en-US" sz="2200" dirty="0"/>
              <a:t>the </a:t>
            </a:r>
            <a:r>
              <a:rPr lang="en-US" sz="2200" dirty="0" err="1"/>
              <a:t>statewise</a:t>
            </a:r>
            <a:r>
              <a:rPr lang="en-US" sz="2200" dirty="0"/>
              <a:t> loan count according to the credit scores of the customers. The graph shows that California had the most loans taken for the credit score of 787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1812" y="2133600"/>
            <a:ext cx="5943600" cy="32150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6412" y="2286000"/>
            <a:ext cx="5029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CREDIT SCORE  declined as the interest rate increases , so in later years the interest rate is higher , customer with </a:t>
            </a:r>
            <a:r>
              <a:rPr lang="en-US" dirty="0" err="1"/>
              <a:t>avaerge</a:t>
            </a:r>
            <a:r>
              <a:rPr lang="en-US" dirty="0"/>
              <a:t> of 301-850 Credit score will have approximately 6% of Interest Rate on mortgage loans.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number of loan count is also having the maximum amount of mortgage loan with credit score ranging 301-850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Nationwide banks have the most number of customer with mortgage loans and having more principle amount of 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California  and Florida had the most loans taken for the credit score of 787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5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486400"/>
            <a:ext cx="10133171" cy="685800"/>
          </a:xfrm>
        </p:spPr>
        <p:txBody>
          <a:bodyPr/>
          <a:lstStyle/>
          <a:p>
            <a:r>
              <a:rPr lang="en-US" dirty="0"/>
              <a:t>PREDICTION (Predicting Interest Rates)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685801"/>
            <a:ext cx="5943599" cy="380999"/>
          </a:xfrm>
        </p:spPr>
        <p:txBody>
          <a:bodyPr>
            <a:noAutofit/>
          </a:bodyPr>
          <a:lstStyle/>
          <a:p>
            <a:r>
              <a:rPr lang="en-US" sz="2200" dirty="0"/>
              <a:t>Fetching the dataset and preprocessing it.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99212" y="2095501"/>
            <a:ext cx="5943599" cy="380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Removing the NA and replacing the missing values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9413" y="3564548"/>
            <a:ext cx="4724400" cy="702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Make sure the dataset </a:t>
            </a:r>
            <a:r>
              <a:rPr lang="en-US" sz="2200" dirty="0" err="1"/>
              <a:t>doesnot</a:t>
            </a:r>
            <a:r>
              <a:rPr lang="en-US" sz="2200" dirty="0"/>
              <a:t> have NA and Non numeric values for analysis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1123950"/>
            <a:ext cx="5661526" cy="1905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288" y="3182082"/>
            <a:ext cx="5960349" cy="230431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3275012" y="85359"/>
            <a:ext cx="10133171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Preprocessing the dataset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2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74DE7380-C30D-4469-ADD7-E6F9EE4B3B5B}" vid="{155E0FAD-96D2-43CD-8C5A-B2DD74F4492C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AACE6D-8EB6-447A-8DFD-C2C0C52916AC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40262f94-9f35-4ac3-9a90-690165a166b7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610</Words>
  <Application>Microsoft Office PowerPoint</Application>
  <PresentationFormat>Custom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Marketing 16x9</vt:lpstr>
      <vt:lpstr>MidTerm:Data Analysis on FreddieMac Data for US housing market prediction</vt:lpstr>
      <vt:lpstr>PART 1: Data Ingestion and pre-processing </vt:lpstr>
      <vt:lpstr>Data Wrangling</vt:lpstr>
      <vt:lpstr>Exploratory Data Analysis :</vt:lpstr>
      <vt:lpstr>PowerPoint Presentation</vt:lpstr>
      <vt:lpstr>PowerPoint Presentation</vt:lpstr>
      <vt:lpstr>PowerPoint Presentation</vt:lpstr>
      <vt:lpstr>PREDICTION (Predicting Interest Rates)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Megha Singh</dc:creator>
  <cp:lastModifiedBy>Megha Singh</cp:lastModifiedBy>
  <cp:revision>25</cp:revision>
  <dcterms:created xsi:type="dcterms:W3CDTF">2017-07-22T08:47:02Z</dcterms:created>
  <dcterms:modified xsi:type="dcterms:W3CDTF">2017-07-22T10:52:25Z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