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90eeea5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90eeea5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d2403f4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d2403f4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d2403f4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d2403f4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d2403f44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d2403f44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d2403f4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d2403f4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d2403f4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d2403f4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d2403f4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d2403f4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90eeea5e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90eeea5e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90eeea5e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90eeea5e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d86f1ce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d86f1ce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90eeea5e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90eeea5e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d2403f4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d2403f4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d2403f4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d2403f4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f1b15b9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f1b15b9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f1b15b9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f1b15b9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f1b15b99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f1b15b99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d2403f4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d2403f4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d402d09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d402d09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gradivareview.com/gallery/grj%20373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en-GB" sz="2820"/>
              <a:t>LPG Gas Leakage Detection</a:t>
            </a:r>
            <a:endParaRPr/>
          </a:p>
        </p:txBody>
      </p:sp>
      <p:sp>
        <p:nvSpPr>
          <p:cNvPr id="67" name="Google Shape;67;p13"/>
          <p:cNvSpPr txBox="1"/>
          <p:nvPr>
            <p:ph idx="1" type="subTitle"/>
          </p:nvPr>
        </p:nvSpPr>
        <p:spPr>
          <a:xfrm>
            <a:off x="2137225" y="2850050"/>
            <a:ext cx="4832100" cy="978900"/>
          </a:xfrm>
          <a:prstGeom prst="rect">
            <a:avLst/>
          </a:prstGeom>
        </p:spPr>
        <p:txBody>
          <a:bodyPr anchorCtr="0" anchor="t" bIns="91425" lIns="91425" spcFirstLastPara="1" rIns="91425" wrap="square" tIns="91425">
            <a:normAutofit lnSpcReduction="20000"/>
          </a:bodyPr>
          <a:lstStyle/>
          <a:p>
            <a:pPr indent="0" lvl="0" marL="0" rtl="0" algn="r">
              <a:lnSpc>
                <a:spcPct val="60000"/>
              </a:lnSpc>
              <a:spcBef>
                <a:spcPts val="0"/>
              </a:spcBef>
              <a:spcAft>
                <a:spcPts val="0"/>
              </a:spcAft>
              <a:buNone/>
            </a:pPr>
            <a:r>
              <a:rPr lang="en-GB" sz="1620">
                <a:solidFill>
                  <a:srgbClr val="000000"/>
                </a:solidFill>
                <a:latin typeface="Arial"/>
                <a:ea typeface="Arial"/>
                <a:cs typeface="Arial"/>
                <a:sym typeface="Arial"/>
              </a:rPr>
              <a:t>YESANULLA.D</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Clr>
                <a:srgbClr val="000000"/>
              </a:buClr>
              <a:buSzPts val="440"/>
              <a:buFont typeface="Arial"/>
              <a:buNone/>
            </a:pPr>
            <a:r>
              <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None/>
            </a:pPr>
            <a:r>
              <a:rPr lang="en-GB" sz="1620">
                <a:solidFill>
                  <a:srgbClr val="000000"/>
                </a:solidFill>
                <a:latin typeface="Arial"/>
                <a:ea typeface="Arial"/>
                <a:cs typeface="Arial"/>
                <a:sym typeface="Arial"/>
              </a:rPr>
              <a:t>VAISHNAVI.G</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Clr>
                <a:srgbClr val="000000"/>
              </a:buClr>
              <a:buSzPts val="440"/>
              <a:buFont typeface="Arial"/>
              <a:buNone/>
            </a:pPr>
            <a:r>
              <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None/>
            </a:pPr>
            <a:r>
              <a:rPr lang="en-GB" sz="1620">
                <a:solidFill>
                  <a:srgbClr val="000000"/>
                </a:solidFill>
                <a:latin typeface="Arial"/>
                <a:ea typeface="Arial"/>
                <a:cs typeface="Arial"/>
                <a:sym typeface="Arial"/>
              </a:rPr>
              <a:t>SNEHA.M</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Clr>
                <a:srgbClr val="000000"/>
              </a:buClr>
              <a:buSzPts val="440"/>
              <a:buFont typeface="Arial"/>
              <a:buNone/>
            </a:pPr>
            <a:r>
              <a:t/>
            </a:r>
            <a:endParaRPr sz="1620">
              <a:solidFill>
                <a:srgbClr val="000000"/>
              </a:solidFill>
              <a:latin typeface="Arial"/>
              <a:ea typeface="Arial"/>
              <a:cs typeface="Arial"/>
              <a:sym typeface="Arial"/>
            </a:endParaRPr>
          </a:p>
          <a:p>
            <a:pPr indent="0" lvl="0" marL="0" rtl="0" algn="r">
              <a:lnSpc>
                <a:spcPct val="60000"/>
              </a:lnSpc>
              <a:spcBef>
                <a:spcPts val="0"/>
              </a:spcBef>
              <a:spcAft>
                <a:spcPts val="0"/>
              </a:spcAft>
              <a:buClr>
                <a:srgbClr val="000000"/>
              </a:buClr>
              <a:buSzPts val="440"/>
              <a:buFont typeface="Arial"/>
              <a:buNone/>
            </a:pPr>
            <a:r>
              <a:rPr lang="en-GB" sz="1620">
                <a:solidFill>
                  <a:srgbClr val="000000"/>
                </a:solidFill>
                <a:latin typeface="Arial"/>
                <a:ea typeface="Arial"/>
                <a:cs typeface="Arial"/>
                <a:sym typeface="Arial"/>
              </a:rPr>
              <a:t>DHANYA SREE.N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700">
                <a:solidFill>
                  <a:srgbClr val="202124"/>
                </a:solidFill>
                <a:highlight>
                  <a:srgbClr val="FFFFFF"/>
                </a:highlight>
                <a:latin typeface="Arial"/>
                <a:ea typeface="Arial"/>
                <a:cs typeface="Arial"/>
                <a:sym typeface="Arial"/>
              </a:rPr>
              <a:t>The purpose of this system is </a:t>
            </a:r>
            <a:r>
              <a:rPr b="1" lang="en-GB" sz="1700">
                <a:solidFill>
                  <a:srgbClr val="202124"/>
                </a:solidFill>
                <a:highlight>
                  <a:srgbClr val="FFFFFF"/>
                </a:highlight>
                <a:latin typeface="Arial"/>
                <a:ea typeface="Arial"/>
                <a:cs typeface="Arial"/>
                <a:sym typeface="Arial"/>
              </a:rPr>
              <a:t>to detect gas leakage, neutralize it, and prevent the explosion</a:t>
            </a:r>
            <a:r>
              <a:rPr lang="en-GB" sz="1700">
                <a:solidFill>
                  <a:srgbClr val="202124"/>
                </a:solidFill>
                <a:highlight>
                  <a:srgbClr val="FFFFFF"/>
                </a:highlight>
                <a:latin typeface="Arial"/>
                <a:ea typeface="Arial"/>
                <a:cs typeface="Arial"/>
                <a:sym typeface="Arial"/>
              </a:rPr>
              <a:t>.</a:t>
            </a:r>
            <a:endParaRPr sz="17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1700">
                <a:solidFill>
                  <a:srgbClr val="202124"/>
                </a:solidFill>
                <a:highlight>
                  <a:srgbClr val="FFFFFF"/>
                </a:highlight>
                <a:latin typeface="Arial"/>
                <a:ea typeface="Arial"/>
                <a:cs typeface="Arial"/>
                <a:sym typeface="Arial"/>
              </a:rPr>
              <a:t>To design and develop a LPG Gas leakage monitoring &amp; alert system using Arduino.</a:t>
            </a:r>
            <a:endParaRPr sz="17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1700">
                <a:solidFill>
                  <a:srgbClr val="202124"/>
                </a:solidFill>
                <a:highlight>
                  <a:srgbClr val="FFFFFF"/>
                </a:highlight>
                <a:latin typeface="Arial"/>
                <a:ea typeface="Arial"/>
                <a:cs typeface="Arial"/>
                <a:sym typeface="Arial"/>
              </a:rPr>
              <a:t> When the leakage detected send an alarm notification on SMS </a:t>
            </a:r>
            <a:endParaRPr sz="1700">
              <a:solidFill>
                <a:srgbClr val="202124"/>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1700">
                <a:solidFill>
                  <a:srgbClr val="202124"/>
                </a:solidFill>
                <a:highlight>
                  <a:srgbClr val="FFFFFF"/>
                </a:highlight>
                <a:latin typeface="Arial"/>
                <a:ea typeface="Arial"/>
                <a:cs typeface="Arial"/>
                <a:sym typeface="Arial"/>
              </a:rPr>
              <a:t>Other will be automatically switching on the exhaust fan available in kitchen as soon the gas leakage is been detected.</a:t>
            </a:r>
            <a:endParaRPr sz="1700">
              <a:solidFill>
                <a:srgbClr val="20212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1290"/>
              <a:t>-Arduino uno</a:t>
            </a:r>
            <a:endParaRPr sz="1290"/>
          </a:p>
          <a:p>
            <a:pPr indent="0" lvl="0" marL="0" rtl="0" algn="l">
              <a:lnSpc>
                <a:spcPct val="95000"/>
              </a:lnSpc>
              <a:spcBef>
                <a:spcPts val="1200"/>
              </a:spcBef>
              <a:spcAft>
                <a:spcPts val="0"/>
              </a:spcAft>
              <a:buSzPts val="605"/>
              <a:buNone/>
            </a:pPr>
            <a:r>
              <a:rPr lang="en-GB" sz="1290"/>
              <a:t>-Gas Sensor mq5</a:t>
            </a:r>
            <a:endParaRPr sz="1290"/>
          </a:p>
          <a:p>
            <a:pPr indent="0" lvl="0" marL="0" rtl="0" algn="l">
              <a:lnSpc>
                <a:spcPct val="95000"/>
              </a:lnSpc>
              <a:spcBef>
                <a:spcPts val="1200"/>
              </a:spcBef>
              <a:spcAft>
                <a:spcPts val="0"/>
              </a:spcAft>
              <a:buSzPts val="605"/>
              <a:buNone/>
            </a:pPr>
            <a:r>
              <a:rPr lang="en-GB" sz="1290"/>
              <a:t>-power supply </a:t>
            </a:r>
            <a:endParaRPr sz="1290"/>
          </a:p>
          <a:p>
            <a:pPr indent="0" lvl="0" marL="0" rtl="0" algn="l">
              <a:lnSpc>
                <a:spcPct val="95000"/>
              </a:lnSpc>
              <a:spcBef>
                <a:spcPts val="1200"/>
              </a:spcBef>
              <a:spcAft>
                <a:spcPts val="0"/>
              </a:spcAft>
              <a:buSzPts val="605"/>
              <a:buNone/>
            </a:pPr>
            <a:r>
              <a:rPr lang="en-GB" sz="1290"/>
              <a:t>-relay module (single channel)5V</a:t>
            </a:r>
            <a:endParaRPr sz="1290"/>
          </a:p>
          <a:p>
            <a:pPr indent="0" lvl="0" marL="0" rtl="0" algn="l">
              <a:lnSpc>
                <a:spcPct val="95000"/>
              </a:lnSpc>
              <a:spcBef>
                <a:spcPts val="1200"/>
              </a:spcBef>
              <a:spcAft>
                <a:spcPts val="0"/>
              </a:spcAft>
              <a:buSzPts val="605"/>
              <a:buNone/>
            </a:pPr>
            <a:r>
              <a:rPr lang="en-GB" sz="1290"/>
              <a:t>-DC brushless fan(5V)</a:t>
            </a:r>
            <a:endParaRPr sz="1290"/>
          </a:p>
          <a:p>
            <a:pPr indent="0" lvl="0" marL="0" rtl="0" algn="l">
              <a:lnSpc>
                <a:spcPct val="95000"/>
              </a:lnSpc>
              <a:spcBef>
                <a:spcPts val="1200"/>
              </a:spcBef>
              <a:spcAft>
                <a:spcPts val="0"/>
              </a:spcAft>
              <a:buSzPts val="605"/>
              <a:buNone/>
            </a:pPr>
            <a:r>
              <a:rPr lang="en-GB" sz="1290"/>
              <a:t>-DC 5V LED</a:t>
            </a:r>
            <a:endParaRPr sz="1290"/>
          </a:p>
          <a:p>
            <a:pPr indent="0" lvl="0" marL="0" rtl="0" algn="l">
              <a:lnSpc>
                <a:spcPct val="95000"/>
              </a:lnSpc>
              <a:spcBef>
                <a:spcPts val="1200"/>
              </a:spcBef>
              <a:spcAft>
                <a:spcPts val="0"/>
              </a:spcAft>
              <a:buSzPts val="605"/>
              <a:buNone/>
            </a:pPr>
            <a:r>
              <a:rPr lang="en-GB" sz="1290"/>
              <a:t>-5V pizzo buzzer</a:t>
            </a:r>
            <a:endParaRPr sz="1290"/>
          </a:p>
          <a:p>
            <a:pPr indent="0" lvl="0" marL="0" rtl="0" algn="l">
              <a:lnSpc>
                <a:spcPct val="95000"/>
              </a:lnSpc>
              <a:spcBef>
                <a:spcPts val="1200"/>
              </a:spcBef>
              <a:spcAft>
                <a:spcPts val="0"/>
              </a:spcAft>
              <a:buSzPts val="605"/>
              <a:buNone/>
            </a:pPr>
            <a:r>
              <a:rPr lang="en-GB" sz="1290"/>
              <a:t>-9V battery x 3 and 2X switch</a:t>
            </a:r>
            <a:endParaRPr sz="1290"/>
          </a:p>
          <a:p>
            <a:pPr indent="0" lvl="0" marL="0" rtl="0" algn="l">
              <a:lnSpc>
                <a:spcPct val="95000"/>
              </a:lnSpc>
              <a:spcBef>
                <a:spcPts val="1200"/>
              </a:spcBef>
              <a:spcAft>
                <a:spcPts val="0"/>
              </a:spcAft>
              <a:buSzPts val="605"/>
              <a:buNone/>
            </a:pPr>
            <a:r>
              <a:rPr lang="en-GB" sz="1290"/>
              <a:t>-DC motor</a:t>
            </a:r>
            <a:endParaRPr sz="1290"/>
          </a:p>
          <a:p>
            <a:pPr indent="0" lvl="0" marL="0" rtl="0" algn="l">
              <a:lnSpc>
                <a:spcPct val="95000"/>
              </a:lnSpc>
              <a:spcBef>
                <a:spcPts val="1200"/>
              </a:spcBef>
              <a:spcAft>
                <a:spcPts val="1200"/>
              </a:spcAft>
              <a:buSzPts val="605"/>
              <a:buNone/>
            </a:pPr>
            <a:r>
              <a:t/>
            </a:r>
            <a:endParaRPr sz="129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UNO                                  </a:t>
            </a:r>
            <a:r>
              <a:rPr lang="en-GB"/>
              <a:t>9v battery</a:t>
            </a:r>
            <a:endParaRPr/>
          </a:p>
        </p:txBody>
      </p:sp>
      <p:pic>
        <p:nvPicPr>
          <p:cNvPr id="135" name="Google Shape;135;p24"/>
          <p:cNvPicPr preferRelativeResize="0"/>
          <p:nvPr/>
        </p:nvPicPr>
        <p:blipFill>
          <a:blip r:embed="rId3">
            <a:alphaModFix/>
          </a:blip>
          <a:stretch>
            <a:fillRect/>
          </a:stretch>
        </p:blipFill>
        <p:spPr>
          <a:xfrm>
            <a:off x="411475" y="1337300"/>
            <a:ext cx="2927125" cy="2967199"/>
          </a:xfrm>
          <a:prstGeom prst="rect">
            <a:avLst/>
          </a:prstGeom>
          <a:noFill/>
          <a:ln>
            <a:noFill/>
          </a:ln>
        </p:spPr>
      </p:pic>
      <p:pic>
        <p:nvPicPr>
          <p:cNvPr id="136" name="Google Shape;136;p24"/>
          <p:cNvPicPr preferRelativeResize="0"/>
          <p:nvPr/>
        </p:nvPicPr>
        <p:blipFill>
          <a:blip r:embed="rId4">
            <a:alphaModFix/>
          </a:blip>
          <a:stretch>
            <a:fillRect/>
          </a:stretch>
        </p:blipFill>
        <p:spPr>
          <a:xfrm>
            <a:off x="5200650" y="1653863"/>
            <a:ext cx="2482675" cy="233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GAS SENSOR                                        RELAY </a:t>
            </a:r>
            <a:endParaRPr/>
          </a:p>
        </p:txBody>
      </p:sp>
      <p:pic>
        <p:nvPicPr>
          <p:cNvPr id="142" name="Google Shape;142;p25"/>
          <p:cNvPicPr preferRelativeResize="0"/>
          <p:nvPr/>
        </p:nvPicPr>
        <p:blipFill>
          <a:blip r:embed="rId3">
            <a:alphaModFix/>
          </a:blip>
          <a:stretch>
            <a:fillRect/>
          </a:stretch>
        </p:blipFill>
        <p:spPr>
          <a:xfrm>
            <a:off x="559625" y="1515000"/>
            <a:ext cx="3012775" cy="2534325"/>
          </a:xfrm>
          <a:prstGeom prst="rect">
            <a:avLst/>
          </a:prstGeom>
          <a:noFill/>
          <a:ln>
            <a:noFill/>
          </a:ln>
        </p:spPr>
      </p:pic>
      <p:pic>
        <p:nvPicPr>
          <p:cNvPr id="143" name="Google Shape;143;p25"/>
          <p:cNvPicPr preferRelativeResize="0"/>
          <p:nvPr/>
        </p:nvPicPr>
        <p:blipFill>
          <a:blip r:embed="rId4">
            <a:alphaModFix/>
          </a:blip>
          <a:stretch>
            <a:fillRect/>
          </a:stretch>
        </p:blipFill>
        <p:spPr>
          <a:xfrm>
            <a:off x="5672838" y="1514988"/>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EXHAUST FAN                                     BUZZER</a:t>
            </a:r>
            <a:endParaRPr/>
          </a:p>
        </p:txBody>
      </p:sp>
      <p:pic>
        <p:nvPicPr>
          <p:cNvPr id="149" name="Google Shape;149;p26"/>
          <p:cNvPicPr preferRelativeResize="0"/>
          <p:nvPr/>
        </p:nvPicPr>
        <p:blipFill>
          <a:blip r:embed="rId3">
            <a:alphaModFix/>
          </a:blip>
          <a:stretch>
            <a:fillRect/>
          </a:stretch>
        </p:blipFill>
        <p:spPr>
          <a:xfrm>
            <a:off x="507425" y="1680300"/>
            <a:ext cx="3177200" cy="2556075"/>
          </a:xfrm>
          <a:prstGeom prst="rect">
            <a:avLst/>
          </a:prstGeom>
          <a:noFill/>
          <a:ln>
            <a:noFill/>
          </a:ln>
        </p:spPr>
      </p:pic>
      <p:pic>
        <p:nvPicPr>
          <p:cNvPr id="150" name="Google Shape;150;p26"/>
          <p:cNvPicPr preferRelativeResize="0"/>
          <p:nvPr/>
        </p:nvPicPr>
        <p:blipFill>
          <a:blip r:embed="rId4">
            <a:alphaModFix/>
          </a:blip>
          <a:stretch>
            <a:fillRect/>
          </a:stretch>
        </p:blipFill>
        <p:spPr>
          <a:xfrm>
            <a:off x="5162200" y="1473213"/>
            <a:ext cx="2793424" cy="297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DC MOTOR                                            led</a:t>
            </a:r>
            <a:endParaRPr/>
          </a:p>
        </p:txBody>
      </p:sp>
      <p:pic>
        <p:nvPicPr>
          <p:cNvPr id="156" name="Google Shape;156;p27"/>
          <p:cNvPicPr preferRelativeResize="0"/>
          <p:nvPr/>
        </p:nvPicPr>
        <p:blipFill>
          <a:blip r:embed="rId3">
            <a:alphaModFix/>
          </a:blip>
          <a:stretch>
            <a:fillRect/>
          </a:stretch>
        </p:blipFill>
        <p:spPr>
          <a:xfrm>
            <a:off x="769713" y="1640463"/>
            <a:ext cx="2143125" cy="2143125"/>
          </a:xfrm>
          <a:prstGeom prst="rect">
            <a:avLst/>
          </a:prstGeom>
          <a:noFill/>
          <a:ln>
            <a:noFill/>
          </a:ln>
        </p:spPr>
      </p:pic>
      <p:pic>
        <p:nvPicPr>
          <p:cNvPr id="157" name="Google Shape;157;p27"/>
          <p:cNvPicPr preferRelativeResize="0"/>
          <p:nvPr/>
        </p:nvPicPr>
        <p:blipFill>
          <a:blip r:embed="rId4">
            <a:alphaModFix/>
          </a:blip>
          <a:stretch>
            <a:fillRect/>
          </a:stretch>
        </p:blipFill>
        <p:spPr>
          <a:xfrm>
            <a:off x="5986225" y="1750875"/>
            <a:ext cx="2133600" cy="213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a:t>
            </a:r>
            <a:endParaRPr/>
          </a:p>
        </p:txBody>
      </p:sp>
      <p:sp>
        <p:nvSpPr>
          <p:cNvPr id="163" name="Google Shape;163;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Arduino board is main component which manipulated and maintain the hardware components which are connected towards it , there is gas sensor here mq5 gas sensor is been used , which poses certain threshold value such .5 ppm . The relay is power </a:t>
            </a:r>
            <a:r>
              <a:rPr lang="en-GB"/>
              <a:t>supply</a:t>
            </a:r>
            <a:r>
              <a:rPr lang="en-GB"/>
              <a:t> which is been connected to the arduino the connection from relay is given to buzzer ,exhaust fan and other home </a:t>
            </a:r>
            <a:r>
              <a:rPr lang="en-GB"/>
              <a:t>applicants</a:t>
            </a:r>
            <a:r>
              <a:rPr lang="en-GB"/>
              <a:t> such as light and fan .Gas sensor helps to detect the leakage gives signal to arduino ,then input given to relay it power off the home Appliance </a:t>
            </a:r>
            <a:r>
              <a:rPr lang="en-GB"/>
              <a:t>simultaneously</a:t>
            </a:r>
            <a:r>
              <a:rPr lang="en-GB"/>
              <a:t> the exhaust fan and buzzer will be </a:t>
            </a:r>
            <a:r>
              <a:rPr lang="en-GB"/>
              <a:t>battery</a:t>
            </a:r>
            <a:r>
              <a:rPr lang="en-GB"/>
              <a:t> based so it runs as well the intimation is made. There is separate connection for sms  will be operated through arduino for message notifying.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 DIAGRAM</a:t>
            </a:r>
            <a:endParaRPr/>
          </a:p>
        </p:txBody>
      </p:sp>
      <p:pic>
        <p:nvPicPr>
          <p:cNvPr id="169" name="Google Shape;169;p29"/>
          <p:cNvPicPr preferRelativeResize="0"/>
          <p:nvPr/>
        </p:nvPicPr>
        <p:blipFill rotWithShape="1">
          <a:blip r:embed="rId3">
            <a:alphaModFix/>
          </a:blip>
          <a:srcRect b="21935" l="30577" r="30149" t="40264"/>
          <a:stretch/>
        </p:blipFill>
        <p:spPr>
          <a:xfrm>
            <a:off x="1842300" y="2216850"/>
            <a:ext cx="5227675" cy="1897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40"/>
              <a:t>TEST CASE: (from mq5 sensor to arduino uno then to output devices )</a:t>
            </a:r>
            <a:endParaRPr sz="2540"/>
          </a:p>
        </p:txBody>
      </p:sp>
      <p:sp>
        <p:nvSpPr>
          <p:cNvPr id="175" name="Google Shape;175;p30"/>
          <p:cNvSpPr/>
          <p:nvPr/>
        </p:nvSpPr>
        <p:spPr>
          <a:xfrm>
            <a:off x="902350" y="1488750"/>
            <a:ext cx="1503900" cy="108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 case -0</a:t>
            </a:r>
            <a:endParaRPr/>
          </a:p>
        </p:txBody>
      </p:sp>
      <p:sp>
        <p:nvSpPr>
          <p:cNvPr id="176" name="Google Shape;176;p30"/>
          <p:cNvSpPr/>
          <p:nvPr/>
        </p:nvSpPr>
        <p:spPr>
          <a:xfrm>
            <a:off x="972550" y="3088100"/>
            <a:ext cx="1363500" cy="10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 case 1</a:t>
            </a:r>
            <a:endParaRPr/>
          </a:p>
        </p:txBody>
      </p:sp>
      <p:sp>
        <p:nvSpPr>
          <p:cNvPr id="177" name="Google Shape;177;p30"/>
          <p:cNvSpPr/>
          <p:nvPr/>
        </p:nvSpPr>
        <p:spPr>
          <a:xfrm>
            <a:off x="2802288" y="1849400"/>
            <a:ext cx="561600" cy="7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p:nvPr/>
        </p:nvSpPr>
        <p:spPr>
          <a:xfrm>
            <a:off x="2719125" y="3569300"/>
            <a:ext cx="561600" cy="7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3759925" y="1488750"/>
            <a:ext cx="2827500" cy="10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No led,no buzzer ,no </a:t>
            </a:r>
            <a:r>
              <a:rPr lang="en-GB"/>
              <a:t>power</a:t>
            </a:r>
            <a:r>
              <a:rPr lang="en-GB"/>
              <a:t> supply to exhaust fan</a:t>
            </a:r>
            <a:endParaRPr/>
          </a:p>
        </p:txBody>
      </p:sp>
      <p:sp>
        <p:nvSpPr>
          <p:cNvPr id="180" name="Google Shape;180;p30"/>
          <p:cNvSpPr/>
          <p:nvPr/>
        </p:nvSpPr>
        <p:spPr>
          <a:xfrm>
            <a:off x="3930325" y="3198400"/>
            <a:ext cx="2657100" cy="10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Led is on ,buzzer </a:t>
            </a:r>
            <a:r>
              <a:rPr lang="en-GB"/>
              <a:t>sound</a:t>
            </a:r>
            <a:r>
              <a:rPr lang="en-GB"/>
              <a:t> ,exhaust fan is on,</a:t>
            </a:r>
            <a:endParaRPr/>
          </a:p>
          <a:p>
            <a:pPr indent="0" lvl="0" marL="0" rtl="0" algn="l">
              <a:spcBef>
                <a:spcPts val="0"/>
              </a:spcBef>
              <a:spcAft>
                <a:spcPts val="0"/>
              </a:spcAft>
              <a:buNone/>
            </a:pPr>
            <a:r>
              <a:rPr lang="en-GB"/>
              <a:t>power</a:t>
            </a:r>
            <a:r>
              <a:rPr lang="en-GB"/>
              <a:t> off </a:t>
            </a:r>
            <a:r>
              <a:rPr lang="en-GB"/>
              <a:t> home appliance </a:t>
            </a:r>
            <a:r>
              <a:rPr lang="en-GB"/>
              <a:t>.</a:t>
            </a:r>
            <a:endParaRPr/>
          </a:p>
          <a:p>
            <a:pPr indent="0" lvl="0" marL="0" rtl="0" algn="l">
              <a:spcBef>
                <a:spcPts val="0"/>
              </a:spcBef>
              <a:spcAft>
                <a:spcPts val="0"/>
              </a:spcAft>
              <a:buNone/>
            </a:pP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1528850" y="622450"/>
            <a:ext cx="6246451" cy="362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solidFill>
                  <a:srgbClr val="333333"/>
                </a:solidFill>
                <a:latin typeface="Roboto"/>
                <a:ea typeface="Roboto"/>
                <a:cs typeface="Roboto"/>
                <a:sym typeface="Roboto"/>
              </a:rPr>
              <a:t>Our project aims to present such a design that can automatically detect, alarm, and control gas leakage using an exhaust fan to suck the gas away from the premises where there is gas leakage. Arduino UNO is used as the main controller of the system and the buzzer is used as a medium of notification. The system will detect the leakage of the Liquefied Petroleum Gas (LPG) using a gas sensor and uses the buzzer to alarm  about the gas leakage The device is intended for use in household safety where appliances and heaters that use natural gas and LPG may be a source of risk. The system can also be used for other application in the industries or companies that depends on LPG and natural gas in their operation.</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40"/>
              <a:t>PAPER1</a:t>
            </a:r>
            <a:endParaRPr sz="2040"/>
          </a:p>
          <a:p>
            <a:pPr indent="0" lvl="0" marL="0" rtl="0" algn="l">
              <a:spcBef>
                <a:spcPts val="0"/>
              </a:spcBef>
              <a:spcAft>
                <a:spcPts val="0"/>
              </a:spcAft>
              <a:buSzPts val="990"/>
              <a:buNone/>
            </a:pPr>
            <a:r>
              <a:rPr lang="en-GB" sz="2040"/>
              <a:t>LPG LEAKAGE DETECTION SYSTEM USING GPS AND GSM TECHNOLOGY</a:t>
            </a:r>
            <a:endParaRPr sz="2040"/>
          </a:p>
          <a:p>
            <a:pPr indent="0" lvl="0" marL="0" rtl="0" algn="l">
              <a:lnSpc>
                <a:spcPct val="115000"/>
              </a:lnSpc>
              <a:spcBef>
                <a:spcPts val="0"/>
              </a:spcBef>
              <a:spcAft>
                <a:spcPts val="1200"/>
              </a:spcAft>
              <a:buNone/>
            </a:pPr>
            <a:r>
              <a:rPr b="0" lang="en-GB" sz="1600" u="sng">
                <a:solidFill>
                  <a:schemeClr val="accent5"/>
                </a:solidFill>
                <a:latin typeface="Open Sans"/>
                <a:ea typeface="Open Sans"/>
                <a:cs typeface="Open Sans"/>
                <a:sym typeface="Open Sans"/>
                <a:hlinkClick r:id="rId3">
                  <a:extLst>
                    <a:ext uri="{A12FA001-AC4F-418D-AE19-62706E023703}">
                      <ahyp:hlinkClr val="tx"/>
                    </a:ext>
                  </a:extLst>
                </a:hlinkClick>
              </a:rPr>
              <a:t>http://gradivareview.com/gallery/grj%203732.pdf</a:t>
            </a:r>
            <a:endParaRPr sz="2240"/>
          </a:p>
        </p:txBody>
      </p:sp>
      <p:sp>
        <p:nvSpPr>
          <p:cNvPr id="79" name="Google Shape;79;p15"/>
          <p:cNvSpPr txBox="1"/>
          <p:nvPr>
            <p:ph idx="1" type="body"/>
          </p:nvPr>
        </p:nvSpPr>
        <p:spPr>
          <a:xfrm>
            <a:off x="311700" y="1589800"/>
            <a:ext cx="8520600" cy="298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t>Proposed Methodology</a:t>
            </a:r>
            <a:r>
              <a:rPr lang="en-GB" sz="1600"/>
              <a:t>:</a:t>
            </a:r>
            <a:endParaRPr sz="1600"/>
          </a:p>
          <a:p>
            <a:pPr indent="0" lvl="0" marL="0" rtl="0" algn="l">
              <a:spcBef>
                <a:spcPts val="1200"/>
              </a:spcBef>
              <a:spcAft>
                <a:spcPts val="0"/>
              </a:spcAft>
              <a:buNone/>
            </a:pPr>
            <a:r>
              <a:rPr lang="en-GB" sz="1600"/>
              <a:t>1. Controller is used to control all the process of system. LPG sensor used to sense the leakage of LPG gas and give indication to controller. </a:t>
            </a:r>
            <a:endParaRPr sz="1600"/>
          </a:p>
          <a:p>
            <a:pPr indent="0" lvl="0" marL="0" rtl="0" algn="l">
              <a:spcBef>
                <a:spcPts val="1200"/>
              </a:spcBef>
              <a:spcAft>
                <a:spcPts val="0"/>
              </a:spcAft>
              <a:buNone/>
            </a:pPr>
            <a:r>
              <a:rPr lang="en-GB" sz="1600"/>
              <a:t>2. LCD is used to display the percentage of LPG gas.</a:t>
            </a:r>
            <a:endParaRPr sz="1600"/>
          </a:p>
          <a:p>
            <a:pPr indent="0" lvl="0" marL="0" rtl="0" algn="l">
              <a:spcBef>
                <a:spcPts val="1200"/>
              </a:spcBef>
              <a:spcAft>
                <a:spcPts val="0"/>
              </a:spcAft>
              <a:buNone/>
            </a:pPr>
            <a:r>
              <a:rPr lang="en-GB" sz="1600"/>
              <a:t> 3. GSM is used to send the Leakage message and alert SMS to user. </a:t>
            </a:r>
            <a:endParaRPr sz="1600"/>
          </a:p>
          <a:p>
            <a:pPr indent="0" lvl="0" marL="0" rtl="0" algn="l">
              <a:spcBef>
                <a:spcPts val="1200"/>
              </a:spcBef>
              <a:spcAft>
                <a:spcPts val="0"/>
              </a:spcAft>
              <a:buNone/>
            </a:pPr>
            <a:r>
              <a:rPr lang="en-GB" sz="1600"/>
              <a:t>4. Buzzer is used to give audio signal to user in case of leakage. </a:t>
            </a:r>
            <a:endParaRPr sz="1600"/>
          </a:p>
          <a:p>
            <a:pPr indent="0" lvl="0" marL="0" rtl="0" algn="l">
              <a:spcBef>
                <a:spcPts val="1200"/>
              </a:spcBef>
              <a:spcAft>
                <a:spcPts val="0"/>
              </a:spcAft>
              <a:buNone/>
            </a:pPr>
            <a:r>
              <a:rPr lang="en-GB" sz="1600"/>
              <a:t>5. GPS is used to give exact location of leakage.</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82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22"/>
              <a:t>PAPER-2</a:t>
            </a:r>
            <a:endParaRPr sz="1822"/>
          </a:p>
          <a:p>
            <a:pPr indent="0" lvl="0" marL="0" rtl="0" algn="l">
              <a:spcBef>
                <a:spcPts val="0"/>
              </a:spcBef>
              <a:spcAft>
                <a:spcPts val="0"/>
              </a:spcAft>
              <a:buNone/>
            </a:pPr>
            <a:r>
              <a:rPr lang="en-GB" sz="1822"/>
              <a:t>Gas Leakage Detection Based on IOT</a:t>
            </a:r>
            <a:endParaRPr sz="1822"/>
          </a:p>
          <a:p>
            <a:pPr indent="0" lvl="0" marL="0" rtl="0" algn="l">
              <a:spcBef>
                <a:spcPts val="0"/>
              </a:spcBef>
              <a:spcAft>
                <a:spcPts val="0"/>
              </a:spcAft>
              <a:buNone/>
            </a:pPr>
            <a:r>
              <a:t/>
            </a:r>
            <a:endParaRPr sz="1822"/>
          </a:p>
          <a:p>
            <a:pPr indent="0" lvl="0" marL="0" rtl="0" algn="l">
              <a:spcBef>
                <a:spcPts val="0"/>
              </a:spcBef>
              <a:spcAft>
                <a:spcPts val="0"/>
              </a:spcAft>
              <a:buNone/>
            </a:pPr>
            <a:r>
              <a:t/>
            </a:r>
            <a:endParaRPr sz="2266"/>
          </a:p>
          <a:p>
            <a:pPr indent="0" lvl="0" marL="0" rtl="0" algn="l">
              <a:spcBef>
                <a:spcPts val="0"/>
              </a:spcBef>
              <a:spcAft>
                <a:spcPts val="0"/>
              </a:spcAft>
              <a:buNone/>
            </a:pPr>
            <a:r>
              <a:t/>
            </a:r>
            <a:endParaRPr/>
          </a:p>
        </p:txBody>
      </p:sp>
      <p:sp>
        <p:nvSpPr>
          <p:cNvPr id="85" name="Google Shape;85;p16"/>
          <p:cNvSpPr txBox="1"/>
          <p:nvPr>
            <p:ph idx="1" type="body"/>
          </p:nvPr>
        </p:nvSpPr>
        <p:spPr>
          <a:xfrm>
            <a:off x="311700" y="1384075"/>
            <a:ext cx="8520600" cy="3357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sz="1700"/>
              <a:t>Mq 5 sensor, Arduino,Relay,LCD display,Load cell ,Wifi modem,Buzzer </a:t>
            </a:r>
            <a:endParaRPr sz="1700"/>
          </a:p>
          <a:p>
            <a:pPr indent="-320357" lvl="0" marL="457200" rtl="0" algn="l">
              <a:spcBef>
                <a:spcPts val="1200"/>
              </a:spcBef>
              <a:spcAft>
                <a:spcPts val="0"/>
              </a:spcAft>
              <a:buSzPct val="100000"/>
              <a:buAutoNum type="arabicPeriod"/>
            </a:pPr>
            <a:r>
              <a:rPr lang="en-GB" sz="1700"/>
              <a:t>Mq 5 sensor </a:t>
            </a:r>
            <a:r>
              <a:rPr lang="en-GB" sz="1700"/>
              <a:t>capable of measuring electrode and heater covered by plastic and stainless steel</a:t>
            </a:r>
            <a:endParaRPr sz="1700"/>
          </a:p>
          <a:p>
            <a:pPr indent="-320357" lvl="0" marL="457200" rtl="0" algn="l">
              <a:spcBef>
                <a:spcPts val="0"/>
              </a:spcBef>
              <a:spcAft>
                <a:spcPts val="0"/>
              </a:spcAft>
              <a:buSzPct val="100000"/>
              <a:buAutoNum type="arabicPeriod"/>
            </a:pPr>
            <a:r>
              <a:rPr lang="en-GB" sz="1700"/>
              <a:t>Arduino Arduino is a microcontroller, whose main aim is to make electronic to be as easy as possible. It uses different microcontrollers, containing several input and output pins</a:t>
            </a:r>
            <a:endParaRPr sz="1700"/>
          </a:p>
          <a:p>
            <a:pPr indent="-320357" lvl="0" marL="457200" rtl="0" algn="l">
              <a:spcBef>
                <a:spcPts val="0"/>
              </a:spcBef>
              <a:spcAft>
                <a:spcPts val="0"/>
              </a:spcAft>
              <a:buSzPct val="100000"/>
              <a:buAutoNum type="arabicPeriod"/>
            </a:pPr>
            <a:r>
              <a:rPr lang="en-GB" sz="1700"/>
              <a:t>Relay A relay is an electrical switch which is used to control all other electronic devices </a:t>
            </a:r>
            <a:endParaRPr sz="1700"/>
          </a:p>
          <a:p>
            <a:pPr indent="-320357" lvl="0" marL="457200" rtl="0" algn="l">
              <a:spcBef>
                <a:spcPts val="0"/>
              </a:spcBef>
              <a:spcAft>
                <a:spcPts val="0"/>
              </a:spcAft>
              <a:buSzPct val="100000"/>
              <a:buAutoNum type="arabicPeriod"/>
            </a:pPr>
            <a:r>
              <a:rPr lang="en-GB" sz="1700"/>
              <a:t>LCD display LCD (liquid crystal display) contains two interfaces on upper and lower side of the module</a:t>
            </a:r>
            <a:endParaRPr sz="1700"/>
          </a:p>
          <a:p>
            <a:pPr indent="-320357" lvl="0" marL="457200" rtl="0" algn="l">
              <a:spcBef>
                <a:spcPts val="0"/>
              </a:spcBef>
              <a:spcAft>
                <a:spcPts val="0"/>
              </a:spcAft>
              <a:buSzPct val="100000"/>
              <a:buAutoNum type="arabicPeriod"/>
            </a:pPr>
            <a:r>
              <a:rPr lang="en-GB" sz="1700"/>
              <a:t>Load cell Load cell is a transducer which is used to transform force into electronic output</a:t>
            </a:r>
            <a:endParaRPr sz="1700"/>
          </a:p>
          <a:p>
            <a:pPr indent="-320357" lvl="0" marL="457200" rtl="0" algn="l">
              <a:spcBef>
                <a:spcPts val="0"/>
              </a:spcBef>
              <a:spcAft>
                <a:spcPts val="0"/>
              </a:spcAft>
              <a:buSzPct val="100000"/>
              <a:buAutoNum type="arabicPeriod"/>
            </a:pPr>
            <a:r>
              <a:rPr lang="en-GB" sz="1700"/>
              <a:t>Wifi modem WiFi network can easily establish a connection through a serving WiFi adapter. </a:t>
            </a:r>
            <a:endParaRPr sz="1700"/>
          </a:p>
          <a:p>
            <a:pPr indent="-320357" lvl="0" marL="457200" rtl="0" algn="l">
              <a:spcBef>
                <a:spcPts val="0"/>
              </a:spcBef>
              <a:spcAft>
                <a:spcPts val="0"/>
              </a:spcAft>
              <a:buSzPct val="100000"/>
              <a:buAutoNum type="arabicPeriod"/>
            </a:pPr>
            <a:r>
              <a:rPr lang="en-GB" sz="1700"/>
              <a:t>Buzzer A buzzer is an audio signaling device which is capable of controlling microcontrollers</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638800" cy="119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LPG Leakage Detector using Arduino with SMS Alert and Sound Alarm</a:t>
            </a:r>
            <a:endParaRPr/>
          </a:p>
        </p:txBody>
      </p:sp>
      <p:sp>
        <p:nvSpPr>
          <p:cNvPr id="91" name="Google Shape;91;p17"/>
          <p:cNvSpPr txBox="1"/>
          <p:nvPr>
            <p:ph idx="1" type="body"/>
          </p:nvPr>
        </p:nvSpPr>
        <p:spPr>
          <a:xfrm>
            <a:off x="311700" y="1478250"/>
            <a:ext cx="8520600" cy="3090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GB" sz="2698"/>
              <a:t>Methodology</a:t>
            </a:r>
            <a:endParaRPr b="1" sz="2698"/>
          </a:p>
          <a:p>
            <a:pPr indent="0" lvl="0" marL="0" rtl="0" algn="l">
              <a:spcBef>
                <a:spcPts val="1200"/>
              </a:spcBef>
              <a:spcAft>
                <a:spcPts val="0"/>
              </a:spcAft>
              <a:buNone/>
            </a:pPr>
            <a:r>
              <a:rPr b="1" lang="en-GB" sz="2698"/>
              <a:t>V Model:</a:t>
            </a:r>
            <a:endParaRPr b="1" sz="2698"/>
          </a:p>
          <a:p>
            <a:pPr indent="0" lvl="0" marL="0" rtl="0" algn="l">
              <a:spcBef>
                <a:spcPts val="1200"/>
              </a:spcBef>
              <a:spcAft>
                <a:spcPts val="0"/>
              </a:spcAft>
              <a:buNone/>
            </a:pPr>
            <a:r>
              <a:rPr lang="en-GB" sz="2471">
                <a:solidFill>
                  <a:srgbClr val="333333"/>
                </a:solidFill>
              </a:rPr>
              <a:t>The V-model technique was used to acquire the project. This technique is </a:t>
            </a:r>
            <a:endParaRPr sz="2471">
              <a:solidFill>
                <a:srgbClr val="333333"/>
              </a:solidFill>
            </a:endParaRPr>
          </a:p>
          <a:p>
            <a:pPr indent="0" lvl="0" marL="0" rtl="0" algn="l">
              <a:spcBef>
                <a:spcPts val="1200"/>
              </a:spcBef>
              <a:spcAft>
                <a:spcPts val="0"/>
              </a:spcAft>
              <a:buNone/>
            </a:pPr>
            <a:r>
              <a:rPr lang="en-GB" sz="2471">
                <a:solidFill>
                  <a:srgbClr val="333333"/>
                </a:solidFill>
              </a:rPr>
              <a:t>very easy to apprehend and utilize. The simplicity of</a:t>
            </a:r>
            <a:r>
              <a:rPr lang="en-GB" sz="2471">
                <a:solidFill>
                  <a:srgbClr val="333333"/>
                </a:solidFill>
              </a:rPr>
              <a:t> </a:t>
            </a:r>
            <a:r>
              <a:rPr lang="en-GB" sz="2471">
                <a:solidFill>
                  <a:srgbClr val="333333"/>
                </a:solidFill>
              </a:rPr>
              <a:t>this technique also </a:t>
            </a:r>
            <a:endParaRPr sz="2471">
              <a:solidFill>
                <a:srgbClr val="333333"/>
              </a:solidFill>
            </a:endParaRPr>
          </a:p>
          <a:p>
            <a:pPr indent="0" lvl="0" marL="0" rtl="0" algn="l">
              <a:spcBef>
                <a:spcPts val="1200"/>
              </a:spcBef>
              <a:spcAft>
                <a:spcPts val="0"/>
              </a:spcAft>
              <a:buNone/>
            </a:pPr>
            <a:r>
              <a:rPr lang="en-GB" sz="2471">
                <a:solidFill>
                  <a:srgbClr val="333333"/>
                </a:solidFill>
              </a:rPr>
              <a:t>makes</a:t>
            </a:r>
            <a:r>
              <a:rPr lang="en-GB" sz="2471">
                <a:solidFill>
                  <a:srgbClr val="333333"/>
                </a:solidFill>
              </a:rPr>
              <a:t> it simpler to accomplish. The V-Model is based on the relationship of a </a:t>
            </a:r>
            <a:endParaRPr sz="2471">
              <a:solidFill>
                <a:srgbClr val="333333"/>
              </a:solidFill>
            </a:endParaRPr>
          </a:p>
          <a:p>
            <a:pPr indent="0" lvl="0" marL="0" rtl="0" algn="l">
              <a:spcBef>
                <a:spcPts val="1200"/>
              </a:spcBef>
              <a:spcAft>
                <a:spcPts val="0"/>
              </a:spcAft>
              <a:buNone/>
            </a:pPr>
            <a:r>
              <a:rPr lang="en-GB" sz="2471">
                <a:solidFill>
                  <a:srgbClr val="333333"/>
                </a:solidFill>
              </a:rPr>
              <a:t>testing stage for each corresponding improvement level. </a:t>
            </a:r>
            <a:endParaRPr sz="2471">
              <a:solidFill>
                <a:srgbClr val="333333"/>
              </a:solidFill>
            </a:endParaRPr>
          </a:p>
          <a:p>
            <a:pPr indent="0" lvl="0" marL="0" rtl="0" algn="l">
              <a:spcBef>
                <a:spcPts val="1200"/>
              </a:spcBef>
              <a:spcAft>
                <a:spcPts val="0"/>
              </a:spcAft>
              <a:buNone/>
            </a:pPr>
            <a:r>
              <a:rPr lang="en-GB" sz="2471">
                <a:solidFill>
                  <a:srgbClr val="333333"/>
                </a:solidFill>
              </a:rPr>
              <a:t>This means that for every single segment in the improvement drive, </a:t>
            </a:r>
            <a:endParaRPr sz="2471">
              <a:solidFill>
                <a:srgbClr val="333333"/>
              </a:solidFill>
            </a:endParaRPr>
          </a:p>
          <a:p>
            <a:pPr indent="0" lvl="0" marL="0" rtl="0" algn="l">
              <a:spcBef>
                <a:spcPts val="1200"/>
              </a:spcBef>
              <a:spcAft>
                <a:spcPts val="0"/>
              </a:spcAft>
              <a:buNone/>
            </a:pPr>
            <a:r>
              <a:rPr lang="en-GB" sz="2471">
                <a:solidFill>
                  <a:srgbClr val="333333"/>
                </a:solidFill>
              </a:rPr>
              <a:t>there is a directly correlated testing phase. This is a highly-restricted </a:t>
            </a:r>
            <a:endParaRPr sz="2471">
              <a:solidFill>
                <a:srgbClr val="333333"/>
              </a:solidFill>
            </a:endParaRPr>
          </a:p>
          <a:p>
            <a:pPr indent="0" lvl="0" marL="0" rtl="0" algn="l">
              <a:spcBef>
                <a:spcPts val="1200"/>
              </a:spcBef>
              <a:spcAft>
                <a:spcPts val="0"/>
              </a:spcAft>
              <a:buNone/>
            </a:pPr>
            <a:r>
              <a:rPr lang="en-GB" sz="2471">
                <a:solidFill>
                  <a:srgbClr val="333333"/>
                </a:solidFill>
              </a:rPr>
              <a:t>model and the next stage starts only after the end of the previous phase.</a:t>
            </a:r>
            <a:endParaRPr sz="2471">
              <a:solidFill>
                <a:srgbClr val="333333"/>
              </a:solidFill>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4693450" y="1307300"/>
            <a:ext cx="3986199" cy="317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689500" cy="110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LPG Gas Leakage Monitoring and Alert System using Arduino </a:t>
            </a:r>
            <a:endParaRPr/>
          </a:p>
        </p:txBody>
      </p:sp>
      <p:sp>
        <p:nvSpPr>
          <p:cNvPr id="98" name="Google Shape;98;p18"/>
          <p:cNvSpPr txBox="1"/>
          <p:nvPr>
            <p:ph idx="1" type="body"/>
          </p:nvPr>
        </p:nvSpPr>
        <p:spPr>
          <a:xfrm>
            <a:off x="311700" y="14699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Methodology</a:t>
            </a:r>
            <a:endParaRPr b="1"/>
          </a:p>
          <a:p>
            <a:pPr indent="0" lvl="0" marL="0" rtl="0" algn="l">
              <a:spcBef>
                <a:spcPts val="1200"/>
              </a:spcBef>
              <a:spcAft>
                <a:spcPts val="1200"/>
              </a:spcAft>
              <a:buNone/>
            </a:pPr>
            <a:r>
              <a:rPr lang="en-GB"/>
              <a:t>The systematic, theoretical analysis of the methods applied to a field of study. It comprises the theoretical analysis of the body of methods and principles associated with a branch of knowledge. Typically, it encompasses concepts such as paradigm, theoretical model, phases and quantitative or qualitative techniques. A methodology does not set out to provide solutions—it is therefore, not the same as a method. Instead, a methodology offers the theoretical underpinning for understanding which method, set of methods, or best practices can be applied to a specific case. Through a methodology, we are achieving the knowledge about planning, design, and implementation and testing.</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735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LPG Gas Leakage Monitoring and Alert System using Arduino</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workflow of the project is divided into 6 steps:</a:t>
            </a:r>
            <a:endParaRPr/>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1609725" y="1693075"/>
            <a:ext cx="5226849" cy="321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GB" sz="2300">
                <a:highlight>
                  <a:srgbClr val="FFFFFF"/>
                </a:highlight>
                <a:latin typeface="Roboto"/>
                <a:ea typeface="Roboto"/>
                <a:cs typeface="Roboto"/>
                <a:sym typeface="Roboto"/>
              </a:rPr>
              <a:t>Gas leakage detection and alerting system using Arduino Uno:</a:t>
            </a:r>
            <a:endParaRPr sz="2300">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rPr lang="en-GB" sz="1077">
                <a:highlight>
                  <a:srgbClr val="FFFFFF"/>
                </a:highlight>
                <a:latin typeface="Roboto"/>
                <a:ea typeface="Roboto"/>
                <a:cs typeface="Roboto"/>
                <a:sym typeface="Roboto"/>
              </a:rPr>
              <a:t>https://www.researchgate.net/publication/347495607_Gas_leakage_detection_and_alerting_system_using_Arduino_Uno</a:t>
            </a:r>
            <a:endParaRPr sz="1077">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rPr lang="en-GB" sz="2300">
                <a:highlight>
                  <a:srgbClr val="FFFFFF"/>
                </a:highlight>
                <a:latin typeface="Roboto"/>
                <a:ea typeface="Roboto"/>
                <a:cs typeface="Roboto"/>
                <a:sym typeface="Roboto"/>
              </a:rPr>
              <a:t> </a:t>
            </a:r>
            <a:endParaRPr sz="2300">
              <a:highlight>
                <a:srgbClr val="FFFFFF"/>
              </a:highlight>
              <a:latin typeface="Roboto"/>
              <a:ea typeface="Roboto"/>
              <a:cs typeface="Roboto"/>
              <a:sym typeface="Roboto"/>
            </a:endParaRPr>
          </a:p>
          <a:p>
            <a:pPr indent="0" lvl="0" marL="0" rtl="0" algn="l">
              <a:lnSpc>
                <a:spcPct val="120000"/>
              </a:lnSpc>
              <a:spcBef>
                <a:spcPts val="0"/>
              </a:spcBef>
              <a:spcAft>
                <a:spcPts val="0"/>
              </a:spcAft>
              <a:buNone/>
            </a:pPr>
            <a:r>
              <a:t/>
            </a:r>
            <a:endParaRPr sz="23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50525" y="824325"/>
            <a:ext cx="9093600" cy="417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GB" sz="1625"/>
              <a:t>A</a:t>
            </a:r>
            <a:r>
              <a:rPr lang="en-GB" sz="1625"/>
              <a:t>rduino UNO (Atmega-328) is the main unit of the system.</a:t>
            </a:r>
            <a:endParaRPr sz="1625"/>
          </a:p>
          <a:p>
            <a:pPr indent="0" lvl="0" marL="0" rtl="0" algn="l">
              <a:lnSpc>
                <a:spcPct val="95000"/>
              </a:lnSpc>
              <a:spcBef>
                <a:spcPts val="1200"/>
              </a:spcBef>
              <a:spcAft>
                <a:spcPts val="0"/>
              </a:spcAft>
              <a:buSzPts val="688"/>
              <a:buNone/>
            </a:pPr>
            <a:r>
              <a:rPr lang="en-GB" sz="1625"/>
              <a:t>A signal conditioning of the Arduino UNO is done by output signal of the sensor(MQ-2, MQ-7, MQ-135) and power supply, provided input to Arduino.</a:t>
            </a:r>
            <a:endParaRPr sz="1625"/>
          </a:p>
          <a:p>
            <a:pPr indent="0" lvl="0" marL="0" rtl="0" algn="l">
              <a:lnSpc>
                <a:spcPct val="95000"/>
              </a:lnSpc>
              <a:spcBef>
                <a:spcPts val="1200"/>
              </a:spcBef>
              <a:spcAft>
                <a:spcPts val="0"/>
              </a:spcAft>
              <a:buSzPts val="688"/>
              <a:buNone/>
            </a:pPr>
            <a:r>
              <a:rPr lang="en-GB" sz="1625"/>
              <a:t>The detection results displayed in LCD. And, the buzzer activity with beep(siren) sound is made.</a:t>
            </a:r>
            <a:endParaRPr sz="1625"/>
          </a:p>
          <a:p>
            <a:pPr indent="0" lvl="0" marL="0" rtl="0" algn="l">
              <a:lnSpc>
                <a:spcPct val="95000"/>
              </a:lnSpc>
              <a:spcBef>
                <a:spcPts val="1200"/>
              </a:spcBef>
              <a:spcAft>
                <a:spcPts val="0"/>
              </a:spcAft>
              <a:buSzPts val="688"/>
              <a:buNone/>
            </a:pPr>
            <a:r>
              <a:rPr lang="en-GB" sz="1625"/>
              <a:t>Also send alert SMS to the in charge of the plant  whose number is saved in SIM card by using GSM modem. The SMS received depends upon the leak of gas in the detection area of the sensor. </a:t>
            </a:r>
            <a:endParaRPr sz="2125"/>
          </a:p>
          <a:p>
            <a:pPr indent="0" lvl="0" marL="0" rtl="0" algn="l">
              <a:lnSpc>
                <a:spcPct val="95000"/>
              </a:lnSpc>
              <a:spcBef>
                <a:spcPts val="1200"/>
              </a:spcBef>
              <a:spcAft>
                <a:spcPts val="0"/>
              </a:spcAft>
              <a:buSzPts val="688"/>
              <a:buNone/>
            </a:pPr>
            <a:r>
              <a:rPr lang="en-GB" sz="1625"/>
              <a:t> If the LPG sensor senses gas leak from workplace or home, sensor output goes to active low (logic-0) condition. Arduino UNO is used in the project; low signals are overlooked by the Arduino and gas leakage is been noticed by the Arduino. The Arduino UNO turns on the LCD and buzzer. It even turns on the GSM modem after that, it continues to send messages SMS to mobile number specifically mentioned in the program of the source code for alerting danger to the people.</a:t>
            </a:r>
            <a:endParaRPr sz="1625"/>
          </a:p>
          <a:p>
            <a:pPr indent="0" lvl="0" marL="0" rtl="0" algn="l">
              <a:lnSpc>
                <a:spcPct val="95000"/>
              </a:lnSpc>
              <a:spcBef>
                <a:spcPts val="1200"/>
              </a:spcBef>
              <a:spcAft>
                <a:spcPts val="1200"/>
              </a:spcAft>
              <a:buSzPts val="688"/>
              <a:buNone/>
            </a:pPr>
            <a:r>
              <a:t/>
            </a:r>
            <a:endParaRPr sz="16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70600" y="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lang="en-GB" sz="2300">
                <a:highlight>
                  <a:srgbClr val="FFFFFF"/>
                </a:highlight>
                <a:latin typeface="Roboto"/>
                <a:ea typeface="Roboto"/>
                <a:cs typeface="Roboto"/>
                <a:sym typeface="Roboto"/>
              </a:rPr>
              <a:t>Sensor-Based Gas Leakage Detector System: </a:t>
            </a:r>
            <a:r>
              <a:rPr lang="en-GB" sz="1077">
                <a:highlight>
                  <a:srgbClr val="FFFFFF"/>
                </a:highlight>
                <a:latin typeface="Roboto"/>
                <a:ea typeface="Roboto"/>
                <a:cs typeface="Roboto"/>
                <a:sym typeface="Roboto"/>
              </a:rPr>
              <a:t>https://www.researchgate.net/publication/347326171_Sensor-Based_Gas_Leakage_Detector_System</a:t>
            </a:r>
            <a:endParaRPr sz="1077">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0" y="653400"/>
            <a:ext cx="9144000" cy="44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Semiconductor sensors(MQ6) are used to detect LPG gas.</a:t>
            </a:r>
            <a:endParaRPr/>
          </a:p>
          <a:p>
            <a:pPr indent="0" lvl="0" marL="0" rtl="0" algn="l">
              <a:spcBef>
                <a:spcPts val="1200"/>
              </a:spcBef>
              <a:spcAft>
                <a:spcPts val="0"/>
              </a:spcAft>
              <a:buNone/>
            </a:pPr>
            <a:r>
              <a:rPr lang="en-GB"/>
              <a:t>The sensor could be used to detect different combustible gasses.The sensor’s output is an analog resistance. </a:t>
            </a:r>
            <a:endParaRPr/>
          </a:p>
          <a:p>
            <a:pPr indent="0" lvl="0" marL="0" rtl="0" algn="l">
              <a:spcBef>
                <a:spcPts val="1200"/>
              </a:spcBef>
              <a:spcAft>
                <a:spcPts val="0"/>
              </a:spcAft>
              <a:buNone/>
            </a:pPr>
            <a:r>
              <a:rPr lang="en-GB"/>
              <a:t>This system is based on the Arduino UNO R3 and MQ-6 gas sensor.</a:t>
            </a:r>
            <a:endParaRPr/>
          </a:p>
          <a:p>
            <a:pPr indent="0" lvl="0" marL="0" rtl="0" algn="l">
              <a:spcBef>
                <a:spcPts val="1200"/>
              </a:spcBef>
              <a:spcAft>
                <a:spcPts val="0"/>
              </a:spcAft>
              <a:buNone/>
            </a:pPr>
            <a:r>
              <a:rPr lang="en-GB"/>
              <a:t> When the sensor detects gas in the atmosphere, it will give digital output 1 and if gas in not detected the sensor will give digital output 0. </a:t>
            </a:r>
            <a:endParaRPr/>
          </a:p>
          <a:p>
            <a:pPr indent="0" lvl="0" marL="0" rtl="0" algn="l">
              <a:spcBef>
                <a:spcPts val="1200"/>
              </a:spcBef>
              <a:spcAft>
                <a:spcPts val="0"/>
              </a:spcAft>
              <a:buNone/>
            </a:pPr>
            <a:r>
              <a:rPr lang="en-GB"/>
              <a:t>Arduino will receive the sensor output as digital input. </a:t>
            </a:r>
            <a:endParaRPr/>
          </a:p>
          <a:p>
            <a:pPr indent="0" lvl="0" marL="0" rtl="0" algn="l">
              <a:spcBef>
                <a:spcPts val="1200"/>
              </a:spcBef>
              <a:spcAft>
                <a:spcPts val="1200"/>
              </a:spcAft>
              <a:buNone/>
            </a:pPr>
            <a:r>
              <a:rPr lang="en-GB"/>
              <a:t>If the sensor output is high, then the buzzer will start tuning along with the LCD that will show that “Gas detected: Yes”. If the sensor output is low then buzzer will not be tuning, and the LCD will show that “Gas detected: No”.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