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6" r:id="rId5"/>
    <p:sldId id="298" r:id="rId6"/>
    <p:sldId id="286" r:id="rId7"/>
    <p:sldId id="261" r:id="rId8"/>
    <p:sldId id="285" r:id="rId9"/>
    <p:sldId id="263" r:id="rId10"/>
    <p:sldId id="265" r:id="rId11"/>
    <p:sldId id="299" r:id="rId12"/>
    <p:sldId id="262" r:id="rId13"/>
    <p:sldId id="300" r:id="rId14"/>
    <p:sldId id="280" r:id="rId15"/>
    <p:sldId id="279" r:id="rId16"/>
    <p:sldId id="278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6/24/2025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ha-singh10" TargetMode="External"/><Relationship Id="rId2" Type="http://schemas.openxmlformats.org/officeDocument/2006/relationships/hyperlink" Target="https://www.linkedin.com/in/sneha-singh-71aa5a268?utm_source=share&amp;utm_campaign=share_via&amp;utm_content=profile&amp;utm_medium=android_app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/>
          <a:lstStyle/>
          <a:p>
            <a:r>
              <a:rPr lang="en-US" dirty="0"/>
              <a:t>Sales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Presented by Sneha SINGH</a:t>
            </a: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E3DA2-AD35-DC16-3DE8-6304C2F9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3599-12C8-93B0-C86D-851EE50D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1" y="365760"/>
            <a:ext cx="10601937" cy="1282287"/>
          </a:xfrm>
          <a:noFill/>
        </p:spPr>
        <p:txBody>
          <a:bodyPr>
            <a:noAutofit/>
          </a:bodyPr>
          <a:lstStyle/>
          <a:p>
            <a:r>
              <a:rPr lang="en-IN" dirty="0"/>
              <a:t>Regional Performance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D4A6C-AAE5-482A-EC8A-395A3B7B6B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4911" y="1796902"/>
            <a:ext cx="10738883" cy="421985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Profit by Region: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West and East regions</a:t>
            </a:r>
            <a:r>
              <a:rPr lang="en-US" dirty="0"/>
              <a:t> account for nearly 70% of total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Central region</a:t>
            </a:r>
            <a:r>
              <a:rPr lang="en-US" dirty="0"/>
              <a:t> has the </a:t>
            </a:r>
            <a:r>
              <a:rPr lang="en-US" b="1" dirty="0"/>
              <a:t>highest order volume</a:t>
            </a:r>
            <a:r>
              <a:rPr lang="en-US" dirty="0"/>
              <a:t> but lower profitability.</a:t>
            </a:r>
          </a:p>
          <a:p>
            <a:endParaRPr lang="en-US" dirty="0"/>
          </a:p>
          <a:p>
            <a:r>
              <a:rPr lang="en-US" b="1" dirty="0"/>
              <a:t>Geographic Concentration: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sales are concentrated in North America and parts of Europe.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5EE9998-D3F7-AA5D-A4DC-5EA8FE18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760"/>
            <a:ext cx="10899648" cy="1197226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Discount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88" y="1903228"/>
            <a:ext cx="10568763" cy="41135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Impact on Profit: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Profit significantly declines as discount percentage increases beyond 20%.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Sub-categories like Binders and Bookcases, despite high discounts, show </a:t>
            </a:r>
            <a:r>
              <a:rPr lang="en-US" b="1" dirty="0"/>
              <a:t>negative profits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Discount by Region:</a:t>
            </a:r>
            <a:endParaRPr lang="en-US" dirty="0"/>
          </a:p>
          <a:p>
            <a:pPr lvl="1"/>
            <a:r>
              <a:rPr lang="en-US" dirty="0">
                <a:solidFill>
                  <a:srgbClr val="002060"/>
                </a:solidFill>
              </a:rPr>
              <a:t>Central region has the highest average discount count, correlating with its lower profit margins.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Actionable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365761"/>
            <a:ext cx="10720667" cy="856984"/>
          </a:xfrm>
          <a:noFill/>
        </p:spPr>
        <p:txBody>
          <a:bodyPr>
            <a:noAutofit/>
          </a:bodyPr>
          <a:lstStyle/>
          <a:p>
            <a:r>
              <a:rPr lang="en-IN" dirty="0"/>
              <a:t>Actionable Insights</a:t>
            </a:r>
            <a:endParaRPr lang="en-US"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1469BF76-5E71-DF2A-4804-7A26E9D95C80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49969238"/>
              </p:ext>
            </p:extLst>
          </p:nvPr>
        </p:nvGraphicFramePr>
        <p:xfrm>
          <a:off x="636181" y="1541721"/>
          <a:ext cx="10919638" cy="46251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30303">
                  <a:extLst>
                    <a:ext uri="{9D8B030D-6E8A-4147-A177-3AD203B41FA5}">
                      <a16:colId xmlns:a16="http://schemas.microsoft.com/office/drawing/2014/main" val="30750867"/>
                    </a:ext>
                  </a:extLst>
                </a:gridCol>
                <a:gridCol w="8172775">
                  <a:extLst>
                    <a:ext uri="{9D8B030D-6E8A-4147-A177-3AD203B41FA5}">
                      <a16:colId xmlns:a16="http://schemas.microsoft.com/office/drawing/2014/main" val="10389413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96455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69610457"/>
                    </a:ext>
                  </a:extLst>
                </a:gridCol>
              </a:tblGrid>
              <a:tr h="990432">
                <a:tc>
                  <a:txBody>
                    <a:bodyPr/>
                    <a:lstStyle/>
                    <a:p>
                      <a:r>
                        <a:rPr lang="en-IN"/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Insight/Recommendation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432886"/>
                  </a:ext>
                </a:extLst>
              </a:tr>
              <a:tr h="908683">
                <a:tc>
                  <a:txBody>
                    <a:bodyPr/>
                    <a:lstStyle/>
                    <a:p>
                      <a:r>
                        <a:rPr lang="en-IN" b="1"/>
                        <a:t>Product Pricing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Reevaluate pricing or cost structure for items like Bookcases and Binders.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625"/>
                  </a:ext>
                </a:extLst>
              </a:tr>
              <a:tr h="908683">
                <a:tc>
                  <a:txBody>
                    <a:bodyPr/>
                    <a:lstStyle/>
                    <a:p>
                      <a:r>
                        <a:rPr lang="en-IN" b="1" dirty="0"/>
                        <a:t>Marketing Focus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 high-performing regions and months (e.g., West Region, December).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393470"/>
                  </a:ext>
                </a:extLst>
              </a:tr>
              <a:tr h="908683">
                <a:tc>
                  <a:txBody>
                    <a:bodyPr/>
                    <a:lstStyle/>
                    <a:p>
                      <a:r>
                        <a:rPr lang="en-IN" b="1"/>
                        <a:t>Discount Policy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Cap discounts beyond 30% where they result in loss-making sales.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364400"/>
                  </a:ext>
                </a:extLst>
              </a:tr>
              <a:tr h="908683">
                <a:tc>
                  <a:txBody>
                    <a:bodyPr/>
                    <a:lstStyle/>
                    <a:p>
                      <a:r>
                        <a:rPr lang="en-IN" b="1"/>
                        <a:t>Customer Strategy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Build loyalty programs for top 10 high-profit customers.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63980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3F922-669F-7D93-0C1C-D5B16E3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cap="none" noProof="0" dirty="0">
                <a:hlinkClick r:id="rId2"/>
              </a:rPr>
              <a:t>Linkedin</a:t>
            </a:r>
            <a:endParaRPr lang="en-US" cap="none" noProof="0" dirty="0"/>
          </a:p>
          <a:p>
            <a:r>
              <a:rPr lang="en-US" cap="none" noProof="0" dirty="0">
                <a:hlinkClick r:id="rId3"/>
              </a:rPr>
              <a:t>GitHub</a:t>
            </a:r>
            <a:endParaRPr lang="en-US" cap="none" noProof="0" dirty="0"/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6A9D8-1677-F554-0096-76E4C282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85A1-485B-7055-A3C5-D0B61C17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365760"/>
            <a:ext cx="10974076" cy="623068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Business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7D53-5455-C604-9DC0-29CC719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3" y="988828"/>
            <a:ext cx="10974076" cy="5574173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Revenue</a:t>
            </a:r>
            <a:r>
              <a:rPr lang="en-US" dirty="0"/>
              <a:t> is the total income generated from the sale of goods or services before any costs are deducted. </a:t>
            </a:r>
          </a:p>
          <a:p>
            <a:pPr fontAlgn="ctr"/>
            <a:r>
              <a:rPr lang="en-US" dirty="0"/>
              <a:t>- Indicates the size and scale of a business's operations. </a:t>
            </a:r>
          </a:p>
          <a:p>
            <a:r>
              <a:rPr lang="en-US" dirty="0"/>
              <a:t>- Used to track sales performance and growth. </a:t>
            </a:r>
          </a:p>
          <a:p>
            <a:pPr>
              <a:lnSpc>
                <a:spcPct val="100000"/>
              </a:lnSpc>
            </a:pPr>
            <a:r>
              <a:rPr lang="en-IN" dirty="0"/>
              <a:t>Revenue = Price x Quantity. 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>
              <a:lnSpc>
                <a:spcPct val="100000"/>
              </a:lnSpc>
            </a:pPr>
            <a:r>
              <a:rPr lang="en-US" b="1" dirty="0"/>
              <a:t>Profit margin </a:t>
            </a:r>
            <a:r>
              <a:rPr lang="en-US" dirty="0"/>
              <a:t>is the percentage of revenue that remains after all expenses are paid. </a:t>
            </a:r>
          </a:p>
          <a:p>
            <a:pPr fontAlgn="ctr"/>
            <a:r>
              <a:rPr lang="en-US" dirty="0"/>
              <a:t>Indicates the profitability of a business. </a:t>
            </a:r>
          </a:p>
          <a:p>
            <a:r>
              <a:rPr lang="en-US" dirty="0"/>
              <a:t>A higher profit margin signifies better cost management and profitability. </a:t>
            </a:r>
          </a:p>
          <a:p>
            <a:pPr>
              <a:lnSpc>
                <a:spcPct val="100000"/>
              </a:lnSpc>
            </a:pPr>
            <a:r>
              <a:rPr lang="en-US" dirty="0"/>
              <a:t>PM = (Profit / Revenue) * 100</a:t>
            </a:r>
          </a:p>
          <a:p>
            <a:pPr>
              <a:lnSpc>
                <a:spcPct val="100000"/>
              </a:lnSpc>
            </a:pPr>
            <a:r>
              <a:rPr lang="en-US" dirty="0"/>
              <a:t>Revenue focuses on the top line (sales volume), while profit margin focuses on the bottom line (profitability). </a:t>
            </a:r>
            <a:endParaRPr lang="en-IN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A2A825-E25F-71C8-55BC-24DDAC94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037738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77" y="1403498"/>
            <a:ext cx="10123471" cy="4933507"/>
          </a:xfrm>
          <a:noFill/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a rapidly evolving retail environment, our company faces increasing pressure to </a:t>
            </a:r>
            <a:r>
              <a:rPr lang="en-US" b="1" dirty="0"/>
              <a:t>optimize sales performance</a:t>
            </a:r>
            <a:r>
              <a:rPr lang="en-US" dirty="0"/>
              <a:t>, </a:t>
            </a:r>
            <a:r>
              <a:rPr lang="en-US" b="1" dirty="0"/>
              <a:t>enhance profitability</a:t>
            </a:r>
            <a:r>
              <a:rPr lang="en-US" dirty="0"/>
              <a:t>, and make data-driven decisions across product lines and regions. </a:t>
            </a:r>
          </a:p>
          <a:p>
            <a:pPr>
              <a:lnSpc>
                <a:spcPct val="100000"/>
              </a:lnSpc>
            </a:pPr>
            <a:r>
              <a:rPr lang="en-US" dirty="0"/>
              <a:t>Evaluate key performance indicators such as </a:t>
            </a:r>
            <a:r>
              <a:rPr lang="en-US" b="1" dirty="0"/>
              <a:t>revenue</a:t>
            </a:r>
            <a:r>
              <a:rPr lang="en-US" dirty="0"/>
              <a:t>, </a:t>
            </a:r>
            <a:r>
              <a:rPr lang="en-US" b="1" dirty="0"/>
              <a:t>profit margins</a:t>
            </a:r>
            <a:r>
              <a:rPr lang="en-US" dirty="0"/>
              <a:t>, </a:t>
            </a:r>
            <a:r>
              <a:rPr lang="en-US" b="1" dirty="0"/>
              <a:t>discount impact</a:t>
            </a:r>
            <a:r>
              <a:rPr lang="en-US" dirty="0"/>
              <a:t>, and </a:t>
            </a:r>
            <a:r>
              <a:rPr lang="en-US" b="1" dirty="0"/>
              <a:t>customer segmentation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By analyzing historical sales data, the objective is to identify </a:t>
            </a:r>
            <a:r>
              <a:rPr lang="en-US" b="1" dirty="0"/>
              <a:t>high-performing products</a:t>
            </a:r>
            <a:r>
              <a:rPr lang="en-US" dirty="0"/>
              <a:t>, </a:t>
            </a:r>
            <a:r>
              <a:rPr lang="en-US" b="1" dirty="0"/>
              <a:t>underperforming regions</a:t>
            </a:r>
            <a:r>
              <a:rPr lang="en-US" dirty="0"/>
              <a:t>, and </a:t>
            </a:r>
            <a:r>
              <a:rPr lang="en-US" b="1" dirty="0"/>
              <a:t>seasonal sales </a:t>
            </a:r>
            <a:r>
              <a:rPr lang="en-US" dirty="0"/>
              <a:t>patterns. </a:t>
            </a:r>
          </a:p>
          <a:p>
            <a:pPr>
              <a:lnSpc>
                <a:spcPct val="100000"/>
              </a:lnSpc>
            </a:pPr>
            <a:r>
              <a:rPr lang="en-US" dirty="0"/>
              <a:t>In addition, the analysis will uncover hidden </a:t>
            </a:r>
            <a:r>
              <a:rPr lang="en-US" b="1" dirty="0"/>
              <a:t>trends in customer buying behavior</a:t>
            </a:r>
            <a:r>
              <a:rPr lang="en-US" dirty="0"/>
              <a:t>, measure the </a:t>
            </a:r>
            <a:r>
              <a:rPr lang="en-US" b="1" dirty="0"/>
              <a:t>effectiveness of discount strategies</a:t>
            </a:r>
            <a:r>
              <a:rPr lang="en-US" dirty="0"/>
              <a:t>, and </a:t>
            </a:r>
            <a:r>
              <a:rPr lang="en-US" b="1" dirty="0"/>
              <a:t>benchmark actual sales against targets</a:t>
            </a:r>
            <a:r>
              <a:rPr lang="en-US" dirty="0"/>
              <a:t>. These insights will empower leadership to make strategic decisions on pricing, inventory management, and marketing investments to drive sustainable growth.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7456" y="-407865"/>
            <a:ext cx="7004304" cy="2687060"/>
          </a:xfrm>
          <a:noFill/>
        </p:spPr>
        <p:txBody>
          <a:bodyPr>
            <a:noAutofit/>
          </a:bodyPr>
          <a:lstStyle/>
          <a:p>
            <a:pPr algn="r"/>
            <a:r>
              <a:rPr lang="en-US" dirty="0"/>
              <a:t>My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9171" y="2860158"/>
            <a:ext cx="5842589" cy="3062177"/>
          </a:xfrm>
          <a:noFill/>
        </p:spPr>
        <p:txBody>
          <a:bodyPr>
            <a:noAutofit/>
          </a:bodyPr>
          <a:lstStyle/>
          <a:p>
            <a:pPr algn="r"/>
            <a:r>
              <a:rPr lang="en-US" sz="2400" b="1" cap="none" dirty="0"/>
              <a:t>Tool:</a:t>
            </a:r>
            <a:r>
              <a:rPr lang="en-US" sz="2400" cap="none" dirty="0"/>
              <a:t> Microsoft Power BI</a:t>
            </a:r>
            <a:br>
              <a:rPr lang="en-US" sz="2400" cap="none" dirty="0"/>
            </a:br>
            <a:r>
              <a:rPr lang="en-US" sz="2400" b="1" cap="none" dirty="0"/>
              <a:t>Period Analyzed:</a:t>
            </a:r>
            <a:r>
              <a:rPr lang="en-US" sz="2400" cap="none" dirty="0"/>
              <a:t> 2014–2017</a:t>
            </a:r>
            <a:br>
              <a:rPr lang="en-US" sz="2400" cap="none" dirty="0"/>
            </a:br>
            <a:r>
              <a:rPr lang="en-US" sz="2400" b="1" cap="none" dirty="0"/>
              <a:t>Dataset:</a:t>
            </a:r>
            <a:r>
              <a:rPr lang="en-US" sz="2400" cap="none" dirty="0"/>
              <a:t> Superstore Sales (Global)</a:t>
            </a:r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365760"/>
            <a:ext cx="10506456" cy="825087"/>
          </a:xfrm>
          <a:noFill/>
        </p:spPr>
        <p:txBody>
          <a:bodyPr>
            <a:noAutofit/>
          </a:bodyPr>
          <a:lstStyle/>
          <a:p>
            <a:r>
              <a:rPr lang="en-IN" dirty="0"/>
              <a:t>Key Highlights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B27791-1E43-AB4E-FF5C-733696CC4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65379"/>
              </p:ext>
            </p:extLst>
          </p:nvPr>
        </p:nvGraphicFramePr>
        <p:xfrm>
          <a:off x="838200" y="1584251"/>
          <a:ext cx="10515600" cy="46039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7531839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4122624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66130083"/>
                    </a:ext>
                  </a:extLst>
                </a:gridCol>
              </a:tblGrid>
              <a:tr h="472195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3684927"/>
                  </a:ext>
                </a:extLst>
              </a:tr>
              <a:tr h="826341">
                <a:tc>
                  <a:txBody>
                    <a:bodyPr/>
                    <a:lstStyle/>
                    <a:p>
                      <a:r>
                        <a:rPr lang="en-IN"/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₹575.61K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 increased steadily YoY from 2014 to 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024250"/>
                  </a:ext>
                </a:extLst>
              </a:tr>
              <a:tr h="826341">
                <a:tc>
                  <a:txBody>
                    <a:bodyPr/>
                    <a:lstStyle/>
                    <a:p>
                      <a:r>
                        <a:rPr lang="en-IN"/>
                        <a:t>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₹94.10K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profitability, with Technology leading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45912"/>
                  </a:ext>
                </a:extLst>
              </a:tr>
              <a:tr h="826341">
                <a:tc>
                  <a:txBody>
                    <a:bodyPr/>
                    <a:lstStyle/>
                    <a:p>
                      <a:r>
                        <a:rPr lang="en-IN"/>
                        <a:t>Total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1,328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order value remains 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095229"/>
                  </a:ext>
                </a:extLst>
              </a:tr>
              <a:tr h="826341">
                <a:tc>
                  <a:txBody>
                    <a:bodyPr/>
                    <a:lstStyle/>
                    <a:p>
                      <a:r>
                        <a:rPr lang="en-IN"/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Higher discounts correlate with lower profitability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724974"/>
                  </a:ext>
                </a:extLst>
              </a:tr>
              <a:tr h="826341">
                <a:tc>
                  <a:txBody>
                    <a:bodyPr/>
                    <a:lstStyle/>
                    <a:p>
                      <a:r>
                        <a:rPr lang="en-IN"/>
                        <a:t>Total Quantity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8,738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volume high, but profit varies widely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58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027105"/>
          </a:xfrm>
          <a:noFill/>
        </p:spPr>
        <p:txBody>
          <a:bodyPr>
            <a:noAutofit/>
          </a:bodyPr>
          <a:lstStyle/>
          <a:p>
            <a:r>
              <a:rPr lang="en-IN" dirty="0"/>
              <a:t>Time-Based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805" y="1775637"/>
            <a:ext cx="9962707" cy="35918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Yearly Sales Trend:</a:t>
            </a:r>
            <a:br>
              <a:rPr lang="en-US" dirty="0"/>
            </a:br>
            <a:r>
              <a:rPr lang="en-US" dirty="0"/>
              <a:t>Sales and profit rose consistently year-over-year, peaking in 2017.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Monthly Trend:</a:t>
            </a:r>
            <a:br>
              <a:rPr lang="en-US" dirty="0"/>
            </a:br>
            <a:r>
              <a:rPr lang="en-US" dirty="0"/>
              <a:t>December and November recorded the highest sales, suggesting strong year-end demand (possibly seasonal promotions or holidays).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EAEB5-236D-A73A-6319-19B092FF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61D3-EC33-E83B-7634-E7BAF8EB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0" y="131840"/>
            <a:ext cx="10017147" cy="1027105"/>
          </a:xfrm>
          <a:noFill/>
        </p:spPr>
        <p:txBody>
          <a:bodyPr>
            <a:noAutofit/>
          </a:bodyPr>
          <a:lstStyle/>
          <a:p>
            <a:r>
              <a:rPr lang="en-IN" dirty="0"/>
              <a:t>Product &amp; Category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C1C4-514E-6CB0-2243-8F1C1CF5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700" y="1311285"/>
            <a:ext cx="10377377" cy="50993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Top Performing Categories: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led in both revenue and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Furniture</a:t>
            </a:r>
            <a:r>
              <a:rPr lang="en-US" dirty="0"/>
              <a:t> showed stable performance but lower profitability.</a:t>
            </a:r>
          </a:p>
          <a:p>
            <a:r>
              <a:rPr lang="en-US" b="1" dirty="0"/>
              <a:t>Top 5 Products by Sales: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Phones, Chairs, Storage, Tables, Binders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High-revenue products often come with moderate-to-low profit margins.</a:t>
            </a:r>
          </a:p>
          <a:p>
            <a:r>
              <a:rPr lang="en-US" b="1" dirty="0"/>
              <a:t>Bottom 5 Products by Sales: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Supplies, Art, Envelopes, Labels, Fasteners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Underperforming in sales and often show thin or negative margins.</a:t>
            </a:r>
          </a:p>
          <a:p>
            <a:r>
              <a:rPr lang="en-US" b="1" dirty="0"/>
              <a:t>Scatter Plot Analysis: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products with high sales volume (e.g., Bookcases) have </a:t>
            </a:r>
            <a:r>
              <a:rPr lang="en-US" b="1" dirty="0"/>
              <a:t>negative or poor profits</a:t>
            </a:r>
            <a:r>
              <a:rPr lang="en-US" dirty="0"/>
              <a:t>, indicating mispriced or over-discounted items.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3B29DA-94E1-19DC-9C11-1FD9C1A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0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911" y="365760"/>
            <a:ext cx="10601937" cy="1282287"/>
          </a:xfrm>
          <a:noFill/>
        </p:spPr>
        <p:txBody>
          <a:bodyPr>
            <a:noAutofit/>
          </a:bodyPr>
          <a:lstStyle/>
          <a:p>
            <a:r>
              <a:rPr lang="en-IN" dirty="0"/>
              <a:t>Customer Insights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4911" y="2441448"/>
            <a:ext cx="10738883" cy="35753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Top Customers by Profit:</a:t>
            </a:r>
            <a:endParaRPr lang="en-US" dirty="0"/>
          </a:p>
          <a:p>
            <a:r>
              <a:rPr lang="en-US" dirty="0"/>
              <a:t>Tamara Chand, Raymond Buch, and Sanjit Chand contributed a combined ~50% of total profit.</a:t>
            </a:r>
          </a:p>
          <a:p>
            <a:r>
              <a:rPr lang="en-US" dirty="0"/>
              <a:t>Retention of these high-value customers is critical for profit sustainability.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66</TotalTime>
  <Words>674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Custom</vt:lpstr>
      <vt:lpstr>Sales Insight</vt:lpstr>
      <vt:lpstr>Business terms</vt:lpstr>
      <vt:lpstr>Problem Statement</vt:lpstr>
      <vt:lpstr>Current market analysis</vt:lpstr>
      <vt:lpstr>My Insights</vt:lpstr>
      <vt:lpstr>Key Highlights</vt:lpstr>
      <vt:lpstr>Time-Based Performance</vt:lpstr>
      <vt:lpstr>Product &amp; Category Insights</vt:lpstr>
      <vt:lpstr>Customer Insights</vt:lpstr>
      <vt:lpstr>Regional Performance</vt:lpstr>
      <vt:lpstr>Discount Analysis</vt:lpstr>
      <vt:lpstr>Actionable Recommendation</vt:lpstr>
      <vt:lpstr>Actionable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SINGH</dc:creator>
  <cp:lastModifiedBy>SNEHA SINGH</cp:lastModifiedBy>
  <cp:revision>5</cp:revision>
  <dcterms:created xsi:type="dcterms:W3CDTF">2025-06-23T10:54:24Z</dcterms:created>
  <dcterms:modified xsi:type="dcterms:W3CDTF">2025-06-24T05:19:44Z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