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5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0B99D-F55F-4934-9C59-06A77B1F22E4}" v="3" dt="2025-02-09T16:46:09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P LAPTOP" userId="36eb3ee4a40dbfc8" providerId="LiveId" clId="{2C70B99D-F55F-4934-9C59-06A77B1F22E4}"/>
    <pc:docChg chg="undo custSel modSld">
      <pc:chgData name="HP LAPTOP" userId="36eb3ee4a40dbfc8" providerId="LiveId" clId="{2C70B99D-F55F-4934-9C59-06A77B1F22E4}" dt="2025-02-09T16:47:51.961" v="46" actId="20577"/>
      <pc:docMkLst>
        <pc:docMk/>
      </pc:docMkLst>
      <pc:sldChg chg="addSp delSp modSp mod">
        <pc:chgData name="HP LAPTOP" userId="36eb3ee4a40dbfc8" providerId="LiveId" clId="{2C70B99D-F55F-4934-9C59-06A77B1F22E4}" dt="2025-02-09T16:40:16.284" v="34" actId="21"/>
        <pc:sldMkLst>
          <pc:docMk/>
          <pc:sldMk cId="2932052481" sldId="257"/>
        </pc:sldMkLst>
        <pc:spChg chg="mod">
          <ac:chgData name="HP LAPTOP" userId="36eb3ee4a40dbfc8" providerId="LiveId" clId="{2C70B99D-F55F-4934-9C59-06A77B1F22E4}" dt="2025-02-09T16:30:56.247" v="12" actId="20577"/>
          <ac:spMkLst>
            <pc:docMk/>
            <pc:sldMk cId="2932052481" sldId="257"/>
            <ac:spMk id="2" creationId="{B094E319-C77C-49E2-964C-6E125D716194}"/>
          </ac:spMkLst>
        </pc:spChg>
        <pc:spChg chg="add del">
          <ac:chgData name="HP LAPTOP" userId="36eb3ee4a40dbfc8" providerId="LiveId" clId="{2C70B99D-F55F-4934-9C59-06A77B1F22E4}" dt="2025-02-09T16:40:16.284" v="34" actId="21"/>
          <ac:spMkLst>
            <pc:docMk/>
            <pc:sldMk cId="2932052481" sldId="257"/>
            <ac:spMk id="3" creationId="{8E1F3497-5370-4874-9908-5AD45214E10B}"/>
          </ac:spMkLst>
        </pc:spChg>
        <pc:spChg chg="add del">
          <ac:chgData name="HP LAPTOP" userId="36eb3ee4a40dbfc8" providerId="LiveId" clId="{2C70B99D-F55F-4934-9C59-06A77B1F22E4}" dt="2025-02-09T16:40:11.297" v="33" actId="21"/>
          <ac:spMkLst>
            <pc:docMk/>
            <pc:sldMk cId="2932052481" sldId="257"/>
            <ac:spMk id="4" creationId="{ECE830DD-8813-42EB-B27B-B7D85423D0C7}"/>
          </ac:spMkLst>
        </pc:spChg>
      </pc:sldChg>
      <pc:sldChg chg="modSp mod">
        <pc:chgData name="HP LAPTOP" userId="36eb3ee4a40dbfc8" providerId="LiveId" clId="{2C70B99D-F55F-4934-9C59-06A77B1F22E4}" dt="2025-02-09T16:24:23.174" v="3" actId="207"/>
        <pc:sldMkLst>
          <pc:docMk/>
          <pc:sldMk cId="564571264" sldId="258"/>
        </pc:sldMkLst>
        <pc:spChg chg="mod">
          <ac:chgData name="HP LAPTOP" userId="36eb3ee4a40dbfc8" providerId="LiveId" clId="{2C70B99D-F55F-4934-9C59-06A77B1F22E4}" dt="2025-02-09T16:24:23.174" v="3" actId="207"/>
          <ac:spMkLst>
            <pc:docMk/>
            <pc:sldMk cId="564571264" sldId="258"/>
            <ac:spMk id="3" creationId="{2361D872-7EC7-439F-A588-B1D90CB7A92F}"/>
          </ac:spMkLst>
        </pc:spChg>
      </pc:sldChg>
      <pc:sldChg chg="modSp mod">
        <pc:chgData name="HP LAPTOP" userId="36eb3ee4a40dbfc8" providerId="LiveId" clId="{2C70B99D-F55F-4934-9C59-06A77B1F22E4}" dt="2025-02-09T16:24:33.134" v="4" actId="207"/>
        <pc:sldMkLst>
          <pc:docMk/>
          <pc:sldMk cId="2706790016" sldId="259"/>
        </pc:sldMkLst>
        <pc:spChg chg="mod">
          <ac:chgData name="HP LAPTOP" userId="36eb3ee4a40dbfc8" providerId="LiveId" clId="{2C70B99D-F55F-4934-9C59-06A77B1F22E4}" dt="2025-02-09T16:24:33.134" v="4" actId="207"/>
          <ac:spMkLst>
            <pc:docMk/>
            <pc:sldMk cId="2706790016" sldId="259"/>
            <ac:spMk id="3" creationId="{2361D872-7EC7-439F-A588-B1D90CB7A92F}"/>
          </ac:spMkLst>
        </pc:spChg>
      </pc:sldChg>
      <pc:sldChg chg="modSp mod">
        <pc:chgData name="HP LAPTOP" userId="36eb3ee4a40dbfc8" providerId="LiveId" clId="{2C70B99D-F55F-4934-9C59-06A77B1F22E4}" dt="2025-02-09T16:24:40.664" v="5" actId="207"/>
        <pc:sldMkLst>
          <pc:docMk/>
          <pc:sldMk cId="31965923" sldId="260"/>
        </pc:sldMkLst>
        <pc:spChg chg="mod">
          <ac:chgData name="HP LAPTOP" userId="36eb3ee4a40dbfc8" providerId="LiveId" clId="{2C70B99D-F55F-4934-9C59-06A77B1F22E4}" dt="2025-02-09T16:24:40.664" v="5" actId="207"/>
          <ac:spMkLst>
            <pc:docMk/>
            <pc:sldMk cId="31965923" sldId="260"/>
            <ac:spMk id="3" creationId="{2361D872-7EC7-439F-A588-B1D90CB7A92F}"/>
          </ac:spMkLst>
        </pc:spChg>
      </pc:sldChg>
      <pc:sldChg chg="modSp mod">
        <pc:chgData name="HP LAPTOP" userId="36eb3ee4a40dbfc8" providerId="LiveId" clId="{2C70B99D-F55F-4934-9C59-06A77B1F22E4}" dt="2025-02-09T16:47:51.961" v="46" actId="20577"/>
        <pc:sldMkLst>
          <pc:docMk/>
          <pc:sldMk cId="3002968868" sldId="261"/>
        </pc:sldMkLst>
        <pc:spChg chg="mod">
          <ac:chgData name="HP LAPTOP" userId="36eb3ee4a40dbfc8" providerId="LiveId" clId="{2C70B99D-F55F-4934-9C59-06A77B1F22E4}" dt="2025-02-09T16:47:51.961" v="46" actId="20577"/>
          <ac:spMkLst>
            <pc:docMk/>
            <pc:sldMk cId="3002968868" sldId="261"/>
            <ac:spMk id="3" creationId="{2361D872-7EC7-439F-A588-B1D90CB7A92F}"/>
          </ac:spMkLst>
        </pc:spChg>
      </pc:sldChg>
      <pc:sldChg chg="modSp mod">
        <pc:chgData name="HP LAPTOP" userId="36eb3ee4a40dbfc8" providerId="LiveId" clId="{2C70B99D-F55F-4934-9C59-06A77B1F22E4}" dt="2025-02-09T16:25:43.391" v="11" actId="207"/>
        <pc:sldMkLst>
          <pc:docMk/>
          <pc:sldMk cId="151988358" sldId="262"/>
        </pc:sldMkLst>
        <pc:spChg chg="mod">
          <ac:chgData name="HP LAPTOP" userId="36eb3ee4a40dbfc8" providerId="LiveId" clId="{2C70B99D-F55F-4934-9C59-06A77B1F22E4}" dt="2025-02-09T16:25:43.391" v="11" actId="207"/>
          <ac:spMkLst>
            <pc:docMk/>
            <pc:sldMk cId="151988358" sldId="262"/>
            <ac:spMk id="3" creationId="{2361D872-7EC7-439F-A588-B1D90CB7A92F}"/>
          </ac:spMkLst>
        </pc:spChg>
      </pc:sldChg>
      <pc:sldChg chg="modSp mod">
        <pc:chgData name="HP LAPTOP" userId="36eb3ee4a40dbfc8" providerId="LiveId" clId="{2C70B99D-F55F-4934-9C59-06A77B1F22E4}" dt="2025-02-09T16:25:10.779" v="7" actId="207"/>
        <pc:sldMkLst>
          <pc:docMk/>
          <pc:sldMk cId="1635949419" sldId="263"/>
        </pc:sldMkLst>
        <pc:spChg chg="mod">
          <ac:chgData name="HP LAPTOP" userId="36eb3ee4a40dbfc8" providerId="LiveId" clId="{2C70B99D-F55F-4934-9C59-06A77B1F22E4}" dt="2025-02-09T16:25:10.779" v="7" actId="207"/>
          <ac:spMkLst>
            <pc:docMk/>
            <pc:sldMk cId="1635949419" sldId="263"/>
            <ac:spMk id="3" creationId="{2361D872-7EC7-439F-A588-B1D90CB7A92F}"/>
          </ac:spMkLst>
        </pc:spChg>
      </pc:sldChg>
      <pc:sldChg chg="addSp delSp modSp mod">
        <pc:chgData name="HP LAPTOP" userId="36eb3ee4a40dbfc8" providerId="LiveId" clId="{2C70B99D-F55F-4934-9C59-06A77B1F22E4}" dt="2025-02-09T16:45:36.577" v="38" actId="14100"/>
        <pc:sldMkLst>
          <pc:docMk/>
          <pc:sldMk cId="515399438" sldId="265"/>
        </pc:sldMkLst>
        <pc:spChg chg="mod">
          <ac:chgData name="HP LAPTOP" userId="36eb3ee4a40dbfc8" providerId="LiveId" clId="{2C70B99D-F55F-4934-9C59-06A77B1F22E4}" dt="2025-02-09T16:25:22.250" v="8" actId="207"/>
          <ac:spMkLst>
            <pc:docMk/>
            <pc:sldMk cId="515399438" sldId="265"/>
            <ac:spMk id="2" creationId="{55533634-25F9-EBB6-E4F0-C9C743995F02}"/>
          </ac:spMkLst>
        </pc:spChg>
        <pc:picChg chg="del">
          <ac:chgData name="HP LAPTOP" userId="36eb3ee4a40dbfc8" providerId="LiveId" clId="{2C70B99D-F55F-4934-9C59-06A77B1F22E4}" dt="2025-02-09T16:45:05.823" v="35" actId="21"/>
          <ac:picMkLst>
            <pc:docMk/>
            <pc:sldMk cId="515399438" sldId="265"/>
            <ac:picMk id="4" creationId="{15DF14BC-012E-8C79-73EC-77C202525B0F}"/>
          </ac:picMkLst>
        </pc:picChg>
        <pc:picChg chg="add mod">
          <ac:chgData name="HP LAPTOP" userId="36eb3ee4a40dbfc8" providerId="LiveId" clId="{2C70B99D-F55F-4934-9C59-06A77B1F22E4}" dt="2025-02-09T16:45:36.577" v="38" actId="14100"/>
          <ac:picMkLst>
            <pc:docMk/>
            <pc:sldMk cId="515399438" sldId="265"/>
            <ac:picMk id="6" creationId="{C81FC36F-3390-D252-51D6-872B4372FD2A}"/>
          </ac:picMkLst>
        </pc:picChg>
      </pc:sldChg>
      <pc:sldChg chg="addSp delSp modSp mod">
        <pc:chgData name="HP LAPTOP" userId="36eb3ee4a40dbfc8" providerId="LiveId" clId="{2C70B99D-F55F-4934-9C59-06A77B1F22E4}" dt="2025-02-09T16:46:14.229" v="41" actId="14100"/>
        <pc:sldMkLst>
          <pc:docMk/>
          <pc:sldMk cId="2589359685" sldId="266"/>
        </pc:sldMkLst>
        <pc:spChg chg="mod">
          <ac:chgData name="HP LAPTOP" userId="36eb3ee4a40dbfc8" providerId="LiveId" clId="{2C70B99D-F55F-4934-9C59-06A77B1F22E4}" dt="2025-02-09T16:25:33.975" v="10" actId="207"/>
          <ac:spMkLst>
            <pc:docMk/>
            <pc:sldMk cId="2589359685" sldId="266"/>
            <ac:spMk id="2" creationId="{6AA7AEB9-AD8B-D3FA-946C-69EE73A415D0}"/>
          </ac:spMkLst>
        </pc:spChg>
        <pc:picChg chg="del">
          <ac:chgData name="HP LAPTOP" userId="36eb3ee4a40dbfc8" providerId="LiveId" clId="{2C70B99D-F55F-4934-9C59-06A77B1F22E4}" dt="2025-02-09T16:45:45.839" v="39" actId="21"/>
          <ac:picMkLst>
            <pc:docMk/>
            <pc:sldMk cId="2589359685" sldId="266"/>
            <ac:picMk id="4" creationId="{7E59F0A1-91F1-81C8-E31C-179164F23AC8}"/>
          </ac:picMkLst>
        </pc:picChg>
        <pc:picChg chg="add mod">
          <ac:chgData name="HP LAPTOP" userId="36eb3ee4a40dbfc8" providerId="LiveId" clId="{2C70B99D-F55F-4934-9C59-06A77B1F22E4}" dt="2025-02-09T16:46:14.229" v="41" actId="14100"/>
          <ac:picMkLst>
            <pc:docMk/>
            <pc:sldMk cId="2589359685" sldId="266"/>
            <ac:picMk id="6" creationId="{720289FA-9FE5-8AF7-6317-4C68D34143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b="1" noProof="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Superstore US Power BI Report</a:t>
            </a:r>
          </a:p>
          <a:p>
            <a:pPr algn="r"/>
            <a:r>
              <a:rPr lang="en-IN" sz="2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By: Sneha</a:t>
            </a:r>
            <a:endParaRPr lang="en-IN" sz="2800" b="1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7AEB9-AD8B-D3FA-946C-69EE73A415D0}"/>
              </a:ext>
            </a:extLst>
          </p:cNvPr>
          <p:cNvSpPr txBox="1"/>
          <p:nvPr/>
        </p:nvSpPr>
        <p:spPr>
          <a:xfrm>
            <a:off x="774441" y="952656"/>
            <a:ext cx="6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6526B"/>
                </a:solidFill>
              </a:rPr>
              <a:t>Dashboard 2:-</a:t>
            </a:r>
            <a:endParaRPr lang="en-IN" sz="2000" b="1" dirty="0">
              <a:solidFill>
                <a:srgbClr val="26526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289FA-9FE5-8AF7-6317-4C68D341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40" y="1278294"/>
            <a:ext cx="8013624" cy="55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5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23730" y="978821"/>
            <a:ext cx="9713371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65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</a:p>
          <a:p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project, we successfully harnessed the capabilities of Power BI to conduct an in-depth analysis of sales data, leading to actionable insights that can drive strategic decision-making. By creating interactive dashboards, we visualized key metrics across various dimensions such as geography, product categories, and customer segments.</a:t>
            </a: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Takeaways:</a:t>
            </a:r>
          </a:p>
          <a:p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Data Visualization: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 of diverse visualizations, including bar charts, pie charts, line charts, and treemaps, facilitated a comprehensive understanding of sales performance and trends.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Analysis: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Incorporating slicers allowed for dynamic filtering, enabling stakeholders to explore data from multiple perspectives and granularities.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Data-Driven Insights: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analysis identified top-performing regions, products, and customer segments, as well as areas needing attention, such as regions with declining sales or products with lower profit margins.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u="sng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u="sng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Recommendations:</a:t>
            </a:r>
          </a:p>
          <a:p>
            <a:endParaRPr lang="en-US" sz="1200" b="1" u="sng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Monitoring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Regularly update the dashboards with new data to monitor ongoing performance and swiftly identify emerging trends.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Deeper Analysis: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additional metrics, such as customer lifetime value or sales forecasts, to gain further insights into sales dynamics.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with Other Data Sources: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Incorporate data from marketing campaigns, customer feedback, or market trends to enrich the analysis and provide a more holistic view. </a:t>
            </a:r>
            <a:endParaRPr lang="en-IN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2" y="972536"/>
            <a:ext cx="728371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6526B"/>
                </a:solidFill>
              </a:rPr>
              <a:t>Learning Objectives</a:t>
            </a:r>
          </a:p>
          <a:p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goal of this project is to analyze sales data using Power BI and extract valuable insights that can drive business decisions. The key learning objectives are:</a:t>
            </a:r>
          </a:p>
          <a:p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u="sng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Data Visualization in Sales Analysis :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how to present complex sales data in an easy-to-understand format using charts, tables, and interactive dashboards. Gain skills in selecting the best visualization techniques for different types of data.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u="sng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Power BI for Data Analysis and Business Intelligence: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how to import, clean, and transform raw data into a structured format. Understand how to build dynamic dashboards with real-time filters and slicers.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u="sng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Regional &amp; Product-based Sales Trends: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high and low-performing regions, cities, and states based on sales and profit. Analyze how different product categories perform in terms of revenue and profitability.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u="sng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Customer Segments &amp; Shipping Performance: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which customer segments contribute the most to sales. Understand how different shipping modes impact total costs and delivery efficiency.</a:t>
            </a:r>
          </a:p>
          <a:p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u="sng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Data-driven Decision-Making Skills: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how to derive insights from sales data to improve business strategies. Understand the role of KPIs (Key Performance Indicators) in evaluating business performance</a:t>
            </a:r>
            <a:r>
              <a:rPr lang="en-US" sz="14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4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13115" y="899713"/>
            <a:ext cx="1009984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65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b="1" dirty="0">
                <a:solidFill>
                  <a:srgbClr val="265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 and Technology used :</a:t>
            </a:r>
          </a:p>
          <a:p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project, several tools and technologies were used to analyze, clean, model, and visualize sales data efficiently. Below is a breakdown of the essential tools and their roles:</a:t>
            </a:r>
          </a:p>
          <a:p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 –</a:t>
            </a:r>
          </a:p>
          <a:p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 is a business intelligence and data visualization tool used to create interactive dashboards and reports. It enables users  to:</a:t>
            </a: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✅ Import and transform large datasets</a:t>
            </a:r>
          </a:p>
          <a:p>
            <a:pPr lvl="6"/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✅ Establish relationships between tables</a:t>
            </a:r>
          </a:p>
          <a:p>
            <a:pPr lvl="6"/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✅ Create custom calculations using DAX (Data Analysis Expressions)</a:t>
            </a:r>
          </a:p>
          <a:p>
            <a:pPr lvl="6"/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✅ Build real-time interactive dashboards</a:t>
            </a:r>
          </a:p>
          <a:p>
            <a:pPr lvl="6"/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✅ Apply conditional formatting to highlight insights</a:t>
            </a:r>
          </a:p>
          <a:p>
            <a:pPr lvl="6"/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Excel / CSV Data Source –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used (Superstore US-2015) is in Excel format and contains key sales-related fields.</a:t>
            </a:r>
          </a:p>
          <a:p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Query Editor –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data transformation, such as handling missing values, changing data types, and creating calculated columns.</a:t>
            </a:r>
          </a:p>
          <a:p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DAX (Data Analysis Expressions) –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writing formulas and creating custom measures like Total Sales, Profit Margin, etc.</a:t>
            </a:r>
          </a:p>
          <a:p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 Relationships Model –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establish connections between tables, enabling in-depth analysis.</a:t>
            </a:r>
            <a:endParaRPr lang="en-IN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200" b="1" dirty="0">
              <a:solidFill>
                <a:srgbClr val="213163"/>
              </a:solidFill>
              <a:latin typeface="+mj-lt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213163"/>
                </a:solidFill>
                <a:latin typeface="+mj-lt"/>
                <a:cs typeface="Times New Roman" panose="02020603050405020304" pitchFamily="18" charset="0"/>
              </a:rPr>
              <a:t>Data Source: </a:t>
            </a:r>
            <a:r>
              <a:rPr lang="en-IN" sz="1200" dirty="0">
                <a:solidFill>
                  <a:srgbClr val="213163"/>
                </a:solidFill>
                <a:latin typeface="+mj-lt"/>
                <a:cs typeface="Times New Roman" panose="02020603050405020304" pitchFamily="18" charset="0"/>
              </a:rPr>
              <a:t>Superstore US-2015 CSV file containing 25 columns related to sales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213163"/>
                </a:solidFill>
                <a:latin typeface="+mj-lt"/>
                <a:cs typeface="Times New Roman" panose="02020603050405020304" pitchFamily="18" charset="0"/>
              </a:rPr>
              <a:t>Data Analysis and Visualization Tool: </a:t>
            </a:r>
            <a:r>
              <a:rPr lang="en-IN" sz="1200" dirty="0">
                <a:solidFill>
                  <a:srgbClr val="213163"/>
                </a:solidFill>
                <a:latin typeface="+mj-lt"/>
                <a:cs typeface="Times New Roman" panose="02020603050405020304" pitchFamily="18" charset="0"/>
              </a:rPr>
              <a:t>Microsoft Power BI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213163"/>
                </a:solidFill>
                <a:latin typeface="+mj-lt"/>
                <a:cs typeface="Times New Roman" panose="02020603050405020304" pitchFamily="18" charset="0"/>
              </a:rPr>
              <a:t>Data Transformation: </a:t>
            </a:r>
            <a:r>
              <a:rPr lang="en-IN" sz="1200" dirty="0">
                <a:solidFill>
                  <a:srgbClr val="213163"/>
                </a:solidFill>
                <a:latin typeface="+mj-lt"/>
                <a:cs typeface="Times New Roman" panose="02020603050405020304" pitchFamily="18" charset="0"/>
              </a:rPr>
              <a:t>Power Query Editor in Power BI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213163"/>
                </a:solidFill>
                <a:latin typeface="+mj-lt"/>
                <a:cs typeface="Times New Roman" panose="02020603050405020304" pitchFamily="18" charset="0"/>
              </a:rPr>
              <a:t>Data Modelling: </a:t>
            </a:r>
            <a:r>
              <a:rPr lang="en-IN" sz="1200" dirty="0">
                <a:solidFill>
                  <a:srgbClr val="213163"/>
                </a:solidFill>
                <a:latin typeface="+mj-lt"/>
                <a:cs typeface="Times New Roman" panose="02020603050405020304" pitchFamily="18" charset="0"/>
              </a:rPr>
              <a:t>Power BI Data Model for establishing relationships and creating measures</a:t>
            </a:r>
            <a:r>
              <a:rPr lang="en-IN" sz="1200" b="1" dirty="0">
                <a:solidFill>
                  <a:srgbClr val="213163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1" dirty="0">
              <a:solidFill>
                <a:srgbClr val="213163"/>
              </a:solidFill>
              <a:latin typeface="+mj-lt"/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84379" y="977333"/>
            <a:ext cx="1006996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65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endParaRPr lang="en-US" sz="12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Imported the Superstore US-2015 dataset into Power BI.</a:t>
            </a: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Verified that the dataset contains necessary information, such as sales, profit, product details, customer segments, and shipping information.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and Transformation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Checked for missing values and inconsistent data (e.g., incorrect date formats, duplicate entries).Formatted fields properly (e.g., Order Date,          </a:t>
            </a: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Ship Date, Region, etc.).</a:t>
            </a: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Created calculated columns and custom measures (e.g., Total Sales, Profit Margin, Average Unit Price).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Modeling and Relationships: </a:t>
            </a: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Established one-to-many relationships between tables (e.g., connecting "Orders" and "Products" tables using Product ID).</a:t>
            </a: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Ensured data integrity   and optimized performance by setting appropriate cardinality in relationships.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&amp; Dashboard Development:</a:t>
            </a:r>
          </a:p>
          <a:p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two Power BI dashboards:</a:t>
            </a: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1. Sales &amp; Profit Overview</a:t>
            </a: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2. Product &amp; Customer Insights </a:t>
            </a: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Used bar charts, pie charts, line charts, stacked column charts, tree maps, and slicers for better data analysis.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&amp; Insights: </a:t>
            </a: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Explored regional sales patterns and identified top-performing cities and states.</a:t>
            </a: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Evaluated customer behavior trends and identified which segments contribute the most to revenue.</a:t>
            </a: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Assessed the impact of discounts, shipping costs, and product categories on overall profitability. </a:t>
            </a:r>
            <a:endParaRPr lang="en-IN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54412"/>
            <a:ext cx="994325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65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analyzing sales data, several challenges were identified. Here are the top 10 key problems faced in the dataset:</a:t>
            </a:r>
          </a:p>
          <a:p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Declining Sales in Certain Regions: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regions show decreasing sales trends over time, impacting overall revenue.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Low-Profit Margins on Certain Products: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products generate high sales but have low profit margins, reducing profitability.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High Shipping Costs Affecting Profitability: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Certain orders have high shipping costs, reducing net profits and affecting customer satisfaction.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Uneven Product Category Performance: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product categories contribute significantly to sales, while others remain underperforming.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Unbalanced Customer Segment Contribution: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Certain customer segments account for a large portion of sales, while others contribute very little.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State-wise Sales Variability: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states drive major revenue, while others have low sales numbers.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Seasonal Variations in Sales and Profitability: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fluctuate month-over-month, affecting inventory planning and decision-making.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of Discounts on Revenue: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high-discounted products result in low-profit margins, leading to potential revenue losses.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Identifying Best-selling Products: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products generate huge sales, while others remain unsold or slow-moving.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 Delivery Times in Some Ship Modes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Certain shipping methods take longer than expected, leading to customer dissatisfaction.</a:t>
            </a:r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45773" y="1073074"/>
            <a:ext cx="9719320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65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u="sng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Import and Preparation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Loaded the Superstore US-2015 CSV file into Power BI.</a:t>
            </a:r>
          </a:p>
          <a:p>
            <a:r>
              <a:rPr lang="en-US" sz="120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Performed data cleaning to address inconsistencies and missing values.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u="sng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Transformation: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calculated columns for metrics such as Total Sales, Total Profit, and Profit Margin.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Established relationships between tables to facilitate comprehensive analysis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u="sng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 Development:</a:t>
            </a:r>
          </a:p>
          <a:p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 1: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&amp; Profit Overview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Chart: Total Sales by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Chart: Total Sales by 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 Chart: Total Sales by Region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 Chart: Average Profit by Region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Chart: Total Shipping Cost by Ship 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 Chart: Average Unit Price by Product 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Chart: Month-wise Profit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 Visuals: Total Sales, Total Profit Total Quantity Ordered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Slicers: Region, State, Ship Mode</a:t>
            </a:r>
          </a:p>
          <a:p>
            <a:endParaRPr lang="en-US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 2: </a:t>
            </a: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&amp; Customer Insights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Stacked Column Chart: Total Sales &amp; Profit by Product 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Funnel Chart: Total Sales by Customer Segment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Clustered Bar Chart: Total Sales by Product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Treemap: Total Profit by Region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Matrix: State-wise Sales per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131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Slicers: Product Category ,Customer Segment</a:t>
            </a:r>
            <a:endParaRPr lang="en-IN" sz="1200" dirty="0">
              <a:solidFill>
                <a:srgbClr val="2131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27112" y="1008028"/>
            <a:ext cx="116600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6526B"/>
                </a:solidFill>
              </a:rPr>
              <a:t>Screenshot of Output: 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                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                            ( Page1)                                                                                  (</a:t>
            </a:r>
            <a:r>
              <a:rPr lang="en-US" sz="2000" b="1" dirty="0"/>
              <a:t>Page2)</a:t>
            </a:r>
            <a:endParaRPr lang="en-IN" sz="2000" b="1" dirty="0"/>
          </a:p>
          <a:p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3DA35-39F2-0C8B-C34B-75BB8A572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80" y="2031057"/>
            <a:ext cx="5577492" cy="3873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A14E7-4CDE-E10B-0023-73B6CE6DB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097" y="2031057"/>
            <a:ext cx="5577492" cy="388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359573-C07E-DABF-5E47-B538DCFBF5FB}"/>
              </a:ext>
            </a:extLst>
          </p:cNvPr>
          <p:cNvSpPr txBox="1"/>
          <p:nvPr/>
        </p:nvSpPr>
        <p:spPr>
          <a:xfrm>
            <a:off x="1436914" y="1042717"/>
            <a:ext cx="2034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Page3:-</a:t>
            </a:r>
            <a:endParaRPr lang="en-IN" sz="1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ABE711-367F-FD01-5CA3-C23B6F0E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81" y="1386164"/>
            <a:ext cx="8164220" cy="52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6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533634-25F9-EBB6-E4F0-C9C743995F02}"/>
              </a:ext>
            </a:extLst>
          </p:cNvPr>
          <p:cNvSpPr txBox="1"/>
          <p:nvPr/>
        </p:nvSpPr>
        <p:spPr>
          <a:xfrm>
            <a:off x="774441" y="952656"/>
            <a:ext cx="6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6526B"/>
                </a:solidFill>
              </a:rPr>
              <a:t>Dashboard 1:-</a:t>
            </a:r>
            <a:endParaRPr lang="en-IN" sz="2000" b="1" dirty="0">
              <a:solidFill>
                <a:srgbClr val="26526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FC36F-3390-D252-51D6-872B4372F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13" y="1241030"/>
            <a:ext cx="7968571" cy="548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9943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232</TotalTime>
  <Words>1377</Words>
  <Application>Microsoft Office PowerPoint</Application>
  <PresentationFormat>Widescreen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HP LAPTOP</cp:lastModifiedBy>
  <cp:revision>4</cp:revision>
  <dcterms:created xsi:type="dcterms:W3CDTF">2024-12-31T09:40:01Z</dcterms:created>
  <dcterms:modified xsi:type="dcterms:W3CDTF">2025-02-09T16:47:52Z</dcterms:modified>
</cp:coreProperties>
</file>