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3" r:id="rId7"/>
    <p:sldId id="274" r:id="rId8"/>
    <p:sldId id="275" r:id="rId9"/>
    <p:sldId id="277" r:id="rId10"/>
    <p:sldId id="276"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5/15/2024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5/15/2024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5/15/2024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5/15/2024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5/15/2024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5/15/2024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5/15/2024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5/15/2024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5/15/2024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5/15/2024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833092" y="-1756156"/>
            <a:ext cx="6544733" cy="3512312"/>
          </a:xfrm>
        </p:spPr>
        <p:txBody>
          <a:bodyPr>
            <a:normAutofit/>
          </a:bodyPr>
          <a:lstStyle/>
          <a:p>
            <a:r>
              <a:rPr lang="en-US" sz="5800" dirty="0"/>
              <a:t>Carrier Recommendation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78984" y="4067804"/>
            <a:ext cx="6269347" cy="3123746"/>
          </a:xfrm>
        </p:spPr>
        <p:txBody>
          <a:bodyPr>
            <a:normAutofit/>
          </a:bodyPr>
          <a:lstStyle/>
          <a:p>
            <a:pPr>
              <a:lnSpc>
                <a:spcPct val="100000"/>
              </a:lnSpc>
            </a:pPr>
            <a:r>
              <a:rPr lang="en-US" sz="2400" b="1" dirty="0">
                <a:solidFill>
                  <a:schemeClr val="tx1">
                    <a:lumMod val="85000"/>
                    <a:lumOff val="15000"/>
                  </a:schemeClr>
                </a:solidFill>
              </a:rPr>
              <a:t>B</a:t>
            </a:r>
            <a:r>
              <a:rPr lang="en-US" b="1" dirty="0">
                <a:solidFill>
                  <a:schemeClr val="tx1">
                    <a:lumMod val="85000"/>
                    <a:lumOff val="15000"/>
                  </a:schemeClr>
                </a:solidFill>
              </a:rPr>
              <a:t>Y:</a:t>
            </a:r>
          </a:p>
          <a:p>
            <a:pPr>
              <a:lnSpc>
                <a:spcPct val="100000"/>
              </a:lnSpc>
            </a:pPr>
            <a:r>
              <a:rPr lang="en-US" b="1" dirty="0">
                <a:solidFill>
                  <a:schemeClr val="tx1">
                    <a:lumMod val="85000"/>
                    <a:lumOff val="15000"/>
                  </a:schemeClr>
                </a:solidFill>
              </a:rPr>
              <a:t>Rohit Kumar (AP21110010871)</a:t>
            </a:r>
          </a:p>
          <a:p>
            <a:pPr>
              <a:lnSpc>
                <a:spcPct val="100000"/>
              </a:lnSpc>
            </a:pPr>
            <a:r>
              <a:rPr lang="en-US" b="1" dirty="0">
                <a:solidFill>
                  <a:schemeClr val="tx1">
                    <a:lumMod val="85000"/>
                    <a:lumOff val="15000"/>
                  </a:schemeClr>
                </a:solidFill>
              </a:rPr>
              <a:t>Jagmohan Gautam (AP21110010868)</a:t>
            </a:r>
          </a:p>
          <a:p>
            <a:pPr>
              <a:lnSpc>
                <a:spcPct val="100000"/>
              </a:lnSpc>
            </a:pPr>
            <a:r>
              <a:rPr lang="en-US" b="1" dirty="0">
                <a:solidFill>
                  <a:schemeClr val="tx1">
                    <a:lumMod val="85000"/>
                    <a:lumOff val="15000"/>
                  </a:schemeClr>
                </a:solidFill>
              </a:rPr>
              <a:t>Ayushman Singh (AP21110010870)</a:t>
            </a:r>
          </a:p>
          <a:p>
            <a:pPr>
              <a:lnSpc>
                <a:spcPct val="100000"/>
              </a:lnSpc>
            </a:pPr>
            <a:r>
              <a:rPr lang="en-US" b="1" dirty="0">
                <a:solidFill>
                  <a:schemeClr val="tx1">
                    <a:lumMod val="85000"/>
                    <a:lumOff val="15000"/>
                  </a:schemeClr>
                </a:solidFill>
              </a:rPr>
              <a:t>Abhinay Pratap (AP21110010852)</a:t>
            </a:r>
          </a:p>
          <a:p>
            <a:pPr>
              <a:lnSpc>
                <a:spcPct val="100000"/>
              </a:lnSpc>
            </a:pPr>
            <a:endParaRPr lang="en-US" b="1" dirty="0">
              <a:solidFill>
                <a:schemeClr val="tx1">
                  <a:lumMod val="85000"/>
                  <a:lumOff val="15000"/>
                </a:schemeClr>
              </a:solidFill>
            </a:endParaRPr>
          </a:p>
          <a:p>
            <a:pPr>
              <a:lnSpc>
                <a:spcPct val="100000"/>
              </a:lnSpc>
            </a:pPr>
            <a:endParaRPr lang="en-US" b="1" dirty="0">
              <a:solidFill>
                <a:schemeClr val="tx1">
                  <a:lumMod val="85000"/>
                  <a:lumOff val="15000"/>
                </a:schemeClr>
              </a:solidFill>
            </a:endParaRPr>
          </a:p>
          <a:p>
            <a:pPr>
              <a:lnSpc>
                <a:spcPct val="100000"/>
              </a:lnSpc>
            </a:pPr>
            <a:endParaRPr lang="en-US" b="1" dirty="0">
              <a:solidFill>
                <a:schemeClr val="tx1">
                  <a:lumMod val="85000"/>
                  <a:lumOff val="15000"/>
                </a:schemeClr>
              </a:solidFill>
            </a:endParaRPr>
          </a:p>
          <a:p>
            <a:pPr>
              <a:lnSpc>
                <a:spcPct val="100000"/>
              </a:lnSpc>
            </a:pPr>
            <a:endParaRPr lang="en-US" b="1" dirty="0">
              <a:solidFill>
                <a:schemeClr val="tx1">
                  <a:lumMod val="85000"/>
                  <a:lumOff val="15000"/>
                </a:schemeClr>
              </a:solidFill>
            </a:endParaRPr>
          </a:p>
          <a:p>
            <a:pPr>
              <a:lnSpc>
                <a:spcPct val="100000"/>
              </a:lnSpc>
            </a:pPr>
            <a:endParaRPr lang="en-US" b="1" dirty="0">
              <a:solidFill>
                <a:schemeClr val="tx1">
                  <a:lumMod val="85000"/>
                  <a:lumOff val="15000"/>
                </a:schemeClr>
              </a:solidFill>
            </a:endParaRPr>
          </a:p>
          <a:p>
            <a:pPr>
              <a:lnSpc>
                <a:spcPct val="100000"/>
              </a:lnSpc>
            </a:pP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01A07B8-DF88-3C73-E3CF-2A56354CDF1C}"/>
              </a:ext>
            </a:extLst>
          </p:cNvPr>
          <p:cNvSpPr txBox="1"/>
          <p:nvPr/>
        </p:nvSpPr>
        <p:spPr>
          <a:xfrm>
            <a:off x="4783760" y="2228671"/>
            <a:ext cx="6643396" cy="1200329"/>
          </a:xfrm>
          <a:prstGeom prst="rect">
            <a:avLst/>
          </a:prstGeom>
          <a:noFill/>
        </p:spPr>
        <p:txBody>
          <a:bodyPr wrap="square" rtlCol="0">
            <a:spAutoFit/>
          </a:bodyPr>
          <a:lstStyle/>
          <a:p>
            <a:r>
              <a:rPr lang="en-US" dirty="0"/>
              <a:t>A Personalized Web Application for Personality-Based Career Recommendations," reflects our commitment to addressing the critical need for accessible and personalized career guidance solutions.</a:t>
            </a:r>
            <a:endParaRPr lang="en-IN" dirty="0"/>
          </a:p>
        </p:txBody>
      </p: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9000">
              <a:schemeClr val="accent1">
                <a:lumMod val="5000"/>
                <a:lumOff val="95000"/>
              </a:schemeClr>
            </a:gs>
            <a:gs pos="100000">
              <a:schemeClr val="accent1">
                <a:lumMod val="45000"/>
                <a:lumOff val="55000"/>
              </a:schemeClr>
            </a:gs>
            <a:gs pos="9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99C80AA-058B-C790-6110-B4A85589BE3B}"/>
              </a:ext>
            </a:extLst>
          </p:cNvPr>
          <p:cNvSpPr>
            <a:spLocks noGrp="1"/>
          </p:cNvSpPr>
          <p:nvPr>
            <p:ph type="title"/>
          </p:nvPr>
        </p:nvSpPr>
        <p:spPr>
          <a:xfrm>
            <a:off x="1097280" y="170223"/>
            <a:ext cx="10058400" cy="1450757"/>
          </a:xfrm>
        </p:spPr>
        <p:txBody>
          <a:bodyPr>
            <a:normAutofit fontScale="90000"/>
          </a:bodyPr>
          <a:lstStyle/>
          <a:p>
            <a:r>
              <a:rPr lang="en-US" b="1" dirty="0">
                <a:solidFill>
                  <a:schemeClr val="bg1"/>
                </a:solidFill>
              </a:rPr>
              <a:t>Introduction</a:t>
            </a:r>
            <a:br>
              <a:rPr lang="en-US" b="1" dirty="0">
                <a:solidFill>
                  <a:schemeClr val="bg1"/>
                </a:solidFill>
              </a:rPr>
            </a:br>
            <a:br>
              <a:rPr lang="en-US" b="1" dirty="0"/>
            </a:br>
            <a:br>
              <a:rPr lang="en-US" b="1" dirty="0"/>
            </a:br>
            <a:br>
              <a:rPr lang="en-US" dirty="0"/>
            </a:br>
            <a:r>
              <a:rPr lang="en-US" sz="5300" dirty="0"/>
              <a:t>Introduction</a:t>
            </a:r>
            <a:endParaRPr lang="en-IN" sz="5300" dirty="0"/>
          </a:p>
        </p:txBody>
      </p:sp>
      <p:sp>
        <p:nvSpPr>
          <p:cNvPr id="10" name="Content Placeholder 9">
            <a:extLst>
              <a:ext uri="{FF2B5EF4-FFF2-40B4-BE49-F238E27FC236}">
                <a16:creationId xmlns:a16="http://schemas.microsoft.com/office/drawing/2014/main" id="{D7DC2FBB-A398-5BEB-B01C-6BABEF8438AF}"/>
              </a:ext>
            </a:extLst>
          </p:cNvPr>
          <p:cNvSpPr>
            <a:spLocks noGrp="1"/>
          </p:cNvSpPr>
          <p:nvPr>
            <p:ph idx="1"/>
          </p:nvPr>
        </p:nvSpPr>
        <p:spPr>
          <a:xfrm>
            <a:off x="1097280" y="1996234"/>
            <a:ext cx="10058400" cy="3760891"/>
          </a:xfrm>
        </p:spPr>
        <p:txBody>
          <a:bodyPr/>
          <a:lstStyle/>
          <a:p>
            <a:pPr>
              <a:buFont typeface="Wingdings" panose="05000000000000000000" pitchFamily="2" charset="2"/>
              <a:buChar char="q"/>
            </a:pPr>
            <a:r>
              <a:rPr lang="en-US" dirty="0">
                <a:solidFill>
                  <a:schemeClr val="tx1"/>
                </a:solidFill>
              </a:rPr>
              <a:t> According to a survey conducted in 2019, nearly 44% of students expressed a need for career counseling. </a:t>
            </a:r>
          </a:p>
          <a:p>
            <a:pPr>
              <a:buFont typeface="Wingdings" panose="05000000000000000000" pitchFamily="2" charset="2"/>
              <a:buChar char="q"/>
            </a:pPr>
            <a:r>
              <a:rPr lang="en-US" dirty="0">
                <a:solidFill>
                  <a:schemeClr val="tx1"/>
                </a:solidFill>
              </a:rPr>
              <a:t>  Additionally, another study on career option awareness revealed that 93% of Indian students were aware of only seven career options. </a:t>
            </a:r>
          </a:p>
          <a:p>
            <a:pPr>
              <a:buFont typeface="Wingdings" panose="05000000000000000000" pitchFamily="2" charset="2"/>
              <a:buChar char="q"/>
            </a:pPr>
            <a:r>
              <a:rPr lang="en-US" dirty="0">
                <a:solidFill>
                  <a:schemeClr val="tx1"/>
                </a:solidFill>
              </a:rPr>
              <a:t> These statistics underscore the pressing need for comprehensive career guidance initiatives, emphasizing the importance of integrating career counseling into the decision-making process.</a:t>
            </a:r>
          </a:p>
          <a:p>
            <a:pPr>
              <a:buFont typeface="Wingdings" panose="05000000000000000000" pitchFamily="2" charset="2"/>
              <a:buChar char="q"/>
            </a:pPr>
            <a:r>
              <a:rPr lang="en-US" dirty="0">
                <a:solidFill>
                  <a:schemeClr val="tx1"/>
                </a:solidFill>
              </a:rPr>
              <a:t>Our Project provides a web application that evaluates students’ academic performance, working style and their interest and provide tailored career recommendations.</a:t>
            </a:r>
          </a:p>
          <a:p>
            <a:pPr>
              <a:buFont typeface="Wingdings" panose="05000000000000000000" pitchFamily="2" charset="2"/>
              <a:buChar char="q"/>
            </a:pPr>
            <a:r>
              <a:rPr lang="en-US" dirty="0">
                <a:solidFill>
                  <a:schemeClr val="tx1"/>
                </a:solidFill>
              </a:rPr>
              <a:t>Our project provide top 3 recommendations aligned to students’ personality. </a:t>
            </a: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IN" dirty="0">
              <a:solidFill>
                <a:schemeClr val="tx1"/>
              </a:solidFill>
            </a:endParaRPr>
          </a:p>
        </p:txBody>
      </p:sp>
    </p:spTree>
    <p:extLst>
      <p:ext uri="{BB962C8B-B14F-4D97-AF65-F5344CB8AC3E}">
        <p14:creationId xmlns:p14="http://schemas.microsoft.com/office/powerpoint/2010/main" val="2324784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59000">
              <a:schemeClr val="accent1">
                <a:lumMod val="5000"/>
                <a:lumOff val="95000"/>
              </a:schemeClr>
            </a:gs>
            <a:gs pos="100000">
              <a:schemeClr val="accent1">
                <a:lumMod val="45000"/>
                <a:lumOff val="55000"/>
              </a:schemeClr>
            </a:gs>
            <a:gs pos="9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99C80AA-058B-C790-6110-B4A85589BE3B}"/>
              </a:ext>
            </a:extLst>
          </p:cNvPr>
          <p:cNvSpPr>
            <a:spLocks noGrp="1"/>
          </p:cNvSpPr>
          <p:nvPr>
            <p:ph type="title"/>
          </p:nvPr>
        </p:nvSpPr>
        <p:spPr>
          <a:xfrm>
            <a:off x="1097280" y="144640"/>
            <a:ext cx="10058400" cy="1450757"/>
          </a:xfrm>
        </p:spPr>
        <p:txBody>
          <a:bodyPr>
            <a:noAutofit/>
          </a:bodyPr>
          <a:lstStyle/>
          <a:p>
            <a:r>
              <a:rPr lang="en-US" sz="5400" b="1" dirty="0">
                <a:solidFill>
                  <a:schemeClr val="bg1"/>
                </a:solidFill>
              </a:rPr>
              <a:t>Introduction</a:t>
            </a:r>
            <a:br>
              <a:rPr lang="en-US" sz="5400" b="1" dirty="0">
                <a:solidFill>
                  <a:schemeClr val="bg1"/>
                </a:solidFill>
              </a:rPr>
            </a:br>
            <a:br>
              <a:rPr lang="en-US" sz="5400" b="1" dirty="0"/>
            </a:br>
            <a:r>
              <a:rPr lang="en-US" sz="5400" b="1" dirty="0"/>
              <a:t>Background</a:t>
            </a:r>
            <a:endParaRPr lang="en-IN" sz="5400" dirty="0"/>
          </a:p>
        </p:txBody>
      </p:sp>
      <p:sp>
        <p:nvSpPr>
          <p:cNvPr id="10" name="Content Placeholder 9">
            <a:extLst>
              <a:ext uri="{FF2B5EF4-FFF2-40B4-BE49-F238E27FC236}">
                <a16:creationId xmlns:a16="http://schemas.microsoft.com/office/drawing/2014/main" id="{D7DC2FBB-A398-5BEB-B01C-6BABEF8438AF}"/>
              </a:ext>
            </a:extLst>
          </p:cNvPr>
          <p:cNvSpPr>
            <a:spLocks noGrp="1"/>
          </p:cNvSpPr>
          <p:nvPr>
            <p:ph idx="1"/>
          </p:nvPr>
        </p:nvSpPr>
        <p:spPr>
          <a:xfrm>
            <a:off x="1097280" y="1996234"/>
            <a:ext cx="10058400" cy="3760891"/>
          </a:xfrm>
        </p:spPr>
        <p:txBody>
          <a:bodyPr/>
          <a:lstStyle/>
          <a:p>
            <a:pPr marL="0" indent="0">
              <a:buNone/>
            </a:pPr>
            <a:endParaRPr lang="en-US" dirty="0">
              <a:solidFill>
                <a:schemeClr val="tx1"/>
              </a:solidFill>
            </a:endParaRP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IN" dirty="0">
              <a:solidFill>
                <a:schemeClr val="tx1"/>
              </a:solidFill>
            </a:endParaRPr>
          </a:p>
        </p:txBody>
      </p:sp>
      <p:sp>
        <p:nvSpPr>
          <p:cNvPr id="2" name="Content Placeholder 9">
            <a:extLst>
              <a:ext uri="{FF2B5EF4-FFF2-40B4-BE49-F238E27FC236}">
                <a16:creationId xmlns:a16="http://schemas.microsoft.com/office/drawing/2014/main" id="{AD65069F-9B33-ED8A-39C1-75B9E7AFD739}"/>
              </a:ext>
            </a:extLst>
          </p:cNvPr>
          <p:cNvSpPr txBox="1">
            <a:spLocks/>
          </p:cNvSpPr>
          <p:nvPr/>
        </p:nvSpPr>
        <p:spPr>
          <a:xfrm>
            <a:off x="1249680" y="2148634"/>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dirty="0">
                <a:solidFill>
                  <a:schemeClr val="tx1"/>
                </a:solidFill>
              </a:rPr>
              <a:t> Traditional career counseling methods often fail to provide students with a diverse range of career options or personalized guidance tailored to their individual strengths and interests. </a:t>
            </a:r>
          </a:p>
          <a:p>
            <a:pPr>
              <a:buFont typeface="Wingdings" panose="05000000000000000000" pitchFamily="2" charset="2"/>
              <a:buChar char="q"/>
            </a:pPr>
            <a:r>
              <a:rPr lang="en-US" dirty="0">
                <a:solidFill>
                  <a:schemeClr val="tx1"/>
                </a:solidFill>
              </a:rPr>
              <a:t>Because of this limited information, people might not explore all the different jobs out there. They end up making career decisions without knowing all the facts.</a:t>
            </a:r>
          </a:p>
          <a:p>
            <a:pPr>
              <a:buFont typeface="Wingdings" panose="05000000000000000000" pitchFamily="2" charset="2"/>
              <a:buChar char="q"/>
            </a:pPr>
            <a:r>
              <a:rPr lang="en-US" dirty="0">
                <a:solidFill>
                  <a:schemeClr val="tx1"/>
                </a:solidFill>
              </a:rPr>
              <a:t>Getting professional career help can be expensive. Because of this, many people think they don't need it or can't afford it.</a:t>
            </a:r>
          </a:p>
          <a:p>
            <a:pPr>
              <a:buFont typeface="Wingdings" panose="05000000000000000000" pitchFamily="2" charset="2"/>
              <a:buChar char="q"/>
            </a:pPr>
            <a:r>
              <a:rPr lang="en-US" dirty="0">
                <a:solidFill>
                  <a:schemeClr val="tx1"/>
                </a:solidFill>
              </a:rPr>
              <a:t>As a result, many students and young professionals find themselves navigating their career paths without adequate support or guidance.</a:t>
            </a: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IN" dirty="0">
              <a:solidFill>
                <a:schemeClr val="tx1"/>
              </a:solidFill>
            </a:endParaRPr>
          </a:p>
        </p:txBody>
      </p:sp>
    </p:spTree>
    <p:extLst>
      <p:ext uri="{BB962C8B-B14F-4D97-AF65-F5344CB8AC3E}">
        <p14:creationId xmlns:p14="http://schemas.microsoft.com/office/powerpoint/2010/main" val="319954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59000">
              <a:schemeClr val="accent1">
                <a:lumMod val="5000"/>
                <a:lumOff val="95000"/>
              </a:schemeClr>
            </a:gs>
            <a:gs pos="100000">
              <a:schemeClr val="accent1">
                <a:lumMod val="45000"/>
                <a:lumOff val="55000"/>
              </a:schemeClr>
            </a:gs>
            <a:gs pos="9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99C80AA-058B-C790-6110-B4A85589BE3B}"/>
              </a:ext>
            </a:extLst>
          </p:cNvPr>
          <p:cNvSpPr>
            <a:spLocks noGrp="1"/>
          </p:cNvSpPr>
          <p:nvPr>
            <p:ph type="title"/>
          </p:nvPr>
        </p:nvSpPr>
        <p:spPr>
          <a:xfrm>
            <a:off x="1097280" y="144640"/>
            <a:ext cx="10058400" cy="1450757"/>
          </a:xfrm>
        </p:spPr>
        <p:txBody>
          <a:bodyPr>
            <a:noAutofit/>
          </a:bodyPr>
          <a:lstStyle/>
          <a:p>
            <a:r>
              <a:rPr lang="en-US" sz="5400" b="1" dirty="0">
                <a:solidFill>
                  <a:schemeClr val="bg1"/>
                </a:solidFill>
              </a:rPr>
              <a:t>Introduction</a:t>
            </a:r>
            <a:br>
              <a:rPr lang="en-US" sz="5400" b="1" dirty="0">
                <a:solidFill>
                  <a:schemeClr val="bg1"/>
                </a:solidFill>
              </a:rPr>
            </a:br>
            <a:br>
              <a:rPr lang="en-US" sz="5400" b="1" dirty="0"/>
            </a:br>
            <a:r>
              <a:rPr lang="en-US" sz="5400" b="1" dirty="0"/>
              <a:t>Objectives</a:t>
            </a:r>
            <a:endParaRPr lang="en-IN" sz="5400" dirty="0"/>
          </a:p>
        </p:txBody>
      </p:sp>
      <p:sp>
        <p:nvSpPr>
          <p:cNvPr id="10" name="Content Placeholder 9">
            <a:extLst>
              <a:ext uri="{FF2B5EF4-FFF2-40B4-BE49-F238E27FC236}">
                <a16:creationId xmlns:a16="http://schemas.microsoft.com/office/drawing/2014/main" id="{D7DC2FBB-A398-5BEB-B01C-6BABEF8438AF}"/>
              </a:ext>
            </a:extLst>
          </p:cNvPr>
          <p:cNvSpPr>
            <a:spLocks noGrp="1"/>
          </p:cNvSpPr>
          <p:nvPr>
            <p:ph idx="1"/>
          </p:nvPr>
        </p:nvSpPr>
        <p:spPr>
          <a:xfrm>
            <a:off x="1097280" y="1996234"/>
            <a:ext cx="10058400" cy="3760891"/>
          </a:xfrm>
        </p:spPr>
        <p:txBody>
          <a:bodyPr/>
          <a:lstStyle/>
          <a:p>
            <a:pPr marL="0" indent="0">
              <a:buNone/>
            </a:pPr>
            <a:endParaRPr lang="en-US" dirty="0">
              <a:solidFill>
                <a:schemeClr val="tx1"/>
              </a:solidFill>
            </a:endParaRP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IN" dirty="0">
              <a:solidFill>
                <a:schemeClr val="tx1"/>
              </a:solidFill>
            </a:endParaRPr>
          </a:p>
        </p:txBody>
      </p:sp>
      <p:sp>
        <p:nvSpPr>
          <p:cNvPr id="2" name="Content Placeholder 9">
            <a:extLst>
              <a:ext uri="{FF2B5EF4-FFF2-40B4-BE49-F238E27FC236}">
                <a16:creationId xmlns:a16="http://schemas.microsoft.com/office/drawing/2014/main" id="{AD65069F-9B33-ED8A-39C1-75B9E7AFD739}"/>
              </a:ext>
            </a:extLst>
          </p:cNvPr>
          <p:cNvSpPr txBox="1">
            <a:spLocks/>
          </p:cNvSpPr>
          <p:nvPr/>
        </p:nvSpPr>
        <p:spPr>
          <a:xfrm>
            <a:off x="1249680" y="2148634"/>
            <a:ext cx="10058400" cy="3760891"/>
          </a:xfrm>
          <a:prstGeom prst="rect">
            <a:avLst/>
          </a:prstGeom>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dirty="0">
                <a:solidFill>
                  <a:schemeClr val="tx1"/>
                </a:solidFill>
              </a:rPr>
              <a:t> Our project seeks to overcome the limitations of traditional career counseling by harnessing technology.</a:t>
            </a:r>
          </a:p>
          <a:p>
            <a:pPr>
              <a:buFont typeface="Wingdings" panose="05000000000000000000" pitchFamily="2" charset="2"/>
              <a:buChar char="q"/>
            </a:pPr>
            <a:r>
              <a:rPr lang="en-US" dirty="0">
                <a:solidFill>
                  <a:schemeClr val="tx1"/>
                </a:solidFill>
              </a:rPr>
              <a:t>Through sophisticated algorithms, we provide personalized career recommendations tailored to users’ academic performance and aspirations.</a:t>
            </a:r>
          </a:p>
          <a:p>
            <a:pPr>
              <a:buFont typeface="Wingdings" panose="05000000000000000000" pitchFamily="2" charset="2"/>
              <a:buChar char="q"/>
            </a:pPr>
            <a:r>
              <a:rPr lang="en-US" dirty="0">
                <a:solidFill>
                  <a:schemeClr val="tx1"/>
                </a:solidFill>
              </a:rPr>
              <a:t>We have developed a user-friendly web application that offers a seamless experience for users. With intuitive navigation and easy-to-use features, our platform ensures accessibility for all individuals seeking career guidance.</a:t>
            </a:r>
          </a:p>
          <a:p>
            <a:pPr>
              <a:buFont typeface="Wingdings" panose="05000000000000000000" pitchFamily="2" charset="2"/>
              <a:buChar char="q"/>
            </a:pPr>
            <a:r>
              <a:rPr lang="en-US" dirty="0">
                <a:solidFill>
                  <a:schemeClr val="tx1"/>
                </a:solidFill>
              </a:rPr>
              <a:t>Our project aims to democratize career counseling by eliminating barriers to access, we empower individuals from diverse backgrounds to make informed decisions about their professional paths.</a:t>
            </a: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IN" dirty="0">
              <a:solidFill>
                <a:schemeClr val="tx1"/>
              </a:solidFill>
            </a:endParaRPr>
          </a:p>
        </p:txBody>
      </p:sp>
    </p:spTree>
    <p:extLst>
      <p:ext uri="{BB962C8B-B14F-4D97-AF65-F5344CB8AC3E}">
        <p14:creationId xmlns:p14="http://schemas.microsoft.com/office/powerpoint/2010/main" val="2604387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59000">
              <a:schemeClr val="accent1">
                <a:lumMod val="5000"/>
                <a:lumOff val="95000"/>
              </a:schemeClr>
            </a:gs>
            <a:gs pos="100000">
              <a:schemeClr val="accent1">
                <a:lumMod val="45000"/>
                <a:lumOff val="55000"/>
              </a:schemeClr>
            </a:gs>
            <a:gs pos="9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99C80AA-058B-C790-6110-B4A85589BE3B}"/>
              </a:ext>
            </a:extLst>
          </p:cNvPr>
          <p:cNvSpPr>
            <a:spLocks noGrp="1"/>
          </p:cNvSpPr>
          <p:nvPr>
            <p:ph type="title"/>
          </p:nvPr>
        </p:nvSpPr>
        <p:spPr>
          <a:xfrm>
            <a:off x="1097280" y="375496"/>
            <a:ext cx="10058400" cy="1450757"/>
          </a:xfrm>
        </p:spPr>
        <p:txBody>
          <a:bodyPr>
            <a:noAutofit/>
          </a:bodyPr>
          <a:lstStyle/>
          <a:p>
            <a:pPr>
              <a:lnSpc>
                <a:spcPct val="150000"/>
              </a:lnSpc>
            </a:pPr>
            <a:r>
              <a:rPr lang="en-US" sz="5400" b="1" dirty="0">
                <a:solidFill>
                  <a:schemeClr val="bg1"/>
                </a:solidFill>
              </a:rPr>
              <a:t>Introduction</a:t>
            </a:r>
            <a:br>
              <a:rPr lang="en-US" sz="5400" b="1" dirty="0">
                <a:solidFill>
                  <a:schemeClr val="bg1"/>
                </a:solidFill>
              </a:rPr>
            </a:br>
            <a:br>
              <a:rPr lang="en-US" sz="5400" b="1" dirty="0"/>
            </a:br>
            <a:r>
              <a:rPr lang="en-US" sz="5400" b="1" dirty="0"/>
              <a:t>Key Features</a:t>
            </a:r>
            <a:br>
              <a:rPr lang="en-US" sz="5400" b="1" dirty="0"/>
            </a:br>
            <a:r>
              <a:rPr lang="en-US" sz="3200" dirty="0"/>
              <a:t>For Students:</a:t>
            </a:r>
            <a:endParaRPr lang="en-IN" sz="3200" dirty="0"/>
          </a:p>
        </p:txBody>
      </p:sp>
      <p:sp>
        <p:nvSpPr>
          <p:cNvPr id="10" name="Content Placeholder 9">
            <a:extLst>
              <a:ext uri="{FF2B5EF4-FFF2-40B4-BE49-F238E27FC236}">
                <a16:creationId xmlns:a16="http://schemas.microsoft.com/office/drawing/2014/main" id="{D7DC2FBB-A398-5BEB-B01C-6BABEF8438AF}"/>
              </a:ext>
            </a:extLst>
          </p:cNvPr>
          <p:cNvSpPr>
            <a:spLocks noGrp="1"/>
          </p:cNvSpPr>
          <p:nvPr>
            <p:ph idx="1"/>
          </p:nvPr>
        </p:nvSpPr>
        <p:spPr>
          <a:xfrm>
            <a:off x="1097280" y="1996234"/>
            <a:ext cx="10058400" cy="3760891"/>
          </a:xfrm>
        </p:spPr>
        <p:txBody>
          <a:bodyPr/>
          <a:lstStyle/>
          <a:p>
            <a:pPr marL="0" indent="0">
              <a:buNone/>
            </a:pPr>
            <a:endParaRPr lang="en-US" dirty="0">
              <a:solidFill>
                <a:schemeClr val="tx1"/>
              </a:solidFill>
            </a:endParaRP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IN" dirty="0">
              <a:solidFill>
                <a:schemeClr val="tx1"/>
              </a:solidFill>
            </a:endParaRPr>
          </a:p>
        </p:txBody>
      </p:sp>
      <p:sp>
        <p:nvSpPr>
          <p:cNvPr id="3" name="Content Placeholder 9">
            <a:extLst>
              <a:ext uri="{FF2B5EF4-FFF2-40B4-BE49-F238E27FC236}">
                <a16:creationId xmlns:a16="http://schemas.microsoft.com/office/drawing/2014/main" id="{F4BF0450-C746-FC38-A4DF-8719AB232B5D}"/>
              </a:ext>
            </a:extLst>
          </p:cNvPr>
          <p:cNvSpPr txBox="1">
            <a:spLocks/>
          </p:cNvSpPr>
          <p:nvPr/>
        </p:nvSpPr>
        <p:spPr>
          <a:xfrm>
            <a:off x="1097280" y="2139304"/>
            <a:ext cx="9735561" cy="3760891"/>
          </a:xfrm>
          <a:prstGeom prst="rect">
            <a:avLst/>
          </a:prstGeom>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dirty="0">
                <a:solidFill>
                  <a:schemeClr val="tx1"/>
                </a:solidFill>
              </a:rPr>
              <a:t> </a:t>
            </a:r>
            <a:r>
              <a:rPr lang="en-US" b="1" dirty="0">
                <a:solidFill>
                  <a:schemeClr val="tx1"/>
                </a:solidFill>
              </a:rPr>
              <a:t>Registration</a:t>
            </a:r>
            <a:r>
              <a:rPr lang="en-US" dirty="0">
                <a:solidFill>
                  <a:schemeClr val="tx1"/>
                </a:solidFill>
              </a:rPr>
              <a:t>: Student can register itself.</a:t>
            </a:r>
          </a:p>
          <a:p>
            <a:pPr>
              <a:buFont typeface="Wingdings" panose="05000000000000000000" pitchFamily="2" charset="2"/>
              <a:buChar char="q"/>
            </a:pPr>
            <a:r>
              <a:rPr lang="en-US" b="1" dirty="0">
                <a:solidFill>
                  <a:schemeClr val="tx1"/>
                </a:solidFill>
              </a:rPr>
              <a:t> Login</a:t>
            </a:r>
            <a:r>
              <a:rPr lang="en-US" dirty="0">
                <a:solidFill>
                  <a:schemeClr val="tx1"/>
                </a:solidFill>
              </a:rPr>
              <a:t> : Students can login after registration with their unique email and password.</a:t>
            </a:r>
          </a:p>
          <a:p>
            <a:pPr>
              <a:buFont typeface="Wingdings" panose="05000000000000000000" pitchFamily="2" charset="2"/>
              <a:buChar char="q"/>
            </a:pPr>
            <a:r>
              <a:rPr lang="en-US" b="1" dirty="0">
                <a:solidFill>
                  <a:schemeClr val="tx1"/>
                </a:solidFill>
              </a:rPr>
              <a:t> Profile</a:t>
            </a:r>
            <a:r>
              <a:rPr lang="en-US" dirty="0">
                <a:solidFill>
                  <a:schemeClr val="tx1"/>
                </a:solidFill>
              </a:rPr>
              <a:t>: Students can view their basic details and their recommendations if they have taken the test.</a:t>
            </a:r>
          </a:p>
          <a:p>
            <a:pPr>
              <a:buFont typeface="Wingdings" panose="05000000000000000000" pitchFamily="2" charset="2"/>
              <a:buChar char="q"/>
            </a:pPr>
            <a:r>
              <a:rPr lang="en-US" b="1" dirty="0">
                <a:solidFill>
                  <a:schemeClr val="tx1"/>
                </a:solidFill>
              </a:rPr>
              <a:t> Take test</a:t>
            </a:r>
            <a:r>
              <a:rPr lang="en-US" dirty="0">
                <a:solidFill>
                  <a:schemeClr val="tx1"/>
                </a:solidFill>
              </a:rPr>
              <a:t>: They have to just fill the form providing their academic details and aspirations to get Recommendations. After submitting the test, the top three recommendations will be added to the student’s profile.</a:t>
            </a:r>
          </a:p>
          <a:p>
            <a:pPr>
              <a:buFont typeface="Wingdings" panose="05000000000000000000" pitchFamily="2" charset="2"/>
              <a:buChar char="q"/>
            </a:pPr>
            <a:r>
              <a:rPr lang="en-US" b="1" dirty="0">
                <a:solidFill>
                  <a:schemeClr val="tx1"/>
                </a:solidFill>
              </a:rPr>
              <a:t> Update</a:t>
            </a:r>
            <a:r>
              <a:rPr lang="en-US" dirty="0">
                <a:solidFill>
                  <a:schemeClr val="tx1"/>
                </a:solidFill>
              </a:rPr>
              <a:t>: Student can update their basic details such as name , mobile number etc.</a:t>
            </a:r>
          </a:p>
          <a:p>
            <a:pPr>
              <a:buFont typeface="Wingdings" panose="05000000000000000000" pitchFamily="2" charset="2"/>
              <a:buChar char="q"/>
            </a:pPr>
            <a:r>
              <a:rPr lang="en-US" b="1" dirty="0">
                <a:solidFill>
                  <a:schemeClr val="tx1"/>
                </a:solidFill>
              </a:rPr>
              <a:t> Logout</a:t>
            </a:r>
            <a:r>
              <a:rPr lang="en-US" dirty="0">
                <a:solidFill>
                  <a:schemeClr val="tx1"/>
                </a:solidFill>
              </a:rPr>
              <a:t>: They can be logout out from the platform, redirect to the start page.</a:t>
            </a: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IN" dirty="0">
              <a:solidFill>
                <a:schemeClr val="tx1"/>
              </a:solidFill>
            </a:endParaRPr>
          </a:p>
        </p:txBody>
      </p:sp>
    </p:spTree>
    <p:extLst>
      <p:ext uri="{BB962C8B-B14F-4D97-AF65-F5344CB8AC3E}">
        <p14:creationId xmlns:p14="http://schemas.microsoft.com/office/powerpoint/2010/main" val="884085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59000">
              <a:schemeClr val="accent1">
                <a:lumMod val="5000"/>
                <a:lumOff val="95000"/>
              </a:schemeClr>
            </a:gs>
            <a:gs pos="100000">
              <a:schemeClr val="accent1">
                <a:lumMod val="45000"/>
                <a:lumOff val="55000"/>
              </a:schemeClr>
            </a:gs>
            <a:gs pos="9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99C80AA-058B-C790-6110-B4A85589BE3B}"/>
              </a:ext>
            </a:extLst>
          </p:cNvPr>
          <p:cNvSpPr>
            <a:spLocks noGrp="1"/>
          </p:cNvSpPr>
          <p:nvPr>
            <p:ph type="title"/>
          </p:nvPr>
        </p:nvSpPr>
        <p:spPr>
          <a:xfrm>
            <a:off x="1097280" y="375496"/>
            <a:ext cx="10058400" cy="1450757"/>
          </a:xfrm>
        </p:spPr>
        <p:txBody>
          <a:bodyPr>
            <a:noAutofit/>
          </a:bodyPr>
          <a:lstStyle/>
          <a:p>
            <a:pPr>
              <a:lnSpc>
                <a:spcPct val="150000"/>
              </a:lnSpc>
            </a:pPr>
            <a:r>
              <a:rPr lang="en-US" sz="5400" b="1" dirty="0">
                <a:solidFill>
                  <a:schemeClr val="bg1"/>
                </a:solidFill>
              </a:rPr>
              <a:t>Introduction</a:t>
            </a:r>
            <a:br>
              <a:rPr lang="en-US" sz="5400" b="1" dirty="0">
                <a:solidFill>
                  <a:schemeClr val="bg1"/>
                </a:solidFill>
              </a:rPr>
            </a:br>
            <a:br>
              <a:rPr lang="en-US" sz="5400" b="1" dirty="0"/>
            </a:br>
            <a:r>
              <a:rPr lang="en-US" sz="5400" b="1" dirty="0"/>
              <a:t>Key Features</a:t>
            </a:r>
            <a:br>
              <a:rPr lang="en-US" sz="5400" b="1" dirty="0"/>
            </a:br>
            <a:r>
              <a:rPr lang="en-US" sz="3200" dirty="0"/>
              <a:t>For Admin:</a:t>
            </a:r>
            <a:endParaRPr lang="en-IN" sz="3200" dirty="0"/>
          </a:p>
        </p:txBody>
      </p:sp>
      <p:sp>
        <p:nvSpPr>
          <p:cNvPr id="10" name="Content Placeholder 9">
            <a:extLst>
              <a:ext uri="{FF2B5EF4-FFF2-40B4-BE49-F238E27FC236}">
                <a16:creationId xmlns:a16="http://schemas.microsoft.com/office/drawing/2014/main" id="{D7DC2FBB-A398-5BEB-B01C-6BABEF8438AF}"/>
              </a:ext>
            </a:extLst>
          </p:cNvPr>
          <p:cNvSpPr>
            <a:spLocks noGrp="1"/>
          </p:cNvSpPr>
          <p:nvPr>
            <p:ph idx="1"/>
          </p:nvPr>
        </p:nvSpPr>
        <p:spPr>
          <a:xfrm>
            <a:off x="1097280" y="1996234"/>
            <a:ext cx="10058400" cy="3760891"/>
          </a:xfrm>
        </p:spPr>
        <p:txBody>
          <a:bodyPr/>
          <a:lstStyle/>
          <a:p>
            <a:pPr marL="0" indent="0">
              <a:buNone/>
            </a:pPr>
            <a:endParaRPr lang="en-US" dirty="0">
              <a:solidFill>
                <a:schemeClr val="tx1"/>
              </a:solidFill>
            </a:endParaRP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IN" dirty="0">
              <a:solidFill>
                <a:schemeClr val="tx1"/>
              </a:solidFill>
            </a:endParaRPr>
          </a:p>
        </p:txBody>
      </p:sp>
      <p:sp>
        <p:nvSpPr>
          <p:cNvPr id="3" name="Content Placeholder 9">
            <a:extLst>
              <a:ext uri="{FF2B5EF4-FFF2-40B4-BE49-F238E27FC236}">
                <a16:creationId xmlns:a16="http://schemas.microsoft.com/office/drawing/2014/main" id="{F4BF0450-C746-FC38-A4DF-8719AB232B5D}"/>
              </a:ext>
            </a:extLst>
          </p:cNvPr>
          <p:cNvSpPr txBox="1">
            <a:spLocks/>
          </p:cNvSpPr>
          <p:nvPr/>
        </p:nvSpPr>
        <p:spPr>
          <a:xfrm>
            <a:off x="1097280" y="2139304"/>
            <a:ext cx="9735561"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dirty="0">
                <a:solidFill>
                  <a:schemeClr val="tx1"/>
                </a:solidFill>
              </a:rPr>
              <a:t> </a:t>
            </a:r>
            <a:r>
              <a:rPr lang="en-US" b="1" dirty="0">
                <a:solidFill>
                  <a:schemeClr val="tx1"/>
                </a:solidFill>
              </a:rPr>
              <a:t>Login</a:t>
            </a:r>
            <a:r>
              <a:rPr lang="en-US" dirty="0">
                <a:solidFill>
                  <a:schemeClr val="tx1"/>
                </a:solidFill>
              </a:rPr>
              <a:t> : Admin can login with their unique email and password.</a:t>
            </a:r>
          </a:p>
          <a:p>
            <a:pPr>
              <a:buFont typeface="Wingdings" panose="05000000000000000000" pitchFamily="2" charset="2"/>
              <a:buChar char="q"/>
            </a:pPr>
            <a:r>
              <a:rPr lang="en-US" b="1" dirty="0">
                <a:solidFill>
                  <a:schemeClr val="tx1"/>
                </a:solidFill>
              </a:rPr>
              <a:t> View Profiles</a:t>
            </a:r>
            <a:r>
              <a:rPr lang="en-US" dirty="0">
                <a:solidFill>
                  <a:schemeClr val="tx1"/>
                </a:solidFill>
              </a:rPr>
              <a:t>: Admin can view students’ basic details and their recommendations if students have taken the test. </a:t>
            </a:r>
          </a:p>
          <a:p>
            <a:pPr>
              <a:buFont typeface="Arial" panose="020B0604020202020204" pitchFamily="34" charset="0"/>
              <a:buChar char="•"/>
            </a:pPr>
            <a:r>
              <a:rPr lang="en-US" dirty="0">
                <a:solidFill>
                  <a:schemeClr val="tx1"/>
                </a:solidFill>
              </a:rPr>
              <a:t>           Searching by email.</a:t>
            </a:r>
          </a:p>
          <a:p>
            <a:pPr>
              <a:buFont typeface="Arial" panose="020B0604020202020204" pitchFamily="34" charset="0"/>
              <a:buChar char="•"/>
            </a:pPr>
            <a:r>
              <a:rPr lang="en-US" dirty="0">
                <a:solidFill>
                  <a:schemeClr val="tx1"/>
                </a:solidFill>
              </a:rPr>
              <a:t>           Selecting from the drop down menu.</a:t>
            </a:r>
          </a:p>
          <a:p>
            <a:pPr>
              <a:buFont typeface="Wingdings" panose="05000000000000000000" pitchFamily="2" charset="2"/>
              <a:buChar char="q"/>
            </a:pPr>
            <a:r>
              <a:rPr lang="en-US" b="1" dirty="0">
                <a:solidFill>
                  <a:schemeClr val="tx1"/>
                </a:solidFill>
              </a:rPr>
              <a:t>Delete</a:t>
            </a:r>
            <a:r>
              <a:rPr lang="en-US" dirty="0">
                <a:solidFill>
                  <a:schemeClr val="tx1"/>
                </a:solidFill>
              </a:rPr>
              <a:t>: Admin can delete any student’s record.</a:t>
            </a:r>
          </a:p>
          <a:p>
            <a:pPr>
              <a:buFont typeface="Wingdings" panose="05000000000000000000" pitchFamily="2" charset="2"/>
              <a:buChar char="q"/>
            </a:pPr>
            <a:r>
              <a:rPr lang="en-US" b="1" dirty="0">
                <a:solidFill>
                  <a:schemeClr val="tx1"/>
                </a:solidFill>
              </a:rPr>
              <a:t> Logout</a:t>
            </a:r>
            <a:r>
              <a:rPr lang="en-US" dirty="0">
                <a:solidFill>
                  <a:schemeClr val="tx1"/>
                </a:solidFill>
              </a:rPr>
              <a:t>: They can be logout out from the platform, redirect to the start page.</a:t>
            </a: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IN" dirty="0">
              <a:solidFill>
                <a:schemeClr val="tx1"/>
              </a:solidFill>
            </a:endParaRPr>
          </a:p>
        </p:txBody>
      </p:sp>
    </p:spTree>
    <p:extLst>
      <p:ext uri="{BB962C8B-B14F-4D97-AF65-F5344CB8AC3E}">
        <p14:creationId xmlns:p14="http://schemas.microsoft.com/office/powerpoint/2010/main" val="371072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59000">
              <a:schemeClr val="accent1">
                <a:lumMod val="5000"/>
                <a:lumOff val="95000"/>
              </a:schemeClr>
            </a:gs>
            <a:gs pos="100000">
              <a:schemeClr val="accent1">
                <a:lumMod val="45000"/>
                <a:lumOff val="55000"/>
              </a:schemeClr>
            </a:gs>
            <a:gs pos="9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99C80AA-058B-C790-6110-B4A85589BE3B}"/>
              </a:ext>
            </a:extLst>
          </p:cNvPr>
          <p:cNvSpPr>
            <a:spLocks noGrp="1"/>
          </p:cNvSpPr>
          <p:nvPr>
            <p:ph type="title"/>
          </p:nvPr>
        </p:nvSpPr>
        <p:spPr>
          <a:xfrm>
            <a:off x="1097280" y="144640"/>
            <a:ext cx="10058400" cy="1450757"/>
          </a:xfrm>
        </p:spPr>
        <p:txBody>
          <a:bodyPr>
            <a:noAutofit/>
          </a:bodyPr>
          <a:lstStyle/>
          <a:p>
            <a:r>
              <a:rPr lang="en-US" sz="5400" b="1" dirty="0">
                <a:solidFill>
                  <a:schemeClr val="bg1"/>
                </a:solidFill>
              </a:rPr>
              <a:t>Introduction</a:t>
            </a:r>
            <a:br>
              <a:rPr lang="en-US" sz="5400" b="1" dirty="0">
                <a:solidFill>
                  <a:schemeClr val="bg1"/>
                </a:solidFill>
              </a:rPr>
            </a:br>
            <a:br>
              <a:rPr lang="en-US" sz="5400" b="1" dirty="0"/>
            </a:br>
            <a:r>
              <a:rPr lang="en-US" sz="5400" b="1" dirty="0"/>
              <a:t>Technologies Used</a:t>
            </a:r>
            <a:endParaRPr lang="en-IN" sz="5400" dirty="0"/>
          </a:p>
        </p:txBody>
      </p:sp>
      <p:sp>
        <p:nvSpPr>
          <p:cNvPr id="6" name="Content Placeholder 9">
            <a:extLst>
              <a:ext uri="{FF2B5EF4-FFF2-40B4-BE49-F238E27FC236}">
                <a16:creationId xmlns:a16="http://schemas.microsoft.com/office/drawing/2014/main" id="{B8660FB2-8C8B-8700-B13D-9AA56D580356}"/>
              </a:ext>
            </a:extLst>
          </p:cNvPr>
          <p:cNvSpPr txBox="1">
            <a:spLocks/>
          </p:cNvSpPr>
          <p:nvPr/>
        </p:nvSpPr>
        <p:spPr>
          <a:xfrm>
            <a:off x="1249680" y="2148634"/>
            <a:ext cx="1005840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dirty="0">
                <a:solidFill>
                  <a:schemeClr val="tx1"/>
                </a:solidFill>
              </a:rPr>
              <a:t> Frontend development: Utilized HTML and CSS.</a:t>
            </a:r>
          </a:p>
          <a:p>
            <a:pPr>
              <a:buFont typeface="Wingdings" panose="05000000000000000000" pitchFamily="2" charset="2"/>
              <a:buChar char="q"/>
            </a:pPr>
            <a:r>
              <a:rPr lang="en-US" dirty="0">
                <a:solidFill>
                  <a:schemeClr val="tx1"/>
                </a:solidFill>
              </a:rPr>
              <a:t> Side server language: Employed Python.</a:t>
            </a:r>
          </a:p>
          <a:p>
            <a:pPr>
              <a:buFont typeface="Wingdings" panose="05000000000000000000" pitchFamily="2" charset="2"/>
              <a:buChar char="q"/>
            </a:pPr>
            <a:r>
              <a:rPr lang="en-US" dirty="0">
                <a:solidFill>
                  <a:schemeClr val="tx1"/>
                </a:solidFill>
              </a:rPr>
              <a:t>Database: Employed MySQL to store student information.</a:t>
            </a:r>
          </a:p>
          <a:p>
            <a:pPr>
              <a:buFont typeface="Wingdings" panose="05000000000000000000" pitchFamily="2" charset="2"/>
              <a:buChar char="q"/>
            </a:pPr>
            <a:r>
              <a:rPr lang="en-US" dirty="0">
                <a:solidFill>
                  <a:schemeClr val="tx1"/>
                </a:solidFill>
              </a:rPr>
              <a:t> Recommendation algorithm: Utilized the random forest algorithm from machine learning.</a:t>
            </a:r>
          </a:p>
          <a:p>
            <a:pPr>
              <a:buFont typeface="Wingdings" panose="05000000000000000000" pitchFamily="2" charset="2"/>
              <a:buChar char="q"/>
            </a:pPr>
            <a:r>
              <a:rPr lang="en-US" dirty="0">
                <a:solidFill>
                  <a:schemeClr val="tx1"/>
                </a:solidFill>
              </a:rPr>
              <a:t> Dataset source: Utilized datasets from Kaggle for machine learning model training.</a:t>
            </a: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IN" dirty="0">
              <a:solidFill>
                <a:schemeClr val="tx1"/>
              </a:solidFill>
            </a:endParaRPr>
          </a:p>
        </p:txBody>
      </p:sp>
    </p:spTree>
    <p:extLst>
      <p:ext uri="{BB962C8B-B14F-4D97-AF65-F5344CB8AC3E}">
        <p14:creationId xmlns:p14="http://schemas.microsoft.com/office/powerpoint/2010/main" val="375874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59000">
              <a:schemeClr val="accent1">
                <a:lumMod val="5000"/>
                <a:lumOff val="95000"/>
              </a:schemeClr>
            </a:gs>
            <a:gs pos="100000">
              <a:schemeClr val="accent1">
                <a:lumMod val="45000"/>
                <a:lumOff val="55000"/>
              </a:schemeClr>
            </a:gs>
            <a:gs pos="9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99C80AA-058B-C790-6110-B4A85589BE3B}"/>
              </a:ext>
            </a:extLst>
          </p:cNvPr>
          <p:cNvSpPr>
            <a:spLocks noGrp="1"/>
          </p:cNvSpPr>
          <p:nvPr>
            <p:ph type="title"/>
          </p:nvPr>
        </p:nvSpPr>
        <p:spPr>
          <a:xfrm>
            <a:off x="1097280" y="144640"/>
            <a:ext cx="10058400" cy="1450757"/>
          </a:xfrm>
        </p:spPr>
        <p:txBody>
          <a:bodyPr>
            <a:noAutofit/>
          </a:bodyPr>
          <a:lstStyle/>
          <a:p>
            <a:r>
              <a:rPr lang="en-US" sz="5400" b="1" dirty="0">
                <a:solidFill>
                  <a:schemeClr val="bg1"/>
                </a:solidFill>
              </a:rPr>
              <a:t>Introduction</a:t>
            </a:r>
            <a:br>
              <a:rPr lang="en-US" sz="5400" b="1" dirty="0">
                <a:solidFill>
                  <a:schemeClr val="bg1"/>
                </a:solidFill>
              </a:rPr>
            </a:br>
            <a:br>
              <a:rPr lang="en-US" sz="5400" b="1" dirty="0"/>
            </a:br>
            <a:r>
              <a:rPr lang="en-US" sz="5400" b="1" dirty="0"/>
              <a:t>Conclusion</a:t>
            </a:r>
            <a:endParaRPr lang="en-IN" sz="5400" dirty="0"/>
          </a:p>
        </p:txBody>
      </p:sp>
      <p:sp>
        <p:nvSpPr>
          <p:cNvPr id="6" name="Content Placeholder 9">
            <a:extLst>
              <a:ext uri="{FF2B5EF4-FFF2-40B4-BE49-F238E27FC236}">
                <a16:creationId xmlns:a16="http://schemas.microsoft.com/office/drawing/2014/main" id="{B8660FB2-8C8B-8700-B13D-9AA56D580356}"/>
              </a:ext>
            </a:extLst>
          </p:cNvPr>
          <p:cNvSpPr txBox="1">
            <a:spLocks/>
          </p:cNvSpPr>
          <p:nvPr/>
        </p:nvSpPr>
        <p:spPr>
          <a:xfrm>
            <a:off x="1249680" y="2148634"/>
            <a:ext cx="10058400" cy="3760891"/>
          </a:xfrm>
          <a:prstGeom prst="rect">
            <a:avLst/>
          </a:prstGeom>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dirty="0">
                <a:solidFill>
                  <a:schemeClr val="tx1"/>
                </a:solidFill>
              </a:rPr>
              <a:t> Discover your perfect career: Take a simple quiz on our user-friendly website to uncover your strengths and interests.</a:t>
            </a:r>
          </a:p>
          <a:p>
            <a:pPr>
              <a:buFont typeface="Wingdings" panose="05000000000000000000" pitchFamily="2" charset="2"/>
              <a:buChar char="q"/>
            </a:pPr>
            <a:r>
              <a:rPr lang="en-US" dirty="0">
                <a:solidFill>
                  <a:schemeClr val="tx1"/>
                </a:solidFill>
              </a:rPr>
              <a:t> Personalized recommendations: Based on your quiz results, we provide tailored job suggestions that align with your personality.</a:t>
            </a:r>
          </a:p>
          <a:p>
            <a:pPr>
              <a:buFont typeface="Wingdings" panose="05000000000000000000" pitchFamily="2" charset="2"/>
              <a:buChar char="q"/>
            </a:pPr>
            <a:r>
              <a:rPr lang="en-US" dirty="0">
                <a:solidFill>
                  <a:schemeClr val="tx1"/>
                </a:solidFill>
              </a:rPr>
              <a:t> Suitable for all stages: Whether you're a student unsure about your next steps or a young professional seeking a change, our platform caters to your needs.</a:t>
            </a:r>
          </a:p>
          <a:p>
            <a:pPr>
              <a:buFont typeface="Wingdings" panose="05000000000000000000" pitchFamily="2" charset="2"/>
              <a:buChar char="q"/>
            </a:pPr>
            <a:r>
              <a:rPr lang="en-US" dirty="0">
                <a:solidFill>
                  <a:schemeClr val="tx1"/>
                </a:solidFill>
              </a:rPr>
              <a:t> Empower your future: Make informed decisions about your career path with our assistance, guiding you towards a fulfilling journey.</a:t>
            </a:r>
          </a:p>
          <a:p>
            <a:pPr>
              <a:buFont typeface="Wingdings" panose="05000000000000000000" pitchFamily="2" charset="2"/>
              <a:buChar char="q"/>
            </a:pPr>
            <a:r>
              <a:rPr lang="en-US" dirty="0">
                <a:solidFill>
                  <a:schemeClr val="tx1"/>
                </a:solidFill>
              </a:rPr>
              <a:t> Get started today: Don't wait any longer; begin exploring your potential career options now and embark on the path to a rewarding professional life. </a:t>
            </a: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IN" dirty="0">
              <a:solidFill>
                <a:schemeClr val="tx1"/>
              </a:solidFill>
            </a:endParaRPr>
          </a:p>
        </p:txBody>
      </p:sp>
    </p:spTree>
    <p:extLst>
      <p:ext uri="{BB962C8B-B14F-4D97-AF65-F5344CB8AC3E}">
        <p14:creationId xmlns:p14="http://schemas.microsoft.com/office/powerpoint/2010/main" val="3137620767"/>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Retrospect</Template>
  <TotalTime>658</TotalTime>
  <Words>758</Words>
  <Application>Microsoft Office PowerPoint</Application>
  <PresentationFormat>Widescreen</PresentationFormat>
  <Paragraphs>75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Calibri</vt:lpstr>
      <vt:lpstr>Franklin Gothic Book</vt:lpstr>
      <vt:lpstr>Wingdings</vt:lpstr>
      <vt:lpstr>Custom</vt:lpstr>
      <vt:lpstr>Carrier Recommendation</vt:lpstr>
      <vt:lpstr>Introduction    Introduction</vt:lpstr>
      <vt:lpstr>Introduction  Background</vt:lpstr>
      <vt:lpstr>Introduction  Objectives</vt:lpstr>
      <vt:lpstr>Introduction  Key Features For Students:</vt:lpstr>
      <vt:lpstr>Introduction  Key Features For Admin:</vt:lpstr>
      <vt:lpstr>Introduction  Technologies Used</vt:lpstr>
      <vt:lpstr>Introduction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Carrier Recommendation</dc:title>
  <dc:creator>jagmohan gautam</dc:creator>
  <cp:lastModifiedBy>jagmohan gautam</cp:lastModifiedBy>
  <cp:revision>1</cp:revision>
  <dcterms:created xsi:type="dcterms:W3CDTF">2024-05-14T18:10:27Z</dcterms:created>
  <dcterms:modified xsi:type="dcterms:W3CDTF">2024-05-15T05:10:57Z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