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c9c64f64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c9c64f6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c9c64f641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c9c64f6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ext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dZZXxdMVyI0aQDbx-DDEjwH7suY3non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4700" y="1313225"/>
            <a:ext cx="8496600" cy="15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LLM-Based </a:t>
            </a:r>
            <a:r>
              <a:rPr b="1" lang="en" sz="4400"/>
              <a:t>Innovation Screener</a:t>
            </a:r>
            <a:endParaRPr b="1" sz="4400"/>
          </a:p>
          <a:p>
            <a:pPr indent="0" lvl="0" marL="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rgbClr val="14141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Automated research &amp; feasibility evaluation tool with Gemini &amp; public web data.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Maurya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DS - LLM for Business Applications (Fall 2025)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012100" cy="38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         </a:t>
            </a:r>
            <a:r>
              <a:rPr b="1" lang="en" sz="4300">
                <a:solidFill>
                  <a:schemeClr val="dk1"/>
                </a:solidFill>
              </a:rPr>
              <a:t>Problem Statement</a:t>
            </a:r>
            <a:endParaRPr b="1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b="1" lang="en" sz="2800">
                <a:solidFill>
                  <a:schemeClr val="dk1"/>
                </a:solidFill>
              </a:rPr>
              <a:t>Slow and Manual:</a:t>
            </a:r>
            <a:r>
              <a:rPr lang="en" sz="2800"/>
              <a:t> Experts use 1-2 weeks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b="1" lang="en" sz="2800">
                <a:solidFill>
                  <a:schemeClr val="dk1"/>
                </a:solidFill>
              </a:rPr>
              <a:t>Limited scale:</a:t>
            </a:r>
            <a:r>
              <a:rPr lang="en" sz="2800"/>
              <a:t> Technical Bottlenecks prevent screening of </a:t>
            </a:r>
            <a:r>
              <a:rPr lang="en" sz="2800"/>
              <a:t>multiple</a:t>
            </a:r>
            <a:r>
              <a:rPr lang="en" sz="2800"/>
              <a:t> ideas simultaneously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b="1" lang="en" sz="2800">
                <a:solidFill>
                  <a:schemeClr val="dk1"/>
                </a:solidFill>
              </a:rPr>
              <a:t>Outdated data:</a:t>
            </a:r>
            <a:r>
              <a:rPr lang="en" sz="2800"/>
              <a:t> Static research that doesn’t reflect real time market search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b="1" lang="en" sz="2800">
                <a:solidFill>
                  <a:schemeClr val="dk1"/>
                </a:solidFill>
              </a:rPr>
              <a:t>Subjective search:</a:t>
            </a:r>
            <a:r>
              <a:rPr lang="en" sz="2800"/>
              <a:t> Inconsistent across different people’s evaluation.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34700" y="446175"/>
            <a:ext cx="8496600" cy="12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Solution Overview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Raw idea to structured overview. The core innovation included hybrid AI system combining Large Language models th real-time web search. </a:t>
            </a:r>
            <a:endParaRPr sz="1800"/>
          </a:p>
        </p:txBody>
      </p:sp>
      <p:sp>
        <p:nvSpPr>
          <p:cNvPr id="71" name="Google Shape;71;p15"/>
          <p:cNvSpPr/>
          <p:nvPr/>
        </p:nvSpPr>
        <p:spPr>
          <a:xfrm>
            <a:off x="1902763" y="3016084"/>
            <a:ext cx="715500" cy="5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268575" y="2938604"/>
            <a:ext cx="715500" cy="5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676275" y="2938583"/>
            <a:ext cx="715500" cy="5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35325" y="2360196"/>
            <a:ext cx="1608000" cy="17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Idea Input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(Rough/ first thought)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672788" y="2392819"/>
            <a:ext cx="1553700" cy="17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Multi-API Data Gathering: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(System Queries multiple sources)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026175" y="2392819"/>
            <a:ext cx="1608000" cy="17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AI Analysis: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Gemini 1.5 Pro summarises,reasons, clusters across multiple results for feasibility.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433875" y="2360175"/>
            <a:ext cx="1474800" cy="16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Report Generation: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Professional Report (HTML)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Or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JSON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37200" y="328750"/>
            <a:ext cx="42822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 Stack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67700" y="1171650"/>
            <a:ext cx="4363800" cy="3909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 Layer</a:t>
            </a:r>
            <a:r>
              <a:rPr lang="en" sz="1800"/>
              <a:t>: 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Next.js</a:t>
            </a:r>
            <a:r>
              <a:rPr lang="en" sz="1700"/>
              <a:t> 14 - React framework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Typescript - Type Safety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Tailwind</a:t>
            </a:r>
            <a:r>
              <a:rPr lang="en" sz="1700"/>
              <a:t> CSS - Professional Style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Backend &amp; Processing:</a:t>
            </a:r>
            <a:endParaRPr b="1"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Vercel Functions - Serverless </a:t>
            </a:r>
            <a:r>
              <a:rPr lang="en" sz="1700"/>
              <a:t>execution</a:t>
            </a:r>
            <a:r>
              <a:rPr lang="en" sz="1700"/>
              <a:t> for API calls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API Orchestrations - Combines Google search, Github, arXiv search endpoints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Semantic filtering - keeps only contextually relevant data for Gemini input</a:t>
            </a:r>
            <a:endParaRPr sz="17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731300" y="1964000"/>
            <a:ext cx="4363800" cy="1812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AI Engines</a:t>
            </a:r>
            <a:r>
              <a:rPr lang="en">
                <a:solidFill>
                  <a:schemeClr val="lt1"/>
                </a:solidFill>
              </a:rPr>
              <a:t>: 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Gemini 1.5 Pro - Advanced Reasoning &amp; analysis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Optimised Prompts- Consistent results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Fallback Handling -Prevents pipeline failure during rate-limit or null-response cases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79325" y="109575"/>
            <a:ext cx="7182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Let’s look at our demo now! 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 title="Screen Recording 2025-10-15 at 4.20.03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5650"/>
            <a:ext cx="9144003" cy="420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134700" y="1313225"/>
            <a:ext cx="8496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500"/>
              <a:t>Key Learnings while building!</a:t>
            </a:r>
            <a:endParaRPr sz="2200">
              <a:solidFill>
                <a:schemeClr val="lt1"/>
              </a:solidFill>
              <a:highlight>
                <a:srgbClr val="14141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69725" y="1871275"/>
            <a:ext cx="8361600" cy="27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❏"/>
            </a:pPr>
            <a:r>
              <a:rPr lang="en" sz="1600">
                <a:solidFill>
                  <a:schemeClr val="lt1"/>
                </a:solidFill>
              </a:rPr>
              <a:t>Built </a:t>
            </a:r>
            <a:r>
              <a:rPr b="1" lang="en" sz="1600">
                <a:solidFill>
                  <a:schemeClr val="lt1"/>
                </a:solidFill>
              </a:rPr>
              <a:t>multi-API orchestration</a:t>
            </a:r>
            <a:r>
              <a:rPr lang="en" sz="1600">
                <a:solidFill>
                  <a:schemeClr val="lt1"/>
                </a:solidFill>
              </a:rPr>
              <a:t> into a single call for speed and reliability.</a:t>
            </a:r>
            <a:endParaRPr sz="2300">
              <a:solidFill>
                <a:schemeClr val="lt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❏"/>
            </a:pPr>
            <a:r>
              <a:rPr lang="en" sz="1600">
                <a:solidFill>
                  <a:schemeClr val="lt1"/>
                </a:solidFill>
              </a:rPr>
              <a:t>Learned how to design </a:t>
            </a:r>
            <a:r>
              <a:rPr b="1" lang="en" sz="1600">
                <a:solidFill>
                  <a:schemeClr val="lt1"/>
                </a:solidFill>
              </a:rPr>
              <a:t>prompt chains</a:t>
            </a:r>
            <a:r>
              <a:rPr lang="en" sz="1600">
                <a:solidFill>
                  <a:schemeClr val="lt1"/>
                </a:solidFill>
              </a:rPr>
              <a:t> that maintain reasoning coherence.</a:t>
            </a:r>
            <a:endParaRPr sz="1600">
              <a:solidFill>
                <a:schemeClr val="lt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❏"/>
            </a:pPr>
            <a:r>
              <a:rPr lang="en" sz="1600">
                <a:solidFill>
                  <a:schemeClr val="lt1"/>
                </a:solidFill>
              </a:rPr>
              <a:t>Added </a:t>
            </a:r>
            <a:r>
              <a:rPr b="1" lang="en" sz="1600">
                <a:solidFill>
                  <a:schemeClr val="lt1"/>
                </a:solidFill>
              </a:rPr>
              <a:t>semantic validation</a:t>
            </a:r>
            <a:r>
              <a:rPr lang="en" sz="1600">
                <a:solidFill>
                  <a:schemeClr val="lt1"/>
                </a:solidFill>
              </a:rPr>
              <a:t> between data </a:t>
            </a:r>
            <a:r>
              <a:rPr lang="en" sz="1600">
                <a:solidFill>
                  <a:schemeClr val="lt1"/>
                </a:solidFill>
              </a:rPr>
              <a:t>retrieval</a:t>
            </a:r>
            <a:r>
              <a:rPr lang="en" sz="1600">
                <a:solidFill>
                  <a:schemeClr val="lt1"/>
                </a:solidFill>
              </a:rPr>
              <a:t> - model inference to filter noisy or irrelevant results.</a:t>
            </a:r>
            <a:endParaRPr sz="1600">
              <a:solidFill>
                <a:schemeClr val="lt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❏"/>
            </a:pPr>
            <a:r>
              <a:rPr lang="en" sz="1600">
                <a:solidFill>
                  <a:schemeClr val="lt1"/>
                </a:solidFill>
              </a:rPr>
              <a:t>Managed </a:t>
            </a:r>
            <a:r>
              <a:rPr b="1" lang="en" sz="1600">
                <a:solidFill>
                  <a:schemeClr val="lt1"/>
                </a:solidFill>
              </a:rPr>
              <a:t>API rate limits</a:t>
            </a:r>
            <a:r>
              <a:rPr lang="en" sz="1600">
                <a:solidFill>
                  <a:schemeClr val="lt1"/>
                </a:solidFill>
              </a:rPr>
              <a:t> and latency through fallback logic and async execution.</a:t>
            </a:r>
            <a:endParaRPr sz="1600">
              <a:solidFill>
                <a:schemeClr val="lt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❏"/>
            </a:pPr>
            <a:r>
              <a:rPr lang="en" sz="1600">
                <a:solidFill>
                  <a:schemeClr val="lt1"/>
                </a:solidFill>
              </a:rPr>
              <a:t>Balanced </a:t>
            </a:r>
            <a:r>
              <a:rPr b="1" lang="en" sz="1600">
                <a:solidFill>
                  <a:schemeClr val="lt1"/>
                </a:solidFill>
              </a:rPr>
              <a:t>accuracy vs performance</a:t>
            </a:r>
            <a:r>
              <a:rPr lang="en" sz="1600">
                <a:solidFill>
                  <a:schemeClr val="lt1"/>
                </a:solidFill>
              </a:rPr>
              <a:t> in a production-grade Next.js setup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