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7" r:id="rId4"/>
    <p:sldId id="259" r:id="rId5"/>
    <p:sldId id="263"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6" r:id="rId26"/>
    <p:sldId id="285" r:id="rId27"/>
    <p:sldId id="287" r:id="rId28"/>
    <p:sldId id="288" r:id="rId29"/>
    <p:sldId id="289" r:id="rId30"/>
    <p:sldId id="292" r:id="rId31"/>
    <p:sldId id="294" r:id="rId32"/>
    <p:sldId id="295"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D9DEF"/>
    <a:srgbClr val="C7E6A4"/>
    <a:srgbClr val="AFCEEB"/>
    <a:srgbClr val="E20000"/>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5F685-E416-43E0-ADB8-13311627DCDA}" type="datetimeFigureOut">
              <a:rPr lang="en-IN" smtClean="0"/>
              <a:t>14-07-2023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8B762-3089-47FE-B8AD-85BD5CFD2D72}" type="slidenum">
              <a:rPr lang="en-IN" smtClean="0"/>
              <a:t>‹#›</a:t>
            </a:fld>
            <a:endParaRPr lang="en-IN"/>
          </a:p>
        </p:txBody>
      </p:sp>
    </p:spTree>
    <p:extLst>
      <p:ext uri="{BB962C8B-B14F-4D97-AF65-F5344CB8AC3E}">
        <p14:creationId xmlns:p14="http://schemas.microsoft.com/office/powerpoint/2010/main" val="1220329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E9BEFFF-6632-4789-BBCD-7D002894988C}"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E777E-AD9A-4E7E-8DC9-264CB8B44336}" type="slidenum">
              <a:rPr lang="en-IN" smtClean="0"/>
              <a:t>‹#›</a:t>
            </a:fld>
            <a:endParaRPr lang="en-IN"/>
          </a:p>
        </p:txBody>
      </p:sp>
    </p:spTree>
    <p:extLst>
      <p:ext uri="{BB962C8B-B14F-4D97-AF65-F5344CB8AC3E}">
        <p14:creationId xmlns:p14="http://schemas.microsoft.com/office/powerpoint/2010/main" val="324098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9BEFFF-6632-4789-BBCD-7D002894988C}"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E777E-AD9A-4E7E-8DC9-264CB8B44336}" type="slidenum">
              <a:rPr lang="en-IN" smtClean="0"/>
              <a:t>‹#›</a:t>
            </a:fld>
            <a:endParaRPr lang="en-IN"/>
          </a:p>
        </p:txBody>
      </p:sp>
    </p:spTree>
    <p:extLst>
      <p:ext uri="{BB962C8B-B14F-4D97-AF65-F5344CB8AC3E}">
        <p14:creationId xmlns:p14="http://schemas.microsoft.com/office/powerpoint/2010/main" val="106988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9BEFFF-6632-4789-BBCD-7D002894988C}"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E777E-AD9A-4E7E-8DC9-264CB8B44336}" type="slidenum">
              <a:rPr lang="en-IN" smtClean="0"/>
              <a:t>‹#›</a:t>
            </a:fld>
            <a:endParaRPr lang="en-IN"/>
          </a:p>
        </p:txBody>
      </p:sp>
    </p:spTree>
    <p:extLst>
      <p:ext uri="{BB962C8B-B14F-4D97-AF65-F5344CB8AC3E}">
        <p14:creationId xmlns:p14="http://schemas.microsoft.com/office/powerpoint/2010/main" val="37306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9BEFFF-6632-4789-BBCD-7D002894988C}"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E777E-AD9A-4E7E-8DC9-264CB8B44336}" type="slidenum">
              <a:rPr lang="en-IN" smtClean="0"/>
              <a:t>‹#›</a:t>
            </a:fld>
            <a:endParaRPr lang="en-IN"/>
          </a:p>
        </p:txBody>
      </p:sp>
    </p:spTree>
    <p:extLst>
      <p:ext uri="{BB962C8B-B14F-4D97-AF65-F5344CB8AC3E}">
        <p14:creationId xmlns:p14="http://schemas.microsoft.com/office/powerpoint/2010/main" val="4382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9BEFFF-6632-4789-BBCD-7D002894988C}"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E777E-AD9A-4E7E-8DC9-264CB8B44336}" type="slidenum">
              <a:rPr lang="en-IN" smtClean="0"/>
              <a:t>‹#›</a:t>
            </a:fld>
            <a:endParaRPr lang="en-IN"/>
          </a:p>
        </p:txBody>
      </p:sp>
    </p:spTree>
    <p:extLst>
      <p:ext uri="{BB962C8B-B14F-4D97-AF65-F5344CB8AC3E}">
        <p14:creationId xmlns:p14="http://schemas.microsoft.com/office/powerpoint/2010/main" val="339804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E9BEFFF-6632-4789-BBCD-7D002894988C}"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0E777E-AD9A-4E7E-8DC9-264CB8B44336}" type="slidenum">
              <a:rPr lang="en-IN" smtClean="0"/>
              <a:t>‹#›</a:t>
            </a:fld>
            <a:endParaRPr lang="en-IN"/>
          </a:p>
        </p:txBody>
      </p:sp>
    </p:spTree>
    <p:extLst>
      <p:ext uri="{BB962C8B-B14F-4D97-AF65-F5344CB8AC3E}">
        <p14:creationId xmlns:p14="http://schemas.microsoft.com/office/powerpoint/2010/main" val="367102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E9BEFFF-6632-4789-BBCD-7D002894988C}" type="datetimeFigureOut">
              <a:rPr lang="en-IN" smtClean="0"/>
              <a:t>14-07-2023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0E777E-AD9A-4E7E-8DC9-264CB8B44336}" type="slidenum">
              <a:rPr lang="en-IN" smtClean="0"/>
              <a:t>‹#›</a:t>
            </a:fld>
            <a:endParaRPr lang="en-IN"/>
          </a:p>
        </p:txBody>
      </p:sp>
    </p:spTree>
    <p:extLst>
      <p:ext uri="{BB962C8B-B14F-4D97-AF65-F5344CB8AC3E}">
        <p14:creationId xmlns:p14="http://schemas.microsoft.com/office/powerpoint/2010/main" val="48857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E9BEFFF-6632-4789-BBCD-7D002894988C}" type="datetimeFigureOut">
              <a:rPr lang="en-IN" smtClean="0"/>
              <a:t>14-07-2023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0E777E-AD9A-4E7E-8DC9-264CB8B44336}" type="slidenum">
              <a:rPr lang="en-IN" smtClean="0"/>
              <a:t>‹#›</a:t>
            </a:fld>
            <a:endParaRPr lang="en-IN"/>
          </a:p>
        </p:txBody>
      </p:sp>
    </p:spTree>
    <p:extLst>
      <p:ext uri="{BB962C8B-B14F-4D97-AF65-F5344CB8AC3E}">
        <p14:creationId xmlns:p14="http://schemas.microsoft.com/office/powerpoint/2010/main" val="4062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BEFFF-6632-4789-BBCD-7D002894988C}" type="datetimeFigureOut">
              <a:rPr lang="en-IN" smtClean="0"/>
              <a:t>14-07-2023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0E777E-AD9A-4E7E-8DC9-264CB8B44336}" type="slidenum">
              <a:rPr lang="en-IN" smtClean="0"/>
              <a:t>‹#›</a:t>
            </a:fld>
            <a:endParaRPr lang="en-IN"/>
          </a:p>
        </p:txBody>
      </p:sp>
    </p:spTree>
    <p:extLst>
      <p:ext uri="{BB962C8B-B14F-4D97-AF65-F5344CB8AC3E}">
        <p14:creationId xmlns:p14="http://schemas.microsoft.com/office/powerpoint/2010/main" val="408894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EFFF-6632-4789-BBCD-7D002894988C}"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0E777E-AD9A-4E7E-8DC9-264CB8B44336}" type="slidenum">
              <a:rPr lang="en-IN" smtClean="0"/>
              <a:t>‹#›</a:t>
            </a:fld>
            <a:endParaRPr lang="en-IN"/>
          </a:p>
        </p:txBody>
      </p:sp>
    </p:spTree>
    <p:extLst>
      <p:ext uri="{BB962C8B-B14F-4D97-AF65-F5344CB8AC3E}">
        <p14:creationId xmlns:p14="http://schemas.microsoft.com/office/powerpoint/2010/main" val="151259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EFFF-6632-4789-BBCD-7D002894988C}"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0E777E-AD9A-4E7E-8DC9-264CB8B44336}" type="slidenum">
              <a:rPr lang="en-IN" smtClean="0"/>
              <a:t>‹#›</a:t>
            </a:fld>
            <a:endParaRPr lang="en-IN"/>
          </a:p>
        </p:txBody>
      </p:sp>
    </p:spTree>
    <p:extLst>
      <p:ext uri="{BB962C8B-B14F-4D97-AF65-F5344CB8AC3E}">
        <p14:creationId xmlns:p14="http://schemas.microsoft.com/office/powerpoint/2010/main" val="383161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BEFFF-6632-4789-BBCD-7D002894988C}" type="datetimeFigureOut">
              <a:rPr lang="en-IN" smtClean="0"/>
              <a:t>14-07-2023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E777E-AD9A-4E7E-8DC9-264CB8B44336}" type="slidenum">
              <a:rPr lang="en-IN" smtClean="0"/>
              <a:t>‹#›</a:t>
            </a:fld>
            <a:endParaRPr lang="en-IN"/>
          </a:p>
        </p:txBody>
      </p:sp>
    </p:spTree>
    <p:extLst>
      <p:ext uri="{BB962C8B-B14F-4D97-AF65-F5344CB8AC3E}">
        <p14:creationId xmlns:p14="http://schemas.microsoft.com/office/powerpoint/2010/main" val="419416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6000">
              <a:schemeClr val="accent4">
                <a:lumMod val="60000"/>
                <a:lumOff val="4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50871"/>
          </a:xfrm>
        </p:spPr>
        <p:txBody>
          <a:bodyPr/>
          <a:lstStyle/>
          <a:p>
            <a:r>
              <a:rPr lang="en-IN" dirty="0" smtClean="0">
                <a:solidFill>
                  <a:srgbClr val="FF0000"/>
                </a:solidFill>
                <a:latin typeface="Algerian" panose="04020705040A02060702" pitchFamily="82" charset="0"/>
                <a:cs typeface="Times New Roman" panose="02020603050405020304" pitchFamily="18" charset="0"/>
              </a:rPr>
              <a:t>PROJECT MAKAAN</a:t>
            </a:r>
            <a:endParaRPr lang="en-IN" dirty="0">
              <a:solidFill>
                <a:srgbClr val="FF0000"/>
              </a:solidFill>
              <a:latin typeface="Algerian" panose="04020705040A02060702" pitchFamily="82" charset="0"/>
              <a:cs typeface="Times New Roman" panose="02020603050405020304" pitchFamily="18" charset="0"/>
            </a:endParaRPr>
          </a:p>
        </p:txBody>
      </p:sp>
      <p:sp>
        <p:nvSpPr>
          <p:cNvPr id="3" name="Subtitle 2"/>
          <p:cNvSpPr>
            <a:spLocks noGrp="1"/>
          </p:cNvSpPr>
          <p:nvPr>
            <p:ph type="subTitle" idx="1"/>
          </p:nvPr>
        </p:nvSpPr>
        <p:spPr>
          <a:xfrm>
            <a:off x="1524000" y="2534194"/>
            <a:ext cx="9144000" cy="3692435"/>
          </a:xfrm>
        </p:spPr>
        <p:txBody>
          <a:bodyPr>
            <a:normAutofit fontScale="47500" lnSpcReduction="20000"/>
          </a:bodyPr>
          <a:lstStyle/>
          <a:p>
            <a:endParaRPr lang="en-IN" sz="3000" b="1" dirty="0" smtClean="0">
              <a:solidFill>
                <a:srgbClr val="00B050"/>
              </a:solidFill>
              <a:latin typeface="Arial Black" panose="020B0A04020102020204" pitchFamily="34" charset="0"/>
              <a:cs typeface="Times New Roman" panose="02020603050405020304" pitchFamily="18" charset="0"/>
            </a:endParaRPr>
          </a:p>
          <a:p>
            <a:r>
              <a:rPr lang="en-IN" sz="5800" b="1" dirty="0" smtClean="0">
                <a:solidFill>
                  <a:srgbClr val="00B050"/>
                </a:solidFill>
                <a:latin typeface="Algerian" panose="04020705040A02060702" pitchFamily="82" charset="0"/>
                <a:cs typeface="Times New Roman" panose="02020603050405020304" pitchFamily="18" charset="0"/>
              </a:rPr>
              <a:t>Property </a:t>
            </a:r>
            <a:r>
              <a:rPr lang="en-IN" sz="5800" b="1" dirty="0">
                <a:solidFill>
                  <a:srgbClr val="00B050"/>
                </a:solidFill>
                <a:latin typeface="Algerian" panose="04020705040A02060702" pitchFamily="82" charset="0"/>
                <a:cs typeface="Times New Roman" panose="02020603050405020304" pitchFamily="18" charset="0"/>
              </a:rPr>
              <a:t>Price Prediction</a:t>
            </a:r>
          </a:p>
          <a:p>
            <a:r>
              <a:rPr lang="en-IN" sz="5800" b="1" dirty="0" smtClean="0">
                <a:solidFill>
                  <a:srgbClr val="00B050"/>
                </a:solidFill>
                <a:latin typeface="Algerian" panose="04020705040A02060702" pitchFamily="82" charset="0"/>
                <a:cs typeface="Times New Roman" panose="02020603050405020304" pitchFamily="18" charset="0"/>
              </a:rPr>
              <a:t>Presented </a:t>
            </a:r>
            <a:r>
              <a:rPr lang="en-IN" sz="5800" b="1" dirty="0">
                <a:solidFill>
                  <a:srgbClr val="00B050"/>
                </a:solidFill>
                <a:latin typeface="Algerian" panose="04020705040A02060702" pitchFamily="82" charset="0"/>
                <a:cs typeface="Times New Roman" panose="02020603050405020304" pitchFamily="18" charset="0"/>
              </a:rPr>
              <a:t>by</a:t>
            </a:r>
          </a:p>
          <a:p>
            <a:r>
              <a:rPr lang="en-IN" sz="5800" b="1" dirty="0" err="1">
                <a:solidFill>
                  <a:srgbClr val="002060"/>
                </a:solidFill>
                <a:latin typeface="Algerian" panose="04020705040A02060702" pitchFamily="82" charset="0"/>
                <a:cs typeface="Times New Roman" panose="02020603050405020304" pitchFamily="18" charset="0"/>
              </a:rPr>
              <a:t>Sneha</a:t>
            </a:r>
            <a:r>
              <a:rPr lang="en-IN" sz="5800" b="1" dirty="0">
                <a:solidFill>
                  <a:srgbClr val="002060"/>
                </a:solidFill>
                <a:latin typeface="Algerian" panose="04020705040A02060702" pitchFamily="82" charset="0"/>
                <a:cs typeface="Times New Roman" panose="02020603050405020304" pitchFamily="18" charset="0"/>
              </a:rPr>
              <a:t> Sawant</a:t>
            </a:r>
          </a:p>
          <a:p>
            <a:pPr algn="r"/>
            <a:r>
              <a:rPr lang="en-IN" sz="5800" b="1" dirty="0">
                <a:solidFill>
                  <a:srgbClr val="00B050"/>
                </a:solidFill>
                <a:latin typeface="Algerian" panose="04020705040A02060702" pitchFamily="82" charset="0"/>
                <a:cs typeface="Times New Roman" panose="02020603050405020304" pitchFamily="18" charset="0"/>
              </a:rPr>
              <a:t> </a:t>
            </a:r>
          </a:p>
          <a:p>
            <a:r>
              <a:rPr lang="en-IN" sz="5800" b="1" dirty="0">
                <a:solidFill>
                  <a:srgbClr val="00B050"/>
                </a:solidFill>
                <a:latin typeface="Algerian" panose="04020705040A02060702" pitchFamily="82" charset="0"/>
                <a:cs typeface="Times New Roman" panose="02020603050405020304" pitchFamily="18" charset="0"/>
              </a:rPr>
              <a:t>Mentor</a:t>
            </a:r>
          </a:p>
          <a:p>
            <a:r>
              <a:rPr lang="en-IN" sz="5800" b="1" dirty="0" err="1">
                <a:solidFill>
                  <a:srgbClr val="002060"/>
                </a:solidFill>
                <a:latin typeface="Algerian" panose="04020705040A02060702" pitchFamily="82" charset="0"/>
                <a:cs typeface="Times New Roman" panose="02020603050405020304" pitchFamily="18" charset="0"/>
              </a:rPr>
              <a:t>Mr.Bose</a:t>
            </a:r>
            <a:endParaRPr lang="en-IN" sz="5800" b="1" dirty="0">
              <a:solidFill>
                <a:srgbClr val="002060"/>
              </a:solidFill>
              <a:latin typeface="Algerian" panose="04020705040A02060702" pitchFamily="82" charset="0"/>
              <a:cs typeface="Times New Roman" panose="02020603050405020304" pitchFamily="18" charset="0"/>
            </a:endParaRPr>
          </a:p>
          <a:p>
            <a:r>
              <a:rPr lang="en-IN" sz="5800" b="1" dirty="0">
                <a:solidFill>
                  <a:srgbClr val="E20000"/>
                </a:solidFill>
                <a:latin typeface="Algerian" panose="04020705040A02060702" pitchFamily="82" charset="0"/>
                <a:cs typeface="Times New Roman" panose="02020603050405020304" pitchFamily="18" charset="0"/>
              </a:rPr>
              <a:t>Top Mentor</a:t>
            </a:r>
          </a:p>
          <a:p>
            <a:r>
              <a:rPr lang="en-IN" b="1" dirty="0"/>
              <a:t/>
            </a:r>
            <a:br>
              <a:rPr lang="en-IN" b="1" dirty="0"/>
            </a:br>
            <a:r>
              <a:rPr lang="en-IN" b="1" dirty="0"/>
              <a:t> </a:t>
            </a:r>
            <a:endParaRPr lang="en-IN" dirty="0"/>
          </a:p>
          <a:p>
            <a:endParaRPr lang="en-IN" dirty="0"/>
          </a:p>
        </p:txBody>
      </p:sp>
    </p:spTree>
    <p:extLst>
      <p:ext uri="{BB962C8B-B14F-4D97-AF65-F5344CB8AC3E}">
        <p14:creationId xmlns:p14="http://schemas.microsoft.com/office/powerpoint/2010/main" val="1547882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9" y="278040"/>
            <a:ext cx="11040291" cy="488315"/>
          </a:xfrm>
        </p:spPr>
        <p:txBody>
          <a:bodyPr>
            <a:normAutofit fontScale="90000"/>
          </a:bodyPr>
          <a:lstStyle/>
          <a:p>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Null </a:t>
            </a:r>
            <a:r>
              <a:rPr lang="en-US" sz="2000" dirty="0">
                <a:latin typeface="Times New Roman" panose="02020603050405020304" pitchFamily="18" charset="0"/>
                <a:cs typeface="Times New Roman" panose="02020603050405020304" pitchFamily="18" charset="0"/>
              </a:rPr>
              <a:t>Value Treatment - Identifying and imputing missing values.</a:t>
            </a:r>
            <a:r>
              <a:rPr lang="en-IN" dirty="0"/>
              <a:t/>
            </a:r>
            <a:br>
              <a:rPr lang="en-IN" dirty="0"/>
            </a:b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3509" y="766355"/>
            <a:ext cx="11564982" cy="4837069"/>
          </a:xfrm>
          <a:prstGeom prst="rect">
            <a:avLst/>
          </a:prstGeom>
          <a:ln>
            <a:solidFill>
              <a:srgbClr val="000000"/>
            </a:solidFill>
          </a:ln>
        </p:spPr>
      </p:pic>
    </p:spTree>
    <p:extLst>
      <p:ext uri="{BB962C8B-B14F-4D97-AF65-F5344CB8AC3E}">
        <p14:creationId xmlns:p14="http://schemas.microsoft.com/office/powerpoint/2010/main" val="2333831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4320" y="130629"/>
            <a:ext cx="11643360" cy="3561805"/>
          </a:xfrm>
          <a:prstGeom prst="rect">
            <a:avLst/>
          </a:prstGeom>
          <a:ln>
            <a:solidFill>
              <a:srgbClr val="000000"/>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74320" y="3857897"/>
            <a:ext cx="11643360" cy="2787287"/>
          </a:xfrm>
          <a:prstGeom prst="rect">
            <a:avLst/>
          </a:prstGeom>
          <a:ln>
            <a:solidFill>
              <a:srgbClr val="000000"/>
            </a:solidFill>
          </a:ln>
        </p:spPr>
      </p:pic>
    </p:spTree>
    <p:extLst>
      <p:ext uri="{BB962C8B-B14F-4D97-AF65-F5344CB8AC3E}">
        <p14:creationId xmlns:p14="http://schemas.microsoft.com/office/powerpoint/2010/main" val="550608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l="2136" t="6668" r="-2136" b="349"/>
          <a:stretch/>
        </p:blipFill>
        <p:spPr>
          <a:xfrm>
            <a:off x="200174" y="965329"/>
            <a:ext cx="11763225" cy="4892546"/>
          </a:xfrm>
          <a:prstGeom prst="rect">
            <a:avLst/>
          </a:prstGeom>
          <a:ln>
            <a:solidFill>
              <a:srgbClr val="000000"/>
            </a:solidFill>
          </a:ln>
        </p:spPr>
      </p:pic>
      <p:sp>
        <p:nvSpPr>
          <p:cNvPr id="6" name="Rectangle 5"/>
          <p:cNvSpPr/>
          <p:nvPr/>
        </p:nvSpPr>
        <p:spPr>
          <a:xfrm>
            <a:off x="200174" y="433758"/>
            <a:ext cx="3012363"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Changing few more datatypes: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4644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65126"/>
            <a:ext cx="10858500" cy="501650"/>
          </a:xfrm>
        </p:spPr>
        <p:txBody>
          <a:bodyPr>
            <a:normAutofit fontScale="90000"/>
          </a:bodyPr>
          <a:lstStyle/>
          <a:p>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Cleaned Data:</a:t>
            </a:r>
            <a:r>
              <a:rPr lang="en-IN" dirty="0" smtClean="0"/>
              <a:t/>
            </a:r>
            <a:br>
              <a:rPr lang="en-IN" dirty="0" smtClean="0"/>
            </a:b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95300" y="971551"/>
            <a:ext cx="11258550" cy="4389256"/>
          </a:xfrm>
          <a:prstGeom prst="rect">
            <a:avLst/>
          </a:prstGeom>
          <a:ln>
            <a:solidFill>
              <a:schemeClr val="tx1"/>
            </a:solidFill>
          </a:ln>
        </p:spPr>
      </p:pic>
    </p:spTree>
    <p:extLst>
      <p:ext uri="{BB962C8B-B14F-4D97-AF65-F5344CB8AC3E}">
        <p14:creationId xmlns:p14="http://schemas.microsoft.com/office/powerpoint/2010/main" val="414753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78377"/>
            <a:ext cx="11449050" cy="1197973"/>
          </a:xfrm>
        </p:spPr>
        <p:txBody>
          <a:bodyPr>
            <a:noAutofit/>
          </a:bodyPr>
          <a:lstStyle/>
          <a:p>
            <a:r>
              <a:rPr lang="en-IN" sz="2400" dirty="0" smtClean="0">
                <a:latin typeface="Times New Roman" panose="02020603050405020304" pitchFamily="18" charset="0"/>
                <a:cs typeface="Times New Roman" panose="02020603050405020304" pitchFamily="18" charset="0"/>
              </a:rPr>
              <a:t>Outlier Treatment:</a:t>
            </a:r>
            <a:br>
              <a:rPr lang="en-IN" sz="24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Box </a:t>
            </a:r>
            <a:r>
              <a:rPr lang="en-IN" sz="2000" dirty="0">
                <a:latin typeface="Times New Roman" panose="02020603050405020304" pitchFamily="18" charset="0"/>
                <a:cs typeface="Times New Roman" panose="02020603050405020304" pitchFamily="18" charset="0"/>
              </a:rPr>
              <a:t>plot shows the distribution of the data points by dividing them into different quartiles. Box plot marks lower quartile, median and upper quartile, Any data points which lie outside of the box are treated as outliers.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2" r="24554"/>
          <a:stretch/>
        </p:blipFill>
        <p:spPr>
          <a:xfrm>
            <a:off x="485774" y="1343025"/>
            <a:ext cx="5153025" cy="5314950"/>
          </a:xfrm>
          <a:prstGeom prst="rect">
            <a:avLst/>
          </a:prstGeom>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l="-2" r="46393"/>
          <a:stretch/>
        </p:blipFill>
        <p:spPr>
          <a:xfrm>
            <a:off x="5800721" y="1343025"/>
            <a:ext cx="6134103" cy="5314950"/>
          </a:xfrm>
          <a:prstGeom prst="rect">
            <a:avLst/>
          </a:prstGeom>
          <a:ln>
            <a:solidFill>
              <a:schemeClr val="tx1"/>
            </a:solidFill>
          </a:ln>
        </p:spPr>
      </p:pic>
    </p:spTree>
    <p:extLst>
      <p:ext uri="{BB962C8B-B14F-4D97-AF65-F5344CB8AC3E}">
        <p14:creationId xmlns:p14="http://schemas.microsoft.com/office/powerpoint/2010/main" val="2083624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9" y="138703"/>
            <a:ext cx="11678194" cy="1089206"/>
          </a:xfrm>
        </p:spPr>
        <p:txBody>
          <a:bodyPr>
            <a:normAutofit/>
          </a:bodyPr>
          <a:lstStyle/>
          <a:p>
            <a:r>
              <a:rPr lang="en-IN" sz="3600" b="1" dirty="0">
                <a:latin typeface="Times New Roman" panose="02020603050405020304" pitchFamily="18" charset="0"/>
                <a:cs typeface="Times New Roman" panose="02020603050405020304" pitchFamily="18" charset="0"/>
              </a:rPr>
              <a:t>Exploratory Data Analysis:</a:t>
            </a:r>
            <a:endParaRPr lang="en-IN" sz="36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2219" y="1227908"/>
            <a:ext cx="3979817" cy="3892731"/>
          </a:xfrm>
          <a:prstGeom prst="rect">
            <a:avLst/>
          </a:prstGeom>
          <a:ln>
            <a:solidFill>
              <a:schemeClr val="tx1"/>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428311" y="1227907"/>
            <a:ext cx="3831772" cy="3892731"/>
          </a:xfrm>
          <a:prstGeom prst="rect">
            <a:avLst/>
          </a:prstGeom>
          <a:ln>
            <a:solidFill>
              <a:schemeClr val="tx1"/>
            </a:solidFill>
          </a:ln>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351522" y="1227909"/>
            <a:ext cx="3640181" cy="3892731"/>
          </a:xfrm>
          <a:prstGeom prst="rect">
            <a:avLst/>
          </a:prstGeom>
          <a:ln>
            <a:solidFill>
              <a:schemeClr val="tx1"/>
            </a:solidFill>
          </a:ln>
        </p:spPr>
      </p:pic>
      <p:sp>
        <p:nvSpPr>
          <p:cNvPr id="8" name="Rectangle 7"/>
          <p:cNvSpPr/>
          <p:nvPr/>
        </p:nvSpPr>
        <p:spPr>
          <a:xfrm>
            <a:off x="263647" y="5294811"/>
            <a:ext cx="4086285" cy="685059"/>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Mostly property is Residential followed by Apartments.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4406539" y="5248644"/>
            <a:ext cx="3831772" cy="685059"/>
          </a:xfrm>
          <a:prstGeom prst="rect">
            <a:avLst/>
          </a:prstGeom>
        </p:spPr>
        <p:txBody>
          <a:bodyPr wrap="square">
            <a:spAutoFit/>
          </a:bodyPr>
          <a:lstStyle/>
          <a:p>
            <a:pPr>
              <a:lnSpc>
                <a:spcPct val="107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Most plots are ready to move only Few are under construction.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8351522" y="5248643"/>
            <a:ext cx="3640181" cy="685059"/>
          </a:xfrm>
          <a:prstGeom prst="rect">
            <a:avLst/>
          </a:prstGeom>
        </p:spPr>
        <p:txBody>
          <a:bodyPr wrap="square">
            <a:spAutoFit/>
          </a:bodyPr>
          <a:lstStyle/>
          <a:p>
            <a:pPr>
              <a:lnSpc>
                <a:spcPct val="107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For most properties building status is unverified.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1914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2142" y="916577"/>
            <a:ext cx="3559628" cy="3154680"/>
          </a:xfrm>
          <a:prstGeom prst="rect">
            <a:avLst/>
          </a:prstGeom>
          <a:ln>
            <a:solidFill>
              <a:schemeClr val="tx1"/>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971109" y="916577"/>
            <a:ext cx="3814354" cy="3154680"/>
          </a:xfrm>
          <a:prstGeom prst="rect">
            <a:avLst/>
          </a:prstGeom>
          <a:ln>
            <a:solidFill>
              <a:schemeClr val="tx1"/>
            </a:solidFill>
          </a:ln>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7924802" y="916577"/>
            <a:ext cx="4101736" cy="3154680"/>
          </a:xfrm>
          <a:prstGeom prst="rect">
            <a:avLst/>
          </a:prstGeom>
          <a:ln>
            <a:solidFill>
              <a:schemeClr val="tx1"/>
            </a:solidFill>
          </a:ln>
        </p:spPr>
      </p:pic>
      <p:sp>
        <p:nvSpPr>
          <p:cNvPr id="7" name="Rectangle 6"/>
          <p:cNvSpPr/>
          <p:nvPr/>
        </p:nvSpPr>
        <p:spPr>
          <a:xfrm>
            <a:off x="3831770" y="4166334"/>
            <a:ext cx="3953693" cy="981423"/>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As No of BHK increase from 0 to 3 overall price is also rising however, there is fluctuation in price thereupon.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09006" y="4166333"/>
            <a:ext cx="3622764" cy="1277786"/>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0 BHKs represents Residential plots thus, from above distribution we can conclude that Residential plots are highly available.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7846423" y="4120167"/>
            <a:ext cx="4180115" cy="685059"/>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Above scatterplot depicts that Size of property have impact on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156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34450" y="141515"/>
            <a:ext cx="3816985" cy="3276600"/>
          </a:xfrm>
          <a:prstGeom prst="rect">
            <a:avLst/>
          </a:prstGeom>
          <a:ln>
            <a:solidFill>
              <a:schemeClr val="tx1"/>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34449" y="3548744"/>
            <a:ext cx="3816985" cy="3131820"/>
          </a:xfrm>
          <a:prstGeom prst="rect">
            <a:avLst/>
          </a:prstGeom>
          <a:ln>
            <a:solidFill>
              <a:schemeClr val="tx1"/>
            </a:solidFill>
          </a:ln>
        </p:spPr>
      </p:pic>
      <p:pic>
        <p:nvPicPr>
          <p:cNvPr id="6" name="Picture 5"/>
          <p:cNvPicPr/>
          <p:nvPr/>
        </p:nvPicPr>
        <p:blipFill rotWithShape="1">
          <a:blip r:embed="rId4">
            <a:extLst>
              <a:ext uri="{28A0092B-C50C-407E-A947-70E740481C1C}">
                <a14:useLocalDpi xmlns:a14="http://schemas.microsoft.com/office/drawing/2010/main" val="0"/>
              </a:ext>
            </a:extLst>
          </a:blip>
          <a:srcRect l="7775" t="9760" r="7110" b="7622"/>
          <a:stretch/>
        </p:blipFill>
        <p:spPr>
          <a:xfrm>
            <a:off x="4161800" y="395685"/>
            <a:ext cx="6855823" cy="5038166"/>
          </a:xfrm>
          <a:prstGeom prst="rect">
            <a:avLst/>
          </a:prstGeom>
          <a:ln>
            <a:solidFill>
              <a:schemeClr val="tx1"/>
            </a:solidFill>
          </a:ln>
        </p:spPr>
      </p:pic>
      <p:sp>
        <p:nvSpPr>
          <p:cNvPr id="7" name="Rectangle 6"/>
          <p:cNvSpPr/>
          <p:nvPr/>
        </p:nvSpPr>
        <p:spPr>
          <a:xfrm>
            <a:off x="4269377" y="84189"/>
            <a:ext cx="7731034" cy="311496"/>
          </a:xfrm>
          <a:prstGeom prst="rect">
            <a:avLst/>
          </a:prstGeom>
        </p:spPr>
        <p:txBody>
          <a:bodyPr wrap="square">
            <a:spAutoFit/>
          </a:bodyPr>
          <a:lstStyle/>
          <a:p>
            <a:pPr>
              <a:lnSpc>
                <a:spcPct val="107000"/>
              </a:lnSpc>
              <a:spcAft>
                <a:spcPts val="800"/>
              </a:spcAft>
            </a:pPr>
            <a:r>
              <a:rPr lang="en-IN" sz="1400" dirty="0" smtClean="0">
                <a:latin typeface="Times New Roman" panose="02020603050405020304" pitchFamily="18" charset="0"/>
                <a:ea typeface="Calibri" panose="020F0502020204030204" pitchFamily="34" charset="0"/>
                <a:cs typeface="Times New Roman" panose="02020603050405020304" pitchFamily="18" charset="0"/>
              </a:rPr>
              <a:t>City wise Mean Price of Properties: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161800" y="5433851"/>
            <a:ext cx="7330953" cy="1159292"/>
          </a:xfrm>
          <a:prstGeom prst="rect">
            <a:avLst/>
          </a:prstGeom>
        </p:spPr>
        <p:txBody>
          <a:bodyPr wrap="square">
            <a:spAutoFit/>
          </a:bodyPr>
          <a:lstStyle/>
          <a:p>
            <a:pPr>
              <a:spcAft>
                <a:spcPts val="800"/>
              </a:spcAft>
            </a:pPr>
            <a:r>
              <a:rPr lang="en-IN" sz="1400" dirty="0" smtClean="0">
                <a:latin typeface="Times New Roman" panose="02020603050405020304" pitchFamily="18" charset="0"/>
                <a:ea typeface="Calibri" panose="020F0502020204030204" pitchFamily="34" charset="0"/>
                <a:cs typeface="Times New Roman" panose="02020603050405020304" pitchFamily="18" charset="0"/>
              </a:rPr>
              <a:t>1.Lucknow </a:t>
            </a:r>
            <a:r>
              <a:rPr lang="en-IN" sz="1400" dirty="0">
                <a:latin typeface="Times New Roman" panose="02020603050405020304" pitchFamily="18" charset="0"/>
                <a:ea typeface="Calibri" panose="020F0502020204030204" pitchFamily="34" charset="0"/>
                <a:cs typeface="Times New Roman" panose="02020603050405020304" pitchFamily="18" charset="0"/>
              </a:rPr>
              <a:t>has highest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number </a:t>
            </a:r>
            <a:r>
              <a:rPr lang="en-IN" sz="1400" dirty="0">
                <a:latin typeface="Times New Roman" panose="02020603050405020304" pitchFamily="18" charset="0"/>
                <a:ea typeface="Calibri" panose="020F0502020204030204" pitchFamily="34" charset="0"/>
                <a:cs typeface="Times New Roman" panose="02020603050405020304" pitchFamily="18" charset="0"/>
              </a:rPr>
              <a:t>of property options</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a:t>
            </a:r>
          </a:p>
          <a:p>
            <a:pPr>
              <a:spcAft>
                <a:spcPts val="800"/>
              </a:spcAft>
            </a:pPr>
            <a:r>
              <a:rPr lang="en-IN" sz="1400" dirty="0" smtClean="0">
                <a:latin typeface="Times New Roman" panose="02020603050405020304" pitchFamily="18" charset="0"/>
                <a:cs typeface="Times New Roman" panose="02020603050405020304" pitchFamily="18" charset="0"/>
              </a:rPr>
              <a:t>2.Ahmedabad </a:t>
            </a:r>
            <a:r>
              <a:rPr lang="en-IN" sz="1400" dirty="0">
                <a:latin typeface="Times New Roman" panose="02020603050405020304" pitchFamily="18" charset="0"/>
                <a:cs typeface="Times New Roman" panose="02020603050405020304" pitchFamily="18" charset="0"/>
              </a:rPr>
              <a:t>has highest property </a:t>
            </a:r>
            <a:r>
              <a:rPr lang="en-IN" sz="1400" dirty="0" smtClean="0">
                <a:latin typeface="Times New Roman" panose="02020603050405020304" pitchFamily="18" charset="0"/>
                <a:cs typeface="Times New Roman" panose="02020603050405020304" pitchFamily="18" charset="0"/>
              </a:rPr>
              <a:t>prices. While </a:t>
            </a:r>
            <a:r>
              <a:rPr lang="en-IN" sz="1400" dirty="0">
                <a:latin typeface="Times New Roman" panose="02020603050405020304" pitchFamily="18" charset="0"/>
                <a:cs typeface="Times New Roman" panose="02020603050405020304" pitchFamily="18" charset="0"/>
              </a:rPr>
              <a:t>Lucknow offers </a:t>
            </a:r>
            <a:r>
              <a:rPr lang="en-IN" sz="1400" dirty="0" smtClean="0">
                <a:latin typeface="Times New Roman" panose="02020603050405020304" pitchFamily="18" charset="0"/>
                <a:cs typeface="Times New Roman" panose="02020603050405020304" pitchFamily="18" charset="0"/>
              </a:rPr>
              <a:t>cheaper properties.</a:t>
            </a:r>
          </a:p>
          <a:p>
            <a:pPr>
              <a:spcAft>
                <a:spcPts val="800"/>
              </a:spcAft>
            </a:pPr>
            <a:r>
              <a:rPr lang="en-IN" sz="1400" dirty="0" smtClean="0">
                <a:latin typeface="Times New Roman" panose="02020603050405020304" pitchFamily="18" charset="0"/>
                <a:cs typeface="Times New Roman" panose="02020603050405020304" pitchFamily="18" charset="0"/>
              </a:rPr>
              <a:t>3.Independent </a:t>
            </a:r>
            <a:r>
              <a:rPr lang="en-IN" sz="1400" dirty="0">
                <a:latin typeface="Times New Roman" panose="02020603050405020304" pitchFamily="18" charset="0"/>
                <a:cs typeface="Times New Roman" panose="02020603050405020304" pitchFamily="18" charset="0"/>
              </a:rPr>
              <a:t>Floor in Chennai are most expensive whilst Residential plots in Mumbai cheaper among </a:t>
            </a:r>
            <a:r>
              <a:rPr lang="en-IN" sz="1400" dirty="0" smtClean="0">
                <a:latin typeface="Times New Roman" panose="02020603050405020304" pitchFamily="18" charset="0"/>
                <a:cs typeface="Times New Roman" panose="02020603050405020304" pitchFamily="18" charset="0"/>
              </a:rPr>
              <a:t>properties.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38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47650" y="329293"/>
            <a:ext cx="3649980" cy="3116580"/>
          </a:xfrm>
          <a:prstGeom prst="rect">
            <a:avLst/>
          </a:prstGeom>
          <a:ln>
            <a:solidFill>
              <a:schemeClr val="tx1"/>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045450" y="329293"/>
            <a:ext cx="3741420" cy="3169920"/>
          </a:xfrm>
          <a:prstGeom prst="rect">
            <a:avLst/>
          </a:prstGeom>
          <a:ln>
            <a:solidFill>
              <a:schemeClr val="tx1"/>
            </a:solidFill>
          </a:ln>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035290" y="329293"/>
            <a:ext cx="4008664" cy="3238500"/>
          </a:xfrm>
          <a:prstGeom prst="rect">
            <a:avLst/>
          </a:prstGeom>
          <a:ln>
            <a:solidFill>
              <a:schemeClr val="tx1"/>
            </a:solidFill>
          </a:ln>
        </p:spPr>
      </p:pic>
      <p:sp>
        <p:nvSpPr>
          <p:cNvPr id="7" name="Rectangle 6"/>
          <p:cNvSpPr/>
          <p:nvPr/>
        </p:nvSpPr>
        <p:spPr>
          <a:xfrm>
            <a:off x="8035290" y="3713624"/>
            <a:ext cx="3839513"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Most of the properties are Unfurnished.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132310" y="3728243"/>
            <a:ext cx="3704860" cy="374077"/>
          </a:xfrm>
          <a:prstGeom prst="rect">
            <a:avLst/>
          </a:prstGeom>
        </p:spPr>
        <p:txBody>
          <a:bodyPr wrap="none">
            <a:spAutoFit/>
          </a:bodyPr>
          <a:lstStyle/>
          <a:p>
            <a:pPr>
              <a:lnSpc>
                <a:spcPct val="107000"/>
              </a:lnSpc>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Hardly any </a:t>
            </a:r>
            <a:r>
              <a:rPr lang="en-IN" dirty="0" err="1" smtClean="0">
                <a:latin typeface="Times New Roman" panose="02020603050405020304" pitchFamily="18" charset="0"/>
                <a:ea typeface="Calibri" panose="020F0502020204030204" pitchFamily="34" charset="0"/>
                <a:cs typeface="Times New Roman" panose="02020603050405020304" pitchFamily="18" charset="0"/>
              </a:rPr>
              <a:t>Pentahouses</a:t>
            </a:r>
            <a:r>
              <a:rPr lang="en-IN" dirty="0" smtClean="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are available.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47650" y="3713624"/>
            <a:ext cx="3649980" cy="685059"/>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Very few properties are registered under RERA.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2659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5716"/>
            <a:ext cx="10515600" cy="706029"/>
          </a:xfrm>
        </p:spPr>
        <p:txBody>
          <a:bodyPr>
            <a:normAutofit/>
          </a:bodyPr>
          <a:lstStyle/>
          <a:p>
            <a:r>
              <a:rPr lang="en-IN" sz="2800" b="1" dirty="0">
                <a:latin typeface="Times New Roman" panose="02020603050405020304" pitchFamily="18" charset="0"/>
                <a:cs typeface="Times New Roman" panose="02020603050405020304" pitchFamily="18" charset="0"/>
              </a:rPr>
              <a:t>Correlation Matrix </a:t>
            </a:r>
            <a:r>
              <a:rPr lang="en-IN" sz="2800" b="1" dirty="0" err="1">
                <a:latin typeface="Times New Roman" panose="02020603050405020304" pitchFamily="18" charset="0"/>
                <a:cs typeface="Times New Roman" panose="02020603050405020304" pitchFamily="18" charset="0"/>
              </a:rPr>
              <a:t>Heatmap</a:t>
            </a:r>
            <a:r>
              <a:rPr lang="en-IN" sz="2800" b="1"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71153"/>
            <a:ext cx="5849983" cy="4676503"/>
          </a:xfrm>
          <a:ln>
            <a:solidFill>
              <a:schemeClr val="tx1"/>
            </a:solidFill>
          </a:ln>
        </p:spPr>
      </p:pic>
      <p:sp>
        <p:nvSpPr>
          <p:cNvPr id="7" name="Rectangle 6"/>
          <p:cNvSpPr/>
          <p:nvPr/>
        </p:nvSpPr>
        <p:spPr>
          <a:xfrm>
            <a:off x="7045234" y="1173959"/>
            <a:ext cx="4841966" cy="3385542"/>
          </a:xfrm>
          <a:prstGeom prst="rect">
            <a:avLst/>
          </a:prstGeom>
        </p:spPr>
        <p:txBody>
          <a:bodyPr wrap="square">
            <a:spAutoFit/>
          </a:bodyPr>
          <a:lstStyle/>
          <a:p>
            <a:pPr marL="342900" lvl="0" indent="-342900">
              <a:lnSpc>
                <a:spcPct val="107000"/>
              </a:lnSpc>
              <a:spcAft>
                <a:spcPts val="0"/>
              </a:spcAft>
              <a:buFont typeface="+mj-lt"/>
              <a:buAutoNum type="arabicPeriod"/>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Price </a:t>
            </a:r>
            <a:r>
              <a:rPr lang="en-IN" sz="2000" dirty="0">
                <a:latin typeface="Times New Roman" panose="02020603050405020304" pitchFamily="18" charset="0"/>
                <a:ea typeface="Calibri" panose="020F0502020204030204" pitchFamily="34" charset="0"/>
                <a:cs typeface="Times New Roman" panose="02020603050405020304" pitchFamily="18" charset="0"/>
              </a:rPr>
              <a:t>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Price_per_unit_area</a:t>
            </a:r>
            <a:r>
              <a:rPr lang="en-IN" sz="2000" dirty="0">
                <a:latin typeface="Times New Roman" panose="02020603050405020304" pitchFamily="18" charset="0"/>
                <a:ea typeface="Calibri" panose="020F0502020204030204" pitchFamily="34" charset="0"/>
                <a:cs typeface="Times New Roman" panose="02020603050405020304" pitchFamily="18" charset="0"/>
              </a:rPr>
              <a:t> are strongly positively correlated.(r=0.83)</a:t>
            </a:r>
          </a:p>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Price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No_of_BHK</a:t>
            </a:r>
            <a:r>
              <a:rPr lang="en-IN" sz="2000" dirty="0">
                <a:latin typeface="Times New Roman" panose="02020603050405020304" pitchFamily="18" charset="0"/>
                <a:ea typeface="Calibri" panose="020F0502020204030204" pitchFamily="34" charset="0"/>
                <a:cs typeface="Times New Roman" panose="02020603050405020304" pitchFamily="18" charset="0"/>
              </a:rPr>
              <a:t> are moderately positively correlated. (r=0.49)</a:t>
            </a:r>
          </a:p>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Price and Size are very weakly positively correlated. (r=0.19)</a:t>
            </a:r>
          </a:p>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Size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Price_per_unit_area</a:t>
            </a:r>
            <a:r>
              <a:rPr lang="en-IN" sz="2000" dirty="0">
                <a:latin typeface="Times New Roman" panose="02020603050405020304" pitchFamily="18" charset="0"/>
                <a:ea typeface="Calibri" panose="020F0502020204030204" pitchFamily="34" charset="0"/>
                <a:cs typeface="Times New Roman" panose="02020603050405020304" pitchFamily="18" charset="0"/>
              </a:rPr>
              <a:t> are very weakly negatively correlated. (r= - 0.17)</a:t>
            </a:r>
          </a:p>
          <a:p>
            <a:pPr marL="342900" lvl="0" indent="-342900">
              <a:lnSpc>
                <a:spcPct val="107000"/>
              </a:lnSpc>
              <a:spcAft>
                <a:spcPts val="80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Size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No_of_BHK</a:t>
            </a:r>
            <a:r>
              <a:rPr lang="en-IN" sz="2000" dirty="0">
                <a:latin typeface="Times New Roman" panose="02020603050405020304" pitchFamily="18" charset="0"/>
                <a:ea typeface="Calibri" panose="020F0502020204030204" pitchFamily="34" charset="0"/>
                <a:cs typeface="Times New Roman" panose="02020603050405020304" pitchFamily="18" charset="0"/>
              </a:rPr>
              <a:t> have no association.(r= - 0.097</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916917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About Dataset: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This dataset was scraped from one of the housing website called as makaan.com. </a:t>
            </a:r>
            <a:r>
              <a:rPr lang="en-IN" b="1" dirty="0">
                <a:latin typeface="Times New Roman" panose="02020603050405020304" pitchFamily="18" charset="0"/>
                <a:cs typeface="Times New Roman" panose="02020603050405020304" pitchFamily="18" charset="0"/>
              </a:rPr>
              <a:t>Makaan.com</a:t>
            </a:r>
            <a:r>
              <a:rPr lang="en-IN" dirty="0">
                <a:latin typeface="Times New Roman" panose="02020603050405020304" pitchFamily="18" charset="0"/>
                <a:cs typeface="Times New Roman" panose="02020603050405020304" pitchFamily="18" charset="0"/>
              </a:rPr>
              <a:t> has quickly emerged as the preferred partner for consumers looking to rent, buy or sell a home. Makaan.com offers its online consumers maximum property options and has become one of the largest advertising platforms in online real estate in India</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5467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3" y="365126"/>
            <a:ext cx="10883537" cy="775698"/>
          </a:xfrm>
        </p:spPr>
        <p:txBody>
          <a:bodyPr>
            <a:normAutofit fontScale="90000"/>
          </a:bodyPr>
          <a:lstStyle/>
          <a:p>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Feature </a:t>
            </a:r>
            <a:r>
              <a:rPr lang="en-IN" sz="2800" b="1" dirty="0">
                <a:latin typeface="Times New Roman" panose="02020603050405020304" pitchFamily="18" charset="0"/>
                <a:cs typeface="Times New Roman" panose="02020603050405020304" pitchFamily="18" charset="0"/>
              </a:rPr>
              <a:t>Engineering:</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Encoding </a:t>
            </a:r>
            <a:r>
              <a:rPr lang="en-IN" sz="2000" dirty="0">
                <a:latin typeface="Times New Roman" panose="02020603050405020304" pitchFamily="18" charset="0"/>
                <a:cs typeface="Times New Roman" panose="02020603050405020304" pitchFamily="18" charset="0"/>
              </a:rPr>
              <a:t>Labels:</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t="12514"/>
          <a:stretch/>
        </p:blipFill>
        <p:spPr>
          <a:xfrm>
            <a:off x="470263" y="1140824"/>
            <a:ext cx="11467011" cy="2252654"/>
          </a:xfrm>
          <a:prstGeom prst="rect">
            <a:avLst/>
          </a:prstGeom>
          <a:ln>
            <a:solidFill>
              <a:schemeClr val="tx1"/>
            </a:solidFill>
          </a:ln>
        </p:spPr>
      </p:pic>
      <p:sp>
        <p:nvSpPr>
          <p:cNvPr id="5" name="Rectangle 4"/>
          <p:cNvSpPr/>
          <p:nvPr/>
        </p:nvSpPr>
        <p:spPr>
          <a:xfrm>
            <a:off x="394472" y="3393478"/>
            <a:ext cx="3948517"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Computing Indicator/ Dummy variables:</a:t>
            </a:r>
            <a:endParaRPr lang="en-IN" dirty="0"/>
          </a:p>
        </p:txBody>
      </p:sp>
      <p:pic>
        <p:nvPicPr>
          <p:cNvPr id="6" name="Picture 5"/>
          <p:cNvPicPr/>
          <p:nvPr/>
        </p:nvPicPr>
        <p:blipFill rotWithShape="1">
          <a:blip r:embed="rId3">
            <a:extLst>
              <a:ext uri="{28A0092B-C50C-407E-A947-70E740481C1C}">
                <a14:useLocalDpi xmlns:a14="http://schemas.microsoft.com/office/drawing/2010/main" val="0"/>
              </a:ext>
            </a:extLst>
          </a:blip>
          <a:srcRect t="14448"/>
          <a:stretch/>
        </p:blipFill>
        <p:spPr>
          <a:xfrm>
            <a:off x="470263" y="3884022"/>
            <a:ext cx="11467011" cy="1959429"/>
          </a:xfrm>
          <a:prstGeom prst="rect">
            <a:avLst/>
          </a:prstGeom>
          <a:ln>
            <a:solidFill>
              <a:schemeClr val="tx1"/>
            </a:solidFill>
          </a:ln>
        </p:spPr>
      </p:pic>
    </p:spTree>
    <p:extLst>
      <p:ext uri="{BB962C8B-B14F-4D97-AF65-F5344CB8AC3E}">
        <p14:creationId xmlns:p14="http://schemas.microsoft.com/office/powerpoint/2010/main" val="5758335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091"/>
            <a:ext cx="10515600" cy="1140823"/>
          </a:xfrm>
        </p:spPr>
        <p:txBody>
          <a:bodyPr>
            <a:normAutofit/>
          </a:bodyPr>
          <a:lstStyle/>
          <a:p>
            <a:pPr marL="0" indent="0">
              <a:buNone/>
            </a:pPr>
            <a:r>
              <a:rPr lang="en-IN" sz="1900" b="1" dirty="0">
                <a:latin typeface="Times New Roman" panose="02020603050405020304" pitchFamily="18" charset="0"/>
                <a:cs typeface="Times New Roman" panose="02020603050405020304" pitchFamily="18" charset="0"/>
              </a:rPr>
              <a:t>Scaling of data:</a:t>
            </a:r>
          </a:p>
          <a:p>
            <a:pPr marL="0" indent="0">
              <a:buNone/>
            </a:pPr>
            <a:r>
              <a:rPr lang="en-IN" sz="1800" dirty="0">
                <a:latin typeface="Times New Roman" panose="02020603050405020304" pitchFamily="18" charset="0"/>
                <a:cs typeface="Times New Roman" panose="02020603050405020304" pitchFamily="18" charset="0"/>
              </a:rPr>
              <a:t>Feature Scaling is a technique to standardize the independent features present in the data in a fixed range. It is performed during the data pre-processing to handle highly varying magnitudes or values or units. </a:t>
            </a:r>
            <a:endParaRPr lang="en-IN" sz="1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1595845"/>
            <a:ext cx="10988040" cy="2743200"/>
          </a:xfrm>
          <a:prstGeom prst="rect">
            <a:avLst/>
          </a:prstGeom>
          <a:ln>
            <a:solidFill>
              <a:schemeClr val="tx1"/>
            </a:solidFill>
          </a:ln>
        </p:spPr>
      </p:pic>
    </p:spTree>
    <p:extLst>
      <p:ext uri="{BB962C8B-B14F-4D97-AF65-F5344CB8AC3E}">
        <p14:creationId xmlns:p14="http://schemas.microsoft.com/office/powerpoint/2010/main" val="2529915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1458"/>
          </a:xfrm>
        </p:spPr>
        <p:txBody>
          <a:bodyPr>
            <a:normAutofit fontScale="90000"/>
          </a:bodyPr>
          <a:lstStyle/>
          <a:p>
            <a:r>
              <a:rPr lang="en-IN" sz="2000" b="1" dirty="0" smtClean="0">
                <a:latin typeface="Times New Roman" panose="02020603050405020304" pitchFamily="18" charset="0"/>
                <a:cs typeface="Times New Roman" panose="02020603050405020304" pitchFamily="18" charset="0"/>
              </a:rPr>
              <a:t>Splitting </a:t>
            </a:r>
            <a:r>
              <a:rPr lang="en-IN" sz="2000" b="1" dirty="0">
                <a:latin typeface="Times New Roman" panose="02020603050405020304" pitchFamily="18" charset="0"/>
                <a:cs typeface="Times New Roman" panose="02020603050405020304" pitchFamily="18" charset="0"/>
              </a:rPr>
              <a:t>of data:</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Property name column have Nan values and this is our test data. We are filling this Nan values with ‘T’ prior to defining it as test data.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l="1" t="659" r="26793" b="-659"/>
          <a:stretch/>
        </p:blipFill>
        <p:spPr>
          <a:xfrm>
            <a:off x="944245" y="1427480"/>
            <a:ext cx="7328898" cy="3963126"/>
          </a:xfrm>
          <a:prstGeom prst="rect">
            <a:avLst/>
          </a:prstGeom>
          <a:ln>
            <a:solidFill>
              <a:schemeClr val="tx1"/>
            </a:solidFill>
          </a:ln>
        </p:spPr>
      </p:pic>
    </p:spTree>
    <p:extLst>
      <p:ext uri="{BB962C8B-B14F-4D97-AF65-F5344CB8AC3E}">
        <p14:creationId xmlns:p14="http://schemas.microsoft.com/office/powerpoint/2010/main" val="3132318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439" y="365126"/>
            <a:ext cx="10923361" cy="714738"/>
          </a:xfrm>
        </p:spPr>
        <p:txBody>
          <a:bodyPr>
            <a:normAutofit fontScale="90000"/>
          </a:bodyPr>
          <a:lstStyle/>
          <a:p>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Building </a:t>
            </a:r>
            <a:r>
              <a:rPr lang="en-IN" sz="2400" dirty="0">
                <a:latin typeface="Times New Roman" panose="02020603050405020304" pitchFamily="18" charset="0"/>
                <a:cs typeface="Times New Roman" panose="02020603050405020304" pitchFamily="18" charset="0"/>
              </a:rPr>
              <a:t>of a Model:</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Multiple Linear Regression:</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23080"/>
          <a:stretch/>
        </p:blipFill>
        <p:spPr>
          <a:xfrm>
            <a:off x="430439" y="1144089"/>
            <a:ext cx="4846955" cy="4343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l="3189" r="27546"/>
          <a:stretch/>
        </p:blipFill>
        <p:spPr>
          <a:xfrm>
            <a:off x="5502338" y="730570"/>
            <a:ext cx="4686691" cy="3832721"/>
          </a:xfrm>
          <a:prstGeom prst="rect">
            <a:avLst/>
          </a:prstGeom>
          <a:ln>
            <a:solidFill>
              <a:schemeClr val="tx1"/>
            </a:solidFill>
          </a:ln>
        </p:spPr>
      </p:pic>
      <p:sp>
        <p:nvSpPr>
          <p:cNvPr id="6" name="Rectangle 5"/>
          <p:cNvSpPr/>
          <p:nvPr/>
        </p:nvSpPr>
        <p:spPr>
          <a:xfrm>
            <a:off x="5502339" y="361238"/>
            <a:ext cx="3159006" cy="338554"/>
          </a:xfrm>
          <a:prstGeom prst="rect">
            <a:avLst/>
          </a:prstGeom>
        </p:spPr>
        <p:txBody>
          <a:bodyPr wrap="none">
            <a:spAutoFit/>
          </a:bodyPr>
          <a:lstStyle/>
          <a:p>
            <a:r>
              <a:rPr lang="en-IN" sz="1600" dirty="0">
                <a:latin typeface="Times New Roman" panose="02020603050405020304" pitchFamily="18" charset="0"/>
                <a:ea typeface="Calibri" panose="020F0502020204030204" pitchFamily="34" charset="0"/>
              </a:rPr>
              <a:t>Inverse transforming Scaled Values:</a:t>
            </a:r>
            <a:endParaRPr lang="en-IN" sz="1600" dirty="0"/>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5502339" y="4715146"/>
            <a:ext cx="6358735" cy="1964328"/>
          </a:xfrm>
          <a:prstGeom prst="rect">
            <a:avLst/>
          </a:prstGeom>
          <a:ln>
            <a:solidFill>
              <a:schemeClr val="tx1"/>
            </a:solidFill>
          </a:ln>
        </p:spPr>
      </p:pic>
    </p:spTree>
    <p:extLst>
      <p:ext uri="{BB962C8B-B14F-4D97-AF65-F5344CB8AC3E}">
        <p14:creationId xmlns:p14="http://schemas.microsoft.com/office/powerpoint/2010/main" val="3515383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2</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Ridge 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23408"/>
          <a:stretch/>
        </p:blipFill>
        <p:spPr>
          <a:xfrm>
            <a:off x="374470" y="1119596"/>
            <a:ext cx="5373188" cy="4549140"/>
          </a:xfrm>
          <a:prstGeom prst="rect">
            <a:avLst/>
          </a:prstGeom>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r="21041"/>
          <a:stretch/>
        </p:blipFill>
        <p:spPr>
          <a:xfrm>
            <a:off x="6038759" y="1119596"/>
            <a:ext cx="5482681" cy="4549140"/>
          </a:xfrm>
          <a:prstGeom prst="rect">
            <a:avLst/>
          </a:prstGeom>
          <a:ln>
            <a:solidFill>
              <a:schemeClr val="tx1"/>
            </a:solidFill>
          </a:ln>
        </p:spPr>
      </p:pic>
      <p:sp>
        <p:nvSpPr>
          <p:cNvPr id="6" name="Rectangle 5"/>
          <p:cNvSpPr/>
          <p:nvPr/>
        </p:nvSpPr>
        <p:spPr>
          <a:xfrm>
            <a:off x="6038759" y="483250"/>
            <a:ext cx="3255186" cy="400110"/>
          </a:xfrm>
          <a:prstGeom prst="rect">
            <a:avLst/>
          </a:prstGeom>
        </p:spPr>
        <p:txBody>
          <a:bodyPr wrap="none">
            <a:spAutoFit/>
          </a:bodyPr>
          <a:lstStyle/>
          <a:p>
            <a:r>
              <a:rPr lang="en-IN" sz="2000" b="1" dirty="0">
                <a:latin typeface="Times New Roman" panose="02020603050405020304" pitchFamily="18" charset="0"/>
                <a:ea typeface="Calibri" panose="020F0502020204030204" pitchFamily="34" charset="0"/>
              </a:rPr>
              <a:t>3.</a:t>
            </a:r>
            <a:r>
              <a:rPr lang="en-IN" sz="2000" b="1" dirty="0">
                <a:solidFill>
                  <a:srgbClr val="212121"/>
                </a:solidFill>
                <a:latin typeface="Times New Roman" panose="02020603050405020304" pitchFamily="18" charset="0"/>
                <a:ea typeface="Calibri" panose="020F0502020204030204" pitchFamily="34" charset="0"/>
              </a:rPr>
              <a:t> Decision Tree </a:t>
            </a:r>
            <a:r>
              <a:rPr lang="en-IN" sz="2000" b="1" dirty="0" smtClean="0">
                <a:solidFill>
                  <a:srgbClr val="212121"/>
                </a:solidFill>
                <a:latin typeface="Times New Roman" panose="02020603050405020304" pitchFamily="18" charset="0"/>
                <a:ea typeface="Calibri" panose="020F0502020204030204" pitchFamily="34" charset="0"/>
              </a:rPr>
              <a:t>Regression:</a:t>
            </a:r>
            <a:endParaRPr lang="en-IN" sz="2000" dirty="0"/>
          </a:p>
        </p:txBody>
      </p:sp>
    </p:spTree>
    <p:extLst>
      <p:ext uri="{BB962C8B-B14F-4D97-AF65-F5344CB8AC3E}">
        <p14:creationId xmlns:p14="http://schemas.microsoft.com/office/powerpoint/2010/main" val="1174378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4. Random Forest Regression</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6038759" y="483250"/>
            <a:ext cx="4251164" cy="400110"/>
          </a:xfrm>
          <a:prstGeom prst="rect">
            <a:avLst/>
          </a:prstGeom>
        </p:spPr>
        <p:txBody>
          <a:bodyPr wrap="none">
            <a:spAutoFit/>
          </a:bodyPr>
          <a:lstStyle/>
          <a:p>
            <a:r>
              <a:rPr lang="en-IN" sz="2000" b="1" dirty="0">
                <a:latin typeface="Times New Roman" panose="02020603050405020304" pitchFamily="18" charset="0"/>
                <a:cs typeface="Times New Roman" panose="02020603050405020304" pitchFamily="18" charset="0"/>
              </a:rPr>
              <a:t>5. Linear Support Vector Regression</a:t>
            </a:r>
            <a:r>
              <a:rPr lang="en-IN" sz="2000" b="1" dirty="0" smtClean="0">
                <a:solidFill>
                  <a:srgbClr val="212121"/>
                </a:solidFill>
                <a:latin typeface="Times New Roman" panose="02020603050405020304" pitchFamily="18" charset="0"/>
                <a:ea typeface="Calibri" panose="020F0502020204030204" pitchFamily="34" charset="0"/>
              </a:rPr>
              <a:t>:</a:t>
            </a:r>
            <a:endParaRPr lang="en-IN" sz="2000" dirty="0"/>
          </a:p>
        </p:txBody>
      </p:sp>
      <p:pic>
        <p:nvPicPr>
          <p:cNvPr id="7" name="Picture 6"/>
          <p:cNvPicPr/>
          <p:nvPr/>
        </p:nvPicPr>
        <p:blipFill rotWithShape="1">
          <a:blip r:embed="rId2">
            <a:extLst>
              <a:ext uri="{28A0092B-C50C-407E-A947-70E740481C1C}">
                <a14:useLocalDpi xmlns:a14="http://schemas.microsoft.com/office/drawing/2010/main" val="0"/>
              </a:ext>
            </a:extLst>
          </a:blip>
          <a:srcRect r="23531"/>
          <a:stretch/>
        </p:blipFill>
        <p:spPr>
          <a:xfrm>
            <a:off x="456564" y="1001486"/>
            <a:ext cx="5247549" cy="4188823"/>
          </a:xfrm>
          <a:prstGeom prst="rect">
            <a:avLst/>
          </a:prstGeom>
          <a:ln>
            <a:solidFill>
              <a:schemeClr val="tx1"/>
            </a:solidFill>
          </a:ln>
        </p:spPr>
      </p:pic>
      <p:pic>
        <p:nvPicPr>
          <p:cNvPr id="8" name="Picture 7"/>
          <p:cNvPicPr/>
          <p:nvPr/>
        </p:nvPicPr>
        <p:blipFill rotWithShape="1">
          <a:blip r:embed="rId3">
            <a:extLst>
              <a:ext uri="{28A0092B-C50C-407E-A947-70E740481C1C}">
                <a14:useLocalDpi xmlns:a14="http://schemas.microsoft.com/office/drawing/2010/main" val="0"/>
              </a:ext>
            </a:extLst>
          </a:blip>
          <a:srcRect r="29048"/>
          <a:stretch/>
        </p:blipFill>
        <p:spPr>
          <a:xfrm>
            <a:off x="5850436" y="1001485"/>
            <a:ext cx="5503364" cy="4188823"/>
          </a:xfrm>
          <a:prstGeom prst="rect">
            <a:avLst/>
          </a:prstGeom>
          <a:ln>
            <a:solidFill>
              <a:schemeClr val="tx1"/>
            </a:solidFill>
          </a:ln>
        </p:spPr>
      </p:pic>
    </p:spTree>
    <p:extLst>
      <p:ext uri="{BB962C8B-B14F-4D97-AF65-F5344CB8AC3E}">
        <p14:creationId xmlns:p14="http://schemas.microsoft.com/office/powerpoint/2010/main" val="2542156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25265" y="337329"/>
            <a:ext cx="10515600" cy="3091543"/>
          </a:xfrm>
          <a:prstGeom prst="rect">
            <a:avLst/>
          </a:prstGeom>
          <a:ln>
            <a:solidFill>
              <a:schemeClr val="tx1"/>
            </a:solidFill>
          </a:ln>
        </p:spPr>
      </p:pic>
      <p:sp>
        <p:nvSpPr>
          <p:cNvPr id="7" name="Rectangle 3"/>
          <p:cNvSpPr>
            <a:spLocks noChangeArrowheads="1"/>
          </p:cNvSpPr>
          <p:nvPr/>
        </p:nvSpPr>
        <p:spPr bwMode="auto">
          <a:xfrm>
            <a:off x="825265" y="3878118"/>
            <a:ext cx="105156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and Random Forest models are giving highest accuracy.</a:t>
            </a:r>
          </a:p>
          <a:p>
            <a:pPr marR="0" lvl="0" algn="l" defTabSz="914400" rtl="0" eaLnBrk="0" fontAlgn="base" latinLnBrk="0" hangingPunct="0">
              <a:lnSpc>
                <a:spcPct val="100000"/>
              </a:lnSpc>
              <a:spcBef>
                <a:spcPct val="0"/>
              </a:spcBef>
              <a:spcAft>
                <a:spcPct val="0"/>
              </a:spcAft>
              <a:buClrTx/>
              <a:buSzTx/>
              <a:tabLst/>
            </a:pPr>
            <a:r>
              <a:rPr lang="en-US" altLang="en-US" sz="20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2</a:t>
            </a:r>
            <a:r>
              <a:rPr kumimoji="0" lang="en-US" altLang="en-US" sz="20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Although here we are choosing model with optimum accuracy. We will consider Property prices predicted by Multiple Linear Regression model for our further analysis.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72916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751115" y="354547"/>
            <a:ext cx="3563796"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Saving the model using </a:t>
            </a:r>
            <a:r>
              <a:rPr kumimoji="0" lang="en-US" altLang="en-US" sz="2000" b="1"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joblib</a:t>
            </a: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51115" y="839605"/>
            <a:ext cx="10334896" cy="3488555"/>
          </a:xfrm>
          <a:prstGeom prst="rect">
            <a:avLst/>
          </a:prstGeom>
          <a:ln>
            <a:solidFill>
              <a:schemeClr val="tx1"/>
            </a:solidFill>
          </a:ln>
        </p:spPr>
      </p:pic>
      <p:sp>
        <p:nvSpPr>
          <p:cNvPr id="6" name="Rectangle 5"/>
          <p:cNvSpPr/>
          <p:nvPr/>
        </p:nvSpPr>
        <p:spPr>
          <a:xfrm>
            <a:off x="751115" y="4459275"/>
            <a:ext cx="10334896" cy="369332"/>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rPr>
              <a:t>We save our model using </a:t>
            </a:r>
            <a:r>
              <a:rPr lang="en-IN" dirty="0" err="1">
                <a:latin typeface="Times New Roman" panose="02020603050405020304" pitchFamily="18" charset="0"/>
                <a:ea typeface="Calibri" panose="020F0502020204030204" pitchFamily="34" charset="0"/>
              </a:rPr>
              <a:t>joblib</a:t>
            </a:r>
            <a:r>
              <a:rPr lang="en-IN" dirty="0">
                <a:latin typeface="Times New Roman" panose="02020603050405020304" pitchFamily="18" charset="0"/>
                <a:ea typeface="Calibri" panose="020F0502020204030204" pitchFamily="34" charset="0"/>
              </a:rPr>
              <a:t>. Besides we test the model to predict property prices. </a:t>
            </a:r>
            <a:endParaRPr lang="en-IN" dirty="0"/>
          </a:p>
        </p:txBody>
      </p:sp>
    </p:spTree>
    <p:extLst>
      <p:ext uri="{BB962C8B-B14F-4D97-AF65-F5344CB8AC3E}">
        <p14:creationId xmlns:p14="http://schemas.microsoft.com/office/powerpoint/2010/main" val="1117527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566057" y="369936"/>
            <a:ext cx="886148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Importing Property prices predicted by Multiple Linear Regression model to  MySQL:</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t="10198" b="21518"/>
          <a:stretch/>
        </p:blipFill>
        <p:spPr>
          <a:xfrm>
            <a:off x="646612" y="818606"/>
            <a:ext cx="7016931" cy="1759132"/>
          </a:xfrm>
          <a:prstGeom prst="rect">
            <a:avLst/>
          </a:prstGeom>
          <a:ln>
            <a:solidFill>
              <a:schemeClr val="tx1"/>
            </a:solidFill>
          </a:ln>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46610" y="2703244"/>
            <a:ext cx="11118669" cy="3984940"/>
          </a:xfrm>
          <a:prstGeom prst="rect">
            <a:avLst/>
          </a:prstGeom>
          <a:ln>
            <a:solidFill>
              <a:schemeClr val="tx1"/>
            </a:solidFill>
          </a:ln>
        </p:spPr>
      </p:pic>
    </p:spTree>
    <p:extLst>
      <p:ext uri="{BB962C8B-B14F-4D97-AF65-F5344CB8AC3E}">
        <p14:creationId xmlns:p14="http://schemas.microsoft.com/office/powerpoint/2010/main" val="3245114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977" y="156120"/>
            <a:ext cx="10515600" cy="462190"/>
          </a:xfrm>
        </p:spPr>
        <p:txBody>
          <a:bodyPr>
            <a:normAutofit/>
          </a:bodyPr>
          <a:lstStyle/>
          <a:p>
            <a:r>
              <a:rPr lang="en-IN" sz="2000" b="1" dirty="0">
                <a:latin typeface="Times New Roman" panose="02020603050405020304" pitchFamily="18" charset="0"/>
                <a:cs typeface="Times New Roman" panose="02020603050405020304" pitchFamily="18" charset="0"/>
              </a:rPr>
              <a:t>Final Dashboard of predicted house prices prepared Using Tableau:</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038600" y="762002"/>
            <a:ext cx="5133975" cy="6000748"/>
          </a:xfrm>
          <a:prstGeom prst="rect">
            <a:avLst/>
          </a:prstGeom>
          <a:ln>
            <a:solidFill>
              <a:schemeClr val="tx1"/>
            </a:solidFill>
          </a:ln>
        </p:spPr>
      </p:pic>
    </p:spTree>
    <p:extLst>
      <p:ext uri="{BB962C8B-B14F-4D97-AF65-F5344CB8AC3E}">
        <p14:creationId xmlns:p14="http://schemas.microsoft.com/office/powerpoint/2010/main" val="4205362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Problem Statement:</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fontAlgn="base"/>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company wants to predict prices of various properties that will be listed in their site using Machine Learning Models. Based on the past data given to us, we need to predict the price</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4626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2097" t="1260" r="1041" b="1129"/>
          <a:stretch/>
        </p:blipFill>
        <p:spPr>
          <a:xfrm>
            <a:off x="196212" y="548763"/>
            <a:ext cx="5156835" cy="4295911"/>
          </a:xfrm>
          <a:ln w="9525">
            <a:solidFill>
              <a:schemeClr val="tx1"/>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020" t="1" r="1701" b="1660"/>
          <a:stretch/>
        </p:blipFill>
        <p:spPr>
          <a:xfrm>
            <a:off x="6663740" y="557176"/>
            <a:ext cx="5239294" cy="4279084"/>
          </a:xfrm>
          <a:prstGeom prst="rect">
            <a:avLst/>
          </a:prstGeom>
          <a:solidFill>
            <a:srgbClr val="7030A0"/>
          </a:solidFill>
          <a:ln w="9525">
            <a:solidFill>
              <a:schemeClr val="tx1"/>
            </a:solidFill>
          </a:ln>
        </p:spPr>
      </p:pic>
      <p:sp>
        <p:nvSpPr>
          <p:cNvPr id="8" name="Rectangle 7"/>
          <p:cNvSpPr/>
          <p:nvPr/>
        </p:nvSpPr>
        <p:spPr>
          <a:xfrm>
            <a:off x="196212" y="5034839"/>
            <a:ext cx="5156835" cy="685059"/>
          </a:xfrm>
          <a:prstGeom prst="rect">
            <a:avLst/>
          </a:prstGeom>
          <a:ln>
            <a:solidFill>
              <a:schemeClr val="tx1"/>
            </a:solidFill>
          </a:ln>
        </p:spPr>
        <p:txBody>
          <a:bodyPr wrap="square">
            <a:spAutoFit/>
          </a:bodyPr>
          <a:lstStyle/>
          <a:p>
            <a:pPr>
              <a:lnSpc>
                <a:spcPct val="107000"/>
              </a:lnSpc>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Average price of villa’s is high while Residential plots are low-priced.</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6602830" y="5034839"/>
            <a:ext cx="5239293" cy="981423"/>
          </a:xfrm>
          <a:prstGeom prst="rect">
            <a:avLst/>
          </a:prstGeom>
          <a:ln>
            <a:solidFill>
              <a:schemeClr val="tx1"/>
            </a:solidFill>
          </a:ln>
        </p:spPr>
        <p:txBody>
          <a:bodyPr wrap="square">
            <a:spAutoFit/>
          </a:bodyPr>
          <a:lstStyle/>
          <a:p>
            <a:pPr>
              <a:lnSpc>
                <a:spcPct val="107000"/>
              </a:lnSpc>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Property rates are sky-scraping in Ahmedabad city whereas Lucknow city is offering low-priced properties.</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655" y="1881743"/>
            <a:ext cx="1135478" cy="914479"/>
          </a:xfrm>
          <a:prstGeom prst="rect">
            <a:avLst/>
          </a:prstGeom>
          <a:ln>
            <a:solidFill>
              <a:schemeClr val="tx1"/>
            </a:solidFill>
          </a:ln>
        </p:spPr>
      </p:pic>
      <p:sp>
        <p:nvSpPr>
          <p:cNvPr id="11" name="Rectangle 10"/>
          <p:cNvSpPr/>
          <p:nvPr/>
        </p:nvSpPr>
        <p:spPr>
          <a:xfrm>
            <a:off x="196213" y="168480"/>
            <a:ext cx="11706820" cy="368755"/>
          </a:xfrm>
          <a:prstGeom prst="rect">
            <a:avLst/>
          </a:prstGeom>
        </p:spPr>
        <p:txBody>
          <a:bodyPr wrap="square">
            <a:spAutoFit/>
          </a:bodyPr>
          <a:lstStyle/>
          <a:p>
            <a:pPr>
              <a:lnSpc>
                <a:spcPct val="107000"/>
              </a:lnSpc>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Insights from Dashboard:</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4320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l="2783" t="1576" r="1794" b="1826"/>
          <a:stretch/>
        </p:blipFill>
        <p:spPr>
          <a:xfrm>
            <a:off x="224587" y="428625"/>
            <a:ext cx="5216068" cy="4281488"/>
          </a:xfrm>
          <a:ln w="9525">
            <a:solidFill>
              <a:schemeClr val="tx1"/>
            </a:solidFill>
          </a:ln>
        </p:spPr>
      </p:pic>
      <p:sp>
        <p:nvSpPr>
          <p:cNvPr id="5" name="Rectangle 4"/>
          <p:cNvSpPr/>
          <p:nvPr/>
        </p:nvSpPr>
        <p:spPr>
          <a:xfrm>
            <a:off x="224587" y="4839071"/>
            <a:ext cx="5216068" cy="1314591"/>
          </a:xfrm>
          <a:prstGeom prst="rect">
            <a:avLst/>
          </a:prstGeom>
          <a:ln>
            <a:solidFill>
              <a:schemeClr val="tx1"/>
            </a:solidFill>
          </a:ln>
        </p:spPr>
        <p:txBody>
          <a:bodyPr wrap="square">
            <a:spAutoFit/>
          </a:bodyPr>
          <a:lstStyle/>
          <a:p>
            <a:pPr marL="342900" indent="-342900">
              <a:lnSpc>
                <a:spcPct val="107000"/>
              </a:lnSpc>
              <a:spcAft>
                <a:spcPts val="800"/>
              </a:spcAft>
              <a:buFont typeface="+mj-lt"/>
              <a:buAutoNum type="arabicPeriod"/>
            </a:pPr>
            <a:r>
              <a:rPr lang="en-IN" dirty="0" smtClean="0">
                <a:latin typeface="Times New Roman" panose="02020603050405020304" pitchFamily="18" charset="0"/>
                <a:ea typeface="Calibri" panose="020F0502020204030204" pitchFamily="34" charset="0"/>
                <a:cs typeface="Times New Roman" panose="02020603050405020304" pitchFamily="18" charset="0"/>
              </a:rPr>
              <a:t>6 and 8 BHKs are expensive whereas 0 BHKs i.e. Residential plots are low-priced.</a:t>
            </a:r>
          </a:p>
          <a:p>
            <a:pPr marL="342900" indent="-342900">
              <a:lnSpc>
                <a:spcPct val="107000"/>
              </a:lnSpc>
              <a:spcAft>
                <a:spcPts val="800"/>
              </a:spcAft>
              <a:buFont typeface="+mj-lt"/>
              <a:buAutoNum type="arabicPeriod"/>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For 6 BHK </a:t>
            </a:r>
            <a:r>
              <a:rPr lang="en-IN" sz="1600" dirty="0" err="1" smtClean="0">
                <a:latin typeface="Times New Roman" panose="02020603050405020304" pitchFamily="18" charset="0"/>
                <a:ea typeface="Calibri" panose="020F0502020204030204" pitchFamily="34" charset="0"/>
                <a:cs typeface="Times New Roman" panose="02020603050405020304" pitchFamily="18" charset="0"/>
              </a:rPr>
              <a:t>Averageg</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price is 4000k while our model have predicted 4200k.</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455" y="980678"/>
            <a:ext cx="1135478" cy="914479"/>
          </a:xfrm>
          <a:prstGeom prst="rect">
            <a:avLst/>
          </a:prstGeom>
          <a:ln>
            <a:solidFill>
              <a:schemeClr val="tx1"/>
            </a:solidFill>
          </a:ln>
        </p:spPr>
      </p:pic>
    </p:spTree>
    <p:extLst>
      <p:ext uri="{BB962C8B-B14F-4D97-AF65-F5344CB8AC3E}">
        <p14:creationId xmlns:p14="http://schemas.microsoft.com/office/powerpoint/2010/main" val="17834493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176" y="252045"/>
            <a:ext cx="5172074" cy="4634650"/>
          </a:xfrm>
          <a:ln w="9525">
            <a:solidFill>
              <a:schemeClr val="tx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933" y="428625"/>
            <a:ext cx="5133974" cy="4458069"/>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7352" y="942578"/>
            <a:ext cx="1135478" cy="914479"/>
          </a:xfrm>
          <a:prstGeom prst="rect">
            <a:avLst/>
          </a:prstGeom>
          <a:ln>
            <a:solidFill>
              <a:schemeClr val="tx1"/>
            </a:solidFill>
          </a:ln>
        </p:spPr>
      </p:pic>
      <p:sp>
        <p:nvSpPr>
          <p:cNvPr id="2" name="Rectangle 1"/>
          <p:cNvSpPr/>
          <p:nvPr/>
        </p:nvSpPr>
        <p:spPr>
          <a:xfrm>
            <a:off x="257176" y="5193033"/>
            <a:ext cx="5172074" cy="619272"/>
          </a:xfrm>
          <a:prstGeom prst="rect">
            <a:avLst/>
          </a:prstGeom>
          <a:ln>
            <a:solidFill>
              <a:schemeClr val="tx1"/>
            </a:solidFill>
          </a:ln>
        </p:spPr>
        <p:txBody>
          <a:bodyPr wrap="squar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Furnished properties have priced high whereas unfurnished properties are priced low.</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6880933" y="5193033"/>
            <a:ext cx="5133974" cy="619272"/>
          </a:xfrm>
          <a:prstGeom prst="rect">
            <a:avLst/>
          </a:prstGeom>
          <a:ln>
            <a:solidFill>
              <a:schemeClr val="tx1"/>
            </a:solidFill>
          </a:ln>
        </p:spPr>
        <p:txBody>
          <a:bodyPr wrap="square">
            <a:spAutoFit/>
          </a:bodyPr>
          <a:lstStyle/>
          <a:p>
            <a:pPr>
              <a:lnSpc>
                <a:spcPct val="107000"/>
              </a:lnSpc>
              <a:spcAft>
                <a:spcPts val="80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Average price of under construction property is high whereas Ready to move properties are offered in low price.</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78601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94805">
              <a:srgbClr val="00B0F0"/>
            </a:gs>
            <a:gs pos="79221">
              <a:srgbClr val="FD9DEF"/>
            </a:gs>
            <a:gs pos="29000">
              <a:srgbClr val="FF0000"/>
            </a:gs>
            <a:gs pos="63647">
              <a:schemeClr val="accent4">
                <a:lumMod val="60000"/>
                <a:lumOff val="40000"/>
              </a:schemeClr>
            </a:gs>
            <a:gs pos="55000">
              <a:srgbClr val="FFFF00"/>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2145899" y="2486688"/>
            <a:ext cx="7778283" cy="1569660"/>
          </a:xfrm>
          <a:prstGeom prst="rect">
            <a:avLst/>
          </a:prstGeom>
        </p:spPr>
        <p:txBody>
          <a:bodyPr wrap="none">
            <a:spAutoFit/>
          </a:bodyPr>
          <a:lstStyle/>
          <a:p>
            <a:pPr algn="ctr"/>
            <a:r>
              <a:rPr lang="en-IN" sz="9600" dirty="0">
                <a:solidFill>
                  <a:srgbClr val="002060"/>
                </a:solidFill>
                <a:latin typeface="Colonna MT" panose="04020805060202030203" pitchFamily="82" charset="0"/>
              </a:rPr>
              <a:t>THANK YOU!!!</a:t>
            </a:r>
            <a:endParaRPr lang="en-IN" sz="9600" dirty="0">
              <a:solidFill>
                <a:srgbClr val="002060"/>
              </a:solidFill>
              <a:latin typeface="Colonna MT" panose="04020805060202030203" pitchFamily="82" charset="0"/>
            </a:endParaRPr>
          </a:p>
        </p:txBody>
      </p:sp>
    </p:spTree>
    <p:extLst>
      <p:ext uri="{BB962C8B-B14F-4D97-AF65-F5344CB8AC3E}">
        <p14:creationId xmlns:p14="http://schemas.microsoft.com/office/powerpoint/2010/main" val="966516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Data 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dirty="0" smtClean="0">
                <a:latin typeface="Times New Roman" panose="02020603050405020304" pitchFamily="18" charset="0"/>
                <a:cs typeface="Times New Roman" panose="02020603050405020304" pitchFamily="18" charset="0"/>
              </a:rPr>
              <a:t>Data Cleaning steps: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Checking and removing special characters</a:t>
            </a:r>
            <a:r>
              <a:rPr lang="en-US"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Data Type </a:t>
            </a:r>
            <a:r>
              <a:rPr lang="en-US" dirty="0" smtClean="0">
                <a:latin typeface="Times New Roman" panose="02020603050405020304" pitchFamily="18" charset="0"/>
                <a:cs typeface="Times New Roman" panose="02020603050405020304" pitchFamily="18" charset="0"/>
              </a:rPr>
              <a:t>conversion.</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Check </a:t>
            </a:r>
            <a:r>
              <a:rPr lang="en-US" dirty="0">
                <a:latin typeface="Times New Roman" panose="02020603050405020304" pitchFamily="18" charset="0"/>
                <a:cs typeface="Times New Roman" panose="02020603050405020304" pitchFamily="18" charset="0"/>
              </a:rPr>
              <a:t>for Duplicates </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Drop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duplicate/irrelevant </a:t>
            </a:r>
            <a:r>
              <a:rPr lang="en-US" dirty="0">
                <a:latin typeface="Times New Roman" panose="02020603050405020304" pitchFamily="18" charset="0"/>
                <a:cs typeface="Times New Roman" panose="02020603050405020304" pitchFamily="18" charset="0"/>
              </a:rPr>
              <a:t>column and unnecessary columns</a:t>
            </a:r>
            <a:r>
              <a:rPr lang="en-US"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Null Value Treatment -</a:t>
            </a:r>
            <a:r>
              <a:rPr lang="en-US" dirty="0">
                <a:latin typeface="Times New Roman" panose="02020603050405020304" pitchFamily="18" charset="0"/>
                <a:cs typeface="Times New Roman" panose="02020603050405020304" pitchFamily="18" charset="0"/>
              </a:rPr>
              <a:t> Identifying and imputing missing values</a:t>
            </a:r>
            <a:r>
              <a:rPr lang="en-US" dirty="0" smtClean="0">
                <a:latin typeface="Times New Roman" panose="02020603050405020304" pitchFamily="18" charset="0"/>
                <a:cs typeface="Times New Roman" panose="02020603050405020304" pitchFamily="18" charset="0"/>
              </a:rPr>
              <a:t>.</a:t>
            </a:r>
            <a:endParaRPr lang="en-IN" dirty="0" smtClean="0"/>
          </a:p>
          <a:p>
            <a:pPr marL="0" indent="0">
              <a:buNone/>
            </a:pPr>
            <a:endParaRPr lang="en-IN" dirty="0"/>
          </a:p>
        </p:txBody>
      </p:sp>
    </p:spTree>
    <p:extLst>
      <p:ext uri="{BB962C8B-B14F-4D97-AF65-F5344CB8AC3E}">
        <p14:creationId xmlns:p14="http://schemas.microsoft.com/office/powerpoint/2010/main" val="631834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
            </a:r>
            <a:br>
              <a:rPr lang="en-IN" sz="2800" b="1" dirty="0" smtClean="0"/>
            </a:br>
            <a:r>
              <a:rPr lang="en-IN" sz="2800" b="1" dirty="0" smtClean="0">
                <a:latin typeface="Times New Roman" panose="02020603050405020304" pitchFamily="18" charset="0"/>
                <a:cs typeface="Times New Roman" panose="02020603050405020304" pitchFamily="18" charset="0"/>
              </a:rPr>
              <a:t>Data </a:t>
            </a:r>
            <a:r>
              <a:rPr lang="en-IN" sz="2800" b="1" dirty="0">
                <a:latin typeface="Times New Roman" panose="02020603050405020304" pitchFamily="18" charset="0"/>
                <a:cs typeface="Times New Roman" panose="02020603050405020304" pitchFamily="18" charset="0"/>
              </a:rPr>
              <a:t>Cleaning:</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We observe some of the variables have incorrect datatype so we rectify those variables with the correct datatypes.</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84663" y="1825625"/>
            <a:ext cx="10058400" cy="4351338"/>
          </a:xfrm>
          <a:prstGeom prst="rect">
            <a:avLst/>
          </a:prstGeom>
          <a:ln>
            <a:solidFill>
              <a:srgbClr val="000000"/>
            </a:solidFill>
          </a:ln>
        </p:spPr>
      </p:pic>
    </p:spTree>
    <p:extLst>
      <p:ext uri="{BB962C8B-B14F-4D97-AF65-F5344CB8AC3E}">
        <p14:creationId xmlns:p14="http://schemas.microsoft.com/office/powerpoint/2010/main" val="2794655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1446" y="566639"/>
            <a:ext cx="10515600" cy="2376858"/>
          </a:xfrm>
          <a:prstGeom prst="rect">
            <a:avLst/>
          </a:prstGeom>
          <a:ln>
            <a:solidFill>
              <a:srgbClr val="000000"/>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81446" y="3332194"/>
            <a:ext cx="10515600" cy="3112150"/>
          </a:xfrm>
          <a:prstGeom prst="rect">
            <a:avLst/>
          </a:prstGeom>
          <a:ln>
            <a:solidFill>
              <a:srgbClr val="000000"/>
            </a:solidFill>
          </a:ln>
        </p:spPr>
      </p:pic>
      <p:sp>
        <p:nvSpPr>
          <p:cNvPr id="6" name="Rectangle 5"/>
          <p:cNvSpPr/>
          <p:nvPr/>
        </p:nvSpPr>
        <p:spPr>
          <a:xfrm>
            <a:off x="576522" y="177943"/>
            <a:ext cx="3044488"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Dropping few rows with RK’s: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81446" y="2943497"/>
            <a:ext cx="3159839"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“0 BHKs” are Residential Plots: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8936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5023" y="492889"/>
            <a:ext cx="11388634" cy="2128391"/>
          </a:xfrm>
          <a:prstGeom prst="rect">
            <a:avLst/>
          </a:prstGeom>
          <a:ln>
            <a:solidFill>
              <a:srgbClr val="000000"/>
            </a:solidFill>
          </a:ln>
        </p:spPr>
      </p:pic>
      <p:sp>
        <p:nvSpPr>
          <p:cNvPr id="5" name="Rectangle 4"/>
          <p:cNvSpPr/>
          <p:nvPr/>
        </p:nvSpPr>
        <p:spPr>
          <a:xfrm>
            <a:off x="455023" y="104193"/>
            <a:ext cx="2377574"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Cleaning BHK column: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55023" y="3009976"/>
            <a:ext cx="11388634" cy="3695624"/>
          </a:xfrm>
          <a:prstGeom prst="rect">
            <a:avLst/>
          </a:prstGeom>
          <a:ln>
            <a:solidFill>
              <a:srgbClr val="000000"/>
            </a:solidFill>
          </a:ln>
        </p:spPr>
      </p:pic>
      <p:sp>
        <p:nvSpPr>
          <p:cNvPr id="7" name="Rectangle 6"/>
          <p:cNvSpPr/>
          <p:nvPr/>
        </p:nvSpPr>
        <p:spPr>
          <a:xfrm>
            <a:off x="370708" y="2600831"/>
            <a:ext cx="2916183" cy="388696"/>
          </a:xfrm>
          <a:prstGeom prst="rect">
            <a:avLst/>
          </a:prstGeom>
        </p:spPr>
        <p:txBody>
          <a:bodyPr wrap="none">
            <a:spAutoFit/>
          </a:bodyPr>
          <a:lstStyle/>
          <a:p>
            <a:pPr>
              <a:lnSpc>
                <a:spcPct val="107000"/>
              </a:lnSpc>
              <a:spcAft>
                <a:spcPts val="800"/>
              </a:spcAft>
              <a:tabLst>
                <a:tab pos="8763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Dropping irrelevant columns: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0833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1462" y="453429"/>
            <a:ext cx="11810241" cy="2716492"/>
          </a:xfrm>
          <a:prstGeom prst="rect">
            <a:avLst/>
          </a:prstGeom>
          <a:ln>
            <a:solidFill>
              <a:srgbClr val="000000"/>
            </a:solidFill>
          </a:ln>
        </p:spPr>
      </p:pic>
      <p:sp>
        <p:nvSpPr>
          <p:cNvPr id="5" name="Rectangle 4"/>
          <p:cNvSpPr/>
          <p:nvPr/>
        </p:nvSpPr>
        <p:spPr>
          <a:xfrm>
            <a:off x="181462" y="64732"/>
            <a:ext cx="3050835" cy="388696"/>
          </a:xfrm>
          <a:prstGeom prst="rect">
            <a:avLst/>
          </a:prstGeom>
        </p:spPr>
        <p:txBody>
          <a:bodyPr wrap="none">
            <a:spAutoFit/>
          </a:bodyPr>
          <a:lstStyle/>
          <a:p>
            <a:pPr>
              <a:lnSpc>
                <a:spcPct val="107000"/>
              </a:lnSpc>
              <a:spcAft>
                <a:spcPts val="800"/>
              </a:spcAft>
              <a:tabLst>
                <a:tab pos="8763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Dropping some more columns: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81461" y="3259183"/>
            <a:ext cx="11810241" cy="3446417"/>
          </a:xfrm>
          <a:prstGeom prst="rect">
            <a:avLst/>
          </a:prstGeom>
          <a:ln>
            <a:solidFill>
              <a:srgbClr val="000000"/>
            </a:solidFill>
          </a:ln>
        </p:spPr>
      </p:pic>
    </p:spTree>
    <p:extLst>
      <p:ext uri="{BB962C8B-B14F-4D97-AF65-F5344CB8AC3E}">
        <p14:creationId xmlns:p14="http://schemas.microsoft.com/office/powerpoint/2010/main" val="2729248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4800" y="208246"/>
            <a:ext cx="11704319" cy="2500289"/>
          </a:xfrm>
          <a:prstGeom prst="rect">
            <a:avLst/>
          </a:prstGeom>
          <a:ln>
            <a:solidFill>
              <a:srgbClr val="000000"/>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04799" y="2784566"/>
            <a:ext cx="11704319" cy="3860074"/>
          </a:xfrm>
          <a:prstGeom prst="rect">
            <a:avLst/>
          </a:prstGeom>
          <a:ln>
            <a:solidFill>
              <a:srgbClr val="000000"/>
            </a:solidFill>
          </a:ln>
        </p:spPr>
      </p:pic>
    </p:spTree>
    <p:extLst>
      <p:ext uri="{BB962C8B-B14F-4D97-AF65-F5344CB8AC3E}">
        <p14:creationId xmlns:p14="http://schemas.microsoft.com/office/powerpoint/2010/main" val="2788857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613</Words>
  <Application>Microsoft Office PowerPoint</Application>
  <PresentationFormat>Widescreen</PresentationFormat>
  <Paragraphs>76</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Algerian</vt:lpstr>
      <vt:lpstr>Arial</vt:lpstr>
      <vt:lpstr>Arial Black</vt:lpstr>
      <vt:lpstr>Calibri</vt:lpstr>
      <vt:lpstr>Calibri Light</vt:lpstr>
      <vt:lpstr>Colonna MT</vt:lpstr>
      <vt:lpstr>Times New Roman</vt:lpstr>
      <vt:lpstr>Office Theme</vt:lpstr>
      <vt:lpstr>PROJECT MAKAAN</vt:lpstr>
      <vt:lpstr>About Dataset:</vt:lpstr>
      <vt:lpstr>Problem Statement: </vt:lpstr>
      <vt:lpstr>Data pre-processing:</vt:lpstr>
      <vt:lpstr> Data Cleaning: We observe some of the variables have incorrect datatype so we rectify those variables with the correct datatypes. </vt:lpstr>
      <vt:lpstr>PowerPoint Presentation</vt:lpstr>
      <vt:lpstr>PowerPoint Presentation</vt:lpstr>
      <vt:lpstr>PowerPoint Presentation</vt:lpstr>
      <vt:lpstr>PowerPoint Presentation</vt:lpstr>
      <vt:lpstr>  Null Value Treatment - Identifying and imputing missing values. </vt:lpstr>
      <vt:lpstr>PowerPoint Presentation</vt:lpstr>
      <vt:lpstr>PowerPoint Presentation</vt:lpstr>
      <vt:lpstr>  Cleaned Data: </vt:lpstr>
      <vt:lpstr>Outlier Treatment: Box plot shows the distribution of the data points by dividing them into different quartiles. Box plot marks lower quartile, median and upper quartile, Any data points which lie outside of the box are treated as outliers. </vt:lpstr>
      <vt:lpstr>Exploratory Data Analysis:</vt:lpstr>
      <vt:lpstr>PowerPoint Presentation</vt:lpstr>
      <vt:lpstr>PowerPoint Presentation</vt:lpstr>
      <vt:lpstr>PowerPoint Presentation</vt:lpstr>
      <vt:lpstr>Correlation Matrix Heatmap:</vt:lpstr>
      <vt:lpstr> Feature Engineering: Encoding Labels: </vt:lpstr>
      <vt:lpstr>PowerPoint Presentation</vt:lpstr>
      <vt:lpstr>Splitting of data: Property name column have Nan values and this is our test data. We are filling this Nan values with ‘T’ prior to defining it as test data.  </vt:lpstr>
      <vt:lpstr> Building of a Model: 1. Multiple Linear Regression: </vt:lpstr>
      <vt:lpstr>2. Ridge Regression:</vt:lpstr>
      <vt:lpstr>4. Random Forest Regression:</vt:lpstr>
      <vt:lpstr>PowerPoint Presentation</vt:lpstr>
      <vt:lpstr>Saving the model using joblib: </vt:lpstr>
      <vt:lpstr> Importing Property prices predicted by Multiple Linear Regression model to  MySQL: </vt:lpstr>
      <vt:lpstr>Final Dashboard of predicted house prices prepared Using Tableau:</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MAKAAN</dc:title>
  <dc:creator>Microsoft account</dc:creator>
  <cp:lastModifiedBy>Microsoft account</cp:lastModifiedBy>
  <cp:revision>27</cp:revision>
  <dcterms:created xsi:type="dcterms:W3CDTF">2023-07-13T19:01:57Z</dcterms:created>
  <dcterms:modified xsi:type="dcterms:W3CDTF">2023-07-14T17:32:38Z</dcterms:modified>
</cp:coreProperties>
</file>