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7" r:id="rId11"/>
    <p:sldId id="269" r:id="rId12"/>
    <p:sldId id="274" r:id="rId13"/>
    <p:sldId id="275" r:id="rId14"/>
    <p:sldId id="277" r:id="rId15"/>
    <p:sldId id="279" r:id="rId16"/>
    <p:sldId id="278" r:id="rId17"/>
    <p:sldId id="280" r:id="rId18"/>
    <p:sldId id="281" r:id="rId19"/>
    <p:sldId id="273" r:id="rId20"/>
    <p:sldId id="272" r:id="rId21"/>
    <p:sldId id="276" r:id="rId22"/>
    <p:sldId id="282" r:id="rId2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982" autoAdjust="0"/>
    <p:restoredTop sz="94660"/>
  </p:normalViewPr>
  <p:slideViewPr>
    <p:cSldViewPr snapToGrid="0">
      <p:cViewPr varScale="1">
        <p:scale>
          <a:sx n="86" d="100"/>
          <a:sy n="86" d="100"/>
        </p:scale>
        <p:origin x="-702"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9" d="100"/>
          <a:sy n="49" d="100"/>
        </p:scale>
        <p:origin x="-2946" y="-114"/>
      </p:cViewPr>
      <p:guideLst>
        <p:guide orient="horz" pos="3223"/>
        <p:guide pos="223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10/13/2018</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10/13/2018</a:t>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10/13/2018</a:t>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google.co.in/search?q=mini+project+on+hospital+management&amp;oq=mini+project+on+hospital+management&amp;aqs=chrome..69i57.18450j0j7&amp;sourceid=chrome&amp;ie=UTF-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Verdana" panose="020B0604030504040204" charset="0"/>
                <a:cs typeface="Verdana" panose="020B0604030504040204" charset="0"/>
              </a:rPr>
              <a:t>                    MINIPROJECT on</a:t>
            </a:r>
            <a:br>
              <a:rPr lang="en-IN" altLang="en-US">
                <a:latin typeface="Verdana" panose="020B0604030504040204" charset="0"/>
                <a:cs typeface="Verdana" panose="020B0604030504040204" charset="0"/>
              </a:rPr>
            </a:br>
            <a:r>
              <a:rPr lang="en-IN" altLang="en-US">
                <a:latin typeface="Verdana" panose="020B0604030504040204" charset="0"/>
                <a:cs typeface="Verdana" panose="020B0604030504040204" charset="0"/>
              </a:rPr>
              <a:t>           HOSPITAL MANGEMENT SYSTEM</a:t>
            </a:r>
            <a:br>
              <a:rPr lang="en-IN" altLang="en-US">
                <a:latin typeface="Verdana" panose="020B0604030504040204" charset="0"/>
                <a:cs typeface="Verdana" panose="020B0604030504040204" charset="0"/>
              </a:rPr>
            </a:br>
            <a:r>
              <a:rPr lang="en-IN" altLang="en-US">
                <a:latin typeface="Verdana" panose="020B0604030504040204" charset="0"/>
                <a:cs typeface="Verdana" panose="020B0604030504040204" charset="0"/>
              </a:rPr>
              <a:t>                               by</a:t>
            </a:r>
          </a:p>
        </p:txBody>
      </p:sp>
      <p:sp>
        <p:nvSpPr>
          <p:cNvPr id="3" name="Content Placeholder 2"/>
          <p:cNvSpPr>
            <a:spLocks noGrp="1"/>
          </p:cNvSpPr>
          <p:nvPr>
            <p:ph sz="half" idx="1"/>
          </p:nvPr>
        </p:nvSpPr>
        <p:spPr>
          <a:xfrm>
            <a:off x="400594" y="1508760"/>
            <a:ext cx="5384800" cy="4525963"/>
          </a:xfrm>
        </p:spPr>
        <p:txBody>
          <a:bodyPr/>
          <a:lstStyle/>
          <a:p>
            <a:r>
              <a:rPr lang="en-IN" altLang="en-US" dirty="0" err="1">
                <a:latin typeface="PMingLiU-ExtB" panose="02020500000000000000" charset="-120"/>
                <a:ea typeface="PMingLiU-ExtB" panose="02020500000000000000" charset="-120"/>
              </a:rPr>
              <a:t>S</a:t>
            </a:r>
            <a:r>
              <a:rPr lang="en-IN" altLang="en-US" dirty="0" err="1" smtClean="0">
                <a:latin typeface="PMingLiU-ExtB" panose="02020500000000000000" charset="-120"/>
                <a:ea typeface="PMingLiU-ExtB" panose="02020500000000000000" charset="-120"/>
              </a:rPr>
              <a:t>reekanth</a:t>
            </a:r>
            <a:r>
              <a:rPr lang="en-IN" altLang="en-US" dirty="0" smtClean="0">
                <a:latin typeface="PMingLiU-ExtB" panose="02020500000000000000" charset="-120"/>
                <a:ea typeface="PMingLiU-ExtB" panose="02020500000000000000" charset="-120"/>
              </a:rPr>
              <a:t>(17121a1234</a:t>
            </a:r>
            <a:r>
              <a:rPr lang="en-IN" altLang="en-US" dirty="0">
                <a:latin typeface="PMingLiU-ExtB" panose="02020500000000000000" charset="-120"/>
                <a:ea typeface="PMingLiU-ExtB" panose="02020500000000000000" charset="-120"/>
              </a:rPr>
              <a:t>)</a:t>
            </a:r>
          </a:p>
          <a:p>
            <a:r>
              <a:rPr lang="en-IN" altLang="en-US" dirty="0" err="1">
                <a:latin typeface="PMingLiU-ExtB" panose="02020500000000000000" charset="-120"/>
                <a:ea typeface="PMingLiU-ExtB" panose="02020500000000000000" charset="-120"/>
              </a:rPr>
              <a:t>M</a:t>
            </a:r>
            <a:r>
              <a:rPr lang="en-IN" altLang="en-US" dirty="0" err="1" smtClean="0">
                <a:latin typeface="PMingLiU-ExtB" panose="02020500000000000000" charset="-120"/>
                <a:ea typeface="PMingLiU-ExtB" panose="02020500000000000000" charset="-120"/>
              </a:rPr>
              <a:t>alli</a:t>
            </a:r>
            <a:r>
              <a:rPr lang="en-IN" altLang="en-US" dirty="0" smtClean="0">
                <a:latin typeface="PMingLiU-ExtB" panose="02020500000000000000" charset="-120"/>
                <a:ea typeface="PMingLiU-ExtB" panose="02020500000000000000" charset="-120"/>
              </a:rPr>
              <a:t>(17121a1235</a:t>
            </a:r>
            <a:r>
              <a:rPr lang="en-IN" altLang="en-US" dirty="0">
                <a:latin typeface="PMingLiU-ExtB" panose="02020500000000000000" charset="-120"/>
                <a:ea typeface="PMingLiU-ExtB" panose="02020500000000000000" charset="-120"/>
              </a:rPr>
              <a:t>)</a:t>
            </a:r>
          </a:p>
          <a:p>
            <a:r>
              <a:rPr lang="en-IN" altLang="en-US" dirty="0" err="1">
                <a:latin typeface="PMingLiU-ExtB" panose="02020500000000000000" charset="-120"/>
                <a:ea typeface="PMingLiU-ExtB" panose="02020500000000000000" charset="-120"/>
              </a:rPr>
              <a:t>V</a:t>
            </a:r>
            <a:r>
              <a:rPr lang="en-IN" altLang="en-US" dirty="0" err="1" smtClean="0">
                <a:latin typeface="PMingLiU-ExtB" panose="02020500000000000000" charset="-120"/>
                <a:ea typeface="PMingLiU-ExtB" panose="02020500000000000000" charset="-120"/>
              </a:rPr>
              <a:t>amsi</a:t>
            </a:r>
            <a:r>
              <a:rPr lang="en-IN" altLang="en-US" dirty="0" smtClean="0">
                <a:latin typeface="PMingLiU-ExtB" panose="02020500000000000000" charset="-120"/>
                <a:ea typeface="PMingLiU-ExtB" panose="02020500000000000000" charset="-120"/>
              </a:rPr>
              <a:t>(17121a1236</a:t>
            </a:r>
            <a:r>
              <a:rPr lang="en-IN" altLang="en-US" dirty="0">
                <a:latin typeface="PMingLiU-ExtB" panose="02020500000000000000" charset="-120"/>
                <a:ea typeface="PMingLiU-ExtB" panose="02020500000000000000" charset="-120"/>
              </a:rPr>
              <a:t>)</a:t>
            </a:r>
          </a:p>
          <a:p>
            <a:r>
              <a:rPr lang="en-IN" altLang="en-US" dirty="0" err="1">
                <a:latin typeface="PMingLiU-ExtB" panose="02020500000000000000" charset="-120"/>
                <a:ea typeface="PMingLiU-ExtB" panose="02020500000000000000" charset="-120"/>
              </a:rPr>
              <a:t>L</a:t>
            </a:r>
            <a:r>
              <a:rPr lang="en-IN" altLang="en-US" dirty="0" err="1" smtClean="0">
                <a:latin typeface="PMingLiU-ExtB" panose="02020500000000000000" charset="-120"/>
                <a:ea typeface="PMingLiU-ExtB" panose="02020500000000000000" charset="-120"/>
              </a:rPr>
              <a:t>akshmi</a:t>
            </a:r>
            <a:r>
              <a:rPr lang="en-IN" altLang="en-US" dirty="0" smtClean="0">
                <a:latin typeface="PMingLiU-ExtB" panose="02020500000000000000" charset="-120"/>
                <a:ea typeface="PMingLiU-ExtB" panose="02020500000000000000" charset="-120"/>
              </a:rPr>
              <a:t>(17121a1237</a:t>
            </a:r>
            <a:r>
              <a:rPr lang="en-IN" altLang="en-US" dirty="0">
                <a:latin typeface="PMingLiU-ExtB" panose="02020500000000000000" charset="-120"/>
                <a:ea typeface="PMingLiU-ExtB" panose="02020500000000000000" charset="-120"/>
              </a:rPr>
              <a:t>)</a:t>
            </a:r>
          </a:p>
          <a:p>
            <a:r>
              <a:rPr lang="en-IN" altLang="en-US" dirty="0" err="1">
                <a:latin typeface="PMingLiU-ExtB" panose="02020500000000000000" charset="-120"/>
                <a:ea typeface="PMingLiU-ExtB" panose="02020500000000000000" charset="-120"/>
              </a:rPr>
              <a:t>S</a:t>
            </a:r>
            <a:r>
              <a:rPr lang="en-IN" altLang="en-US" dirty="0" err="1" smtClean="0">
                <a:latin typeface="PMingLiU-ExtB" panose="02020500000000000000" charset="-120"/>
                <a:ea typeface="PMingLiU-ExtB" panose="02020500000000000000" charset="-120"/>
              </a:rPr>
              <a:t>ainath</a:t>
            </a:r>
            <a:r>
              <a:rPr lang="en-IN" altLang="en-US" dirty="0" smtClean="0">
                <a:latin typeface="PMingLiU-ExtB" panose="02020500000000000000" charset="-120"/>
                <a:ea typeface="PMingLiU-ExtB" panose="02020500000000000000" charset="-120"/>
              </a:rPr>
              <a:t>(17121a1238</a:t>
            </a:r>
            <a:r>
              <a:rPr lang="en-IN" altLang="en-US" dirty="0">
                <a:latin typeface="PMingLiU-ExtB" panose="02020500000000000000" charset="-120"/>
                <a:ea typeface="PMingLiU-ExtB" panose="02020500000000000000" charset="-120"/>
              </a:rPr>
              <a:t>)</a:t>
            </a:r>
          </a:p>
          <a:p>
            <a:r>
              <a:rPr lang="en-IN" altLang="en-US" dirty="0" err="1">
                <a:latin typeface="PMingLiU-ExtB" panose="02020500000000000000" charset="-120"/>
                <a:ea typeface="PMingLiU-ExtB" panose="02020500000000000000" charset="-120"/>
              </a:rPr>
              <a:t>S</a:t>
            </a:r>
            <a:r>
              <a:rPr lang="en-IN" altLang="en-US" dirty="0" err="1" smtClean="0">
                <a:latin typeface="PMingLiU-ExtB" panose="02020500000000000000" charset="-120"/>
                <a:ea typeface="PMingLiU-ExtB" panose="02020500000000000000" charset="-120"/>
              </a:rPr>
              <a:t>neha</a:t>
            </a:r>
            <a:r>
              <a:rPr lang="en-IN" altLang="en-US" dirty="0" smtClean="0">
                <a:latin typeface="PMingLiU-ExtB" panose="02020500000000000000" charset="-120"/>
                <a:ea typeface="PMingLiU-ExtB" panose="02020500000000000000" charset="-120"/>
              </a:rPr>
              <a:t>(17121a1239</a:t>
            </a:r>
            <a:r>
              <a:rPr lang="en-IN" altLang="en-US" dirty="0">
                <a:latin typeface="PMingLiU-ExtB" panose="02020500000000000000" charset="-120"/>
                <a:ea typeface="PMingLiU-ExtB" panose="02020500000000000000" charset="-120"/>
              </a:rPr>
              <a:t>)</a:t>
            </a:r>
          </a:p>
        </p:txBody>
      </p:sp>
      <p:pic>
        <p:nvPicPr>
          <p:cNvPr id="4" name="Picture 4" descr="IMG_256"/>
          <p:cNvPicPr>
            <a:picLocks noGrp="1" noChangeAspect="1"/>
          </p:cNvPicPr>
          <p:nvPr>
            <p:ph sz="half" idx="2"/>
          </p:nvPr>
        </p:nvPicPr>
        <p:blipFill>
          <a:blip r:embed="rId2"/>
          <a:stretch>
            <a:fillRect/>
          </a:stretch>
        </p:blipFill>
        <p:spPr>
          <a:xfrm>
            <a:off x="7723868" y="4797244"/>
            <a:ext cx="3527425" cy="1594485"/>
          </a:xfrm>
          <a:prstGeom prst="rect">
            <a:avLst/>
          </a:prstGeom>
          <a:noFill/>
          <a:ln w="9525">
            <a:noFill/>
          </a:ln>
        </p:spPr>
      </p:pic>
      <p:pic>
        <p:nvPicPr>
          <p:cNvPr id="5124" name="Picture 4" descr="C:\Users\Mounika\Downloads\_20181007_094530.jpg"/>
          <p:cNvPicPr>
            <a:picLocks noChangeAspect="1"/>
          </p:cNvPicPr>
          <p:nvPr/>
        </p:nvPicPr>
        <p:blipFill>
          <a:blip r:embed="rId3"/>
          <a:stretch>
            <a:fillRect/>
          </a:stretch>
        </p:blipFill>
        <p:spPr>
          <a:xfrm>
            <a:off x="7775575" y="2115185"/>
            <a:ext cx="3429000" cy="2438400"/>
          </a:xfrm>
          <a:prstGeom prst="rect">
            <a:avLst/>
          </a:prstGeom>
          <a:noFill/>
          <a:ln w="9525">
            <a:noFill/>
          </a:ln>
        </p:spPr>
      </p:pic>
      <p:sp>
        <p:nvSpPr>
          <p:cNvPr id="6" name="Rectangle 5"/>
          <p:cNvSpPr/>
          <p:nvPr/>
        </p:nvSpPr>
        <p:spPr>
          <a:xfrm>
            <a:off x="1244719" y="5530334"/>
            <a:ext cx="4594378" cy="830997"/>
          </a:xfrm>
          <a:prstGeom prst="rect">
            <a:avLst/>
          </a:prstGeom>
          <a:solidFill>
            <a:schemeClr val="bg2">
              <a:lumMod val="75000"/>
            </a:schemeClr>
          </a:solidFill>
        </p:spPr>
        <p:txBody>
          <a:bodyPr wrap="square">
            <a:spAutoFit/>
          </a:bodyPr>
          <a:lstStyle/>
          <a:p>
            <a:r>
              <a:rPr lang="en-IN"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a:t>
            </a:r>
            <a:r>
              <a:rPr lang="en-IN" sz="2400"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DEPT OF  </a:t>
            </a:r>
          </a:p>
          <a:p>
            <a:r>
              <a:rPr lang="en-IN" sz="2400"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INFORMATION  TECHNOLOGY</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798"/>
            <a:ext cx="10972800" cy="1143000"/>
          </a:xfrm>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Design</a:t>
            </a:r>
          </a:p>
        </p:txBody>
      </p:sp>
      <p:sp>
        <p:nvSpPr>
          <p:cNvPr id="4" name="Oval 3"/>
          <p:cNvSpPr/>
          <p:nvPr/>
        </p:nvSpPr>
        <p:spPr>
          <a:xfrm>
            <a:off x="5248910" y="411480"/>
            <a:ext cx="1938020" cy="661670"/>
          </a:xfrm>
          <a:prstGeom prst="ellipse">
            <a:avLst/>
          </a:prstGeom>
          <a:gradFill rotWithShape="0">
            <a:gsLst>
              <a:gs pos="0">
                <a:schemeClr val="accent1"/>
              </a:gs>
              <a:gs pos="100000">
                <a:schemeClr val="accent2"/>
              </a:gs>
            </a:gsLst>
            <a:lin ang="5400000" scaled="1"/>
          </a:gradFill>
          <a:ln w="9525" cap="flat" cmpd="sng" algn="ctr">
            <a:solidFill>
              <a:schemeClr val="bg2">
                <a:lumMod val="50000"/>
              </a:schemeClr>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start</a:t>
            </a:r>
          </a:p>
        </p:txBody>
      </p:sp>
      <p:cxnSp>
        <p:nvCxnSpPr>
          <p:cNvPr id="5" name="Straight Arrow Connector 4"/>
          <p:cNvCxnSpPr>
            <a:stCxn id="4" idx="4"/>
          </p:cNvCxnSpPr>
          <p:nvPr/>
        </p:nvCxnSpPr>
        <p:spPr>
          <a:xfrm>
            <a:off x="6217920" y="1073150"/>
            <a:ext cx="3810" cy="33147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 name="Rectangle 5"/>
          <p:cNvSpPr/>
          <p:nvPr/>
        </p:nvSpPr>
        <p:spPr>
          <a:xfrm>
            <a:off x="4935220" y="1404620"/>
            <a:ext cx="2564765" cy="5207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Registration,PD</a:t>
            </a:r>
          </a:p>
        </p:txBody>
      </p:sp>
      <p:cxnSp>
        <p:nvCxnSpPr>
          <p:cNvPr id="9" name="Straight Arrow Connector 8"/>
          <p:cNvCxnSpPr>
            <a:stCxn id="6" idx="2"/>
          </p:cNvCxnSpPr>
          <p:nvPr/>
        </p:nvCxnSpPr>
        <p:spPr>
          <a:xfrm>
            <a:off x="6217920" y="1925320"/>
            <a:ext cx="3810" cy="1885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0" name="Diamond 9"/>
          <p:cNvSpPr/>
          <p:nvPr/>
        </p:nvSpPr>
        <p:spPr>
          <a:xfrm>
            <a:off x="5248275" y="2113915"/>
            <a:ext cx="2009775" cy="527050"/>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new patient</a:t>
            </a:r>
          </a:p>
        </p:txBody>
      </p:sp>
      <p:cxnSp>
        <p:nvCxnSpPr>
          <p:cNvPr id="11" name="Straight Connector 10"/>
          <p:cNvCxnSpPr>
            <a:stCxn id="10" idx="3"/>
          </p:cNvCxnSpPr>
          <p:nvPr/>
        </p:nvCxnSpPr>
        <p:spPr>
          <a:xfrm>
            <a:off x="7258050" y="2377440"/>
            <a:ext cx="1568450" cy="1016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3" name="Straight Arrow Connector 12"/>
          <p:cNvCxnSpPr>
            <a:stCxn id="10" idx="2"/>
          </p:cNvCxnSpPr>
          <p:nvPr/>
        </p:nvCxnSpPr>
        <p:spPr>
          <a:xfrm flipH="1">
            <a:off x="6252210" y="2640965"/>
            <a:ext cx="1270" cy="2127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Rectangle 14"/>
          <p:cNvSpPr/>
          <p:nvPr/>
        </p:nvSpPr>
        <p:spPr>
          <a:xfrm>
            <a:off x="5320665" y="2853690"/>
            <a:ext cx="1795145" cy="32385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create new PD</a:t>
            </a:r>
          </a:p>
        </p:txBody>
      </p:sp>
      <p:cxnSp>
        <p:nvCxnSpPr>
          <p:cNvPr id="16" name="Straight Arrow Connector 15"/>
          <p:cNvCxnSpPr>
            <a:stCxn id="15" idx="2"/>
          </p:cNvCxnSpPr>
          <p:nvPr/>
        </p:nvCxnSpPr>
        <p:spPr>
          <a:xfrm>
            <a:off x="6218555" y="3177540"/>
            <a:ext cx="3175" cy="2235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7" name="Rectangle 16"/>
          <p:cNvSpPr/>
          <p:nvPr/>
        </p:nvSpPr>
        <p:spPr>
          <a:xfrm>
            <a:off x="4763135" y="3401060"/>
            <a:ext cx="3373755" cy="34417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create new username and pass</a:t>
            </a:r>
          </a:p>
        </p:txBody>
      </p:sp>
      <p:cxnSp>
        <p:nvCxnSpPr>
          <p:cNvPr id="19" name="Straight Arrow Connector 18"/>
          <p:cNvCxnSpPr/>
          <p:nvPr/>
        </p:nvCxnSpPr>
        <p:spPr>
          <a:xfrm>
            <a:off x="6211570" y="3735705"/>
            <a:ext cx="10160" cy="2940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0" name="Rectangle 19"/>
          <p:cNvSpPr/>
          <p:nvPr/>
        </p:nvSpPr>
        <p:spPr>
          <a:xfrm>
            <a:off x="5036820" y="4029710"/>
            <a:ext cx="2644775" cy="37528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 create new blank record</a:t>
            </a:r>
          </a:p>
        </p:txBody>
      </p:sp>
      <p:cxnSp>
        <p:nvCxnSpPr>
          <p:cNvPr id="22" name="Straight Arrow Connector 21"/>
          <p:cNvCxnSpPr/>
          <p:nvPr/>
        </p:nvCxnSpPr>
        <p:spPr>
          <a:xfrm>
            <a:off x="6201410" y="4404360"/>
            <a:ext cx="0" cy="3244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3" name="Rectangle 22"/>
          <p:cNvSpPr/>
          <p:nvPr/>
        </p:nvSpPr>
        <p:spPr>
          <a:xfrm>
            <a:off x="5553710" y="4728845"/>
            <a:ext cx="1633220" cy="52705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Doctor stations</a:t>
            </a:r>
          </a:p>
        </p:txBody>
      </p:sp>
      <p:cxnSp>
        <p:nvCxnSpPr>
          <p:cNvPr id="25" name="Straight Connector 24"/>
          <p:cNvCxnSpPr/>
          <p:nvPr/>
        </p:nvCxnSpPr>
        <p:spPr>
          <a:xfrm flipH="1">
            <a:off x="8775700" y="2387600"/>
            <a:ext cx="30480" cy="220726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7" name="Straight Arrow Connector 26"/>
          <p:cNvCxnSpPr/>
          <p:nvPr/>
        </p:nvCxnSpPr>
        <p:spPr>
          <a:xfrm flipH="1" flipV="1">
            <a:off x="6191250" y="4526280"/>
            <a:ext cx="2574290" cy="406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3340100" y="4491355"/>
            <a:ext cx="2881630" cy="5524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9" name="Straight Arrow Connector 28"/>
          <p:cNvCxnSpPr/>
          <p:nvPr/>
        </p:nvCxnSpPr>
        <p:spPr>
          <a:xfrm>
            <a:off x="6201410" y="5235575"/>
            <a:ext cx="0" cy="5067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0" name="Diamond 29"/>
          <p:cNvSpPr/>
          <p:nvPr/>
        </p:nvSpPr>
        <p:spPr>
          <a:xfrm>
            <a:off x="5279390" y="5742305"/>
            <a:ext cx="1804035" cy="690245"/>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Login PID</a:t>
            </a:r>
          </a:p>
        </p:txBody>
      </p:sp>
      <p:cxnSp>
        <p:nvCxnSpPr>
          <p:cNvPr id="31" name="Straight Connector 30"/>
          <p:cNvCxnSpPr>
            <a:stCxn id="30" idx="2"/>
          </p:cNvCxnSpPr>
          <p:nvPr/>
        </p:nvCxnSpPr>
        <p:spPr>
          <a:xfrm>
            <a:off x="6181725" y="6432550"/>
            <a:ext cx="10160" cy="36385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2" name="Straight Arrow Connector 31"/>
          <p:cNvCxnSpPr/>
          <p:nvPr/>
        </p:nvCxnSpPr>
        <p:spPr>
          <a:xfrm flipH="1">
            <a:off x="3667760" y="6066790"/>
            <a:ext cx="1631315" cy="203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3" name="Straight Connector 32"/>
          <p:cNvCxnSpPr/>
          <p:nvPr/>
        </p:nvCxnSpPr>
        <p:spPr>
          <a:xfrm flipH="1" flipV="1">
            <a:off x="3698240" y="5468620"/>
            <a:ext cx="10160" cy="62801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4" name="Straight Arrow Connector 33"/>
          <p:cNvCxnSpPr/>
          <p:nvPr/>
        </p:nvCxnSpPr>
        <p:spPr>
          <a:xfrm>
            <a:off x="3698240" y="5499100"/>
            <a:ext cx="2533015" cy="711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7" name="Content Placeholder 36"/>
          <p:cNvSpPr>
            <a:spLocks noGrp="1"/>
          </p:cNvSpPr>
          <p:nvPr>
            <p:ph idx="1"/>
          </p:nvPr>
        </p:nvSpPr>
        <p:spPr>
          <a:xfrm>
            <a:off x="0" y="2944091"/>
            <a:ext cx="10972800" cy="4525963"/>
          </a:xfrm>
        </p:spPr>
        <p:txBody>
          <a:bodyPr/>
          <a:lstStyle/>
          <a:p>
            <a:pPr marL="0" indent="0">
              <a:buNone/>
            </a:pPr>
            <a:r>
              <a:rPr lang="en-IN" altLang="en-US" sz="1800" dirty="0"/>
              <a:t>                                                                                                                            </a:t>
            </a:r>
          </a:p>
          <a:p>
            <a:pPr marL="0" indent="0">
              <a:buNone/>
            </a:pPr>
            <a:r>
              <a:rPr lang="en-IN" altLang="en-US" sz="1800" dirty="0"/>
              <a:t>                                                                                                   </a:t>
            </a:r>
            <a:r>
              <a:rPr lang="en-IN" altLang="en-US" sz="1800" dirty="0">
                <a:solidFill>
                  <a:schemeClr val="accent3">
                    <a:lumMod val="10000"/>
                  </a:schemeClr>
                </a:solidFill>
              </a:rPr>
              <a:t>N</a:t>
            </a: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r>
              <a:rPr lang="en-IN" altLang="en-US" sz="1800"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a:t>
            </a:r>
            <a:r>
              <a:rPr lang="en-IN" altLang="en-US" sz="2000" b="1"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1</a:t>
            </a:r>
            <a:endParaRPr lang="en-IN" altLang="en-US" sz="2000" b="1" dirty="0">
              <a:solidFill>
                <a:schemeClr val="accent3">
                  <a:lumMod val="10000"/>
                </a:schemeClr>
              </a:solidFill>
            </a:endParaRPr>
          </a:p>
          <a:p>
            <a:pPr marL="0" indent="0">
              <a:buNone/>
            </a:pPr>
            <a:endParaRPr lang="en-IN" altLang="en-US" sz="1800" dirty="0">
              <a:solidFill>
                <a:schemeClr val="accent3">
                  <a:lumMod val="10000"/>
                </a:schemeClr>
              </a:solidFill>
            </a:endParaRPr>
          </a:p>
          <a:p>
            <a:pPr marL="0" indent="0">
              <a:buNone/>
            </a:pPr>
            <a:r>
              <a:rPr lang="en-IN" altLang="en-US" sz="1800" dirty="0">
                <a:solidFill>
                  <a:schemeClr val="accent3">
                    <a:lumMod val="10000"/>
                  </a:schemeClr>
                </a:solidFill>
              </a:rPr>
              <a:t>                                                                         </a:t>
            </a:r>
          </a:p>
          <a:p>
            <a:pPr marL="0" indent="0">
              <a:buNone/>
            </a:pPr>
            <a:r>
              <a:rPr lang="en-IN" altLang="en-US" sz="1800" dirty="0">
                <a:solidFill>
                  <a:schemeClr val="accent3">
                    <a:lumMod val="10000"/>
                  </a:schemeClr>
                </a:solidFill>
              </a:rPr>
              <a:t>                                                                    N</a:t>
            </a:r>
          </a:p>
          <a:p>
            <a:pPr marL="0" indent="0">
              <a:buNone/>
            </a:pPr>
            <a:endParaRPr lang="en-IN" altLang="en-US" sz="1800" dirty="0">
              <a:solidFill>
                <a:schemeClr val="accent3">
                  <a:lumMod val="10000"/>
                </a:schemeClr>
              </a:solidFill>
            </a:endParaRPr>
          </a:p>
          <a:p>
            <a:pPr marL="0" indent="0">
              <a:buNone/>
            </a:pPr>
            <a:r>
              <a:rPr lang="en-IN" altLang="en-US" sz="1800" dirty="0">
                <a:solidFill>
                  <a:schemeClr val="accent3">
                    <a:lumMod val="10000"/>
                  </a:schemeClr>
                </a:solidFill>
              </a:rPr>
              <a:t>                                                                                        Y</a:t>
            </a:r>
          </a:p>
        </p:txBody>
      </p:sp>
      <p:cxnSp>
        <p:nvCxnSpPr>
          <p:cNvPr id="38" name="Straight Connector 37"/>
          <p:cNvCxnSpPr/>
          <p:nvPr/>
        </p:nvCxnSpPr>
        <p:spPr>
          <a:xfrm flipV="1">
            <a:off x="2368550" y="4481830"/>
            <a:ext cx="0" cy="231965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9" name="Straight Connector 38"/>
          <p:cNvCxnSpPr/>
          <p:nvPr/>
        </p:nvCxnSpPr>
        <p:spPr>
          <a:xfrm>
            <a:off x="2340610" y="4481830"/>
            <a:ext cx="1366520" cy="889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6068"/>
            <a:ext cx="10972800" cy="1143000"/>
          </a:xfrm>
        </p:spPr>
        <p:txBody>
          <a:bodyPr/>
          <a:lstStyle/>
          <a:p>
            <a:r>
              <a:rPr lang="en-IN" altLang="en-US" sz="2400" dirty="0">
                <a:solidFill>
                  <a:schemeClr val="accent3">
                    <a:lumMod val="10000"/>
                  </a:schemeClr>
                </a:solidFill>
              </a:rPr>
              <a:t>                                                               </a:t>
            </a:r>
            <a:br>
              <a:rPr lang="en-IN" altLang="en-US" sz="2400" dirty="0">
                <a:solidFill>
                  <a:schemeClr val="accent3">
                    <a:lumMod val="10000"/>
                  </a:schemeClr>
                </a:solidFill>
              </a:rPr>
            </a:br>
            <a:r>
              <a:rPr lang="en-IN" altLang="en-US" sz="2400" dirty="0">
                <a:solidFill>
                  <a:schemeClr val="accent3">
                    <a:lumMod val="10000"/>
                  </a:schemeClr>
                </a:solidFill>
              </a:rPr>
              <a:t/>
            </a:r>
            <a:br>
              <a:rPr lang="en-IN" altLang="en-US" sz="2400" dirty="0">
                <a:solidFill>
                  <a:schemeClr val="accent3">
                    <a:lumMod val="10000"/>
                  </a:schemeClr>
                </a:solidFill>
              </a:rPr>
            </a:br>
            <a:r>
              <a:rPr lang="en-IN" altLang="en-US" sz="2400" dirty="0">
                <a:solidFill>
                  <a:schemeClr val="accent3">
                    <a:lumMod val="10000"/>
                  </a:schemeClr>
                </a:solidFill>
              </a:rPr>
              <a:t>                                                               </a:t>
            </a:r>
            <a:r>
              <a:rPr lang="en-IN" altLang="en-US" sz="1800" dirty="0">
                <a:solidFill>
                  <a:schemeClr val="accent3">
                    <a:lumMod val="10000"/>
                  </a:schemeClr>
                </a:solidFill>
              </a:rPr>
              <a:t>N</a:t>
            </a:r>
            <a:r>
              <a:rPr lang="en-IN" altLang="en-US" sz="2400" dirty="0">
                <a:solidFill>
                  <a:schemeClr val="accent3">
                    <a:lumMod val="10000"/>
                  </a:schemeClr>
                </a:solidFill>
              </a:rPr>
              <a:t/>
            </a:r>
            <a:br>
              <a:rPr lang="en-IN" altLang="en-US" sz="2400" dirty="0">
                <a:solidFill>
                  <a:schemeClr val="accent3">
                    <a:lumMod val="10000"/>
                  </a:schemeClr>
                </a:solidFill>
              </a:rPr>
            </a:br>
            <a:r>
              <a:rPr lang="en-IN" altLang="en-US" sz="2400" dirty="0">
                <a:solidFill>
                  <a:schemeClr val="accent3">
                    <a:lumMod val="10000"/>
                  </a:schemeClr>
                </a:solidFill>
              </a:rPr>
              <a:t>                                                                  </a:t>
            </a:r>
            <a:r>
              <a:rPr lang="en-IN" altLang="en-US" sz="1800" dirty="0">
                <a:solidFill>
                  <a:schemeClr val="accent3">
                    <a:lumMod val="10000"/>
                  </a:schemeClr>
                </a:solidFill>
              </a:rPr>
              <a:t/>
            </a:r>
            <a:br>
              <a:rPr lang="en-IN" altLang="en-US" sz="1800" dirty="0">
                <a:solidFill>
                  <a:schemeClr val="accent3">
                    <a:lumMod val="10000"/>
                  </a:schemeClr>
                </a:solidFill>
              </a:rPr>
            </a:br>
            <a:r>
              <a:rPr lang="en-IN" altLang="en-US" sz="1800" dirty="0">
                <a:solidFill>
                  <a:schemeClr val="accent3">
                    <a:lumMod val="10000"/>
                  </a:schemeClr>
                </a:solidFill>
              </a:rPr>
              <a:t/>
            </a:r>
            <a:br>
              <a:rPr lang="en-IN" altLang="en-US" sz="1800" dirty="0">
                <a:solidFill>
                  <a:schemeClr val="accent3">
                    <a:lumMod val="10000"/>
                  </a:schemeClr>
                </a:solidFill>
              </a:rPr>
            </a:br>
            <a:r>
              <a:rPr lang="en-IN" altLang="en-US" sz="1800" dirty="0">
                <a:solidFill>
                  <a:schemeClr val="accent3">
                    <a:lumMod val="10000"/>
                  </a:schemeClr>
                </a:solidFill>
              </a:rPr>
              <a:t>                                                             </a:t>
            </a:r>
            <a:br>
              <a:rPr lang="en-IN" altLang="en-US" sz="1800" dirty="0">
                <a:solidFill>
                  <a:schemeClr val="accent3">
                    <a:lumMod val="10000"/>
                  </a:schemeClr>
                </a:solidFill>
              </a:rPr>
            </a:br>
            <a:r>
              <a:rPr lang="en-IN" altLang="en-US" sz="1800" dirty="0">
                <a:solidFill>
                  <a:schemeClr val="accent3">
                    <a:lumMod val="10000"/>
                  </a:schemeClr>
                </a:solidFill>
              </a:rPr>
              <a:t>                                                                                  </a:t>
            </a:r>
          </a:p>
        </p:txBody>
      </p:sp>
      <p:sp>
        <p:nvSpPr>
          <p:cNvPr id="3" name="Content Placeholder 2"/>
          <p:cNvSpPr>
            <a:spLocks noGrp="1"/>
          </p:cNvSpPr>
          <p:nvPr>
            <p:ph idx="1"/>
          </p:nvPr>
        </p:nvSpPr>
        <p:spPr>
          <a:xfrm>
            <a:off x="609600" y="1682750"/>
            <a:ext cx="10972800" cy="4525963"/>
          </a:xfrm>
        </p:spPr>
        <p:txBody>
          <a:bodyPr/>
          <a:lstStyle/>
          <a:p>
            <a:pPr marL="0" indent="0">
              <a:buNone/>
            </a:pPr>
            <a:r>
              <a:rPr lang="en-IN" altLang="en-US" dirty="0"/>
              <a:t>                                                                                        </a:t>
            </a:r>
          </a:p>
          <a:p>
            <a:pPr marL="0" indent="0">
              <a:buNone/>
            </a:pPr>
            <a:r>
              <a:rPr lang="en-IN" altLang="en-US" sz="1800" dirty="0">
                <a:solidFill>
                  <a:schemeClr val="accent3">
                    <a:lumMod val="10000"/>
                  </a:schemeClr>
                </a:solidFill>
              </a:rPr>
              <a:t>                                                                                                                                                                 N                     </a:t>
            </a:r>
            <a:endParaRPr lang="en-US" dirty="0"/>
          </a:p>
          <a:p>
            <a:pPr marL="0" indent="0">
              <a:buNone/>
            </a:pPr>
            <a:r>
              <a:rPr lang="en-US" sz="1400" dirty="0">
                <a:solidFill>
                  <a:schemeClr val="accent3">
                    <a:lumMod val="10000"/>
                  </a:schemeClr>
                </a:solidFill>
              </a:rPr>
              <a:t>                                                                              </a:t>
            </a:r>
            <a:r>
              <a:rPr lang="en-IN" altLang="en-US" sz="1400" dirty="0">
                <a:solidFill>
                  <a:schemeClr val="accent3">
                    <a:lumMod val="10000"/>
                  </a:schemeClr>
                </a:solidFill>
              </a:rPr>
              <a:t>N</a:t>
            </a:r>
            <a:r>
              <a:rPr lang="en-US" altLang="en-US" sz="1400" dirty="0">
                <a:solidFill>
                  <a:schemeClr val="accent3">
                    <a:lumMod val="10000"/>
                  </a:schemeClr>
                </a:solidFill>
              </a:rPr>
              <a:t>                                                                                                 </a:t>
            </a:r>
            <a:r>
              <a:rPr lang="en-IN" altLang="en-US" sz="1400" dirty="0" smtClean="0">
                <a:solidFill>
                  <a:schemeClr val="accent3">
                    <a:lumMod val="10000"/>
                  </a:schemeClr>
                </a:solidFill>
              </a:rPr>
              <a:t>Y</a:t>
            </a:r>
            <a:endParaRPr lang="en-US" altLang="en-US" sz="1400" dirty="0" smtClean="0">
              <a:solidFill>
                <a:schemeClr val="accent3">
                  <a:lumMod val="10000"/>
                </a:schemeClr>
              </a:solidFill>
            </a:endParaRPr>
          </a:p>
          <a:p>
            <a:pPr marL="0" indent="0">
              <a:buNone/>
            </a:pPr>
            <a:r>
              <a:rPr lang="en-IN" altLang="en-US" sz="1800" dirty="0" smtClean="0">
                <a:solidFill>
                  <a:schemeClr val="accent3">
                    <a:lumMod val="10000"/>
                  </a:schemeClr>
                </a:solidFill>
              </a:rPr>
              <a:t>                                      </a:t>
            </a:r>
            <a:endParaRPr lang="en-US" dirty="0" smtClean="0"/>
          </a:p>
          <a:p>
            <a:pPr marL="0" indent="0">
              <a:buNone/>
            </a:pPr>
            <a:r>
              <a:rPr lang="en-US" sz="1800" dirty="0" smtClean="0"/>
              <a:t>                                                                                       </a:t>
            </a:r>
          </a:p>
          <a:p>
            <a:pPr marL="0" indent="0">
              <a:buNone/>
            </a:pPr>
            <a:r>
              <a:rPr lang="en-US" sz="1800" dirty="0" smtClean="0">
                <a:solidFill>
                  <a:schemeClr val="accent3">
                    <a:lumMod val="10000"/>
                  </a:schemeClr>
                </a:solidFill>
              </a:rPr>
              <a:t>                                                                                      </a:t>
            </a:r>
            <a:r>
              <a:rPr lang="en-IN" altLang="en-US" sz="1800" dirty="0" smtClean="0">
                <a:solidFill>
                  <a:schemeClr val="accent3">
                    <a:lumMod val="10000"/>
                  </a:schemeClr>
                </a:solidFill>
              </a:rPr>
              <a:t>N                                                                                                                             </a:t>
            </a:r>
          </a:p>
          <a:p>
            <a:pPr marL="0" indent="0">
              <a:buNone/>
            </a:pPr>
            <a:r>
              <a:rPr lang="en-IN" altLang="en-US" sz="1800" dirty="0" smtClean="0">
                <a:solidFill>
                  <a:schemeClr val="accent3">
                    <a:lumMod val="10000"/>
                  </a:schemeClr>
                </a:solidFill>
              </a:rPr>
              <a:t>                                                                           </a:t>
            </a:r>
            <a:r>
              <a:rPr lang="en-IN" altLang="en-US" sz="1800" dirty="0">
                <a:solidFill>
                  <a:schemeClr val="accent3">
                    <a:lumMod val="10000"/>
                  </a:schemeClr>
                </a:solidFill>
              </a:rPr>
              <a:t>Y                                                      </a:t>
            </a:r>
            <a:r>
              <a:rPr lang="en-US" sz="1800" dirty="0">
                <a:solidFill>
                  <a:schemeClr val="accent3">
                    <a:lumMod val="10000"/>
                  </a:schemeClr>
                </a:solidFill>
              </a:rPr>
              <a:t>            </a:t>
            </a:r>
          </a:p>
          <a:p>
            <a:pPr marL="0" indent="0">
              <a:buNone/>
            </a:pPr>
            <a:r>
              <a:rPr lang="en-US" altLang="en-US" sz="1800" dirty="0">
                <a:solidFill>
                  <a:schemeClr val="accent3">
                    <a:lumMod val="10000"/>
                  </a:schemeClr>
                </a:solidFill>
              </a:rPr>
              <a:t>                                                       </a:t>
            </a:r>
            <a:endParaRPr lang="en-IN" altLang="en-US" sz="1800" dirty="0">
              <a:solidFill>
                <a:schemeClr val="accent3">
                  <a:lumMod val="10000"/>
                </a:schemeClr>
              </a:solidFill>
            </a:endParaRPr>
          </a:p>
          <a:p>
            <a:pPr marL="0" indent="0">
              <a:buNone/>
            </a:pPr>
            <a:r>
              <a:rPr lang="en-IN" altLang="en-US" sz="1800" dirty="0">
                <a:solidFill>
                  <a:schemeClr val="accent3">
                    <a:lumMod val="10000"/>
                  </a:schemeClr>
                </a:solidFill>
              </a:rPr>
              <a:t>                                                   Y </a:t>
            </a:r>
          </a:p>
          <a:p>
            <a:pPr marL="0" indent="0">
              <a:buNone/>
            </a:pPr>
            <a:r>
              <a:rPr lang="en-IN" altLang="en-US" sz="1800" dirty="0">
                <a:solidFill>
                  <a:schemeClr val="accent3">
                    <a:lumMod val="10000"/>
                  </a:schemeClr>
                </a:solidFill>
              </a:rPr>
              <a:t>                                            </a:t>
            </a:r>
          </a:p>
          <a:p>
            <a:pPr marL="0" indent="0">
              <a:buNone/>
            </a:pPr>
            <a:r>
              <a:rPr lang="en-IN" altLang="en-US" sz="1800" dirty="0">
                <a:solidFill>
                  <a:schemeClr val="accent3">
                    <a:lumMod val="10000"/>
                  </a:schemeClr>
                </a:solidFill>
              </a:rPr>
              <a:t>                                    N </a:t>
            </a:r>
          </a:p>
        </p:txBody>
      </p:sp>
      <p:cxnSp>
        <p:nvCxnSpPr>
          <p:cNvPr id="5" name="Straight Arrow Connector 4"/>
          <p:cNvCxnSpPr/>
          <p:nvPr/>
        </p:nvCxnSpPr>
        <p:spPr>
          <a:xfrm flipH="1">
            <a:off x="5384800" y="17145"/>
            <a:ext cx="6350" cy="4038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 name="Diamond 5"/>
          <p:cNvSpPr/>
          <p:nvPr/>
        </p:nvSpPr>
        <p:spPr>
          <a:xfrm>
            <a:off x="4700270" y="421005"/>
            <a:ext cx="1374775" cy="897890"/>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 Require</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Test</a:t>
            </a:r>
          </a:p>
        </p:txBody>
      </p:sp>
      <p:cxnSp>
        <p:nvCxnSpPr>
          <p:cNvPr id="7" name="Straight Arrow Connector 6"/>
          <p:cNvCxnSpPr>
            <a:stCxn id="6" idx="2"/>
          </p:cNvCxnSpPr>
          <p:nvPr/>
        </p:nvCxnSpPr>
        <p:spPr>
          <a:xfrm>
            <a:off x="5387975" y="1318895"/>
            <a:ext cx="5715" cy="1657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8" name="Rectangle 7"/>
          <p:cNvSpPr/>
          <p:nvPr/>
        </p:nvSpPr>
        <p:spPr>
          <a:xfrm>
            <a:off x="4347210" y="1484630"/>
            <a:ext cx="2080895" cy="3302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Financial stations</a:t>
            </a:r>
          </a:p>
        </p:txBody>
      </p:sp>
      <p:cxnSp>
        <p:nvCxnSpPr>
          <p:cNvPr id="9" name="Straight Arrow Connector 8"/>
          <p:cNvCxnSpPr>
            <a:stCxn id="8" idx="2"/>
          </p:cNvCxnSpPr>
          <p:nvPr/>
        </p:nvCxnSpPr>
        <p:spPr>
          <a:xfrm>
            <a:off x="5387975" y="1814830"/>
            <a:ext cx="5715" cy="1924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0" name="Rectangle 9"/>
          <p:cNvSpPr/>
          <p:nvPr/>
        </p:nvSpPr>
        <p:spPr>
          <a:xfrm>
            <a:off x="3982085" y="2007235"/>
            <a:ext cx="2970530" cy="30289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Medical test stations</a:t>
            </a:r>
          </a:p>
        </p:txBody>
      </p:sp>
      <p:cxnSp>
        <p:nvCxnSpPr>
          <p:cNvPr id="11" name="Straight Arrow Connector 10"/>
          <p:cNvCxnSpPr/>
          <p:nvPr/>
        </p:nvCxnSpPr>
        <p:spPr>
          <a:xfrm>
            <a:off x="5347970" y="2300605"/>
            <a:ext cx="0" cy="2012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2" name="Diamond 11"/>
          <p:cNvSpPr/>
          <p:nvPr/>
        </p:nvSpPr>
        <p:spPr>
          <a:xfrm>
            <a:off x="4867275" y="2501900"/>
            <a:ext cx="962025" cy="926465"/>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Login</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PID</a:t>
            </a:r>
          </a:p>
        </p:txBody>
      </p:sp>
      <p:cxnSp>
        <p:nvCxnSpPr>
          <p:cNvPr id="13" name="Straight Connector 12"/>
          <p:cNvCxnSpPr>
            <a:stCxn id="12" idx="1"/>
          </p:cNvCxnSpPr>
          <p:nvPr/>
        </p:nvCxnSpPr>
        <p:spPr>
          <a:xfrm flipH="1" flipV="1">
            <a:off x="3432175" y="2951480"/>
            <a:ext cx="1435100" cy="1397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4" name="Straight Connector 13"/>
          <p:cNvCxnSpPr/>
          <p:nvPr/>
        </p:nvCxnSpPr>
        <p:spPr>
          <a:xfrm flipV="1">
            <a:off x="3413760" y="2437765"/>
            <a:ext cx="0" cy="53213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5" name="Straight Arrow Connector 14"/>
          <p:cNvCxnSpPr/>
          <p:nvPr/>
        </p:nvCxnSpPr>
        <p:spPr>
          <a:xfrm>
            <a:off x="3395345" y="2456180"/>
            <a:ext cx="1906905" cy="88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6" name="Straight Arrow Connector 15"/>
          <p:cNvCxnSpPr>
            <a:stCxn id="12" idx="2"/>
          </p:cNvCxnSpPr>
          <p:nvPr/>
        </p:nvCxnSpPr>
        <p:spPr>
          <a:xfrm>
            <a:off x="5348605" y="3428365"/>
            <a:ext cx="8890" cy="2647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7" name="Diamond 16"/>
          <p:cNvSpPr/>
          <p:nvPr/>
        </p:nvSpPr>
        <p:spPr>
          <a:xfrm>
            <a:off x="4563745" y="3693160"/>
            <a:ext cx="1567815" cy="972185"/>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check</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financial</a:t>
            </a:r>
          </a:p>
        </p:txBody>
      </p:sp>
      <p:cxnSp>
        <p:nvCxnSpPr>
          <p:cNvPr id="19" name="Straight Connector 18"/>
          <p:cNvCxnSpPr>
            <a:stCxn id="17" idx="3"/>
          </p:cNvCxnSpPr>
          <p:nvPr/>
        </p:nvCxnSpPr>
        <p:spPr>
          <a:xfrm flipV="1">
            <a:off x="6131560" y="4170045"/>
            <a:ext cx="1380490" cy="952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0" name="Straight Connector 19"/>
          <p:cNvCxnSpPr/>
          <p:nvPr/>
        </p:nvCxnSpPr>
        <p:spPr>
          <a:xfrm flipH="1" flipV="1">
            <a:off x="7512050" y="1282065"/>
            <a:ext cx="8890" cy="291528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1" name="Straight Arrow Connector 20"/>
          <p:cNvCxnSpPr/>
          <p:nvPr/>
        </p:nvCxnSpPr>
        <p:spPr>
          <a:xfrm flipH="1">
            <a:off x="5393690" y="1299845"/>
            <a:ext cx="2164080" cy="190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2" name="Straight Arrow Connector 21"/>
          <p:cNvCxnSpPr>
            <a:stCxn id="17" idx="2"/>
          </p:cNvCxnSpPr>
          <p:nvPr/>
        </p:nvCxnSpPr>
        <p:spPr>
          <a:xfrm>
            <a:off x="5347970" y="4665345"/>
            <a:ext cx="9525" cy="1555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3" name="Rectangle 22"/>
          <p:cNvSpPr/>
          <p:nvPr/>
        </p:nvSpPr>
        <p:spPr>
          <a:xfrm>
            <a:off x="4700270" y="4820920"/>
            <a:ext cx="1431290" cy="30289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Medical tests</a:t>
            </a:r>
          </a:p>
        </p:txBody>
      </p:sp>
      <p:cxnSp>
        <p:nvCxnSpPr>
          <p:cNvPr id="24" name="Straight Arrow Connector 23"/>
          <p:cNvCxnSpPr/>
          <p:nvPr/>
        </p:nvCxnSpPr>
        <p:spPr>
          <a:xfrm>
            <a:off x="5302250" y="5132705"/>
            <a:ext cx="0" cy="1924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5" name="Rectangle 24"/>
          <p:cNvSpPr/>
          <p:nvPr/>
        </p:nvSpPr>
        <p:spPr>
          <a:xfrm>
            <a:off x="4563745" y="5325110"/>
            <a:ext cx="1864995" cy="36703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Database servers</a:t>
            </a:r>
          </a:p>
        </p:txBody>
      </p:sp>
      <p:cxnSp>
        <p:nvCxnSpPr>
          <p:cNvPr id="26" name="Straight Arrow Connector 25"/>
          <p:cNvCxnSpPr/>
          <p:nvPr/>
        </p:nvCxnSpPr>
        <p:spPr>
          <a:xfrm>
            <a:off x="5265420" y="5682615"/>
            <a:ext cx="0" cy="2381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7" name="Oval 26"/>
          <p:cNvSpPr/>
          <p:nvPr/>
        </p:nvSpPr>
        <p:spPr>
          <a:xfrm>
            <a:off x="4871085" y="5957570"/>
            <a:ext cx="788670" cy="47688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End</a:t>
            </a:r>
          </a:p>
        </p:txBody>
      </p:sp>
      <p:cxnSp>
        <p:nvCxnSpPr>
          <p:cNvPr id="28" name="Straight Connector 27"/>
          <p:cNvCxnSpPr>
            <a:stCxn id="6" idx="3"/>
          </p:cNvCxnSpPr>
          <p:nvPr/>
        </p:nvCxnSpPr>
        <p:spPr>
          <a:xfrm flipV="1">
            <a:off x="6075045" y="833120"/>
            <a:ext cx="3921125" cy="3683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30" name="Diamond 29"/>
          <p:cNvSpPr/>
          <p:nvPr/>
        </p:nvSpPr>
        <p:spPr>
          <a:xfrm>
            <a:off x="9356090" y="1814830"/>
            <a:ext cx="1290320" cy="914400"/>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Medicine</a:t>
            </a:r>
          </a:p>
        </p:txBody>
      </p:sp>
      <p:cxnSp>
        <p:nvCxnSpPr>
          <p:cNvPr id="31" name="Straight Arrow Connector 30"/>
          <p:cNvCxnSpPr>
            <a:endCxn id="30" idx="0"/>
          </p:cNvCxnSpPr>
          <p:nvPr/>
        </p:nvCxnSpPr>
        <p:spPr>
          <a:xfrm>
            <a:off x="9996170" y="805815"/>
            <a:ext cx="5080" cy="10090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2" name="Straight Connector 31"/>
          <p:cNvCxnSpPr>
            <a:stCxn id="30" idx="3"/>
          </p:cNvCxnSpPr>
          <p:nvPr/>
        </p:nvCxnSpPr>
        <p:spPr>
          <a:xfrm flipV="1">
            <a:off x="10646410" y="2263775"/>
            <a:ext cx="1028065" cy="825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3" name="Straight Connector 32"/>
          <p:cNvCxnSpPr/>
          <p:nvPr/>
        </p:nvCxnSpPr>
        <p:spPr>
          <a:xfrm flipH="1">
            <a:off x="11582400" y="2263140"/>
            <a:ext cx="55245" cy="362140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4" name="Straight Arrow Connector 33"/>
          <p:cNvCxnSpPr/>
          <p:nvPr/>
        </p:nvCxnSpPr>
        <p:spPr>
          <a:xfrm flipH="1" flipV="1">
            <a:off x="5274945" y="5866130"/>
            <a:ext cx="6325870" cy="184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5" name="Straight Arrow Connector 34"/>
          <p:cNvCxnSpPr>
            <a:stCxn id="30" idx="2"/>
          </p:cNvCxnSpPr>
          <p:nvPr/>
        </p:nvCxnSpPr>
        <p:spPr>
          <a:xfrm flipH="1">
            <a:off x="9996170" y="2729230"/>
            <a:ext cx="5080" cy="4140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6" name="Rectangle 35"/>
          <p:cNvSpPr/>
          <p:nvPr/>
        </p:nvSpPr>
        <p:spPr>
          <a:xfrm>
            <a:off x="9090025" y="3115945"/>
            <a:ext cx="1906270" cy="57721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Phamacy stations</a:t>
            </a:r>
          </a:p>
        </p:txBody>
      </p:sp>
      <p:cxnSp>
        <p:nvCxnSpPr>
          <p:cNvPr id="37" name="Straight Connector 36"/>
          <p:cNvCxnSpPr>
            <a:stCxn id="36" idx="2"/>
          </p:cNvCxnSpPr>
          <p:nvPr/>
        </p:nvCxnSpPr>
        <p:spPr>
          <a:xfrm flipH="1">
            <a:off x="9996170" y="3693160"/>
            <a:ext cx="46990" cy="211772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9" name="Straight Arrow Connector 38"/>
          <p:cNvCxnSpPr/>
          <p:nvPr/>
        </p:nvCxnSpPr>
        <p:spPr>
          <a:xfrm flipH="1" flipV="1">
            <a:off x="5256530" y="5765165"/>
            <a:ext cx="4749165" cy="368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0" name="Straight Connector 39"/>
          <p:cNvCxnSpPr>
            <a:stCxn id="23" idx="1"/>
          </p:cNvCxnSpPr>
          <p:nvPr/>
        </p:nvCxnSpPr>
        <p:spPr>
          <a:xfrm flipH="1" flipV="1">
            <a:off x="2221865" y="4921885"/>
            <a:ext cx="2478405" cy="508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1" name="Straight Connector 40"/>
          <p:cNvCxnSpPr/>
          <p:nvPr/>
        </p:nvCxnSpPr>
        <p:spPr>
          <a:xfrm flipV="1">
            <a:off x="2221865" y="67945"/>
            <a:ext cx="73660" cy="49047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2" name="Straight Arrow Connector 41"/>
          <p:cNvCxnSpPr>
            <a:stCxn id="43" idx="3"/>
            <a:endCxn id="25" idx="1"/>
          </p:cNvCxnSpPr>
          <p:nvPr/>
        </p:nvCxnSpPr>
        <p:spPr>
          <a:xfrm>
            <a:off x="3816985" y="5492115"/>
            <a:ext cx="746760" cy="165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43" name="Diamond 42"/>
          <p:cNvSpPr/>
          <p:nvPr/>
        </p:nvSpPr>
        <p:spPr>
          <a:xfrm>
            <a:off x="2597785" y="4972050"/>
            <a:ext cx="1219200" cy="1039495"/>
          </a:xfrm>
          <a:prstGeom prst="diamon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insert</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login</a:t>
            </a:r>
          </a:p>
        </p:txBody>
      </p:sp>
      <p:cxnSp>
        <p:nvCxnSpPr>
          <p:cNvPr id="45" name="Straight Connector 44"/>
          <p:cNvCxnSpPr/>
          <p:nvPr/>
        </p:nvCxnSpPr>
        <p:spPr>
          <a:xfrm>
            <a:off x="4724400" y="5692775"/>
            <a:ext cx="18415" cy="7239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6" name="Straight Connector 45"/>
          <p:cNvCxnSpPr/>
          <p:nvPr/>
        </p:nvCxnSpPr>
        <p:spPr>
          <a:xfrm flipH="1" flipV="1">
            <a:off x="1323340" y="6406515"/>
            <a:ext cx="3336925" cy="2794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8" name="Straight Arrow Connector 47"/>
          <p:cNvCxnSpPr>
            <a:endCxn id="43" idx="1"/>
          </p:cNvCxnSpPr>
          <p:nvPr/>
        </p:nvCxnSpPr>
        <p:spPr>
          <a:xfrm>
            <a:off x="2011045" y="5473700"/>
            <a:ext cx="586740" cy="184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49" name="Rectangle 48"/>
          <p:cNvSpPr/>
          <p:nvPr/>
        </p:nvSpPr>
        <p:spPr>
          <a:xfrm>
            <a:off x="819150" y="5132070"/>
            <a:ext cx="1200785" cy="92583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patients</a:t>
            </a: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 Hospitals</a:t>
            </a: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accent3">
                    <a:lumMod val="10000"/>
                  </a:schemeClr>
                </a:solidFill>
                <a:effectLst/>
                <a:latin typeface="Arial" panose="020B0604020202020204" pitchFamily="34" charset="0"/>
                <a:ea typeface="SimSun" panose="02010600030101010101" pitchFamily="2" charset="-122"/>
              </a:rPr>
              <a:t>and others</a:t>
            </a:r>
          </a:p>
        </p:txBody>
      </p:sp>
      <p:cxnSp>
        <p:nvCxnSpPr>
          <p:cNvPr id="50" name="Straight Arrow Connector 49"/>
          <p:cNvCxnSpPr/>
          <p:nvPr/>
        </p:nvCxnSpPr>
        <p:spPr>
          <a:xfrm flipH="1" flipV="1">
            <a:off x="1323340" y="6068060"/>
            <a:ext cx="18415" cy="3213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1" name="Straight Connector 50"/>
          <p:cNvCxnSpPr>
            <a:stCxn id="43" idx="2"/>
          </p:cNvCxnSpPr>
          <p:nvPr/>
        </p:nvCxnSpPr>
        <p:spPr>
          <a:xfrm flipH="1">
            <a:off x="3202940" y="6011545"/>
            <a:ext cx="4445" cy="32639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52" name="Straight Connector 51"/>
          <p:cNvCxnSpPr/>
          <p:nvPr/>
        </p:nvCxnSpPr>
        <p:spPr>
          <a:xfrm flipH="1" flipV="1">
            <a:off x="2331720" y="6242685"/>
            <a:ext cx="889000" cy="2730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53" name="Straight Arrow Connector 52"/>
          <p:cNvCxnSpPr/>
          <p:nvPr/>
        </p:nvCxnSpPr>
        <p:spPr>
          <a:xfrm flipV="1">
            <a:off x="2350135" y="5527675"/>
            <a:ext cx="18415" cy="7423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5" name="Rectangle 54"/>
          <p:cNvSpPr/>
          <p:nvPr/>
        </p:nvSpPr>
        <p:spPr>
          <a:xfrm>
            <a:off x="4642880" y="161499"/>
            <a:ext cx="293670" cy="369332"/>
          </a:xfrm>
          <a:prstGeom prst="rect">
            <a:avLst/>
          </a:prstGeom>
        </p:spPr>
        <p:txBody>
          <a:bodyPr wrap="non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Hardware and Software components required</a:t>
            </a:r>
          </a:p>
        </p:txBody>
      </p:sp>
      <p:sp>
        <p:nvSpPr>
          <p:cNvPr id="3" name="Content Placeholder 2"/>
          <p:cNvSpPr>
            <a:spLocks noGrp="1"/>
          </p:cNvSpPr>
          <p:nvPr>
            <p:ph idx="1"/>
          </p:nvPr>
        </p:nvSpPr>
        <p:spPr/>
        <p:txBody>
          <a:bodyPr/>
          <a:lstStyle/>
          <a:p>
            <a:pPr marL="0" inden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Minimum Hardware Requirements:</a:t>
            </a:r>
          </a:p>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Processor: intel(R) Pentiumn(R)CPU B96ob@2.20GHz</a:t>
            </a:r>
          </a:p>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System  Type:64-bit  operating system</a:t>
            </a:r>
          </a:p>
          <a:p>
            <a:pPr marL="0" inden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Minimum Software Requirements:</a:t>
            </a:r>
          </a:p>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Ubuntu</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mtClean="0"/>
              <a:t>                              Results</a:t>
            </a:r>
            <a:endParaRPr lang="en-IN" altLang="en-US"/>
          </a:p>
        </p:txBody>
      </p:sp>
      <p:sp>
        <p:nvSpPr>
          <p:cNvPr id="3" name="Content Placeholder 2"/>
          <p:cNvSpPr>
            <a:spLocks noGrp="1"/>
          </p:cNvSpPr>
          <p:nvPr>
            <p:ph sz="half" idx="1"/>
          </p:nvPr>
        </p:nvSpPr>
        <p:spPr/>
        <p:txBody>
          <a:bodyPr/>
          <a:lstStyle/>
          <a:p>
            <a:r>
              <a:rPr lang="en-IN" altLang="en-US" smtClean="0"/>
              <a:t>This system is very simple in design and to implement. This systemrequires very low system resources.</a:t>
            </a:r>
          </a:p>
          <a:p>
            <a:r>
              <a:rPr lang="en-IN" altLang="en-US" smtClean="0"/>
              <a:t>security of data</a:t>
            </a:r>
          </a:p>
          <a:p>
            <a:r>
              <a:rPr lang="en-IN" altLang="en-US" smtClean="0"/>
              <a:t>minimize manual data entry</a:t>
            </a:r>
          </a:p>
          <a:p>
            <a:r>
              <a:rPr lang="en-IN" altLang="en-US" smtClean="0"/>
              <a:t>user friendly and interactive</a:t>
            </a:r>
          </a:p>
          <a:p>
            <a:r>
              <a:rPr lang="en-IN" altLang="en-US" smtClean="0"/>
              <a:t>minimum time required</a:t>
            </a:r>
          </a:p>
          <a:p>
            <a:r>
              <a:rPr lang="en-IN" altLang="en-US" smtClean="0"/>
              <a:t>security of data....</a:t>
            </a:r>
            <a:endParaRPr lang="en-IN" altLang="en-US" dirty="0"/>
          </a:p>
        </p:txBody>
      </p:sp>
      <p:pic>
        <p:nvPicPr>
          <p:cNvPr id="4" name="Content Placeholder 3"/>
          <p:cNvPicPr>
            <a:picLocks noGrp="1" noChangeAspect="1"/>
          </p:cNvPicPr>
          <p:nvPr>
            <p:ph sz="half" idx="2"/>
          </p:nvPr>
        </p:nvPicPr>
        <p:blipFill>
          <a:blip r:embed="rId3"/>
          <a:stretch>
            <a:fillRect/>
          </a:stretch>
        </p:blipFill>
        <p:spPr>
          <a:xfrm>
            <a:off x="6603801" y="2529566"/>
            <a:ext cx="4572397" cy="266723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0" y="274638"/>
            <a:ext cx="10972800" cy="1969798"/>
          </a:xfrm>
        </p:spPr>
        <p:txBody>
          <a:bodyPr/>
          <a:lstStyle/>
          <a:p>
            <a:r>
              <a:rPr lang="en-US" dirty="0" smtClean="0">
                <a:solidFill>
                  <a:schemeClr val="tx2"/>
                </a:solidFill>
                <a:latin typeface="Verdana" pitchFamily="34" charset="0"/>
                <a:ea typeface="Verdana" pitchFamily="34" charset="0"/>
                <a:cs typeface="Verdana" pitchFamily="34" charset="0"/>
              </a:rPr>
              <a:t>                       Patient details</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Entering                           </a:t>
            </a:r>
            <a:endParaRPr lang="en-US" dirty="0">
              <a:solidFill>
                <a:schemeClr val="tx2"/>
              </a:solidFill>
              <a:latin typeface="Verdana" pitchFamily="34" charset="0"/>
              <a:ea typeface="Verdana" pitchFamily="34" charset="0"/>
              <a:cs typeface="Verdana" pitchFamily="34" charset="0"/>
            </a:endParaRPr>
          </a:p>
        </p:txBody>
      </p:sp>
      <p:sp>
        <p:nvSpPr>
          <p:cNvPr id="6" name="Content Placeholder 5"/>
          <p:cNvSpPr>
            <a:spLocks noGrp="1"/>
          </p:cNvSpPr>
          <p:nvPr>
            <p:ph sz="half" idx="2"/>
          </p:nvPr>
        </p:nvSpPr>
        <p:spPr/>
        <p:txBody>
          <a:bodyPr/>
          <a:lstStyle/>
          <a:p>
            <a:endParaRPr lang="en-US" dirty="0"/>
          </a:p>
        </p:txBody>
      </p:sp>
      <p:pic>
        <p:nvPicPr>
          <p:cNvPr id="1027" name="Picture 3" descr="C:\Users\Mounika\Downloads\IMG-20181012-WA0005.jpg"/>
          <p:cNvPicPr>
            <a:picLocks noGrp="1" noChangeAspect="1" noChangeArrowheads="1"/>
          </p:cNvPicPr>
          <p:nvPr>
            <p:ph sz="half" idx="1"/>
          </p:nvPr>
        </p:nvPicPr>
        <p:blipFill>
          <a:blip r:embed="rId2"/>
          <a:srcRect/>
          <a:stretch>
            <a:fillRect/>
          </a:stretch>
        </p:blipFill>
        <p:spPr bwMode="auto">
          <a:xfrm>
            <a:off x="2048879" y="2286000"/>
            <a:ext cx="8373780" cy="3840163"/>
          </a:xfrm>
          <a:prstGeom prst="rect">
            <a:avLst/>
          </a:prstGeom>
          <a:noFill/>
        </p:spPr>
      </p:pic>
      <p:sp>
        <p:nvSpPr>
          <p:cNvPr id="9" name="Rectangle 8"/>
          <p:cNvSpPr/>
          <p:nvPr/>
        </p:nvSpPr>
        <p:spPr>
          <a:xfrm>
            <a:off x="4376055" y="6314106"/>
            <a:ext cx="4820195" cy="369332"/>
          </a:xfrm>
          <a:prstGeom prst="rect">
            <a:avLst/>
          </a:prstGeom>
        </p:spPr>
        <p:txBody>
          <a:bodyPr wrap="squar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FIG 1.5: ENTERING PATIENT DETAILS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858962"/>
          </a:xfrm>
        </p:spPr>
        <p:txBody>
          <a:bodyPr/>
          <a:lstStyle/>
          <a:p>
            <a:r>
              <a:rPr lang="en-US" dirty="0" smtClean="0">
                <a:solidFill>
                  <a:schemeClr val="tx2"/>
                </a:solidFill>
                <a:latin typeface="Verdana" pitchFamily="34" charset="0"/>
                <a:ea typeface="Verdana" pitchFamily="34" charset="0"/>
                <a:cs typeface="Verdana" pitchFamily="34" charset="0"/>
              </a:rPr>
              <a:t>                    patient details</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Display</a:t>
            </a:r>
            <a:endParaRPr lang="en-US" dirty="0">
              <a:solidFill>
                <a:schemeClr val="tx2"/>
              </a:solidFill>
              <a:latin typeface="Verdana" pitchFamily="34" charset="0"/>
              <a:ea typeface="Verdana" pitchFamily="34" charset="0"/>
              <a:cs typeface="Verdana" pitchFamily="34" charset="0"/>
            </a:endParaRPr>
          </a:p>
        </p:txBody>
      </p:sp>
      <p:sp>
        <p:nvSpPr>
          <p:cNvPr id="4" name="Content Placeholder 3"/>
          <p:cNvSpPr>
            <a:spLocks noGrp="1"/>
          </p:cNvSpPr>
          <p:nvPr>
            <p:ph sz="half" idx="2"/>
          </p:nvPr>
        </p:nvSpPr>
        <p:spPr>
          <a:xfrm>
            <a:off x="6197600" y="2854036"/>
            <a:ext cx="5384800" cy="3272127"/>
          </a:xfrm>
        </p:spPr>
        <p:txBody>
          <a:bodyPr/>
          <a:lstStyle/>
          <a:p>
            <a:endParaRPr lang="en-US" dirty="0"/>
          </a:p>
        </p:txBody>
      </p:sp>
      <p:pic>
        <p:nvPicPr>
          <p:cNvPr id="2050" name="Picture 2" descr="C:\Users\Mounika\Downloads\IMG-20181012-WA0002 (1).jpg"/>
          <p:cNvPicPr>
            <a:picLocks noGrp="1" noChangeAspect="1" noChangeArrowheads="1"/>
          </p:cNvPicPr>
          <p:nvPr>
            <p:ph sz="half" idx="1"/>
          </p:nvPr>
        </p:nvPicPr>
        <p:blipFill>
          <a:blip r:embed="rId2"/>
          <a:srcRect/>
          <a:stretch>
            <a:fillRect/>
          </a:stretch>
        </p:blipFill>
        <p:spPr bwMode="auto">
          <a:xfrm>
            <a:off x="2194560" y="2300288"/>
            <a:ext cx="7458891" cy="3825875"/>
          </a:xfrm>
          <a:prstGeom prst="rect">
            <a:avLst/>
          </a:prstGeom>
          <a:noFill/>
        </p:spPr>
      </p:pic>
      <p:sp>
        <p:nvSpPr>
          <p:cNvPr id="5" name="Rectangle 4"/>
          <p:cNvSpPr/>
          <p:nvPr/>
        </p:nvSpPr>
        <p:spPr>
          <a:xfrm>
            <a:off x="4275301" y="6314105"/>
            <a:ext cx="3773790" cy="369332"/>
          </a:xfrm>
          <a:prstGeom prst="rect">
            <a:avLst/>
          </a:prstGeom>
        </p:spPr>
        <p:txBody>
          <a:bodyPr wrap="non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FIG 1.6:DISPLAY PATIENT </a:t>
            </a:r>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DETAILS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664998"/>
          </a:xfrm>
        </p:spPr>
        <p:txBody>
          <a:bodyPr/>
          <a:lstStyle/>
          <a:p>
            <a:r>
              <a:rPr lang="en-US" dirty="0" smtClean="0">
                <a:solidFill>
                  <a:schemeClr val="tx2"/>
                </a:solidFill>
                <a:latin typeface="Verdana" pitchFamily="34" charset="0"/>
                <a:ea typeface="Verdana" pitchFamily="34" charset="0"/>
                <a:cs typeface="Verdana" pitchFamily="34" charset="0"/>
              </a:rPr>
              <a:t>                    Doctors details</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Entering				</a:t>
            </a:r>
            <a:endParaRPr lang="en-US" dirty="0">
              <a:solidFill>
                <a:schemeClr val="tx2"/>
              </a:solidFill>
              <a:latin typeface="Verdana" pitchFamily="34" charset="0"/>
              <a:ea typeface="Verdana" pitchFamily="34" charset="0"/>
              <a:cs typeface="Verdana" pitchFamily="34" charset="0"/>
            </a:endParaRPr>
          </a:p>
        </p:txBody>
      </p:sp>
      <p:sp>
        <p:nvSpPr>
          <p:cNvPr id="4" name="Content Placeholder 3"/>
          <p:cNvSpPr>
            <a:spLocks noGrp="1"/>
          </p:cNvSpPr>
          <p:nvPr>
            <p:ph sz="half" idx="2"/>
          </p:nvPr>
        </p:nvSpPr>
        <p:spPr>
          <a:xfrm>
            <a:off x="6197600" y="2008909"/>
            <a:ext cx="5384800" cy="4117254"/>
          </a:xfrm>
        </p:spPr>
        <p:txBody>
          <a:bodyPr/>
          <a:lstStyle/>
          <a:p>
            <a:endParaRPr lang="en-US" dirty="0"/>
          </a:p>
        </p:txBody>
      </p:sp>
      <p:pic>
        <p:nvPicPr>
          <p:cNvPr id="3074" name="Picture 2" descr="C:\Users\Mounika\Downloads\IMG-20181012-WA0003 (1).jpg"/>
          <p:cNvPicPr>
            <a:picLocks noGrp="1" noChangeAspect="1" noChangeArrowheads="1"/>
          </p:cNvPicPr>
          <p:nvPr>
            <p:ph sz="half" idx="1"/>
          </p:nvPr>
        </p:nvPicPr>
        <p:blipFill>
          <a:blip r:embed="rId2"/>
          <a:srcRect/>
          <a:stretch>
            <a:fillRect/>
          </a:stretch>
        </p:blipFill>
        <p:spPr bwMode="auto">
          <a:xfrm>
            <a:off x="2410378" y="2091101"/>
            <a:ext cx="7423496" cy="4048125"/>
          </a:xfrm>
          <a:prstGeom prst="rect">
            <a:avLst/>
          </a:prstGeom>
          <a:noFill/>
        </p:spPr>
      </p:pic>
      <p:sp>
        <p:nvSpPr>
          <p:cNvPr id="5" name="Rectangle 4"/>
          <p:cNvSpPr/>
          <p:nvPr/>
        </p:nvSpPr>
        <p:spPr>
          <a:xfrm>
            <a:off x="4353678" y="6235728"/>
            <a:ext cx="3906839" cy="369332"/>
          </a:xfrm>
          <a:prstGeom prst="rect">
            <a:avLst/>
          </a:prstGeom>
        </p:spPr>
        <p:txBody>
          <a:bodyPr wrap="non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FIG 1.7:ENTERING DOCTER </a:t>
            </a:r>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DETAILS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872817"/>
          </a:xfrm>
        </p:spPr>
        <p:txBody>
          <a:bodyPr/>
          <a:lstStyle/>
          <a:p>
            <a:r>
              <a:rPr lang="en-US" dirty="0" smtClean="0">
                <a:latin typeface="Verdana" pitchFamily="34" charset="0"/>
                <a:ea typeface="Verdana" pitchFamily="34" charset="0"/>
                <a:cs typeface="Verdana" pitchFamily="34" charset="0"/>
              </a:rPr>
              <a:t>			</a:t>
            </a:r>
            <a:r>
              <a:rPr lang="en-US" dirty="0" smtClean="0">
                <a:solidFill>
                  <a:schemeClr val="tx2"/>
                </a:solidFill>
                <a:latin typeface="Verdana" pitchFamily="34" charset="0"/>
                <a:ea typeface="Verdana" pitchFamily="34" charset="0"/>
                <a:cs typeface="Verdana" pitchFamily="34" charset="0"/>
              </a:rPr>
              <a:t>Doctors details</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a:r>
            <a:br>
              <a:rPr lang="en-US" dirty="0" smtClean="0">
                <a:solidFill>
                  <a:schemeClr val="tx2"/>
                </a:solidFill>
                <a:latin typeface="Verdana" pitchFamily="34" charset="0"/>
                <a:ea typeface="Verdana" pitchFamily="34" charset="0"/>
                <a:cs typeface="Verdana" pitchFamily="34" charset="0"/>
              </a:rPr>
            </a:br>
            <a:r>
              <a:rPr lang="en-US" dirty="0" smtClean="0">
                <a:solidFill>
                  <a:schemeClr val="tx2"/>
                </a:solidFill>
                <a:latin typeface="Verdana" pitchFamily="34" charset="0"/>
                <a:ea typeface="Verdana" pitchFamily="34" charset="0"/>
                <a:cs typeface="Verdana" pitchFamily="34" charset="0"/>
              </a:rPr>
              <a:t>   Display</a:t>
            </a:r>
            <a:endParaRPr lang="en-US" dirty="0">
              <a:latin typeface="Verdana" pitchFamily="34" charset="0"/>
              <a:ea typeface="Verdana" pitchFamily="34" charset="0"/>
              <a:cs typeface="Verdana" pitchFamily="34" charset="0"/>
            </a:endParaRPr>
          </a:p>
        </p:txBody>
      </p:sp>
      <p:sp>
        <p:nvSpPr>
          <p:cNvPr id="4" name="Content Placeholder 3"/>
          <p:cNvSpPr>
            <a:spLocks noGrp="1"/>
          </p:cNvSpPr>
          <p:nvPr>
            <p:ph sz="half" idx="2"/>
          </p:nvPr>
        </p:nvSpPr>
        <p:spPr/>
        <p:txBody>
          <a:bodyPr/>
          <a:lstStyle/>
          <a:p>
            <a:endParaRPr lang="en-US"/>
          </a:p>
        </p:txBody>
      </p:sp>
      <p:pic>
        <p:nvPicPr>
          <p:cNvPr id="4098" name="Picture 2" descr="C:\Users\Mounika\Downloads\IMG-20181012-WA0001.jpg"/>
          <p:cNvPicPr>
            <a:picLocks noGrp="1" noChangeAspect="1" noChangeArrowheads="1"/>
          </p:cNvPicPr>
          <p:nvPr>
            <p:ph sz="half" idx="1"/>
          </p:nvPr>
        </p:nvPicPr>
        <p:blipFill>
          <a:blip r:embed="rId2"/>
          <a:srcRect/>
          <a:stretch>
            <a:fillRect/>
          </a:stretch>
        </p:blipFill>
        <p:spPr bwMode="auto">
          <a:xfrm>
            <a:off x="1920239" y="2411413"/>
            <a:ext cx="8151223" cy="3714750"/>
          </a:xfrm>
          <a:prstGeom prst="rect">
            <a:avLst/>
          </a:prstGeom>
          <a:noFill/>
        </p:spPr>
      </p:pic>
      <p:sp>
        <p:nvSpPr>
          <p:cNvPr id="5" name="Rectangle 4"/>
          <p:cNvSpPr/>
          <p:nvPr/>
        </p:nvSpPr>
        <p:spPr>
          <a:xfrm>
            <a:off x="4144673" y="6222666"/>
            <a:ext cx="3773790" cy="369332"/>
          </a:xfrm>
          <a:prstGeom prst="rect">
            <a:avLst/>
          </a:prstGeom>
        </p:spPr>
        <p:txBody>
          <a:bodyPr wrap="non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FIG 1.8:DISPLAY PATIENT </a:t>
            </a:r>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DETAILS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Verdana" pitchFamily="34" charset="0"/>
                <a:ea typeface="Verdana" pitchFamily="34" charset="0"/>
                <a:cs typeface="Verdana" pitchFamily="34" charset="0"/>
              </a:rPr>
              <a:t>			       	Exit</a:t>
            </a:r>
            <a:endParaRPr lang="en-US" dirty="0">
              <a:solidFill>
                <a:schemeClr val="tx2"/>
              </a:solidFill>
              <a:latin typeface="Verdana" pitchFamily="34" charset="0"/>
              <a:ea typeface="Verdana" pitchFamily="34" charset="0"/>
              <a:cs typeface="Verdana" pitchFamily="34" charset="0"/>
            </a:endParaRPr>
          </a:p>
        </p:txBody>
      </p:sp>
      <p:sp>
        <p:nvSpPr>
          <p:cNvPr id="4" name="Content Placeholder 3"/>
          <p:cNvSpPr>
            <a:spLocks noGrp="1"/>
          </p:cNvSpPr>
          <p:nvPr>
            <p:ph sz="half" idx="2"/>
          </p:nvPr>
        </p:nvSpPr>
        <p:spPr/>
        <p:txBody>
          <a:bodyPr/>
          <a:lstStyle/>
          <a:p>
            <a:endParaRPr lang="en-US"/>
          </a:p>
        </p:txBody>
      </p:sp>
      <p:pic>
        <p:nvPicPr>
          <p:cNvPr id="5122" name="Picture 2" descr="C:\Users\Mounika\Downloads\IMG-20181012-WA0004.jpg"/>
          <p:cNvPicPr>
            <a:picLocks noGrp="1" noChangeAspect="1" noChangeArrowheads="1"/>
          </p:cNvPicPr>
          <p:nvPr>
            <p:ph sz="half" idx="1"/>
          </p:nvPr>
        </p:nvPicPr>
        <p:blipFill>
          <a:blip r:embed="rId2"/>
          <a:srcRect/>
          <a:stretch>
            <a:fillRect/>
          </a:stretch>
        </p:blipFill>
        <p:spPr bwMode="auto">
          <a:xfrm>
            <a:off x="1851429" y="1600200"/>
            <a:ext cx="7990666" cy="4525963"/>
          </a:xfrm>
          <a:prstGeom prst="rect">
            <a:avLst/>
          </a:prstGeom>
          <a:noFill/>
        </p:spPr>
      </p:pic>
      <p:sp>
        <p:nvSpPr>
          <p:cNvPr id="5" name="Rectangle 4"/>
          <p:cNvSpPr/>
          <p:nvPr/>
        </p:nvSpPr>
        <p:spPr>
          <a:xfrm>
            <a:off x="4362994" y="6248792"/>
            <a:ext cx="2495613" cy="369332"/>
          </a:xfrm>
          <a:prstGeom prst="rect">
            <a:avLst/>
          </a:prstGeom>
        </p:spPr>
        <p:txBody>
          <a:bodyPr wrap="square">
            <a:spAutoFit/>
          </a:bodyPr>
          <a:lstStyle/>
          <a:p>
            <a:r>
              <a:rPr lang="en-IN" altLang="en-US" dirty="0"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FIG1.9:EXIT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References</a:t>
            </a:r>
          </a:p>
        </p:txBody>
      </p:sp>
      <p:sp>
        <p:nvSpPr>
          <p:cNvPr id="3" name="Content Placeholder 2"/>
          <p:cNvSpPr>
            <a:spLocks noGrp="1"/>
          </p:cNvSpPr>
          <p:nvPr>
            <p:ph idx="1"/>
          </p:nvPr>
        </p:nvSpPr>
        <p:spPr/>
        <p:txBody>
          <a:bodyPr>
            <a:scene3d>
              <a:camera prst="orthographicFront"/>
              <a:lightRig rig="threePt" dir="t"/>
            </a:scene3d>
          </a:bodyPr>
          <a:lstStyle/>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Richard </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Petersen,linux</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The Complete Reference, Tata McGraw-</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Hill,Sixth</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Edition,2007.</a:t>
            </a:r>
          </a:p>
          <a:p>
            <a:pPr>
              <a:buFont typeface="Wingdings" panose="05000000000000000000" charset="0"/>
              <a:buChar char="Ø"/>
            </a:pP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E.Balagurusamy,”programming</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in </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c”,seventh</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edition, Mc </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Graw</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Hill Education(</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india</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Pvt,Ltd,New</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Delhi,2014.</a:t>
            </a: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abstract”</a:t>
            </a:r>
            <a:r>
              <a:rPr lang="en-US" dirty="0" smtClean="0">
                <a:sym typeface="+mn-ea"/>
                <a:hlinkClick r:id="rId2"/>
              </a:rPr>
              <a:t>https://www.google.co.in/search?q=mini+project+on+hospital+management&amp;oq=mini+project+on+hospital+management&amp;aqs=chrome..69i57.18450j0j7&amp;sourceid=</a:t>
            </a:r>
            <a:r>
              <a:rPr lang="en-US" dirty="0" err="1" smtClean="0">
                <a:sym typeface="+mn-ea"/>
                <a:hlinkClick r:id="rId2"/>
              </a:rPr>
              <a:t>chrome&amp;ie</a:t>
            </a:r>
            <a:r>
              <a:rPr lang="en-US" dirty="0" smtClean="0">
                <a:sym typeface="+mn-ea"/>
                <a:hlinkClick r:id="rId2"/>
              </a:rPr>
              <a:t>=UTF-8</a:t>
            </a:r>
            <a:r>
              <a:rPr lang="en-IN" altLang="en-US" dirty="0" smtClean="0">
                <a:sym typeface="+mn-ea"/>
                <a:hlinkClick r:id="rId2"/>
              </a:rPr>
              <a:t>”</a:t>
            </a:r>
            <a:r>
              <a:rPr lang="en-IN" altLang="en-US" dirty="0" smtClean="0">
                <a:sym typeface="+mn-ea"/>
              </a:rPr>
              <a:t> drafted on 05-10-2018 at 12:00 am.</a:t>
            </a:r>
            <a:endParaRPr lang="en-US" dirty="0" smtClean="0"/>
          </a:p>
          <a:p>
            <a:pPr>
              <a:buNone/>
            </a:pPr>
            <a:endParaRPr lang="en-US" dirty="0" smtClean="0"/>
          </a:p>
          <a:p>
            <a:pPr>
              <a:buFont typeface="Wingdings" panose="05000000000000000000" charset="0"/>
              <a:buChar char="Ø"/>
            </a:pPr>
            <a:endParaRPr lang="en-IN" altLang="en-US" dirty="0" smtClean="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a:p>
            <a:pPr>
              <a:buFont typeface="Wingdings" panose="05000000000000000000" charset="0"/>
              <a:buChar char="Ø"/>
            </a:pP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Verdana" panose="020B0604030504040204" charset="0"/>
                <a:cs typeface="Verdana" panose="020B0604030504040204" charset="0"/>
              </a:rPr>
              <a:t>Table of content</a:t>
            </a:r>
          </a:p>
        </p:txBody>
      </p:sp>
      <p:sp>
        <p:nvSpPr>
          <p:cNvPr id="3" name="Content Placeholder 2"/>
          <p:cNvSpPr>
            <a:spLocks noGrp="1"/>
          </p:cNvSpPr>
          <p:nvPr>
            <p:ph idx="1"/>
          </p:nvPr>
        </p:nvSpPr>
        <p:spPr>
          <a:xfrm>
            <a:off x="609600" y="1203325"/>
            <a:ext cx="10972800" cy="5887720"/>
          </a:xfrm>
        </p:spPr>
        <p:txBody>
          <a:bodyPr/>
          <a:lstStyle/>
          <a:p>
            <a:pPr marL="0" indent="0">
              <a:buNone/>
            </a:pPr>
            <a:r>
              <a:rPr lang="en-IN" altLang="en-US" sz="2800" dirty="0" err="1" smtClean="0">
                <a:latin typeface="Verdana" panose="020B0604030504040204" charset="0"/>
                <a:cs typeface="Verdana" panose="020B0604030504040204" charset="0"/>
              </a:rPr>
              <a:t>S.N</a:t>
            </a:r>
            <a:r>
              <a:rPr lang="en-IN" altLang="en-US" sz="3600" dirty="0" err="1" smtClean="0">
                <a:latin typeface="Verdana" panose="020B0604030504040204" charset="0"/>
                <a:cs typeface="Verdana" panose="020B0604030504040204" charset="0"/>
              </a:rPr>
              <a:t>o</a:t>
            </a:r>
            <a:r>
              <a:rPr lang="en-IN" altLang="en-US" sz="2800" dirty="0" smtClean="0">
                <a:latin typeface="Verdana" panose="020B0604030504040204" charset="0"/>
                <a:cs typeface="Verdana" panose="020B0604030504040204" charset="0"/>
              </a:rPr>
              <a:t>	</a:t>
            </a:r>
            <a:r>
              <a:rPr lang="en-IN" altLang="en-US" sz="2800" dirty="0">
                <a:latin typeface="Verdana" panose="020B0604030504040204" charset="0"/>
                <a:cs typeface="Verdana" panose="020B0604030504040204" charset="0"/>
              </a:rPr>
              <a:t>	CONTENT	</a:t>
            </a:r>
            <a:r>
              <a:rPr lang="en-IN" altLang="en-US" dirty="0" smtClean="0">
                <a:latin typeface="PMingLiU-ExtB" panose="02020500000000000000" charset="-120"/>
                <a:ea typeface="PMingLiU-ExtB" panose="02020500000000000000" charset="-120"/>
                <a:cs typeface="Verdana" panose="020B0604030504040204" charset="0"/>
              </a:rPr>
              <a:t> </a:t>
            </a:r>
            <a:r>
              <a:rPr lang="en-IN" altLang="en-US" dirty="0">
                <a:latin typeface="PMingLiU-ExtB" panose="02020500000000000000" charset="-120"/>
                <a:ea typeface="PMingLiU-ExtB" panose="02020500000000000000" charset="-120"/>
                <a:cs typeface="Verdana" panose="020B0604030504040204" charset="0"/>
              </a:rPr>
              <a:t>			 </a:t>
            </a:r>
            <a:r>
              <a:rPr lang="en-IN" altLang="en-US" dirty="0" smtClean="0">
                <a:latin typeface="PMingLiU-ExtB" panose="02020500000000000000" charset="-120"/>
                <a:ea typeface="PMingLiU-ExtB" panose="02020500000000000000" charset="-120"/>
                <a:cs typeface="Verdana" panose="020B0604030504040204" charset="0"/>
              </a:rPr>
              <a:t>                      </a:t>
            </a:r>
            <a:r>
              <a:rPr lang="en-IN" altLang="en-US" dirty="0" smtClean="0">
                <a:latin typeface="Verdana" pitchFamily="34" charset="0"/>
                <a:ea typeface="Verdana" pitchFamily="34" charset="0"/>
                <a:cs typeface="Verdana" pitchFamily="34" charset="0"/>
              </a:rPr>
              <a:t>PAGE.NO</a:t>
            </a:r>
            <a:r>
              <a:rPr lang="en-IN" altLang="en-US" dirty="0" smtClean="0">
                <a:latin typeface="PMingLiU-ExtB" panose="02020500000000000000" charset="-120"/>
                <a:ea typeface="PMingLiU-ExtB" panose="02020500000000000000" charset="-120"/>
                <a:cs typeface="Verdana" panose="020B0604030504040204" charset="0"/>
              </a:rPr>
              <a:t>             </a:t>
            </a:r>
            <a:r>
              <a:rPr lang="en-IN" altLang="en-US" smtClean="0">
                <a:latin typeface="PMingLiU-ExtB" panose="02020500000000000000" charset="-120"/>
                <a:ea typeface="PMingLiU-ExtB" panose="02020500000000000000" charset="-120"/>
                <a:cs typeface="Verdana" panose="020B0604030504040204" charset="0"/>
              </a:rPr>
              <a:t>1               Abstract                                                         1</a:t>
            </a:r>
            <a:endParaRPr lang="en-IN" altLang="en-US" dirty="0">
              <a:latin typeface="PMingLiU-ExtB" panose="02020500000000000000" charset="-120"/>
              <a:ea typeface="PMingLiU-ExtB" panose="02020500000000000000" charset="-120"/>
              <a:cs typeface="Verdana" panose="020B0604030504040204" charset="0"/>
            </a:endParaRPr>
          </a:p>
          <a:p>
            <a:pPr marL="0" indent="0">
              <a:buNone/>
            </a:pPr>
            <a:r>
              <a:rPr lang="en-IN" altLang="en-US" dirty="0">
                <a:latin typeface="PMingLiU-ExtB" panose="02020500000000000000" charset="-120"/>
                <a:ea typeface="PMingLiU-ExtB" panose="02020500000000000000" charset="-120"/>
                <a:cs typeface="Verdana" panose="020B0604030504040204" charset="0"/>
              </a:rPr>
              <a:t>2		Introduction						2</a:t>
            </a:r>
          </a:p>
          <a:p>
            <a:pPr marL="0" indent="0">
              <a:buNone/>
            </a:pPr>
            <a:r>
              <a:rPr lang="en-IN" altLang="en-US" dirty="0">
                <a:latin typeface="PMingLiU-ExtB" panose="02020500000000000000" charset="-120"/>
                <a:ea typeface="PMingLiU-ExtB" panose="02020500000000000000" charset="-120"/>
                <a:cs typeface="Verdana" panose="020B0604030504040204" charset="0"/>
              </a:rPr>
              <a:t>3		Analysis                  					3-9	</a:t>
            </a:r>
          </a:p>
          <a:p>
            <a:pPr marL="0" indent="0">
              <a:buNone/>
            </a:pPr>
            <a:r>
              <a:rPr lang="en-IN" altLang="en-US" dirty="0">
                <a:latin typeface="PMingLiU-ExtB" panose="02020500000000000000" charset="-120"/>
                <a:ea typeface="PMingLiU-ExtB" panose="02020500000000000000" charset="-120"/>
                <a:cs typeface="Verdana" panose="020B0604030504040204" charset="0"/>
              </a:rPr>
              <a:t>4        	Design							10-11</a:t>
            </a:r>
          </a:p>
          <a:p>
            <a:pPr marL="0" indent="0">
              <a:buNone/>
            </a:pPr>
            <a:r>
              <a:rPr lang="en-IN" altLang="en-US" dirty="0">
                <a:latin typeface="PMingLiU-ExtB" panose="02020500000000000000" charset="-120"/>
                <a:ea typeface="PMingLiU-ExtB" panose="02020500000000000000" charset="-120"/>
                <a:cs typeface="Verdana" panose="020B0604030504040204" charset="0"/>
              </a:rPr>
              <a:t>5		Roles								12</a:t>
            </a:r>
          </a:p>
          <a:p>
            <a:pPr marL="0" indent="0">
              <a:buNone/>
            </a:pPr>
            <a:r>
              <a:rPr lang="en-IN" altLang="en-US" dirty="0">
                <a:latin typeface="PMingLiU-ExtB" panose="02020500000000000000" charset="-120"/>
                <a:ea typeface="PMingLiU-ExtB" panose="02020500000000000000" charset="-120"/>
                <a:cs typeface="Verdana" panose="020B0604030504040204" charset="0"/>
              </a:rPr>
              <a:t>6		References							13</a:t>
            </a:r>
          </a:p>
          <a:p>
            <a:pPr marL="0" indent="0">
              <a:buNone/>
            </a:pPr>
            <a:r>
              <a:rPr lang="en-IN" altLang="en-US" dirty="0">
                <a:latin typeface="PMingLiU-ExtB" panose="02020500000000000000" charset="-120"/>
                <a:ea typeface="PMingLiU-ExtB" panose="02020500000000000000" charset="-120"/>
                <a:cs typeface="Verdana" panose="020B0604030504040204" charset="0"/>
              </a:rPr>
              <a:t>7		Hardware and software components		14</a:t>
            </a:r>
          </a:p>
          <a:p>
            <a:pPr marL="0" indent="0">
              <a:buNone/>
            </a:pPr>
            <a:r>
              <a:rPr lang="en-IN" altLang="en-US" dirty="0">
                <a:latin typeface="PMingLiU-ExtB" panose="02020500000000000000" charset="-120"/>
                <a:ea typeface="PMingLiU-ExtB" panose="02020500000000000000" charset="-120"/>
                <a:cs typeface="Verdana" panose="020B0604030504040204" charset="0"/>
              </a:rPr>
              <a:t>8		Results							15</a:t>
            </a:r>
          </a:p>
          <a:p>
            <a:pPr marL="0" indent="0">
              <a:buNone/>
            </a:pPr>
            <a:r>
              <a:rPr lang="en-IN" altLang="en-US" dirty="0">
                <a:latin typeface="PMingLiU-ExtB" panose="02020500000000000000" charset="-120"/>
                <a:ea typeface="PMingLiU-ExtB" panose="02020500000000000000" charset="-120"/>
                <a:cs typeface="Verdana" panose="020B0604030504040204" charset="0"/>
              </a:rPr>
              <a:t>9		Conclusion							16</a:t>
            </a:r>
          </a:p>
          <a:p>
            <a:pPr marL="0" indent="0">
              <a:buNone/>
            </a:pPr>
            <a:endParaRPr lang="en-IN" altLang="en-US" dirty="0">
              <a:latin typeface="PMingLiU-ExtB" panose="02020500000000000000" charset="-120"/>
              <a:ea typeface="PMingLiU-ExtB" panose="02020500000000000000" charset="-120"/>
              <a:cs typeface="Verdana" panose="020B0604030504040204" charset="0"/>
            </a:endParaRPr>
          </a:p>
          <a:p>
            <a:pPr marL="0" indent="0">
              <a:buNone/>
            </a:pPr>
            <a:endParaRPr lang="en-IN" altLang="en-US" dirty="0">
              <a:latin typeface="PMingLiU-ExtB" panose="02020500000000000000" charset="-120"/>
              <a:ea typeface="PMingLiU-ExtB" panose="02020500000000000000" charset="-120"/>
              <a:cs typeface="Verdana" panose="020B0604030504040204" charset="0"/>
            </a:endParaRPr>
          </a:p>
          <a:p>
            <a:pPr marL="0" indent="0">
              <a:buNone/>
            </a:pPr>
            <a:r>
              <a:rPr lang="en-IN" altLang="en-US" dirty="0">
                <a:latin typeface="PMingLiU-ExtB" panose="02020500000000000000" charset="-120"/>
                <a:ea typeface="PMingLiU-ExtB" panose="02020500000000000000" charset="-120"/>
                <a:cs typeface="Verdana" panose="020B060403050404020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ROLES</a:t>
            </a:r>
            <a:r>
              <a:rPr lang="en-IN" altLang="en-US" dirty="0"/>
              <a:t>            </a:t>
            </a:r>
          </a:p>
        </p:txBody>
      </p:sp>
      <p:sp>
        <p:nvSpPr>
          <p:cNvPr id="3" name="Content Placeholder 2"/>
          <p:cNvSpPr>
            <a:spLocks noGrp="1"/>
          </p:cNvSpPr>
          <p:nvPr>
            <p:ph idx="1"/>
          </p:nvPr>
        </p:nvSpPr>
        <p:spPr/>
        <p:txBody>
          <a:bodyPr>
            <a:scene3d>
              <a:camera prst="orthographicFront"/>
              <a:lightRig rig="threePt" dir="t"/>
            </a:scene3d>
          </a:bodyPr>
          <a:lstStyle/>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17121A1234:  Coding for module 1 and </a:t>
            </a:r>
            <a:r>
              <a:rPr lang="en-IN" altLang="en-US" dirty="0" smtClean="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2</a:t>
            </a: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17121A1235:  Coding for module 3</a:t>
            </a: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17121A1236:  Coding for module 4</a:t>
            </a: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17121A1237:  Coding for module 4 and documentation</a:t>
            </a: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17121A1238:  </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Desiging</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of PPT and presentation</a:t>
            </a:r>
          </a:p>
          <a:p>
            <a:pPr>
              <a:buFont typeface="Wingdings" panose="05000000000000000000" charset="0"/>
              <a:buChar char="Ø"/>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17121A1239:  Testing of the code </a:t>
            </a:r>
            <a:r>
              <a:rPr lang="en-IN" altLang="en-US" dirty="0" smtClean="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1</a:t>
            </a: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a:p>
            <a:pPr marL="0" indent="0">
              <a:buFont typeface="Wingdings" panose="05000000000000000000" charset="0"/>
              <a:buNone/>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a:t>
            </a:r>
          </a:p>
          <a:p>
            <a:pPr marL="0" indent="0">
              <a:buFont typeface="Wingdings" panose="05000000000000000000" charset="0"/>
              <a:buNone/>
            </a:pP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                     Conclusion</a:t>
            </a:r>
          </a:p>
        </p:txBody>
      </p:sp>
      <p:sp>
        <p:nvSpPr>
          <p:cNvPr id="3" name="Content Placeholder 2"/>
          <p:cNvSpPr>
            <a:spLocks noGrp="1"/>
          </p:cNvSpPr>
          <p:nvPr>
            <p:ph sz="half" idx="1"/>
          </p:nvPr>
        </p:nvSpPr>
        <p:spPr>
          <a:xfrm>
            <a:off x="609600" y="1600200"/>
            <a:ext cx="6426835" cy="5153660"/>
          </a:xfrm>
        </p:spPr>
        <p:txBody>
          <a:bodyPr>
            <a:scene3d>
              <a:camera prst="orthographicFront"/>
              <a:lightRig rig="threePt" dir="t"/>
            </a:scene3d>
          </a:bodyPr>
          <a:lstStyle/>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Existing system refers to the system that is being followed till now .presently all hospital functionlaties are done manually the main disadvantageis time consuming.To make this situationeasier the better technology has to be</a:t>
            </a:r>
          </a:p>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implemented.This may be the one.....</a:t>
            </a:r>
          </a:p>
        </p:txBody>
      </p:sp>
      <p:pic>
        <p:nvPicPr>
          <p:cNvPr id="4" name="Content Placeholder 3"/>
          <p:cNvPicPr>
            <a:picLocks noGrp="1" noChangeAspect="1"/>
          </p:cNvPicPr>
          <p:nvPr>
            <p:ph sz="half" idx="2"/>
          </p:nvPr>
        </p:nvPicPr>
        <p:blipFill>
          <a:blip r:embed="rId2"/>
          <a:stretch>
            <a:fillRect/>
          </a:stretch>
        </p:blipFill>
        <p:spPr>
          <a:xfrm>
            <a:off x="8100695" y="1713230"/>
            <a:ext cx="3481070" cy="292290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583362"/>
          </a:xfrm>
        </p:spPr>
        <p:txBody>
          <a:bodyPr/>
          <a:lstStyle/>
          <a:p>
            <a:endParaRPr lang="en-US" dirty="0"/>
          </a:p>
        </p:txBody>
      </p:sp>
      <p:pic>
        <p:nvPicPr>
          <p:cNvPr id="1026" name="Picture 2" descr="C:\Users\Mounika\Downloads\Thank-You-Image--600x375.jpg"/>
          <p:cNvPicPr>
            <a:picLocks noChangeAspect="1" noChangeArrowheads="1"/>
          </p:cNvPicPr>
          <p:nvPr/>
        </p:nvPicPr>
        <p:blipFill>
          <a:blip r:embed="rId2"/>
          <a:srcRect/>
          <a:stretch>
            <a:fillRect/>
          </a:stretch>
        </p:blipFill>
        <p:spPr bwMode="auto">
          <a:xfrm>
            <a:off x="3238500" y="1643063"/>
            <a:ext cx="5715000" cy="35718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ABSTRACT</a:t>
            </a:r>
          </a:p>
        </p:txBody>
      </p:sp>
      <p:sp>
        <p:nvSpPr>
          <p:cNvPr id="3" name="Content Placeholder 2"/>
          <p:cNvSpPr>
            <a:spLocks noGrp="1"/>
          </p:cNvSpPr>
          <p:nvPr>
            <p:ph idx="1"/>
          </p:nvPr>
        </p:nvSpPr>
        <p:spPr/>
        <p:txBody>
          <a:bodyPr/>
          <a:lstStyle/>
          <a:p>
            <a:pPr marL="0" indent="0" algn="just">
              <a:lnSpc>
                <a:spcPct val="220000"/>
              </a:lnSpc>
              <a:buNone/>
            </a:pPr>
            <a:r>
              <a:rPr lang="en-IN" altLang="en-US" noProof="0" dirty="0" smtClean="0">
                <a:ln>
                  <a:noFill/>
                </a:ln>
                <a:solidFill>
                  <a:schemeClr val="tx2"/>
                </a:solidFill>
                <a:effectLst/>
                <a:uLnTx/>
                <a:uFillTx/>
                <a:latin typeface="PMingLiU-ExtB" panose="02020500000000000000" charset="-120"/>
                <a:ea typeface="PMingLiU-ExtB" panose="02020500000000000000" charset="-120"/>
                <a:cs typeface="+mj-cs"/>
                <a:sym typeface="+mn-ea"/>
              </a:rPr>
              <a:t> Hospital Management System </a:t>
            </a:r>
            <a:r>
              <a:rPr lang="en-IN" altLang="en-US" noProof="0" dirty="0" smtClean="0">
                <a:solidFill>
                  <a:schemeClr val="tx1"/>
                </a:solidFill>
                <a:effectLst>
                  <a:outerShdw blurRad="38100" dist="19050" dir="2700000" algn="tl" rotWithShape="0">
                    <a:schemeClr val="dk1">
                      <a:alpha val="40000"/>
                    </a:schemeClr>
                  </a:outerShdw>
                </a:effectLst>
                <a:uLnTx/>
                <a:uFillTx/>
                <a:latin typeface="PMingLiU-ExtB" panose="02020500000000000000" charset="-120"/>
                <a:ea typeface="PMingLiU-ExtB" panose="02020500000000000000" charset="-120"/>
                <a:cs typeface="+mj-cs"/>
                <a:sym typeface="+mn-ea"/>
              </a:rPr>
              <a:t>is a user friendly application</a:t>
            </a:r>
          </a:p>
          <a:p>
            <a:pPr marL="0" indent="0" algn="just">
              <a:lnSpc>
                <a:spcPct val="70000"/>
              </a:lnSpc>
              <a:buNone/>
            </a:pPr>
            <a:r>
              <a:rPr lang="en-IN" altLang="en-US" noProof="0" dirty="0" smtClean="0">
                <a:ln>
                  <a:noFill/>
                </a:ln>
                <a:solidFill>
                  <a:schemeClr val="tx2"/>
                </a:solidFill>
                <a:effectLst/>
                <a:uLnTx/>
                <a:uFillTx/>
                <a:latin typeface="PMingLiU-ExtB" panose="02020500000000000000" charset="-120"/>
                <a:ea typeface="PMingLiU-ExtB" panose="02020500000000000000" charset="-120"/>
                <a:cs typeface="+mj-cs"/>
                <a:sym typeface="+mn-ea"/>
              </a:rPr>
              <a:t> </a:t>
            </a:r>
            <a:r>
              <a:rPr lang="en-IN" altLang="en-US" noProof="0" dirty="0" smtClean="0">
                <a:solidFill>
                  <a:schemeClr val="tx1"/>
                </a:solidFill>
                <a:effectLst>
                  <a:outerShdw blurRad="38100" dist="19050" dir="2700000" algn="tl" rotWithShape="0">
                    <a:schemeClr val="dk1">
                      <a:alpha val="40000"/>
                    </a:schemeClr>
                  </a:outerShdw>
                </a:effectLst>
                <a:uLnTx/>
                <a:uFillTx/>
                <a:latin typeface="PMingLiU-ExtB" panose="02020500000000000000" charset="-120"/>
                <a:ea typeface="PMingLiU-ExtB" panose="02020500000000000000" charset="-120"/>
                <a:cs typeface="+mj-cs"/>
                <a:sym typeface="+mn-ea"/>
              </a:rPr>
              <a:t>for hospital which reduces the burden and helps to manage </a:t>
            </a:r>
          </a:p>
          <a:p>
            <a:pPr marL="0" indent="0" algn="just">
              <a:lnSpc>
                <a:spcPct val="90000"/>
              </a:lnSpc>
              <a:buNone/>
            </a:pPr>
            <a:r>
              <a:rPr lang="en-IN" altLang="en-US" noProof="0" dirty="0" smtClean="0">
                <a:solidFill>
                  <a:schemeClr val="tx1"/>
                </a:solidFill>
                <a:effectLst>
                  <a:outerShdw blurRad="38100" dist="19050" dir="2700000" algn="tl" rotWithShape="0">
                    <a:schemeClr val="dk1">
                      <a:alpha val="40000"/>
                    </a:schemeClr>
                  </a:outerShdw>
                </a:effectLst>
                <a:uLnTx/>
                <a:uFillTx/>
                <a:latin typeface="PMingLiU-ExtB" panose="02020500000000000000" charset="-120"/>
                <a:ea typeface="PMingLiU-ExtB" panose="02020500000000000000" charset="-120"/>
                <a:cs typeface="+mj-cs"/>
                <a:sym typeface="+mn-ea"/>
              </a:rPr>
              <a:t> all sessions of hospital like reception,patient details,billing</a:t>
            </a:r>
          </a:p>
          <a:p>
            <a:pPr marL="0" indent="0" algn="just">
              <a:lnSpc>
                <a:spcPct val="90000"/>
              </a:lnSpc>
              <a:buNone/>
            </a:pPr>
            <a:r>
              <a:rPr lang="en-IN" altLang="en-US" noProof="0" dirty="0" smtClean="0">
                <a:solidFill>
                  <a:schemeClr val="tx1"/>
                </a:solidFill>
                <a:effectLst>
                  <a:outerShdw blurRad="38100" dist="19050" dir="2700000" algn="tl" rotWithShape="0">
                    <a:schemeClr val="dk1">
                      <a:alpha val="40000"/>
                    </a:schemeClr>
                  </a:outerShdw>
                </a:effectLst>
                <a:uLnTx/>
                <a:uFillTx/>
                <a:latin typeface="PMingLiU-ExtB" panose="02020500000000000000" charset="-120"/>
                <a:ea typeface="PMingLiU-ExtB" panose="02020500000000000000" charset="-120"/>
                <a:cs typeface="+mj-cs"/>
                <a:sym typeface="+mn-ea"/>
              </a:rPr>
              <a:t> etc., which improve the processing efficiency.</a:t>
            </a:r>
          </a:p>
          <a:p>
            <a:pPr marL="0" indent="0" algn="just">
              <a:lnSpc>
                <a:spcPct val="70000"/>
              </a:lnSpc>
              <a:buNone/>
            </a:pPr>
            <a:endParaRPr lang="en-IN" altLang="en-US" noProof="0" dirty="0" smtClean="0">
              <a:ln>
                <a:noFill/>
              </a:ln>
              <a:solidFill>
                <a:schemeClr val="tx2"/>
              </a:solidFill>
              <a:effectLst/>
              <a:uLnTx/>
              <a:uFillTx/>
              <a:latin typeface="PMingLiU-ExtB" panose="02020500000000000000" charset="-120"/>
              <a:ea typeface="PMingLiU-ExtB" panose="02020500000000000000" charset="-120"/>
              <a:cs typeface="+mj-cs"/>
              <a:sym typeface="+mn-ea"/>
            </a:endParaRPr>
          </a:p>
          <a:p>
            <a:pPr marL="0" indent="0" algn="just">
              <a:lnSpc>
                <a:spcPct val="220000"/>
              </a:lnSpc>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                    INTRODUCTION</a:t>
            </a:r>
          </a:p>
        </p:txBody>
      </p:sp>
      <p:sp>
        <p:nvSpPr>
          <p:cNvPr id="3" name="Content Placeholder 2"/>
          <p:cNvSpPr>
            <a:spLocks noGrp="1"/>
          </p:cNvSpPr>
          <p:nvPr>
            <p:ph idx="1"/>
          </p:nvPr>
        </p:nvSpPr>
        <p:spPr>
          <a:xfrm>
            <a:off x="609600" y="1600200"/>
            <a:ext cx="10972800" cy="5739130"/>
          </a:xfrm>
        </p:spPr>
        <p:txBody>
          <a:bodyPr/>
          <a:lstStyle/>
          <a:p>
            <a:pPr marL="0" indent="0" algn="just">
              <a:buNone/>
            </a:pPr>
            <a:r>
              <a:rPr lang="en-IN" altLang="en-US" dirty="0" smtClean="0">
                <a:latin typeface="PMingLiU-ExtB" panose="02020500000000000000" charset="-120"/>
                <a:ea typeface="PMingLiU-ExtB" panose="02020500000000000000" charset="-120"/>
              </a:rPr>
              <a:t>HOSPITAL MANAGEMENT SYSTEM</a:t>
            </a:r>
            <a:r>
              <a:rPr lang="en-IN" altLang="en-US" dirty="0" smtClean="0">
                <a:latin typeface="PMingLiU-ExtB" panose="02020500000000000000" charset="-120"/>
                <a:ea typeface="PMingLiU-ExtB" panose="02020500000000000000" charset="-120"/>
              </a:rPr>
              <a:t> </a:t>
            </a:r>
            <a:r>
              <a:rPr lang="en-IN" altLang="en-US" dirty="0">
                <a:latin typeface="PMingLiU-ExtB" panose="02020500000000000000" charset="-120"/>
                <a:ea typeface="PMingLiU-ExtB" panose="02020500000000000000" charset="-120"/>
              </a:rPr>
              <a:t>want healthy life and do a lot to get </a:t>
            </a:r>
            <a:r>
              <a:rPr lang="en-IN" altLang="en-US" dirty="0" err="1">
                <a:latin typeface="PMingLiU-ExtB" panose="02020500000000000000" charset="-120"/>
                <a:ea typeface="PMingLiU-ExtB" panose="02020500000000000000" charset="-120"/>
              </a:rPr>
              <a:t>it.we</a:t>
            </a:r>
            <a:r>
              <a:rPr lang="en-IN" altLang="en-US" dirty="0">
                <a:latin typeface="PMingLiU-ExtB" panose="02020500000000000000" charset="-120"/>
                <a:ea typeface="PMingLiU-ExtB" panose="02020500000000000000" charset="-120"/>
              </a:rPr>
              <a:t> exercise and eat healthy foods so that our body is free from fats and stays </a:t>
            </a:r>
            <a:r>
              <a:rPr lang="en-IN" altLang="en-US" dirty="0" err="1">
                <a:latin typeface="PMingLiU-ExtB" panose="02020500000000000000" charset="-120"/>
                <a:ea typeface="PMingLiU-ExtB" panose="02020500000000000000" charset="-120"/>
              </a:rPr>
              <a:t>healthy.if</a:t>
            </a:r>
            <a:r>
              <a:rPr lang="en-IN" altLang="en-US" dirty="0">
                <a:latin typeface="PMingLiU-ExtB" panose="02020500000000000000" charset="-120"/>
                <a:ea typeface="PMingLiU-ExtB" panose="02020500000000000000" charset="-120"/>
              </a:rPr>
              <a:t> the body is not functioning properly we go to the doctor and   provide </a:t>
            </a:r>
            <a:r>
              <a:rPr lang="en-IN" altLang="en-US" dirty="0" err="1">
                <a:latin typeface="PMingLiU-ExtB" panose="02020500000000000000" charset="-120"/>
                <a:ea typeface="PMingLiU-ExtB" panose="02020500000000000000" charset="-120"/>
              </a:rPr>
              <a:t>solution.The</a:t>
            </a:r>
            <a:r>
              <a:rPr lang="en-IN" altLang="en-US" dirty="0">
                <a:latin typeface="PMingLiU-ExtB" panose="02020500000000000000" charset="-120"/>
                <a:ea typeface="PMingLiU-ExtB" panose="02020500000000000000" charset="-120"/>
              </a:rPr>
              <a:t> services provided are </a:t>
            </a:r>
            <a:r>
              <a:rPr lang="en-IN" altLang="en-US" dirty="0" smtClean="0">
                <a:latin typeface="PMingLiU-ExtB" panose="02020500000000000000" charset="-120"/>
                <a:ea typeface="PMingLiU-ExtB" panose="02020500000000000000" charset="-120"/>
              </a:rPr>
              <a:t>patient record management and bed</a:t>
            </a:r>
            <a:r>
              <a:rPr lang="en-IN" altLang="en-US" dirty="0" smtClean="0">
                <a:latin typeface="PMingLiU-ExtB" panose="02020500000000000000" charset="-120"/>
                <a:ea typeface="PMingLiU-ExtB" panose="02020500000000000000" charset="-120"/>
              </a:rPr>
              <a:t> </a:t>
            </a:r>
            <a:r>
              <a:rPr lang="en-IN" altLang="en-US" dirty="0" err="1" smtClean="0">
                <a:latin typeface="PMingLiU-ExtB" panose="02020500000000000000" charset="-120"/>
                <a:ea typeface="PMingLiU-ExtB" panose="02020500000000000000" charset="-120"/>
              </a:rPr>
              <a:t>management,inpatient</a:t>
            </a:r>
            <a:r>
              <a:rPr lang="en-IN" altLang="en-US" dirty="0" smtClean="0">
                <a:latin typeface="PMingLiU-ExtB" panose="02020500000000000000" charset="-120"/>
                <a:ea typeface="PMingLiU-ExtB" panose="02020500000000000000" charset="-120"/>
              </a:rPr>
              <a:t> </a:t>
            </a:r>
            <a:r>
              <a:rPr lang="en-IN" altLang="en-US" dirty="0" err="1">
                <a:latin typeface="PMingLiU-ExtB" panose="02020500000000000000" charset="-120"/>
                <a:ea typeface="PMingLiU-ExtB" panose="02020500000000000000" charset="-120"/>
              </a:rPr>
              <a:t>management,medical</a:t>
            </a:r>
            <a:r>
              <a:rPr lang="en-IN" altLang="en-US" dirty="0">
                <a:latin typeface="PMingLiU-ExtB" panose="02020500000000000000" charset="-120"/>
                <a:ea typeface="PMingLiU-ExtB" panose="02020500000000000000" charset="-120"/>
              </a:rPr>
              <a:t> </a:t>
            </a:r>
            <a:r>
              <a:rPr lang="en-IN" altLang="en-US" dirty="0" err="1">
                <a:latin typeface="PMingLiU-ExtB" panose="02020500000000000000" charset="-120"/>
                <a:ea typeface="PMingLiU-ExtB" panose="02020500000000000000" charset="-120"/>
              </a:rPr>
              <a:t>management,outpatient</a:t>
            </a:r>
            <a:r>
              <a:rPr lang="en-IN" altLang="en-US" dirty="0">
                <a:latin typeface="PMingLiU-ExtB" panose="02020500000000000000" charset="-120"/>
                <a:ea typeface="PMingLiU-ExtB" panose="02020500000000000000" charset="-120"/>
              </a:rPr>
              <a:t> </a:t>
            </a:r>
            <a:r>
              <a:rPr lang="en-IN" altLang="en-US" dirty="0" err="1">
                <a:latin typeface="PMingLiU-ExtB" panose="02020500000000000000" charset="-120"/>
                <a:ea typeface="PMingLiU-ExtB" panose="02020500000000000000" charset="-120"/>
              </a:rPr>
              <a:t>management.this</a:t>
            </a:r>
            <a:r>
              <a:rPr lang="en-IN" altLang="en-US" dirty="0">
                <a:latin typeface="PMingLiU-ExtB" panose="02020500000000000000" charset="-120"/>
                <a:ea typeface="PMingLiU-ExtB" panose="02020500000000000000" charset="-120"/>
              </a:rPr>
              <a:t> mini project comes under public </a:t>
            </a:r>
            <a:r>
              <a:rPr lang="en-IN" altLang="en-US" dirty="0" err="1">
                <a:latin typeface="PMingLiU-ExtB" panose="02020500000000000000" charset="-120"/>
                <a:ea typeface="PMingLiU-ExtB" panose="02020500000000000000" charset="-120"/>
              </a:rPr>
              <a:t>sector.the</a:t>
            </a:r>
            <a:r>
              <a:rPr lang="en-IN" altLang="en-US" dirty="0">
                <a:latin typeface="PMingLiU-ExtB" panose="02020500000000000000" charset="-120"/>
                <a:ea typeface="PMingLiU-ExtB" panose="02020500000000000000" charset="-120"/>
              </a:rPr>
              <a:t> uses of this mini project are easy </a:t>
            </a:r>
            <a:r>
              <a:rPr lang="en-IN" altLang="en-US" dirty="0" err="1">
                <a:latin typeface="PMingLiU-ExtB" panose="02020500000000000000" charset="-120"/>
                <a:ea typeface="PMingLiU-ExtB" panose="02020500000000000000" charset="-120"/>
              </a:rPr>
              <a:t>acces</a:t>
            </a:r>
            <a:r>
              <a:rPr lang="en-IN" altLang="en-US" dirty="0">
                <a:latin typeface="PMingLiU-ExtB" panose="02020500000000000000" charset="-120"/>
                <a:ea typeface="PMingLiU-ExtB" panose="02020500000000000000" charset="-120"/>
              </a:rPr>
              <a:t> to  patient </a:t>
            </a:r>
            <a:r>
              <a:rPr lang="en-IN" altLang="en-US" dirty="0" err="1">
                <a:latin typeface="PMingLiU-ExtB" panose="02020500000000000000" charset="-120"/>
                <a:ea typeface="PMingLiU-ExtB" panose="02020500000000000000" charset="-120"/>
              </a:rPr>
              <a:t>data,cost</a:t>
            </a:r>
            <a:r>
              <a:rPr lang="en-IN" altLang="en-US" dirty="0">
                <a:latin typeface="PMingLiU-ExtB" panose="02020500000000000000" charset="-120"/>
                <a:ea typeface="PMingLiU-ExtB" panose="02020500000000000000" charset="-120"/>
              </a:rPr>
              <a:t> </a:t>
            </a:r>
            <a:r>
              <a:rPr lang="en-IN" altLang="en-US" dirty="0" err="1">
                <a:latin typeface="PMingLiU-ExtB" panose="02020500000000000000" charset="-120"/>
                <a:ea typeface="PMingLiU-ExtB" panose="02020500000000000000" charset="-120"/>
              </a:rPr>
              <a:t>effective,improved</a:t>
            </a:r>
            <a:r>
              <a:rPr lang="en-IN" altLang="en-US" dirty="0">
                <a:latin typeface="PMingLiU-ExtB" panose="02020500000000000000" charset="-120"/>
                <a:ea typeface="PMingLiU-ExtB" panose="02020500000000000000" charset="-120"/>
              </a:rPr>
              <a:t> </a:t>
            </a:r>
            <a:r>
              <a:rPr lang="en-IN" altLang="en-US" dirty="0" err="1">
                <a:latin typeface="PMingLiU-ExtB" panose="02020500000000000000" charset="-120"/>
                <a:ea typeface="PMingLiU-ExtB" panose="02020500000000000000" charset="-120"/>
              </a:rPr>
              <a:t>efficiency,reduce</a:t>
            </a:r>
            <a:r>
              <a:rPr lang="en-IN" altLang="en-US" dirty="0">
                <a:latin typeface="PMingLiU-ExtB" panose="02020500000000000000" charset="-120"/>
                <a:ea typeface="PMingLiU-ExtB" panose="02020500000000000000" charset="-120"/>
              </a:rPr>
              <a:t> scope of </a:t>
            </a:r>
            <a:r>
              <a:rPr lang="en-IN" altLang="en-US" dirty="0" err="1">
                <a:latin typeface="PMingLiU-ExtB" panose="02020500000000000000" charset="-120"/>
                <a:ea typeface="PMingLiU-ExtB" panose="02020500000000000000" charset="-120"/>
              </a:rPr>
              <a:t>error,improved</a:t>
            </a:r>
            <a:r>
              <a:rPr lang="en-IN" altLang="en-US" dirty="0">
                <a:latin typeface="PMingLiU-ExtB" panose="02020500000000000000" charset="-120"/>
                <a:ea typeface="PMingLiU-ExtB" panose="02020500000000000000" charset="-120"/>
              </a:rPr>
              <a:t> patient </a:t>
            </a:r>
            <a:r>
              <a:rPr lang="en-IN" altLang="en-US" dirty="0" err="1">
                <a:latin typeface="PMingLiU-ExtB" panose="02020500000000000000" charset="-120"/>
                <a:ea typeface="PMingLiU-ExtB" panose="02020500000000000000" charset="-120"/>
              </a:rPr>
              <a:t>care,improved</a:t>
            </a:r>
            <a:r>
              <a:rPr lang="en-IN" altLang="en-US" dirty="0">
                <a:latin typeface="PMingLiU-ExtB" panose="02020500000000000000" charset="-120"/>
                <a:ea typeface="PMingLiU-ExtB" panose="02020500000000000000" charset="-120"/>
              </a:rPr>
              <a:t> data </a:t>
            </a:r>
            <a:r>
              <a:rPr lang="en-IN" altLang="en-US" dirty="0" err="1">
                <a:latin typeface="PMingLiU-ExtB" panose="02020500000000000000" charset="-120"/>
                <a:ea typeface="PMingLiU-ExtB" panose="02020500000000000000" charset="-120"/>
              </a:rPr>
              <a:t>security&amp;retrive-ability,better</a:t>
            </a:r>
            <a:r>
              <a:rPr lang="en-IN" altLang="en-US" dirty="0">
                <a:latin typeface="PMingLiU-ExtB" panose="02020500000000000000" charset="-120"/>
                <a:ea typeface="PMingLiU-ExtB" panose="02020500000000000000" charset="-120"/>
              </a:rPr>
              <a:t> revenue management.</a:t>
            </a:r>
          </a:p>
          <a:p>
            <a:pPr marL="0" indent="0" algn="just">
              <a:buNone/>
            </a:pPr>
            <a:endParaRPr lang="en-IN" altLang="en-US" dirty="0">
              <a:latin typeface="PMingLiU-ExtB" panose="02020500000000000000" charset="-120"/>
              <a:ea typeface="PMingLiU-ExtB" panose="02020500000000000000" charset="-120"/>
            </a:endParaRPr>
          </a:p>
          <a:p>
            <a:pPr marL="0" indent="0" algn="just">
              <a:buNone/>
            </a:pPr>
            <a:r>
              <a:rPr lang="en-IN" altLang="en-US" dirty="0">
                <a:latin typeface="PMingLiU-ExtB" panose="02020500000000000000" charset="-120"/>
                <a:ea typeface="PMingLiU-ExtB" panose="02020500000000000000" charset="-120"/>
              </a:rPr>
              <a:t>   </a:t>
            </a:r>
          </a:p>
          <a:p>
            <a:pPr marL="0" indent="0" algn="just">
              <a:buNone/>
            </a:pPr>
            <a:endParaRPr lang="en-IN" altLang="en-US" dirty="0">
              <a:latin typeface="PMingLiU-ExtB" panose="02020500000000000000" charset="-120"/>
              <a:ea typeface="PMingLiU-ExtB" panose="02020500000000000000" charset="-120"/>
            </a:endParaRPr>
          </a:p>
          <a:p>
            <a:pPr marL="0" indent="0" algn="just">
              <a:buNone/>
            </a:pPr>
            <a:endParaRPr lang="en-IN" altLang="en-US" dirty="0">
              <a:latin typeface="PMingLiU-ExtB" panose="02020500000000000000" charset="-120"/>
              <a:ea typeface="PMingLiU-ExtB" panose="02020500000000000000"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ANALYSIS</a:t>
            </a:r>
            <a:endPar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endParaRPr>
          </a:p>
        </p:txBody>
      </p:sp>
      <p:sp>
        <p:nvSpPr>
          <p:cNvPr id="3" name="Content Placeholder 2"/>
          <p:cNvSpPr>
            <a:spLocks noGrp="1"/>
          </p:cNvSpPr>
          <p:nvPr>
            <p:ph sz="half" idx="1"/>
          </p:nvPr>
        </p:nvSpPr>
        <p:spPr>
          <a:xfrm>
            <a:off x="609600" y="1600200"/>
            <a:ext cx="6628765" cy="4526280"/>
          </a:xfrm>
        </p:spPr>
        <p:txBody>
          <a:bodyPr/>
          <a:lstStyle/>
          <a:p>
            <a:pPr marL="0" indent="0">
              <a:buNone/>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The MINIPROJECT will be consisting of 4 modules</a:t>
            </a:r>
          </a:p>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Reception</a:t>
            </a:r>
          </a:p>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Administration</a:t>
            </a:r>
          </a:p>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Billing</a:t>
            </a:r>
          </a:p>
          <a:p>
            <a:pPr>
              <a:buFont typeface="Wingdings" panose="05000000000000000000" charset="0"/>
              <a:buChar char="Ø"/>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 Registration.</a:t>
            </a:r>
          </a:p>
          <a:p>
            <a:pPr>
              <a:buFont typeface="Wingdings" panose="05000000000000000000" charset="0"/>
              <a:buChar char="Ø"/>
            </a:pPr>
            <a:endPar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p:txBody>
      </p:sp>
      <p:sp>
        <p:nvSpPr>
          <p:cNvPr id="5" name="Content Placeholder 4"/>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Reception</a:t>
            </a:r>
          </a:p>
        </p:txBody>
      </p:sp>
      <p:sp>
        <p:nvSpPr>
          <p:cNvPr id="3" name="Content Placeholder 2"/>
          <p:cNvSpPr>
            <a:spLocks noGrp="1"/>
          </p:cNvSpPr>
          <p:nvPr>
            <p:ph sz="half" idx="1"/>
          </p:nvPr>
        </p:nvSpPr>
        <p:spPr/>
        <p:txBody>
          <a:bodyPr/>
          <a:lstStyle/>
          <a:p>
            <a:pPr marL="0" inden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Objectives: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Patient's details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Doctor's details</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Operatons: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Adding patients record</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Deleting patients record</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Concepts: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structures,functions,loops,files.</a:t>
            </a:r>
          </a:p>
        </p:txBody>
      </p:sp>
      <p:pic>
        <p:nvPicPr>
          <p:cNvPr id="12291" name="Picture 2" descr="C:\Users\Mounika\Downloads\IMG-20180927-WA0004 (1).jpg"/>
          <p:cNvPicPr>
            <a:picLocks noGrp="1" noChangeAspect="1"/>
          </p:cNvPicPr>
          <p:nvPr>
            <p:ph sz="half" idx="2"/>
          </p:nvPr>
        </p:nvPicPr>
        <p:blipFill>
          <a:blip r:embed="rId2"/>
          <a:stretch>
            <a:fillRect/>
          </a:stretch>
        </p:blipFill>
        <p:spPr>
          <a:xfrm>
            <a:off x="6197600" y="1492250"/>
            <a:ext cx="5384800" cy="2394585"/>
          </a:xfrm>
          <a:prstGeom prst="rect">
            <a:avLst/>
          </a:prstGeom>
          <a:noFill/>
          <a:ln w="9525">
            <a:noFill/>
          </a:ln>
        </p:spPr>
      </p:pic>
      <p:sp>
        <p:nvSpPr>
          <p:cNvPr id="100" name="Text Box 99"/>
          <p:cNvSpPr txBox="1"/>
          <p:nvPr/>
        </p:nvSpPr>
        <p:spPr>
          <a:xfrm>
            <a:off x="7370445" y="4088130"/>
            <a:ext cx="5080000" cy="583565"/>
          </a:xfrm>
          <a:prstGeom prst="rect">
            <a:avLst/>
          </a:prstGeom>
          <a:noFill/>
          <a:ln w="9525">
            <a:noFill/>
          </a:ln>
        </p:spPr>
        <p:txBody>
          <a:bodyPr>
            <a:spAutoFit/>
          </a:bodyPr>
          <a:lstStyle/>
          <a:p>
            <a:pPr indent="0"/>
            <a:r>
              <a:rPr lang="en-US" sz="3200" b="0">
                <a:latin typeface="PMingLiU-ExtB" panose="02020500000000000000" charset="-120"/>
                <a:ea typeface="PMingLiU-ExtB" panose="02020500000000000000" charset="-120"/>
                <a:cs typeface="Times New Roman" panose="02020603050405020304" charset="0"/>
              </a:rPr>
              <a:t>Fig:1.1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r>
              <a:rPr lang="en-I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Administration</a:t>
            </a:r>
          </a:p>
        </p:txBody>
      </p:sp>
      <p:sp>
        <p:nvSpPr>
          <p:cNvPr id="3" name="Content Placeholder 2"/>
          <p:cNvSpPr>
            <a:spLocks noGrp="1"/>
          </p:cNvSpPr>
          <p:nvPr>
            <p:ph sz="half" idx="1"/>
          </p:nvPr>
        </p:nvSpPr>
        <p:spPr/>
        <p:txBody>
          <a:bodyPr/>
          <a:lstStyle/>
          <a:p>
            <a:pPr marL="0" inden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Objectives: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patient detail recording</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doctor type.</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Operations: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registration for doctor</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doctor details display</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Concepts: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strucutures,functions,files,loops.</a:t>
            </a:r>
          </a:p>
          <a:p>
            <a:pPr marL="0" indent="0">
              <a:buFont typeface="Wingdings" panose="05000000000000000000" charset="0"/>
              <a:buNone/>
            </a:pPr>
            <a:endPar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p:txBody>
      </p:sp>
      <p:pic>
        <p:nvPicPr>
          <p:cNvPr id="14339" name="Picture 3" descr="C:\Users\Mounika\Downloads\_20181007_095040.jpg"/>
          <p:cNvPicPr>
            <a:picLocks noGrp="1" noChangeAspect="1"/>
          </p:cNvPicPr>
          <p:nvPr>
            <p:ph sz="half" idx="2"/>
          </p:nvPr>
        </p:nvPicPr>
        <p:blipFill>
          <a:blip r:embed="rId2"/>
          <a:stretch>
            <a:fillRect/>
          </a:stretch>
        </p:blipFill>
        <p:spPr>
          <a:xfrm>
            <a:off x="6946265" y="1600200"/>
            <a:ext cx="3886200" cy="1958975"/>
          </a:xfrm>
          <a:prstGeom prst="rect">
            <a:avLst/>
          </a:prstGeom>
          <a:noFill/>
          <a:ln w="9525">
            <a:noFill/>
          </a:ln>
        </p:spPr>
      </p:pic>
      <p:sp>
        <p:nvSpPr>
          <p:cNvPr id="100" name="Text Box 99"/>
          <p:cNvSpPr txBox="1"/>
          <p:nvPr/>
        </p:nvSpPr>
        <p:spPr>
          <a:xfrm>
            <a:off x="7896860" y="3816668"/>
            <a:ext cx="5080000" cy="583565"/>
          </a:xfrm>
          <a:prstGeom prst="rect">
            <a:avLst/>
          </a:prstGeom>
          <a:noFill/>
          <a:ln w="9525">
            <a:noFill/>
          </a:ln>
        </p:spPr>
        <p:txBody>
          <a:bodyPr>
            <a:spAutoFit/>
          </a:bodyPr>
          <a:lstStyle/>
          <a:p>
            <a:pPr indent="0"/>
            <a:r>
              <a:rPr lang="en-US" sz="3200" b="0">
                <a:latin typeface="PMingLiU-ExtB" panose="02020500000000000000" charset="-120"/>
                <a:ea typeface="PMingLiU-ExtB" panose="02020500000000000000" charset="-120"/>
              </a:rPr>
              <a:t> </a:t>
            </a:r>
            <a:r>
              <a:rPr lang="en-US" sz="3200" b="0">
                <a:latin typeface="PMingLiU-ExtB" panose="02020500000000000000" charset="-120"/>
                <a:ea typeface="PMingLiU-ExtB" panose="02020500000000000000" charset="-120"/>
                <a:cs typeface="Times New Roman" panose="02020603050405020304" charset="0"/>
              </a:rPr>
              <a:t>fig:1.2</a:t>
            </a:r>
            <a:endParaRPr lang="en-US" sz="3200">
              <a:latin typeface="PMingLiU-ExtB" panose="02020500000000000000" charset="-120"/>
              <a:ea typeface="PMingLiU-ExtB" panose="02020500000000000000"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Billing</a:t>
            </a:r>
            <a:endPar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endParaRPr>
          </a:p>
        </p:txBody>
      </p:sp>
      <p:sp>
        <p:nvSpPr>
          <p:cNvPr id="3" name="Content Placeholder 2"/>
          <p:cNvSpPr>
            <a:spLocks noGrp="1"/>
          </p:cNvSpPr>
          <p:nvPr>
            <p:ph sz="half" idx="1"/>
          </p:nvPr>
        </p:nvSpPr>
        <p:spPr>
          <a:xfrm>
            <a:off x="609599" y="1600200"/>
            <a:ext cx="5952565" cy="4525963"/>
          </a:xfrm>
        </p:spPr>
        <p:txBody>
          <a:bodyPr/>
          <a:lstStyle/>
          <a:p>
            <a:pPr marL="0" indent="0">
              <a:buNone/>
            </a:pP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Objectives:</a:t>
            </a:r>
          </a:p>
          <a:p>
            <a:pPr>
              <a:buFont typeface="Wingdings" panose="05000000000000000000" charset="0"/>
              <a:buChar char="§"/>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Patient details </a:t>
            </a:r>
            <a:r>
              <a:rPr lang="en-IN" altLang="en-US" dirty="0" err="1">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diplay</a:t>
            </a: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a:p>
            <a:pPr>
              <a:buFont typeface="Wingdings" panose="05000000000000000000" charset="0"/>
              <a:buChar char="§"/>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Doctor's details display.</a:t>
            </a:r>
          </a:p>
          <a:p>
            <a:pPr marL="0" indent="0">
              <a:buFont typeface="Wingdings" panose="05000000000000000000" charset="0"/>
              <a:buNone/>
            </a:pP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Operations</a:t>
            </a:r>
          </a:p>
          <a:p>
            <a:pPr>
              <a:buFont typeface="Wingdings" panose="05000000000000000000" charset="0"/>
              <a:buChar char="§"/>
            </a:pP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Billing</a:t>
            </a:r>
          </a:p>
          <a:p>
            <a:pPr marL="0" indent="0">
              <a:buFont typeface="Wingdings" panose="05000000000000000000" charset="0"/>
              <a:buNone/>
            </a:pP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Concepts:</a:t>
            </a:r>
          </a:p>
          <a:p>
            <a:pPr>
              <a:buFont typeface="Wingdings" panose="05000000000000000000" charset="0"/>
              <a:buChar char="§"/>
            </a:pPr>
            <a:r>
              <a:rPr lang="en-IN" altLang="en-US" dirty="0" err="1" smtClean="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Structures,functions,looops</a:t>
            </a:r>
            <a:r>
              <a:rPr lang="en-IN" altLang="en-US" dirty="0" err="1" smtClean="0">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,f</a:t>
            </a:r>
            <a:r>
              <a:rPr lang="en-IN" altLang="en-US" dirty="0" err="1" smtClean="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iles</a:t>
            </a:r>
            <a:r>
              <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a:t>
            </a:r>
          </a:p>
          <a:p>
            <a:pPr marL="0" indent="0">
              <a:buFont typeface="Wingdings" panose="05000000000000000000" charset="0"/>
              <a:buNone/>
            </a:pP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a:p>
            <a:pPr marL="0" indent="0">
              <a:buFont typeface="Wingdings" panose="05000000000000000000" charset="0"/>
              <a:buNone/>
            </a:pPr>
            <a:endParaRPr lang="en-IN" altLang="en-US" dirty="0">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endParaRPr>
          </a:p>
        </p:txBody>
      </p:sp>
      <p:pic>
        <p:nvPicPr>
          <p:cNvPr id="16387" name="Picture 2" descr="C:\Users\Mounika\Downloads\IMG-20180927-WA0000 (1).jpg"/>
          <p:cNvPicPr>
            <a:picLocks noGrp="1" noChangeAspect="1"/>
          </p:cNvPicPr>
          <p:nvPr>
            <p:ph sz="half" idx="2"/>
          </p:nvPr>
        </p:nvPicPr>
        <p:blipFill>
          <a:blip r:embed="rId2"/>
          <a:stretch>
            <a:fillRect/>
          </a:stretch>
        </p:blipFill>
        <p:spPr>
          <a:xfrm>
            <a:off x="6884894" y="1766570"/>
            <a:ext cx="4697506" cy="2463165"/>
          </a:xfrm>
          <a:prstGeom prst="rect">
            <a:avLst/>
          </a:prstGeom>
          <a:noFill/>
          <a:ln w="9525">
            <a:noFill/>
          </a:ln>
        </p:spPr>
      </p:pic>
      <p:sp>
        <p:nvSpPr>
          <p:cNvPr id="100" name="Text Box 99"/>
          <p:cNvSpPr txBox="1"/>
          <p:nvPr/>
        </p:nvSpPr>
        <p:spPr>
          <a:xfrm>
            <a:off x="8199755" y="4468177"/>
            <a:ext cx="5080000" cy="583565"/>
          </a:xfrm>
          <a:prstGeom prst="rect">
            <a:avLst/>
          </a:prstGeom>
          <a:noFill/>
          <a:ln w="9525">
            <a:noFill/>
          </a:ln>
        </p:spPr>
        <p:txBody>
          <a:bodyPr>
            <a:spAutoFit/>
          </a:bodyPr>
          <a:lstStyle/>
          <a:p>
            <a:pPr indent="0"/>
            <a:r>
              <a:rPr lang="en-US" sz="3200" b="0">
                <a:latin typeface="PMingLiU-ExtB" panose="02020500000000000000" charset="-120"/>
                <a:ea typeface="PMingLiU-ExtB" panose="02020500000000000000" charset="-120"/>
              </a:rPr>
              <a:t>Fig:1.3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Verdana" panose="020B0604030504040204" charset="0"/>
                <a:cs typeface="Verdana" panose="020B0604030504040204" charset="0"/>
              </a:rPr>
              <a:t>                      Registration</a:t>
            </a:r>
          </a:p>
        </p:txBody>
      </p:sp>
      <p:sp>
        <p:nvSpPr>
          <p:cNvPr id="3" name="Content Placeholder 2"/>
          <p:cNvSpPr>
            <a:spLocks noGrp="1"/>
          </p:cNvSpPr>
          <p:nvPr>
            <p:ph sz="half" idx="1"/>
          </p:nvPr>
        </p:nvSpPr>
        <p:spPr/>
        <p:txBody>
          <a:bodyPr/>
          <a:lstStyle/>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Objectives: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Unique ID</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IPP and OPD patient's query.</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Operations: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Billing</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Patient details display.</a:t>
            </a:r>
          </a:p>
          <a:p>
            <a:pPr marL="0" indent="0">
              <a:buFont typeface="Wingdings" panose="05000000000000000000" charset="0"/>
              <a:buNone/>
            </a:pPr>
            <a:r>
              <a:rPr lang="en-IN"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PMingLiU-ExtB" panose="02020500000000000000" charset="-120"/>
                <a:ea typeface="PMingLiU-ExtB" panose="02020500000000000000" charset="-120"/>
              </a:rPr>
              <a:t>Concepts:</a:t>
            </a:r>
          </a:p>
          <a:p>
            <a:pPr>
              <a:buFont typeface="Wingdings" panose="05000000000000000000" charset="0"/>
              <a:buChar char="§"/>
            </a:pPr>
            <a:r>
              <a:rPr lang="en-IN" altLang="en-US">
                <a:solidFill>
                  <a:schemeClr val="tx1"/>
                </a:solidFill>
                <a:effectLst>
                  <a:outerShdw blurRad="38100" dist="19050" dir="2700000" algn="tl" rotWithShape="0">
                    <a:schemeClr val="dk1">
                      <a:alpha val="40000"/>
                    </a:schemeClr>
                  </a:outerShdw>
                </a:effectLst>
                <a:latin typeface="PMingLiU-ExtB" panose="02020500000000000000" charset="-120"/>
                <a:ea typeface="PMingLiU-ExtB" panose="02020500000000000000" charset="-120"/>
              </a:rPr>
              <a:t>Strucutres,functions,loops,files.</a:t>
            </a:r>
          </a:p>
        </p:txBody>
      </p:sp>
      <p:pic>
        <p:nvPicPr>
          <p:cNvPr id="4" name="Content Placeholder 3"/>
          <p:cNvPicPr>
            <a:picLocks noGrp="1" noChangeAspect="1"/>
          </p:cNvPicPr>
          <p:nvPr>
            <p:ph sz="half" idx="2"/>
          </p:nvPr>
        </p:nvPicPr>
        <p:blipFill>
          <a:blip r:embed="rId2"/>
          <a:stretch>
            <a:fillRect/>
          </a:stretch>
        </p:blipFill>
        <p:spPr>
          <a:xfrm>
            <a:off x="7472680" y="1795145"/>
            <a:ext cx="3521075" cy="1534795"/>
          </a:xfrm>
          <a:prstGeom prst="rect">
            <a:avLst/>
          </a:prstGeom>
        </p:spPr>
      </p:pic>
      <p:sp>
        <p:nvSpPr>
          <p:cNvPr id="100" name="Text Box 99"/>
          <p:cNvSpPr txBox="1"/>
          <p:nvPr/>
        </p:nvSpPr>
        <p:spPr>
          <a:xfrm>
            <a:off x="8251190" y="3517582"/>
            <a:ext cx="5080000" cy="583565"/>
          </a:xfrm>
          <a:prstGeom prst="rect">
            <a:avLst/>
          </a:prstGeom>
          <a:noFill/>
          <a:ln w="9525">
            <a:noFill/>
          </a:ln>
        </p:spPr>
        <p:txBody>
          <a:bodyPr>
            <a:spAutoFit/>
          </a:bodyPr>
          <a:lstStyle/>
          <a:p>
            <a:pPr indent="0"/>
            <a:r>
              <a:rPr lang="en-US" sz="3200" b="0">
                <a:latin typeface="PMingLiU-ExtB" panose="02020500000000000000" charset="-120"/>
                <a:ea typeface="PMingLiU-ExtB" panose="02020500000000000000" charset="-120"/>
                <a:cs typeface="Times New Roman" panose="02020603050405020304" charset="0"/>
              </a:rPr>
              <a:t> Fig:1.4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553</Words>
  <Application>WPS Presentation</Application>
  <PresentationFormat>Custom</PresentationFormat>
  <Paragraphs>172</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Art_mountaineering</vt:lpstr>
      <vt:lpstr>                    MINIPROJECT on            HOSPITAL MANGEMENT SYSTEM                                by</vt:lpstr>
      <vt:lpstr>Table of content</vt:lpstr>
      <vt:lpstr>     ABSTRACT</vt:lpstr>
      <vt:lpstr>                    INTRODUCTION</vt:lpstr>
      <vt:lpstr>                                  ANALYSIS</vt:lpstr>
      <vt:lpstr>                             Reception</vt:lpstr>
      <vt:lpstr>                           Administration</vt:lpstr>
      <vt:lpstr>                                      Billing</vt:lpstr>
      <vt:lpstr>                      Registration</vt:lpstr>
      <vt:lpstr>Design</vt:lpstr>
      <vt:lpstr>                                                                                                                                N                                                                                                                                                                                                                     </vt:lpstr>
      <vt:lpstr>Hardware and Software components required</vt:lpstr>
      <vt:lpstr>                              Results</vt:lpstr>
      <vt:lpstr>                       Patient details                  Entering                           </vt:lpstr>
      <vt:lpstr>                    patient details    Display</vt:lpstr>
      <vt:lpstr>                    Doctors details         Entering    </vt:lpstr>
      <vt:lpstr>   Doctors details     Display</vt:lpstr>
      <vt:lpstr>           Exit</vt:lpstr>
      <vt:lpstr>                           References</vt:lpstr>
      <vt:lpstr>ROLES            </vt:lpstr>
      <vt:lpstr>                     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on            HOSPITAL MANGEMENT SYSTEM                                by</dc:title>
  <dc:creator>maheshwaraReddy</dc:creator>
  <cp:lastModifiedBy>Mounika</cp:lastModifiedBy>
  <cp:revision>23</cp:revision>
  <dcterms:created xsi:type="dcterms:W3CDTF">2018-10-10T14:03:00Z</dcterms:created>
  <dcterms:modified xsi:type="dcterms:W3CDTF">2018-10-13T12:37:46Z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