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72" r:id="rId4"/>
    <p:sldId id="258" r:id="rId5"/>
    <p:sldId id="274" r:id="rId6"/>
    <p:sldId id="276" r:id="rId7"/>
    <p:sldId id="271" r:id="rId8"/>
    <p:sldId id="279" r:id="rId9"/>
    <p:sldId id="261" r:id="rId10"/>
    <p:sldId id="280" r:id="rId11"/>
    <p:sldId id="275" r:id="rId12"/>
    <p:sldId id="270" r:id="rId13"/>
    <p:sldId id="264" r:id="rId14"/>
    <p:sldId id="281" r:id="rId15"/>
    <p:sldId id="277" r:id="rId16"/>
    <p:sldId id="267" r:id="rId17"/>
    <p:sldId id="278" r:id="rId18"/>
    <p:sldId id="282" r:id="rId19"/>
  </p:sldIdLst>
  <p:sldSz cx="18288000" cy="10287000"/>
  <p:notesSz cx="6858000" cy="9144000"/>
  <p:embeddedFontLst>
    <p:embeddedFont>
      <p:font typeface="Artifakt Element Black" panose="020B0A03050000020004" pitchFamily="34" charset="0"/>
      <p:bold r:id="rId20"/>
      <p:boldItalic r:id="rId21"/>
    </p:embeddedFont>
    <p:embeddedFont>
      <p:font typeface="Artifakt Element Heavy" panose="020B0B03050000020004" pitchFamily="34" charset="0"/>
      <p:bold r:id="rId22"/>
      <p:boldItalic r:id="rId23"/>
    </p:embeddedFont>
    <p:embeddedFont>
      <p:font typeface="Artifakt Element Medium" panose="020B0603050000020004" pitchFamily="34" charset="0"/>
      <p:bold r:id="rId24"/>
      <p:boldItalic r:id="rId25"/>
    </p:embeddedFont>
    <p:embeddedFont>
      <p:font typeface="Loubag" panose="020B0604020202020204" charset="0"/>
      <p:regular r:id="rId26"/>
    </p:embeddedFont>
    <p:embeddedFont>
      <p:font typeface="Loubag Medium" panose="020B0604020202020204" charset="0"/>
      <p:regular r:id="rId27"/>
    </p:embeddedFont>
    <p:embeddedFont>
      <p:font typeface="Nunito" pitchFamily="2" charset="0"/>
      <p:regular r:id="rId28"/>
    </p:embeddedFont>
    <p:embeddedFont>
      <p:font typeface="Nunito Bold" charset="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BCA9"/>
    <a:srgbClr val="03E67E"/>
    <a:srgbClr val="6B23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04" autoAdjust="0"/>
    <p:restoredTop sz="94622" autoAdjust="0"/>
  </p:normalViewPr>
  <p:slideViewPr>
    <p:cSldViewPr>
      <p:cViewPr>
        <p:scale>
          <a:sx n="50" d="100"/>
          <a:sy n="50" d="100"/>
        </p:scale>
        <p:origin x="955" y="1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10/10/2024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B2328"/>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07A81C7-8BF3-78FE-0433-AC4CE35479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 y="48521"/>
            <a:ext cx="18285714" cy="10285714"/>
          </a:xfrm>
          <a:prstGeom prst="rect">
            <a:avLst/>
          </a:prstGeom>
        </p:spPr>
      </p:pic>
      <p:sp>
        <p:nvSpPr>
          <p:cNvPr id="13" name="TextBox 13"/>
          <p:cNvSpPr txBox="1"/>
          <p:nvPr/>
        </p:nvSpPr>
        <p:spPr>
          <a:xfrm>
            <a:off x="762000" y="1104900"/>
            <a:ext cx="15773400" cy="7729104"/>
          </a:xfrm>
          <a:prstGeom prst="rect">
            <a:avLst/>
          </a:prstGeom>
        </p:spPr>
        <p:txBody>
          <a:bodyPr wrap="square" lIns="0" tIns="0" rIns="0" bIns="0" rtlCol="0" anchor="t">
            <a:spAutoFit/>
          </a:bodyPr>
          <a:lstStyle/>
          <a:p>
            <a:pPr>
              <a:lnSpc>
                <a:spcPct val="150000"/>
              </a:lnSpc>
            </a:pPr>
            <a:r>
              <a:rPr lang="en-US" sz="11500" b="1" dirty="0">
                <a:solidFill>
                  <a:srgbClr val="EEBCA9"/>
                </a:solidFill>
                <a:latin typeface="Loubag Medium"/>
                <a:ea typeface="Loubag Medium"/>
                <a:cs typeface="Loubag Medium"/>
                <a:sym typeface="Loubag Medium"/>
              </a:rPr>
              <a:t>Recommendations to enhance profitability</a:t>
            </a:r>
          </a:p>
        </p:txBody>
      </p:sp>
      <p:sp>
        <p:nvSpPr>
          <p:cNvPr id="14" name="TextBox 14"/>
          <p:cNvSpPr txBox="1"/>
          <p:nvPr/>
        </p:nvSpPr>
        <p:spPr>
          <a:xfrm>
            <a:off x="14064419" y="8577319"/>
            <a:ext cx="3461581" cy="1209562"/>
          </a:xfrm>
          <a:prstGeom prst="rect">
            <a:avLst/>
          </a:prstGeom>
        </p:spPr>
        <p:txBody>
          <a:bodyPr wrap="square" lIns="0" tIns="0" rIns="0" bIns="0" rtlCol="0" anchor="t">
            <a:spAutoFit/>
          </a:bodyPr>
          <a:lstStyle/>
          <a:p>
            <a:pPr algn="r">
              <a:lnSpc>
                <a:spcPts val="4816"/>
              </a:lnSpc>
            </a:pPr>
            <a:r>
              <a:rPr lang="en-US" sz="3200" b="1" dirty="0">
                <a:solidFill>
                  <a:srgbClr val="03E67E"/>
                </a:solidFill>
                <a:latin typeface="Artifakt Element Black" panose="020B0A03050000020004" pitchFamily="34" charset="0"/>
                <a:ea typeface="Artifakt Element Black" panose="020B0A03050000020004" pitchFamily="34" charset="0"/>
                <a:cs typeface="Nunito Bold"/>
                <a:sym typeface="Nunito Bold"/>
              </a:rPr>
              <a:t>Presented by Sneha Mishra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B2328"/>
        </a:solidFill>
        <a:effectLst/>
      </p:bgPr>
    </p:bg>
    <p:spTree>
      <p:nvGrpSpPr>
        <p:cNvPr id="1" name="">
          <a:extLst>
            <a:ext uri="{FF2B5EF4-FFF2-40B4-BE49-F238E27FC236}">
              <a16:creationId xmlns:a16="http://schemas.microsoft.com/office/drawing/2014/main" id="{465BBB1E-B333-5284-092B-B31DFA5518FD}"/>
            </a:ext>
          </a:extLst>
        </p:cNvPr>
        <p:cNvGrpSpPr/>
        <p:nvPr/>
      </p:nvGrpSpPr>
      <p:grpSpPr>
        <a:xfrm>
          <a:off x="0" y="0"/>
          <a:ext cx="0" cy="0"/>
          <a:chOff x="0" y="0"/>
          <a:chExt cx="0" cy="0"/>
        </a:xfrm>
      </p:grpSpPr>
      <p:grpSp>
        <p:nvGrpSpPr>
          <p:cNvPr id="9" name="Group 9">
            <a:extLst>
              <a:ext uri="{FF2B5EF4-FFF2-40B4-BE49-F238E27FC236}">
                <a16:creationId xmlns:a16="http://schemas.microsoft.com/office/drawing/2014/main" id="{586D0C62-9102-C9CF-E13D-0CC02EB68059}"/>
              </a:ext>
            </a:extLst>
          </p:cNvPr>
          <p:cNvGrpSpPr/>
          <p:nvPr/>
        </p:nvGrpSpPr>
        <p:grpSpPr>
          <a:xfrm>
            <a:off x="1117119" y="2403685"/>
            <a:ext cx="7064257" cy="3441704"/>
            <a:chOff x="0" y="0"/>
            <a:chExt cx="1998415" cy="973627"/>
          </a:xfrm>
        </p:grpSpPr>
        <p:sp>
          <p:nvSpPr>
            <p:cNvPr id="10" name="Freeform 10">
              <a:extLst>
                <a:ext uri="{FF2B5EF4-FFF2-40B4-BE49-F238E27FC236}">
                  <a16:creationId xmlns:a16="http://schemas.microsoft.com/office/drawing/2014/main" id="{F87F59DB-FB5F-1AB0-ECB9-3B4E0ADBD2DC}"/>
                </a:ext>
              </a:extLst>
            </p:cNvPr>
            <p:cNvSpPr/>
            <p:nvPr/>
          </p:nvSpPr>
          <p:spPr>
            <a:xfrm>
              <a:off x="0" y="0"/>
              <a:ext cx="1998415" cy="973627"/>
            </a:xfrm>
            <a:custGeom>
              <a:avLst/>
              <a:gdLst/>
              <a:ahLst/>
              <a:cxnLst/>
              <a:rect l="l" t="t" r="r" b="b"/>
              <a:pathLst>
                <a:path w="1998415" h="973627">
                  <a:moveTo>
                    <a:pt x="0" y="0"/>
                  </a:moveTo>
                  <a:lnTo>
                    <a:pt x="1998415" y="0"/>
                  </a:lnTo>
                  <a:lnTo>
                    <a:pt x="1998415" y="973627"/>
                  </a:lnTo>
                  <a:lnTo>
                    <a:pt x="0" y="973627"/>
                  </a:lnTo>
                  <a:close/>
                </a:path>
              </a:pathLst>
            </a:custGeom>
            <a:solidFill>
              <a:srgbClr val="6C2429"/>
            </a:solidFill>
          </p:spPr>
        </p:sp>
        <p:sp>
          <p:nvSpPr>
            <p:cNvPr id="11" name="TextBox 11">
              <a:extLst>
                <a:ext uri="{FF2B5EF4-FFF2-40B4-BE49-F238E27FC236}">
                  <a16:creationId xmlns:a16="http://schemas.microsoft.com/office/drawing/2014/main" id="{415BDB16-E91E-3476-6E30-F7B016525CD1}"/>
                </a:ext>
              </a:extLst>
            </p:cNvPr>
            <p:cNvSpPr txBox="1"/>
            <p:nvPr/>
          </p:nvSpPr>
          <p:spPr>
            <a:xfrm>
              <a:off x="0" y="-38100"/>
              <a:ext cx="1998415" cy="1011727"/>
            </a:xfrm>
            <a:prstGeom prst="rect">
              <a:avLst/>
            </a:prstGeom>
          </p:spPr>
          <p:txBody>
            <a:bodyPr lIns="50800" tIns="50800" rIns="50800" bIns="50800" rtlCol="0" anchor="ctr"/>
            <a:lstStyle/>
            <a:p>
              <a:pPr algn="ctr">
                <a:lnSpc>
                  <a:spcPts val="2659"/>
                </a:lnSpc>
                <a:spcBef>
                  <a:spcPct val="0"/>
                </a:spcBef>
              </a:pPr>
              <a:endParaRPr dirty="0"/>
            </a:p>
          </p:txBody>
        </p:sp>
      </p:grpSp>
      <p:sp>
        <p:nvSpPr>
          <p:cNvPr id="12" name="Freeform 12">
            <a:extLst>
              <a:ext uri="{FF2B5EF4-FFF2-40B4-BE49-F238E27FC236}">
                <a16:creationId xmlns:a16="http://schemas.microsoft.com/office/drawing/2014/main" id="{4DD1F6BF-A03B-2904-BB34-D240FAA5D909}"/>
              </a:ext>
            </a:extLst>
          </p:cNvPr>
          <p:cNvSpPr/>
          <p:nvPr/>
        </p:nvSpPr>
        <p:spPr>
          <a:xfrm>
            <a:off x="1315179" y="4209839"/>
            <a:ext cx="3076030" cy="1360525"/>
          </a:xfrm>
          <a:custGeom>
            <a:avLst/>
            <a:gdLst/>
            <a:ahLst/>
            <a:cxnLst/>
            <a:rect l="l" t="t" r="r" b="b"/>
            <a:pathLst>
              <a:path w="3076030" h="1360525">
                <a:moveTo>
                  <a:pt x="0" y="0"/>
                </a:moveTo>
                <a:lnTo>
                  <a:pt x="3076029" y="0"/>
                </a:lnTo>
                <a:lnTo>
                  <a:pt x="3076029" y="1360525"/>
                </a:lnTo>
                <a:lnTo>
                  <a:pt x="0" y="1360525"/>
                </a:lnTo>
                <a:lnTo>
                  <a:pt x="0" y="0"/>
                </a:lnTo>
                <a:close/>
              </a:path>
            </a:pathLst>
          </a:custGeom>
          <a:blipFill>
            <a:blip r:embed="rId2"/>
            <a:stretch>
              <a:fillRect l="-4484" t="-3367" b="-15707"/>
            </a:stretch>
          </a:blipFill>
        </p:spPr>
      </p:sp>
      <p:sp>
        <p:nvSpPr>
          <p:cNvPr id="13" name="Freeform 13">
            <a:extLst>
              <a:ext uri="{FF2B5EF4-FFF2-40B4-BE49-F238E27FC236}">
                <a16:creationId xmlns:a16="http://schemas.microsoft.com/office/drawing/2014/main" id="{1B59A8F8-B5C7-2A2C-5602-A5181425908B}"/>
              </a:ext>
            </a:extLst>
          </p:cNvPr>
          <p:cNvSpPr/>
          <p:nvPr/>
        </p:nvSpPr>
        <p:spPr>
          <a:xfrm>
            <a:off x="4649247" y="4163912"/>
            <a:ext cx="3253938" cy="1582997"/>
          </a:xfrm>
          <a:custGeom>
            <a:avLst/>
            <a:gdLst/>
            <a:ahLst/>
            <a:cxnLst/>
            <a:rect l="l" t="t" r="r" b="b"/>
            <a:pathLst>
              <a:path w="3253938" h="1582997">
                <a:moveTo>
                  <a:pt x="0" y="0"/>
                </a:moveTo>
                <a:lnTo>
                  <a:pt x="3253938" y="0"/>
                </a:lnTo>
                <a:lnTo>
                  <a:pt x="3253938" y="1582997"/>
                </a:lnTo>
                <a:lnTo>
                  <a:pt x="0" y="1582997"/>
                </a:lnTo>
                <a:lnTo>
                  <a:pt x="0" y="0"/>
                </a:lnTo>
                <a:close/>
              </a:path>
            </a:pathLst>
          </a:custGeom>
          <a:blipFill>
            <a:blip r:embed="rId3"/>
            <a:stretch>
              <a:fillRect/>
            </a:stretch>
          </a:blipFill>
        </p:spPr>
      </p:sp>
      <p:sp>
        <p:nvSpPr>
          <p:cNvPr id="14" name="Freeform 14">
            <a:extLst>
              <a:ext uri="{FF2B5EF4-FFF2-40B4-BE49-F238E27FC236}">
                <a16:creationId xmlns:a16="http://schemas.microsoft.com/office/drawing/2014/main" id="{59B9F9F2-8C9C-C304-F604-7EA86C3463B8}"/>
              </a:ext>
            </a:extLst>
          </p:cNvPr>
          <p:cNvSpPr/>
          <p:nvPr/>
        </p:nvSpPr>
        <p:spPr>
          <a:xfrm>
            <a:off x="4649247" y="2604536"/>
            <a:ext cx="3281360" cy="1520002"/>
          </a:xfrm>
          <a:custGeom>
            <a:avLst/>
            <a:gdLst/>
            <a:ahLst/>
            <a:cxnLst/>
            <a:rect l="l" t="t" r="r" b="b"/>
            <a:pathLst>
              <a:path w="3281360" h="1520002">
                <a:moveTo>
                  <a:pt x="0" y="0"/>
                </a:moveTo>
                <a:lnTo>
                  <a:pt x="3281360" y="0"/>
                </a:lnTo>
                <a:lnTo>
                  <a:pt x="3281360" y="1520001"/>
                </a:lnTo>
                <a:lnTo>
                  <a:pt x="0" y="1520001"/>
                </a:lnTo>
                <a:lnTo>
                  <a:pt x="0" y="0"/>
                </a:lnTo>
                <a:close/>
              </a:path>
            </a:pathLst>
          </a:custGeom>
          <a:blipFill>
            <a:blip r:embed="rId4"/>
            <a:stretch>
              <a:fillRect b="-35817"/>
            </a:stretch>
          </a:blipFill>
        </p:spPr>
      </p:sp>
      <p:sp>
        <p:nvSpPr>
          <p:cNvPr id="15" name="Freeform 15">
            <a:extLst>
              <a:ext uri="{FF2B5EF4-FFF2-40B4-BE49-F238E27FC236}">
                <a16:creationId xmlns:a16="http://schemas.microsoft.com/office/drawing/2014/main" id="{4CF9D3BA-C965-D80C-5EE7-D1862D8FACDE}"/>
              </a:ext>
            </a:extLst>
          </p:cNvPr>
          <p:cNvSpPr/>
          <p:nvPr/>
        </p:nvSpPr>
        <p:spPr>
          <a:xfrm>
            <a:off x="1277079" y="2579899"/>
            <a:ext cx="3266530" cy="1544638"/>
          </a:xfrm>
          <a:custGeom>
            <a:avLst/>
            <a:gdLst/>
            <a:ahLst/>
            <a:cxnLst/>
            <a:rect l="l" t="t" r="r" b="b"/>
            <a:pathLst>
              <a:path w="3266530" h="1544638">
                <a:moveTo>
                  <a:pt x="0" y="0"/>
                </a:moveTo>
                <a:lnTo>
                  <a:pt x="3266529" y="0"/>
                </a:lnTo>
                <a:lnTo>
                  <a:pt x="3266529" y="1544638"/>
                </a:lnTo>
                <a:lnTo>
                  <a:pt x="0" y="1544638"/>
                </a:lnTo>
                <a:lnTo>
                  <a:pt x="0" y="0"/>
                </a:lnTo>
                <a:close/>
              </a:path>
            </a:pathLst>
          </a:custGeom>
          <a:blipFill>
            <a:blip r:embed="rId5"/>
            <a:stretch>
              <a:fillRect/>
            </a:stretch>
          </a:blipFill>
        </p:spPr>
      </p:sp>
      <p:sp>
        <p:nvSpPr>
          <p:cNvPr id="19" name="Freeform 19">
            <a:extLst>
              <a:ext uri="{FF2B5EF4-FFF2-40B4-BE49-F238E27FC236}">
                <a16:creationId xmlns:a16="http://schemas.microsoft.com/office/drawing/2014/main" id="{BC57FC3E-22F3-72BD-933C-5726759548C0}"/>
              </a:ext>
            </a:extLst>
          </p:cNvPr>
          <p:cNvSpPr/>
          <p:nvPr/>
        </p:nvSpPr>
        <p:spPr>
          <a:xfrm>
            <a:off x="13123152" y="2324100"/>
            <a:ext cx="3887769" cy="3420447"/>
          </a:xfrm>
          <a:custGeom>
            <a:avLst/>
            <a:gdLst/>
            <a:ahLst/>
            <a:cxnLst/>
            <a:rect l="l" t="t" r="r" b="b"/>
            <a:pathLst>
              <a:path w="3887769" h="3420447">
                <a:moveTo>
                  <a:pt x="0" y="0"/>
                </a:moveTo>
                <a:lnTo>
                  <a:pt x="3887769" y="0"/>
                </a:lnTo>
                <a:lnTo>
                  <a:pt x="3887769" y="3420447"/>
                </a:lnTo>
                <a:lnTo>
                  <a:pt x="0" y="3420447"/>
                </a:lnTo>
                <a:lnTo>
                  <a:pt x="0" y="0"/>
                </a:lnTo>
                <a:close/>
              </a:path>
            </a:pathLst>
          </a:custGeom>
          <a:blipFill>
            <a:blip r:embed="rId6"/>
            <a:stretch>
              <a:fillRect l="-97814" r="-2025"/>
            </a:stretch>
          </a:blipFill>
        </p:spPr>
      </p:sp>
      <p:sp>
        <p:nvSpPr>
          <p:cNvPr id="20" name="Freeform 20">
            <a:extLst>
              <a:ext uri="{FF2B5EF4-FFF2-40B4-BE49-F238E27FC236}">
                <a16:creationId xmlns:a16="http://schemas.microsoft.com/office/drawing/2014/main" id="{C1C4E6C2-F920-F80A-A391-7B52791DDBB7}"/>
              </a:ext>
            </a:extLst>
          </p:cNvPr>
          <p:cNvSpPr/>
          <p:nvPr/>
        </p:nvSpPr>
        <p:spPr>
          <a:xfrm>
            <a:off x="9847951" y="2324100"/>
            <a:ext cx="3303776" cy="3420447"/>
          </a:xfrm>
          <a:custGeom>
            <a:avLst/>
            <a:gdLst/>
            <a:ahLst/>
            <a:cxnLst/>
            <a:rect l="l" t="t" r="r" b="b"/>
            <a:pathLst>
              <a:path w="3303776" h="3420447">
                <a:moveTo>
                  <a:pt x="0" y="0"/>
                </a:moveTo>
                <a:lnTo>
                  <a:pt x="3303776" y="0"/>
                </a:lnTo>
                <a:lnTo>
                  <a:pt x="3303776" y="3420447"/>
                </a:lnTo>
                <a:lnTo>
                  <a:pt x="0" y="3420447"/>
                </a:lnTo>
                <a:lnTo>
                  <a:pt x="0" y="0"/>
                </a:lnTo>
                <a:close/>
              </a:path>
            </a:pathLst>
          </a:custGeom>
          <a:blipFill>
            <a:blip r:embed="rId6"/>
            <a:stretch>
              <a:fillRect l="-5900" r="-129264"/>
            </a:stretch>
          </a:blipFill>
        </p:spPr>
      </p:sp>
      <p:sp>
        <p:nvSpPr>
          <p:cNvPr id="21" name="TextBox 5">
            <a:extLst>
              <a:ext uri="{FF2B5EF4-FFF2-40B4-BE49-F238E27FC236}">
                <a16:creationId xmlns:a16="http://schemas.microsoft.com/office/drawing/2014/main" id="{B4B7E942-CB77-97EA-854B-4DD38C2D5430}"/>
              </a:ext>
            </a:extLst>
          </p:cNvPr>
          <p:cNvSpPr txBox="1"/>
          <p:nvPr/>
        </p:nvSpPr>
        <p:spPr>
          <a:xfrm>
            <a:off x="1538142" y="926892"/>
            <a:ext cx="6222209" cy="1067087"/>
          </a:xfrm>
          <a:prstGeom prst="rect">
            <a:avLst/>
          </a:prstGeom>
        </p:spPr>
        <p:txBody>
          <a:bodyPr wrap="square" lIns="0" tIns="0" rIns="0" bIns="0" rtlCol="0" anchor="t">
            <a:spAutoFit/>
          </a:bodyPr>
          <a:lstStyle/>
          <a:p>
            <a:pPr algn="ctr">
              <a:lnSpc>
                <a:spcPts val="8978"/>
              </a:lnSpc>
            </a:pPr>
            <a:r>
              <a:rPr lang="en-US" sz="4800" b="1" dirty="0">
                <a:solidFill>
                  <a:srgbClr val="EEBCA9"/>
                </a:solidFill>
                <a:latin typeface="Loubag Medium"/>
                <a:ea typeface="Loubag Medium"/>
                <a:cs typeface="Loubag Medium"/>
                <a:sym typeface="Loubag Medium"/>
              </a:rPr>
              <a:t>Current Metrics</a:t>
            </a:r>
          </a:p>
        </p:txBody>
      </p:sp>
      <p:sp>
        <p:nvSpPr>
          <p:cNvPr id="22" name="TextBox 6">
            <a:extLst>
              <a:ext uri="{FF2B5EF4-FFF2-40B4-BE49-F238E27FC236}">
                <a16:creationId xmlns:a16="http://schemas.microsoft.com/office/drawing/2014/main" id="{62BF8778-A382-FAC3-E956-FC7680D91CB8}"/>
              </a:ext>
            </a:extLst>
          </p:cNvPr>
          <p:cNvSpPr txBox="1"/>
          <p:nvPr/>
        </p:nvSpPr>
        <p:spPr>
          <a:xfrm>
            <a:off x="9859674" y="819680"/>
            <a:ext cx="6972607" cy="1044710"/>
          </a:xfrm>
          <a:prstGeom prst="rect">
            <a:avLst/>
          </a:prstGeom>
        </p:spPr>
        <p:txBody>
          <a:bodyPr wrap="square" lIns="0" tIns="0" rIns="0" bIns="0" rtlCol="0" anchor="t">
            <a:spAutoFit/>
          </a:bodyPr>
          <a:lstStyle/>
          <a:p>
            <a:pPr algn="ctr">
              <a:lnSpc>
                <a:spcPts val="8982"/>
              </a:lnSpc>
            </a:pPr>
            <a:r>
              <a:rPr lang="en-US" sz="4800" b="1" dirty="0">
                <a:solidFill>
                  <a:srgbClr val="EEBCA9"/>
                </a:solidFill>
                <a:latin typeface="Loubag Medium"/>
                <a:ea typeface="Loubag Medium"/>
                <a:cs typeface="Loubag Medium"/>
                <a:sym typeface="Loubag Medium"/>
              </a:rPr>
              <a:t>Enhanced Metrics</a:t>
            </a:r>
          </a:p>
        </p:txBody>
      </p:sp>
      <p:sp>
        <p:nvSpPr>
          <p:cNvPr id="2" name="TextBox 14"/>
          <p:cNvSpPr txBox="1"/>
          <p:nvPr/>
        </p:nvSpPr>
        <p:spPr>
          <a:xfrm>
            <a:off x="9906000" y="6438900"/>
            <a:ext cx="8118230" cy="2735364"/>
          </a:xfrm>
          <a:prstGeom prst="rect">
            <a:avLst/>
          </a:prstGeom>
        </p:spPr>
        <p:txBody>
          <a:bodyPr wrap="square" lIns="0" tIns="0" rIns="0" bIns="0" rtlCol="0" anchor="t">
            <a:spAutoFit/>
          </a:bodyPr>
          <a:lstStyle/>
          <a:p>
            <a:pPr algn="l">
              <a:lnSpc>
                <a:spcPts val="5399"/>
              </a:lnSpc>
            </a:pPr>
            <a:r>
              <a:rPr lang="en-US" sz="3600" dirty="0">
                <a:solidFill>
                  <a:srgbClr val="EEBCA9"/>
                </a:solidFill>
                <a:latin typeface="Nunito"/>
                <a:ea typeface="Nunito"/>
                <a:cs typeface="Nunito"/>
                <a:sym typeface="Nunito"/>
              </a:rPr>
              <a:t>The Profit has increased to </a:t>
            </a:r>
            <a:r>
              <a:rPr lang="en-US" sz="3600" b="1" dirty="0">
                <a:solidFill>
                  <a:srgbClr val="03E67E"/>
                </a:solidFill>
                <a:latin typeface="Nunito Bold"/>
                <a:ea typeface="Nunito Bold"/>
                <a:cs typeface="Nunito Bold"/>
                <a:sym typeface="Nunito Bold"/>
              </a:rPr>
              <a:t>57.7%.</a:t>
            </a:r>
          </a:p>
          <a:p>
            <a:pPr algn="l">
              <a:lnSpc>
                <a:spcPts val="5399"/>
              </a:lnSpc>
            </a:pPr>
            <a:r>
              <a:rPr lang="en-US" sz="3600" dirty="0">
                <a:solidFill>
                  <a:srgbClr val="EEBCA9"/>
                </a:solidFill>
                <a:latin typeface="Nunito"/>
                <a:ea typeface="Nunito"/>
                <a:cs typeface="Nunito"/>
                <a:sym typeface="Nunito"/>
              </a:rPr>
              <a:t>The Profit Margin has grown to </a:t>
            </a:r>
            <a:r>
              <a:rPr lang="en-US" sz="3600" b="1" dirty="0">
                <a:solidFill>
                  <a:srgbClr val="03E67E"/>
                </a:solidFill>
                <a:latin typeface="Nunito Bold"/>
                <a:ea typeface="Nunito Bold"/>
                <a:cs typeface="Nunito Bold"/>
                <a:sym typeface="Nunito Bold"/>
              </a:rPr>
              <a:t>31.3%.</a:t>
            </a:r>
          </a:p>
          <a:p>
            <a:pPr algn="l">
              <a:lnSpc>
                <a:spcPts val="5399"/>
              </a:lnSpc>
            </a:pPr>
            <a:r>
              <a:rPr lang="en-US" sz="3600" dirty="0">
                <a:solidFill>
                  <a:srgbClr val="EEBCA9"/>
                </a:solidFill>
                <a:latin typeface="Nunito"/>
                <a:ea typeface="Nunito"/>
                <a:cs typeface="Nunito"/>
                <a:sym typeface="Nunito"/>
              </a:rPr>
              <a:t>The Commission % risen by 19%</a:t>
            </a:r>
          </a:p>
          <a:p>
            <a:pPr algn="l">
              <a:lnSpc>
                <a:spcPts val="5399"/>
              </a:lnSpc>
            </a:pPr>
            <a:r>
              <a:rPr lang="en-US" sz="3600" dirty="0">
                <a:solidFill>
                  <a:srgbClr val="EEBCA9"/>
                </a:solidFill>
                <a:latin typeface="Nunito"/>
                <a:ea typeface="Nunito"/>
                <a:cs typeface="Nunito"/>
                <a:sym typeface="Nunito"/>
              </a:rPr>
              <a:t>The Revenue has increased by 15%.</a:t>
            </a:r>
          </a:p>
        </p:txBody>
      </p:sp>
      <p:sp>
        <p:nvSpPr>
          <p:cNvPr id="3" name="TextBox 13"/>
          <p:cNvSpPr txBox="1"/>
          <p:nvPr/>
        </p:nvSpPr>
        <p:spPr>
          <a:xfrm>
            <a:off x="1277079" y="6422272"/>
            <a:ext cx="7465659" cy="2735364"/>
          </a:xfrm>
          <a:prstGeom prst="rect">
            <a:avLst/>
          </a:prstGeom>
        </p:spPr>
        <p:txBody>
          <a:bodyPr lIns="0" tIns="0" rIns="0" bIns="0" rtlCol="0" anchor="t">
            <a:spAutoFit/>
          </a:bodyPr>
          <a:lstStyle/>
          <a:p>
            <a:pPr algn="l">
              <a:lnSpc>
                <a:spcPts val="5399"/>
              </a:lnSpc>
            </a:pPr>
            <a:r>
              <a:rPr lang="en-US" sz="3599" dirty="0">
                <a:solidFill>
                  <a:srgbClr val="EEBCA9"/>
                </a:solidFill>
                <a:latin typeface="Nunito"/>
                <a:ea typeface="Nunito"/>
                <a:cs typeface="Nunito"/>
                <a:sym typeface="Nunito"/>
              </a:rPr>
              <a:t>Setting a minimum commission percentage of 10% can give us a competitive edge, as the industry standard ranges from 15-30%.</a:t>
            </a:r>
          </a:p>
        </p:txBody>
      </p:sp>
    </p:spTree>
    <p:extLst>
      <p:ext uri="{BB962C8B-B14F-4D97-AF65-F5344CB8AC3E}">
        <p14:creationId xmlns:p14="http://schemas.microsoft.com/office/powerpoint/2010/main" val="2370622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B2328"/>
        </a:solidFill>
        <a:effectLst/>
      </p:bgPr>
    </p:bg>
    <p:spTree>
      <p:nvGrpSpPr>
        <p:cNvPr id="1" name="">
          <a:extLst>
            <a:ext uri="{FF2B5EF4-FFF2-40B4-BE49-F238E27FC236}">
              <a16:creationId xmlns:a16="http://schemas.microsoft.com/office/drawing/2014/main" id="{9681950B-727E-6041-4A73-9ABF1BE48AF4}"/>
            </a:ext>
          </a:extLst>
        </p:cNvPr>
        <p:cNvGrpSpPr/>
        <p:nvPr/>
      </p:nvGrpSpPr>
      <p:grpSpPr>
        <a:xfrm>
          <a:off x="0" y="0"/>
          <a:ext cx="0" cy="0"/>
          <a:chOff x="0" y="0"/>
          <a:chExt cx="0" cy="0"/>
        </a:xfrm>
      </p:grpSpPr>
      <p:sp>
        <p:nvSpPr>
          <p:cNvPr id="6" name="TextBox 6">
            <a:extLst>
              <a:ext uri="{FF2B5EF4-FFF2-40B4-BE49-F238E27FC236}">
                <a16:creationId xmlns:a16="http://schemas.microsoft.com/office/drawing/2014/main" id="{1B3718D1-E899-94AA-A153-33551B600705}"/>
              </a:ext>
            </a:extLst>
          </p:cNvPr>
          <p:cNvSpPr txBox="1"/>
          <p:nvPr/>
        </p:nvSpPr>
        <p:spPr>
          <a:xfrm>
            <a:off x="1371600" y="342900"/>
            <a:ext cx="15392400" cy="2419958"/>
          </a:xfrm>
          <a:prstGeom prst="rect">
            <a:avLst/>
          </a:prstGeom>
        </p:spPr>
        <p:txBody>
          <a:bodyPr wrap="square" lIns="0" tIns="0" rIns="0" bIns="0" rtlCol="0" anchor="t">
            <a:spAutoFit/>
          </a:bodyPr>
          <a:lstStyle/>
          <a:p>
            <a:pPr algn="ctr">
              <a:lnSpc>
                <a:spcPct val="150000"/>
              </a:lnSpc>
            </a:pPr>
            <a:r>
              <a:rPr lang="en-US" sz="11500" b="1" dirty="0">
                <a:solidFill>
                  <a:srgbClr val="EEBCA9"/>
                </a:solidFill>
                <a:latin typeface="Loubag Medium"/>
                <a:ea typeface="Loubag Medium"/>
                <a:cs typeface="Loubag Medium"/>
                <a:sym typeface="Loubag Medium"/>
              </a:rPr>
              <a:t>Recommendations</a:t>
            </a:r>
          </a:p>
        </p:txBody>
      </p:sp>
      <p:sp>
        <p:nvSpPr>
          <p:cNvPr id="14" name="TextBox 14">
            <a:extLst>
              <a:ext uri="{FF2B5EF4-FFF2-40B4-BE49-F238E27FC236}">
                <a16:creationId xmlns:a16="http://schemas.microsoft.com/office/drawing/2014/main" id="{383E6D47-C4F4-2EEF-DCF1-4415B85C6F26}"/>
              </a:ext>
            </a:extLst>
          </p:cNvPr>
          <p:cNvSpPr txBox="1"/>
          <p:nvPr/>
        </p:nvSpPr>
        <p:spPr>
          <a:xfrm>
            <a:off x="1357102" y="2827258"/>
            <a:ext cx="15573796" cy="6278642"/>
          </a:xfrm>
          <a:prstGeom prst="rect">
            <a:avLst/>
          </a:prstGeom>
        </p:spPr>
        <p:txBody>
          <a:bodyPr wrap="square" lIns="0" tIns="0" rIns="0" bIns="0" rtlCol="0" anchor="t">
            <a:spAutoFit/>
          </a:bodyPr>
          <a:lstStyle/>
          <a:p>
            <a:pPr marL="914400" indent="-914400">
              <a:lnSpc>
                <a:spcPct val="300000"/>
              </a:lnSpc>
              <a:buFont typeface="+mj-lt"/>
              <a:buAutoNum type="alphaUcPeriod"/>
            </a:pPr>
            <a:r>
              <a:rPr lang="en-US" sz="4800" dirty="0">
                <a:solidFill>
                  <a:srgbClr val="EEBCA9"/>
                </a:solidFill>
                <a:latin typeface="Artifakt Element Black" panose="020B0A03050000020004" pitchFamily="34" charset="0"/>
                <a:ea typeface="Artifakt Element Black" panose="020B0A03050000020004" pitchFamily="34" charset="0"/>
                <a:cs typeface="Mongolian Baiti" panose="03000500000000000000" pitchFamily="66" charset="0"/>
                <a:sym typeface="Nunito Bold"/>
              </a:rPr>
              <a:t>Offboard Restaurants w/ Negative Profit Margin</a:t>
            </a:r>
          </a:p>
          <a:p>
            <a:pPr marL="914400" indent="-914400">
              <a:lnSpc>
                <a:spcPct val="300000"/>
              </a:lnSpc>
              <a:buFont typeface="+mj-lt"/>
              <a:buAutoNum type="alphaUcPeriod"/>
            </a:pPr>
            <a:r>
              <a:rPr lang="en-US" sz="4800" dirty="0">
                <a:solidFill>
                  <a:srgbClr val="EEBCA9"/>
                </a:solidFill>
                <a:latin typeface="Artifakt Element Black" panose="020B0A03050000020004" pitchFamily="34" charset="0"/>
                <a:ea typeface="Artifakt Element Black" panose="020B0A03050000020004" pitchFamily="34" charset="0"/>
                <a:cs typeface="Nunito Bold"/>
                <a:sym typeface="Nunito Bold"/>
              </a:rPr>
              <a:t>Set a Minimum of 10% Commission Percentage</a:t>
            </a:r>
            <a:endParaRPr lang="en-US" sz="4800" dirty="0">
              <a:solidFill>
                <a:srgbClr val="EEBCA9"/>
              </a:solidFill>
              <a:latin typeface="Artifakt Element Black" panose="020B0A03050000020004" pitchFamily="34" charset="0"/>
              <a:ea typeface="Artifakt Element Black" panose="020B0A03050000020004" pitchFamily="34" charset="0"/>
              <a:cs typeface="Mongolian Baiti" panose="03000500000000000000" pitchFamily="66" charset="0"/>
              <a:sym typeface="Nunito Bold"/>
            </a:endParaRPr>
          </a:p>
          <a:p>
            <a:pPr marL="914400" indent="-914400">
              <a:lnSpc>
                <a:spcPct val="300000"/>
              </a:lnSpc>
              <a:buFont typeface="+mj-lt"/>
              <a:buAutoNum type="alphaUcPeriod"/>
            </a:pPr>
            <a:r>
              <a:rPr lang="en-US" sz="4800" u="sng" dirty="0">
                <a:solidFill>
                  <a:srgbClr val="03E67E"/>
                </a:solidFill>
                <a:latin typeface="Artifakt Element Heavy" panose="020B0B03050000020004" pitchFamily="34" charset="0"/>
                <a:ea typeface="Artifakt Element Heavy" panose="020B0B03050000020004" pitchFamily="34" charset="0"/>
                <a:cs typeface="Nunito Bold"/>
                <a:sym typeface="Nunito Bold"/>
              </a:rPr>
              <a:t>Eliminate the 10% Discount</a:t>
            </a:r>
          </a:p>
        </p:txBody>
      </p:sp>
    </p:spTree>
    <p:extLst>
      <p:ext uri="{BB962C8B-B14F-4D97-AF65-F5344CB8AC3E}">
        <p14:creationId xmlns:p14="http://schemas.microsoft.com/office/powerpoint/2010/main" val="2200276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B2328"/>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5A6CAF5-7E3A-8EC2-2F47-B1F5BA53BC0F}"/>
              </a:ext>
            </a:extLst>
          </p:cNvPr>
          <p:cNvPicPr>
            <a:picLocks noChangeAspect="1"/>
          </p:cNvPicPr>
          <p:nvPr/>
        </p:nvPicPr>
        <p:blipFill>
          <a:blip r:embed="rId2">
            <a:extLst>
              <a:ext uri="{28A0092B-C50C-407E-A947-70E740481C1C}">
                <a14:useLocalDpi xmlns:a14="http://schemas.microsoft.com/office/drawing/2010/main" val="0"/>
              </a:ext>
            </a:extLst>
          </a:blip>
          <a:srcRect t="4381"/>
          <a:stretch/>
        </p:blipFill>
        <p:spPr>
          <a:xfrm>
            <a:off x="335280" y="1943100"/>
            <a:ext cx="16779240" cy="6695562"/>
          </a:xfrm>
          <a:prstGeom prst="rect">
            <a:avLst/>
          </a:prstGeom>
        </p:spPr>
      </p:pic>
      <p:sp>
        <p:nvSpPr>
          <p:cNvPr id="7" name="TextBox 6">
            <a:extLst>
              <a:ext uri="{FF2B5EF4-FFF2-40B4-BE49-F238E27FC236}">
                <a16:creationId xmlns:a16="http://schemas.microsoft.com/office/drawing/2014/main" id="{A5610B6A-0BCC-A406-BA33-41F7F46705F8}"/>
              </a:ext>
            </a:extLst>
          </p:cNvPr>
          <p:cNvSpPr txBox="1"/>
          <p:nvPr/>
        </p:nvSpPr>
        <p:spPr>
          <a:xfrm>
            <a:off x="289560" y="391062"/>
            <a:ext cx="16870680" cy="1323439"/>
          </a:xfrm>
          <a:prstGeom prst="rect">
            <a:avLst/>
          </a:prstGeom>
          <a:noFill/>
        </p:spPr>
        <p:txBody>
          <a:bodyPr wrap="square">
            <a:spAutoFit/>
          </a:bodyPr>
          <a:lstStyle/>
          <a:p>
            <a:r>
              <a:rPr lang="en-US" sz="4000" dirty="0">
                <a:solidFill>
                  <a:srgbClr val="EEBCA9"/>
                </a:solidFill>
                <a:latin typeface="Loubag" panose="020B0604020202020204" charset="0"/>
                <a:ea typeface="Artifakt Element Black" panose="020B0A03050000020004" pitchFamily="34" charset="0"/>
              </a:rPr>
              <a:t>T</a:t>
            </a:r>
            <a:r>
              <a:rPr lang="en-US" sz="4000" b="0" i="0" dirty="0">
                <a:solidFill>
                  <a:srgbClr val="EEBCA9"/>
                </a:solidFill>
                <a:effectLst/>
                <a:latin typeface="Loubag" panose="020B0604020202020204" charset="0"/>
                <a:ea typeface="Artifakt Element Black" panose="020B0A03050000020004" pitchFamily="34" charset="0"/>
              </a:rPr>
              <a:t>he basic discount results in losses that are ten times more than those associated with the next tier of discounts. </a:t>
            </a:r>
            <a:endParaRPr lang="en-IN" sz="4000" dirty="0">
              <a:solidFill>
                <a:srgbClr val="EEBCA9"/>
              </a:solidFill>
              <a:latin typeface="Loubag" panose="020B0604020202020204" charset="0"/>
              <a:ea typeface="Artifakt Element Black" panose="020B0A03050000020004" pitchFamily="34" charset="0"/>
            </a:endParaRPr>
          </a:p>
        </p:txBody>
      </p:sp>
      <p:cxnSp>
        <p:nvCxnSpPr>
          <p:cNvPr id="9" name="Straight Arrow Connector 8">
            <a:extLst>
              <a:ext uri="{FF2B5EF4-FFF2-40B4-BE49-F238E27FC236}">
                <a16:creationId xmlns:a16="http://schemas.microsoft.com/office/drawing/2014/main" id="{CBEF6CE5-8718-44D9-107C-01AA45866957}"/>
              </a:ext>
            </a:extLst>
          </p:cNvPr>
          <p:cNvCxnSpPr>
            <a:cxnSpLocks/>
          </p:cNvCxnSpPr>
          <p:nvPr/>
        </p:nvCxnSpPr>
        <p:spPr>
          <a:xfrm>
            <a:off x="9296400" y="4152900"/>
            <a:ext cx="0" cy="2095660"/>
          </a:xfrm>
          <a:prstGeom prst="straightConnector1">
            <a:avLst/>
          </a:prstGeom>
          <a:ln>
            <a:solidFill>
              <a:srgbClr val="EEBCA9"/>
            </a:solidFill>
            <a:headEnd type="triangle"/>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1C74F3EE-3D23-8F82-BA39-5B862EF9F7D4}"/>
              </a:ext>
            </a:extLst>
          </p:cNvPr>
          <p:cNvSpPr txBox="1"/>
          <p:nvPr/>
        </p:nvSpPr>
        <p:spPr>
          <a:xfrm>
            <a:off x="9525000" y="4305300"/>
            <a:ext cx="1325879" cy="1754326"/>
          </a:xfrm>
          <a:prstGeom prst="rect">
            <a:avLst/>
          </a:prstGeom>
          <a:noFill/>
        </p:spPr>
        <p:txBody>
          <a:bodyPr wrap="square" rtlCol="0">
            <a:spAutoFit/>
          </a:bodyPr>
          <a:lstStyle/>
          <a:p>
            <a:r>
              <a:rPr lang="en-IN" sz="3600" b="1" dirty="0">
                <a:solidFill>
                  <a:srgbClr val="EEBCA9"/>
                </a:solidFill>
              </a:rPr>
              <a:t>10x more</a:t>
            </a:r>
          </a:p>
          <a:p>
            <a:r>
              <a:rPr lang="en-IN" sz="3600" b="1" dirty="0">
                <a:solidFill>
                  <a:srgbClr val="EEBCA9"/>
                </a:solidFill>
              </a:rPr>
              <a:t>losses</a:t>
            </a:r>
          </a:p>
        </p:txBody>
      </p:sp>
      <p:sp>
        <p:nvSpPr>
          <p:cNvPr id="15" name="TextBox 14">
            <a:extLst>
              <a:ext uri="{FF2B5EF4-FFF2-40B4-BE49-F238E27FC236}">
                <a16:creationId xmlns:a16="http://schemas.microsoft.com/office/drawing/2014/main" id="{B0ACC002-3A7C-26BE-7DB8-14DA5633FF7B}"/>
              </a:ext>
            </a:extLst>
          </p:cNvPr>
          <p:cNvSpPr txBox="1"/>
          <p:nvPr/>
        </p:nvSpPr>
        <p:spPr>
          <a:xfrm>
            <a:off x="472440" y="8866882"/>
            <a:ext cx="16474440" cy="1077218"/>
          </a:xfrm>
          <a:prstGeom prst="rect">
            <a:avLst/>
          </a:prstGeom>
          <a:noFill/>
        </p:spPr>
        <p:txBody>
          <a:bodyPr wrap="square">
            <a:spAutoFit/>
          </a:bodyPr>
          <a:lstStyle/>
          <a:p>
            <a:r>
              <a:rPr lang="en-US" sz="3200" b="0" i="0" dirty="0">
                <a:solidFill>
                  <a:srgbClr val="EEBCA9"/>
                </a:solidFill>
                <a:effectLst/>
                <a:latin typeface="Artifakt Element Medium" panose="020B0603050000020004" pitchFamily="34" charset="0"/>
                <a:ea typeface="Artifakt Element Medium" panose="020B0603050000020004" pitchFamily="34" charset="0"/>
              </a:rPr>
              <a:t>To attract new customers, it is essential to maintain our new user discount. </a:t>
            </a:r>
            <a:r>
              <a:rPr lang="en-US" sz="3200" dirty="0">
                <a:solidFill>
                  <a:srgbClr val="EEBCA9"/>
                </a:solidFill>
                <a:latin typeface="Artifakt Element Medium" panose="020B0603050000020004" pitchFamily="34" charset="0"/>
                <a:ea typeface="Artifakt Element Medium" panose="020B0603050000020004" pitchFamily="34" charset="0"/>
              </a:rPr>
              <a:t>Thus</a:t>
            </a:r>
            <a:r>
              <a:rPr lang="en-US" sz="3200" b="0" i="0" dirty="0">
                <a:solidFill>
                  <a:srgbClr val="EEBCA9"/>
                </a:solidFill>
                <a:effectLst/>
                <a:latin typeface="Artifakt Element Medium" panose="020B0603050000020004" pitchFamily="34" charset="0"/>
                <a:ea typeface="Artifakt Element Medium" panose="020B0603050000020004" pitchFamily="34" charset="0"/>
              </a:rPr>
              <a:t>, to improve our profitability, we recommend phasing out the basic discount.</a:t>
            </a:r>
            <a:endParaRPr lang="en-IN" sz="3200" dirty="0">
              <a:solidFill>
                <a:srgbClr val="EEBCA9"/>
              </a:solidFill>
              <a:latin typeface="Artifakt Element Medium" panose="020B0603050000020004" pitchFamily="34" charset="0"/>
              <a:ea typeface="Artifakt Element Medium" panose="020B0603050000020004" pitchFamily="34" charset="0"/>
            </a:endParaRPr>
          </a:p>
        </p:txBody>
      </p:sp>
      <p:cxnSp>
        <p:nvCxnSpPr>
          <p:cNvPr id="20" name="Straight Connector 19">
            <a:extLst>
              <a:ext uri="{FF2B5EF4-FFF2-40B4-BE49-F238E27FC236}">
                <a16:creationId xmlns:a16="http://schemas.microsoft.com/office/drawing/2014/main" id="{BB0CB757-081F-2A53-DECA-56033F529C2D}"/>
              </a:ext>
            </a:extLst>
          </p:cNvPr>
          <p:cNvCxnSpPr>
            <a:cxnSpLocks/>
          </p:cNvCxnSpPr>
          <p:nvPr/>
        </p:nvCxnSpPr>
        <p:spPr>
          <a:xfrm>
            <a:off x="289560" y="1714500"/>
            <a:ext cx="16779240" cy="0"/>
          </a:xfrm>
          <a:prstGeom prst="line">
            <a:avLst/>
          </a:prstGeom>
          <a:ln>
            <a:solidFill>
              <a:srgbClr val="EEBCA9"/>
            </a:solidFill>
          </a:ln>
        </p:spPr>
        <p:style>
          <a:lnRef idx="3">
            <a:schemeClr val="accent6"/>
          </a:lnRef>
          <a:fillRef idx="0">
            <a:schemeClr val="accent6"/>
          </a:fillRef>
          <a:effectRef idx="2">
            <a:schemeClr val="accent6"/>
          </a:effectRef>
          <a:fontRef idx="minor">
            <a:schemeClr val="tx1"/>
          </a:fontRef>
        </p:style>
      </p:cxnSp>
      <p:cxnSp>
        <p:nvCxnSpPr>
          <p:cNvPr id="23" name="Straight Connector 22">
            <a:extLst>
              <a:ext uri="{FF2B5EF4-FFF2-40B4-BE49-F238E27FC236}">
                <a16:creationId xmlns:a16="http://schemas.microsoft.com/office/drawing/2014/main" id="{6ACA9B16-C201-D086-70E0-D50C702FEC15}"/>
              </a:ext>
            </a:extLst>
          </p:cNvPr>
          <p:cNvCxnSpPr>
            <a:cxnSpLocks/>
          </p:cNvCxnSpPr>
          <p:nvPr/>
        </p:nvCxnSpPr>
        <p:spPr>
          <a:xfrm>
            <a:off x="472440" y="8798302"/>
            <a:ext cx="16779240" cy="0"/>
          </a:xfrm>
          <a:prstGeom prst="line">
            <a:avLst/>
          </a:prstGeom>
          <a:ln>
            <a:solidFill>
              <a:srgbClr val="EEBCA9"/>
            </a:solidFill>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526611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6B2328"/>
        </a:solidFill>
        <a:effectLst/>
      </p:bgPr>
    </p:bg>
    <p:spTree>
      <p:nvGrpSpPr>
        <p:cNvPr id="1" name=""/>
        <p:cNvGrpSpPr/>
        <p:nvPr/>
      </p:nvGrpSpPr>
      <p:grpSpPr>
        <a:xfrm>
          <a:off x="0" y="0"/>
          <a:ext cx="0" cy="0"/>
          <a:chOff x="0" y="0"/>
          <a:chExt cx="0" cy="0"/>
        </a:xfrm>
      </p:grpSpPr>
      <p:sp>
        <p:nvSpPr>
          <p:cNvPr id="9" name="Freeform 9"/>
          <p:cNvSpPr/>
          <p:nvPr/>
        </p:nvSpPr>
        <p:spPr>
          <a:xfrm>
            <a:off x="685800" y="3467100"/>
            <a:ext cx="7903746" cy="3941500"/>
          </a:xfrm>
          <a:custGeom>
            <a:avLst/>
            <a:gdLst/>
            <a:ahLst/>
            <a:cxnLst/>
            <a:rect l="l" t="t" r="r" b="b"/>
            <a:pathLst>
              <a:path w="7903746" h="3941500">
                <a:moveTo>
                  <a:pt x="0" y="0"/>
                </a:moveTo>
                <a:lnTo>
                  <a:pt x="7903746" y="0"/>
                </a:lnTo>
                <a:lnTo>
                  <a:pt x="7903746" y="3941500"/>
                </a:lnTo>
                <a:lnTo>
                  <a:pt x="0" y="3941500"/>
                </a:lnTo>
                <a:lnTo>
                  <a:pt x="0" y="0"/>
                </a:lnTo>
                <a:close/>
              </a:path>
            </a:pathLst>
          </a:custGeom>
          <a:blipFill>
            <a:blip r:embed="rId2"/>
            <a:stretch>
              <a:fillRect/>
            </a:stretch>
          </a:blipFill>
        </p:spPr>
      </p:sp>
      <p:sp>
        <p:nvSpPr>
          <p:cNvPr id="10" name="Freeform 10"/>
          <p:cNvSpPr/>
          <p:nvPr/>
        </p:nvSpPr>
        <p:spPr>
          <a:xfrm>
            <a:off x="743359" y="3495675"/>
            <a:ext cx="2425989" cy="1241558"/>
          </a:xfrm>
          <a:custGeom>
            <a:avLst/>
            <a:gdLst/>
            <a:ahLst/>
            <a:cxnLst/>
            <a:rect l="l" t="t" r="r" b="b"/>
            <a:pathLst>
              <a:path w="2425989" h="1241558">
                <a:moveTo>
                  <a:pt x="0" y="0"/>
                </a:moveTo>
                <a:lnTo>
                  <a:pt x="2425989" y="0"/>
                </a:lnTo>
                <a:lnTo>
                  <a:pt x="2425989" y="1241558"/>
                </a:lnTo>
                <a:lnTo>
                  <a:pt x="0" y="1241558"/>
                </a:lnTo>
                <a:lnTo>
                  <a:pt x="0" y="0"/>
                </a:lnTo>
                <a:close/>
              </a:path>
            </a:pathLst>
          </a:custGeom>
          <a:blipFill>
            <a:blip r:embed="rId3"/>
            <a:stretch>
              <a:fillRect l="-4484" t="-2910"/>
            </a:stretch>
          </a:blipFill>
        </p:spPr>
      </p:sp>
      <p:sp>
        <p:nvSpPr>
          <p:cNvPr id="11" name="Freeform 11"/>
          <p:cNvSpPr/>
          <p:nvPr/>
        </p:nvSpPr>
        <p:spPr>
          <a:xfrm>
            <a:off x="9868556" y="3452813"/>
            <a:ext cx="7676085" cy="3941500"/>
          </a:xfrm>
          <a:custGeom>
            <a:avLst/>
            <a:gdLst/>
            <a:ahLst/>
            <a:cxnLst/>
            <a:rect l="l" t="t" r="r" b="b"/>
            <a:pathLst>
              <a:path w="7805471" h="3912925">
                <a:moveTo>
                  <a:pt x="0" y="0"/>
                </a:moveTo>
                <a:lnTo>
                  <a:pt x="7805471" y="0"/>
                </a:lnTo>
                <a:lnTo>
                  <a:pt x="7805471" y="3912926"/>
                </a:lnTo>
                <a:lnTo>
                  <a:pt x="0" y="3912926"/>
                </a:lnTo>
                <a:lnTo>
                  <a:pt x="0" y="0"/>
                </a:lnTo>
                <a:close/>
              </a:path>
            </a:pathLst>
          </a:custGeom>
          <a:blipFill>
            <a:blip r:embed="rId4"/>
            <a:stretch>
              <a:fillRect l="-1" t="724" r="-1685" b="1"/>
            </a:stretch>
          </a:blipFill>
        </p:spPr>
      </p:sp>
      <p:sp>
        <p:nvSpPr>
          <p:cNvPr id="12" name="Freeform 12"/>
          <p:cNvSpPr/>
          <p:nvPr/>
        </p:nvSpPr>
        <p:spPr>
          <a:xfrm>
            <a:off x="9868556" y="3509362"/>
            <a:ext cx="2314370" cy="1214184"/>
          </a:xfrm>
          <a:custGeom>
            <a:avLst/>
            <a:gdLst/>
            <a:ahLst/>
            <a:cxnLst/>
            <a:rect l="l" t="t" r="r" b="b"/>
            <a:pathLst>
              <a:path w="2314370" h="1214184">
                <a:moveTo>
                  <a:pt x="0" y="0"/>
                </a:moveTo>
                <a:lnTo>
                  <a:pt x="2314370" y="0"/>
                </a:lnTo>
                <a:lnTo>
                  <a:pt x="2314370" y="1214184"/>
                </a:lnTo>
                <a:lnTo>
                  <a:pt x="0" y="1214184"/>
                </a:lnTo>
                <a:lnTo>
                  <a:pt x="0" y="0"/>
                </a:lnTo>
                <a:close/>
              </a:path>
            </a:pathLst>
          </a:custGeom>
          <a:blipFill>
            <a:blip r:embed="rId5"/>
            <a:stretch>
              <a:fillRect l="-3792" r="-5735"/>
            </a:stretch>
          </a:blipFill>
        </p:spPr>
      </p:sp>
      <p:sp>
        <p:nvSpPr>
          <p:cNvPr id="16" name="TextBox 5">
            <a:extLst>
              <a:ext uri="{FF2B5EF4-FFF2-40B4-BE49-F238E27FC236}">
                <a16:creationId xmlns:a16="http://schemas.microsoft.com/office/drawing/2014/main" id="{5297323F-E0E9-E748-E87C-B262912ABFA2}"/>
              </a:ext>
            </a:extLst>
          </p:cNvPr>
          <p:cNvSpPr txBox="1"/>
          <p:nvPr/>
        </p:nvSpPr>
        <p:spPr>
          <a:xfrm>
            <a:off x="1676400" y="2247900"/>
            <a:ext cx="6222209" cy="1067087"/>
          </a:xfrm>
          <a:prstGeom prst="rect">
            <a:avLst/>
          </a:prstGeom>
        </p:spPr>
        <p:txBody>
          <a:bodyPr wrap="square" lIns="0" tIns="0" rIns="0" bIns="0" rtlCol="0" anchor="t">
            <a:spAutoFit/>
          </a:bodyPr>
          <a:lstStyle/>
          <a:p>
            <a:pPr algn="ctr">
              <a:lnSpc>
                <a:spcPts val="8978"/>
              </a:lnSpc>
            </a:pPr>
            <a:r>
              <a:rPr lang="en-US" sz="4800" b="1" dirty="0">
                <a:solidFill>
                  <a:srgbClr val="EEBCA9"/>
                </a:solidFill>
                <a:latin typeface="Loubag Medium"/>
                <a:ea typeface="Loubag Medium"/>
                <a:cs typeface="Loubag Medium"/>
                <a:sym typeface="Loubag Medium"/>
              </a:rPr>
              <a:t>Current Metrics</a:t>
            </a:r>
          </a:p>
        </p:txBody>
      </p:sp>
      <p:sp>
        <p:nvSpPr>
          <p:cNvPr id="17" name="TextBox 6">
            <a:extLst>
              <a:ext uri="{FF2B5EF4-FFF2-40B4-BE49-F238E27FC236}">
                <a16:creationId xmlns:a16="http://schemas.microsoft.com/office/drawing/2014/main" id="{9FBD5875-C6CA-014B-3C00-339C5E5DD692}"/>
              </a:ext>
            </a:extLst>
          </p:cNvPr>
          <p:cNvSpPr txBox="1"/>
          <p:nvPr/>
        </p:nvSpPr>
        <p:spPr>
          <a:xfrm>
            <a:off x="10374153" y="2270277"/>
            <a:ext cx="6972607" cy="1044710"/>
          </a:xfrm>
          <a:prstGeom prst="rect">
            <a:avLst/>
          </a:prstGeom>
        </p:spPr>
        <p:txBody>
          <a:bodyPr wrap="square" lIns="0" tIns="0" rIns="0" bIns="0" rtlCol="0" anchor="t">
            <a:spAutoFit/>
          </a:bodyPr>
          <a:lstStyle/>
          <a:p>
            <a:pPr algn="ctr">
              <a:lnSpc>
                <a:spcPts val="8982"/>
              </a:lnSpc>
            </a:pPr>
            <a:r>
              <a:rPr lang="en-US" sz="4800" b="1" dirty="0">
                <a:solidFill>
                  <a:srgbClr val="EEBCA9"/>
                </a:solidFill>
                <a:latin typeface="Loubag Medium"/>
                <a:ea typeface="Loubag Medium"/>
                <a:cs typeface="Loubag Medium"/>
                <a:sym typeface="Loubag Medium"/>
              </a:rPr>
              <a:t>Enhanced Metrics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6B2328"/>
        </a:solidFill>
        <a:effectLst/>
      </p:bgPr>
    </p:bg>
    <p:spTree>
      <p:nvGrpSpPr>
        <p:cNvPr id="1" name="">
          <a:extLst>
            <a:ext uri="{FF2B5EF4-FFF2-40B4-BE49-F238E27FC236}">
              <a16:creationId xmlns:a16="http://schemas.microsoft.com/office/drawing/2014/main" id="{BE2DF37F-3544-E568-5277-52DF818DD149}"/>
            </a:ext>
          </a:extLst>
        </p:cNvPr>
        <p:cNvGrpSpPr/>
        <p:nvPr/>
      </p:nvGrpSpPr>
      <p:grpSpPr>
        <a:xfrm>
          <a:off x="0" y="0"/>
          <a:ext cx="0" cy="0"/>
          <a:chOff x="0" y="0"/>
          <a:chExt cx="0" cy="0"/>
        </a:xfrm>
      </p:grpSpPr>
      <p:sp>
        <p:nvSpPr>
          <p:cNvPr id="9" name="Freeform 9">
            <a:extLst>
              <a:ext uri="{FF2B5EF4-FFF2-40B4-BE49-F238E27FC236}">
                <a16:creationId xmlns:a16="http://schemas.microsoft.com/office/drawing/2014/main" id="{5D379977-C745-DBC2-FD1B-9B13AEBD298F}"/>
              </a:ext>
            </a:extLst>
          </p:cNvPr>
          <p:cNvSpPr/>
          <p:nvPr/>
        </p:nvSpPr>
        <p:spPr>
          <a:xfrm>
            <a:off x="647044" y="2171700"/>
            <a:ext cx="7903746" cy="3941500"/>
          </a:xfrm>
          <a:custGeom>
            <a:avLst/>
            <a:gdLst/>
            <a:ahLst/>
            <a:cxnLst/>
            <a:rect l="l" t="t" r="r" b="b"/>
            <a:pathLst>
              <a:path w="7903746" h="3941500">
                <a:moveTo>
                  <a:pt x="0" y="0"/>
                </a:moveTo>
                <a:lnTo>
                  <a:pt x="7903746" y="0"/>
                </a:lnTo>
                <a:lnTo>
                  <a:pt x="7903746" y="3941500"/>
                </a:lnTo>
                <a:lnTo>
                  <a:pt x="0" y="3941500"/>
                </a:lnTo>
                <a:lnTo>
                  <a:pt x="0" y="0"/>
                </a:lnTo>
                <a:close/>
              </a:path>
            </a:pathLst>
          </a:custGeom>
          <a:blipFill>
            <a:blip r:embed="rId2"/>
            <a:stretch>
              <a:fillRect/>
            </a:stretch>
          </a:blipFill>
        </p:spPr>
      </p:sp>
      <p:sp>
        <p:nvSpPr>
          <p:cNvPr id="10" name="Freeform 10">
            <a:extLst>
              <a:ext uri="{FF2B5EF4-FFF2-40B4-BE49-F238E27FC236}">
                <a16:creationId xmlns:a16="http://schemas.microsoft.com/office/drawing/2014/main" id="{403C6682-7955-2AEF-D10C-DDCAB91BF3D2}"/>
              </a:ext>
            </a:extLst>
          </p:cNvPr>
          <p:cNvSpPr/>
          <p:nvPr/>
        </p:nvSpPr>
        <p:spPr>
          <a:xfrm>
            <a:off x="704603" y="2200275"/>
            <a:ext cx="2425989" cy="1241558"/>
          </a:xfrm>
          <a:custGeom>
            <a:avLst/>
            <a:gdLst/>
            <a:ahLst/>
            <a:cxnLst/>
            <a:rect l="l" t="t" r="r" b="b"/>
            <a:pathLst>
              <a:path w="2425989" h="1241558">
                <a:moveTo>
                  <a:pt x="0" y="0"/>
                </a:moveTo>
                <a:lnTo>
                  <a:pt x="2425989" y="0"/>
                </a:lnTo>
                <a:lnTo>
                  <a:pt x="2425989" y="1241558"/>
                </a:lnTo>
                <a:lnTo>
                  <a:pt x="0" y="1241558"/>
                </a:lnTo>
                <a:lnTo>
                  <a:pt x="0" y="0"/>
                </a:lnTo>
                <a:close/>
              </a:path>
            </a:pathLst>
          </a:custGeom>
          <a:blipFill>
            <a:blip r:embed="rId3"/>
            <a:stretch>
              <a:fillRect l="-4484" t="-2910"/>
            </a:stretch>
          </a:blipFill>
        </p:spPr>
      </p:sp>
      <p:sp>
        <p:nvSpPr>
          <p:cNvPr id="11" name="Freeform 11">
            <a:extLst>
              <a:ext uri="{FF2B5EF4-FFF2-40B4-BE49-F238E27FC236}">
                <a16:creationId xmlns:a16="http://schemas.microsoft.com/office/drawing/2014/main" id="{BC0F48CB-03BF-F868-08E1-039C1D9FA952}"/>
              </a:ext>
            </a:extLst>
          </p:cNvPr>
          <p:cNvSpPr/>
          <p:nvPr/>
        </p:nvSpPr>
        <p:spPr>
          <a:xfrm>
            <a:off x="9829800" y="2171700"/>
            <a:ext cx="7676085" cy="3941500"/>
          </a:xfrm>
          <a:custGeom>
            <a:avLst/>
            <a:gdLst/>
            <a:ahLst/>
            <a:cxnLst/>
            <a:rect l="l" t="t" r="r" b="b"/>
            <a:pathLst>
              <a:path w="7805471" h="3912925">
                <a:moveTo>
                  <a:pt x="0" y="0"/>
                </a:moveTo>
                <a:lnTo>
                  <a:pt x="7805471" y="0"/>
                </a:lnTo>
                <a:lnTo>
                  <a:pt x="7805471" y="3912926"/>
                </a:lnTo>
                <a:lnTo>
                  <a:pt x="0" y="3912926"/>
                </a:lnTo>
                <a:lnTo>
                  <a:pt x="0" y="0"/>
                </a:lnTo>
                <a:close/>
              </a:path>
            </a:pathLst>
          </a:custGeom>
          <a:blipFill>
            <a:blip r:embed="rId4"/>
            <a:stretch>
              <a:fillRect l="-1" t="724" r="-1685" b="1"/>
            </a:stretch>
          </a:blipFill>
        </p:spPr>
      </p:sp>
      <p:sp>
        <p:nvSpPr>
          <p:cNvPr id="12" name="Freeform 12">
            <a:extLst>
              <a:ext uri="{FF2B5EF4-FFF2-40B4-BE49-F238E27FC236}">
                <a16:creationId xmlns:a16="http://schemas.microsoft.com/office/drawing/2014/main" id="{1C9D07BE-1B9F-BB02-EC02-47AC886F6506}"/>
              </a:ext>
            </a:extLst>
          </p:cNvPr>
          <p:cNvSpPr/>
          <p:nvPr/>
        </p:nvSpPr>
        <p:spPr>
          <a:xfrm>
            <a:off x="9829800" y="2228249"/>
            <a:ext cx="2314370" cy="1214184"/>
          </a:xfrm>
          <a:custGeom>
            <a:avLst/>
            <a:gdLst/>
            <a:ahLst/>
            <a:cxnLst/>
            <a:rect l="l" t="t" r="r" b="b"/>
            <a:pathLst>
              <a:path w="2314370" h="1214184">
                <a:moveTo>
                  <a:pt x="0" y="0"/>
                </a:moveTo>
                <a:lnTo>
                  <a:pt x="2314370" y="0"/>
                </a:lnTo>
                <a:lnTo>
                  <a:pt x="2314370" y="1214184"/>
                </a:lnTo>
                <a:lnTo>
                  <a:pt x="0" y="1214184"/>
                </a:lnTo>
                <a:lnTo>
                  <a:pt x="0" y="0"/>
                </a:lnTo>
                <a:close/>
              </a:path>
            </a:pathLst>
          </a:custGeom>
          <a:blipFill>
            <a:blip r:embed="rId5"/>
            <a:stretch>
              <a:fillRect l="-3792" r="-5735"/>
            </a:stretch>
          </a:blipFill>
        </p:spPr>
      </p:sp>
      <p:sp>
        <p:nvSpPr>
          <p:cNvPr id="16" name="TextBox 5">
            <a:extLst>
              <a:ext uri="{FF2B5EF4-FFF2-40B4-BE49-F238E27FC236}">
                <a16:creationId xmlns:a16="http://schemas.microsoft.com/office/drawing/2014/main" id="{DE3D2E70-8A1A-99BC-C1AB-FF562964BE9C}"/>
              </a:ext>
            </a:extLst>
          </p:cNvPr>
          <p:cNvSpPr txBox="1"/>
          <p:nvPr/>
        </p:nvSpPr>
        <p:spPr>
          <a:xfrm>
            <a:off x="1487812" y="393421"/>
            <a:ext cx="6222209" cy="1067087"/>
          </a:xfrm>
          <a:prstGeom prst="rect">
            <a:avLst/>
          </a:prstGeom>
        </p:spPr>
        <p:txBody>
          <a:bodyPr wrap="square" lIns="0" tIns="0" rIns="0" bIns="0" rtlCol="0" anchor="t">
            <a:spAutoFit/>
          </a:bodyPr>
          <a:lstStyle/>
          <a:p>
            <a:pPr algn="ctr">
              <a:lnSpc>
                <a:spcPts val="8978"/>
              </a:lnSpc>
            </a:pPr>
            <a:r>
              <a:rPr lang="en-US" sz="4800" b="1" dirty="0">
                <a:solidFill>
                  <a:srgbClr val="EEBCA9"/>
                </a:solidFill>
                <a:latin typeface="Loubag Medium"/>
                <a:ea typeface="Loubag Medium"/>
                <a:cs typeface="Loubag Medium"/>
                <a:sym typeface="Loubag Medium"/>
              </a:rPr>
              <a:t>Current Metrics</a:t>
            </a:r>
          </a:p>
        </p:txBody>
      </p:sp>
      <p:sp>
        <p:nvSpPr>
          <p:cNvPr id="17" name="TextBox 6">
            <a:extLst>
              <a:ext uri="{FF2B5EF4-FFF2-40B4-BE49-F238E27FC236}">
                <a16:creationId xmlns:a16="http://schemas.microsoft.com/office/drawing/2014/main" id="{3F8B1BF1-9301-196A-F894-ECA2292B7807}"/>
              </a:ext>
            </a:extLst>
          </p:cNvPr>
          <p:cNvSpPr txBox="1"/>
          <p:nvPr/>
        </p:nvSpPr>
        <p:spPr>
          <a:xfrm>
            <a:off x="10403578" y="393421"/>
            <a:ext cx="6972607" cy="1044710"/>
          </a:xfrm>
          <a:prstGeom prst="rect">
            <a:avLst/>
          </a:prstGeom>
        </p:spPr>
        <p:txBody>
          <a:bodyPr wrap="square" lIns="0" tIns="0" rIns="0" bIns="0" rtlCol="0" anchor="t">
            <a:spAutoFit/>
          </a:bodyPr>
          <a:lstStyle/>
          <a:p>
            <a:pPr algn="ctr">
              <a:lnSpc>
                <a:spcPts val="8982"/>
              </a:lnSpc>
            </a:pPr>
            <a:r>
              <a:rPr lang="en-US" sz="4800" b="1" dirty="0">
                <a:solidFill>
                  <a:srgbClr val="EEBCA9"/>
                </a:solidFill>
                <a:latin typeface="Loubag Medium"/>
                <a:ea typeface="Loubag Medium"/>
                <a:cs typeface="Loubag Medium"/>
                <a:sym typeface="Loubag Medium"/>
              </a:rPr>
              <a:t>Enhanced Metrics</a:t>
            </a:r>
          </a:p>
        </p:txBody>
      </p:sp>
      <p:sp>
        <p:nvSpPr>
          <p:cNvPr id="2" name="TextBox 12"/>
          <p:cNvSpPr txBox="1"/>
          <p:nvPr/>
        </p:nvSpPr>
        <p:spPr>
          <a:xfrm>
            <a:off x="10058400" y="6667500"/>
            <a:ext cx="7772400" cy="3062377"/>
          </a:xfrm>
          <a:prstGeom prst="rect">
            <a:avLst/>
          </a:prstGeom>
        </p:spPr>
        <p:txBody>
          <a:bodyPr wrap="square" lIns="0" tIns="0" rIns="0" bIns="0" rtlCol="0" anchor="t">
            <a:spAutoFit/>
          </a:bodyPr>
          <a:lstStyle/>
          <a:p>
            <a:pPr algn="l">
              <a:lnSpc>
                <a:spcPts val="4799"/>
              </a:lnSpc>
            </a:pPr>
            <a:r>
              <a:rPr lang="en-US" sz="3600" dirty="0">
                <a:solidFill>
                  <a:srgbClr val="EEBCA9"/>
                </a:solidFill>
                <a:latin typeface="Artifakt Element Medium" panose="020B0603050000020004" pitchFamily="34" charset="0"/>
                <a:ea typeface="Artifakt Element Medium" panose="020B0603050000020004" pitchFamily="34" charset="0"/>
                <a:cs typeface="Nunito"/>
                <a:sym typeface="Nunito"/>
              </a:rPr>
              <a:t>The Profit has increased by </a:t>
            </a:r>
            <a:r>
              <a:rPr lang="en-US" sz="3600" b="1" dirty="0">
                <a:solidFill>
                  <a:srgbClr val="03E67E"/>
                </a:solidFill>
                <a:latin typeface="Artifakt Element Black" panose="020B0A03050000020004" pitchFamily="34" charset="0"/>
                <a:ea typeface="Artifakt Element Black" panose="020B0A03050000020004" pitchFamily="34" charset="0"/>
                <a:cs typeface="Nunito Bold"/>
                <a:sym typeface="Nunito Bold"/>
              </a:rPr>
              <a:t>41%.</a:t>
            </a:r>
          </a:p>
          <a:p>
            <a:pPr algn="l">
              <a:lnSpc>
                <a:spcPts val="4799"/>
              </a:lnSpc>
            </a:pPr>
            <a:r>
              <a:rPr lang="en-US" sz="3600" dirty="0">
                <a:solidFill>
                  <a:srgbClr val="EEBCA9"/>
                </a:solidFill>
                <a:latin typeface="Artifakt Element Medium" panose="020B0603050000020004" pitchFamily="34" charset="0"/>
                <a:ea typeface="Artifakt Element Medium" panose="020B0603050000020004" pitchFamily="34" charset="0"/>
                <a:cs typeface="Nunito"/>
                <a:sym typeface="Nunito"/>
              </a:rPr>
              <a:t>The Profit Margin has risen by </a:t>
            </a:r>
            <a:r>
              <a:rPr lang="en-US" sz="3600" b="1" dirty="0">
                <a:solidFill>
                  <a:srgbClr val="03E67E"/>
                </a:solidFill>
                <a:latin typeface="Artifakt Element Black" panose="020B0A03050000020004" pitchFamily="34" charset="0"/>
                <a:ea typeface="Artifakt Element Black" panose="020B0A03050000020004" pitchFamily="34" charset="0"/>
                <a:cs typeface="Nunito Bold"/>
                <a:sym typeface="Nunito Bold"/>
              </a:rPr>
              <a:t>15%.</a:t>
            </a:r>
          </a:p>
          <a:p>
            <a:pPr algn="l">
              <a:lnSpc>
                <a:spcPts val="4799"/>
              </a:lnSpc>
            </a:pPr>
            <a:r>
              <a:rPr lang="en-US" sz="3600" dirty="0">
                <a:solidFill>
                  <a:srgbClr val="EEBCA9"/>
                </a:solidFill>
                <a:latin typeface="Artifakt Element Medium" panose="020B0603050000020004" pitchFamily="34" charset="0"/>
                <a:ea typeface="Artifakt Element Medium" panose="020B0603050000020004" pitchFamily="34" charset="0"/>
                <a:cs typeface="Nunito"/>
                <a:sym typeface="Nunito"/>
              </a:rPr>
              <a:t>The Commission Percentage has gone up by 1.5 percentages.</a:t>
            </a:r>
          </a:p>
          <a:p>
            <a:pPr algn="l">
              <a:lnSpc>
                <a:spcPts val="4799"/>
              </a:lnSpc>
            </a:pPr>
            <a:r>
              <a:rPr lang="en-US" sz="3600" dirty="0">
                <a:solidFill>
                  <a:srgbClr val="EEBCA9"/>
                </a:solidFill>
                <a:latin typeface="Artifakt Element Medium" panose="020B0603050000020004" pitchFamily="34" charset="0"/>
                <a:ea typeface="Artifakt Element Medium" panose="020B0603050000020004" pitchFamily="34" charset="0"/>
                <a:cs typeface="Nunito"/>
                <a:sym typeface="Nunito"/>
              </a:rPr>
              <a:t>The Cost Per Order dropped by 5%</a:t>
            </a:r>
          </a:p>
        </p:txBody>
      </p:sp>
      <p:sp>
        <p:nvSpPr>
          <p:cNvPr id="4" name="TextBox 3">
            <a:extLst>
              <a:ext uri="{FF2B5EF4-FFF2-40B4-BE49-F238E27FC236}">
                <a16:creationId xmlns:a16="http://schemas.microsoft.com/office/drawing/2014/main" id="{2EF188C2-958E-8813-275D-F4E7DDCEA3E2}"/>
              </a:ext>
            </a:extLst>
          </p:cNvPr>
          <p:cNvSpPr txBox="1"/>
          <p:nvPr/>
        </p:nvSpPr>
        <p:spPr>
          <a:xfrm>
            <a:off x="628403" y="6684139"/>
            <a:ext cx="8820397" cy="2862322"/>
          </a:xfrm>
          <a:prstGeom prst="rect">
            <a:avLst/>
          </a:prstGeom>
          <a:noFill/>
        </p:spPr>
        <p:txBody>
          <a:bodyPr wrap="square">
            <a:spAutoFit/>
          </a:bodyPr>
          <a:lstStyle/>
          <a:p>
            <a:r>
              <a:rPr lang="en-US" sz="3600" b="0" i="0" dirty="0">
                <a:solidFill>
                  <a:srgbClr val="EEBCA9"/>
                </a:solidFill>
                <a:effectLst/>
                <a:latin typeface="Artifakt Element Medium" panose="020B0603050000020004" pitchFamily="34" charset="0"/>
                <a:ea typeface="Artifakt Element Medium" panose="020B0603050000020004" pitchFamily="34" charset="0"/>
              </a:rPr>
              <a:t>By optimizing our discount strategy, we can remain competitive in the market. Offering targeted discounts that are financially viable helps us stand out without eroding our profit margins.</a:t>
            </a:r>
            <a:endParaRPr lang="en-IN" sz="3600" dirty="0">
              <a:solidFill>
                <a:srgbClr val="EEBCA9"/>
              </a:solidFill>
              <a:latin typeface="Artifakt Element Medium" panose="020B0603050000020004" pitchFamily="34" charset="0"/>
              <a:ea typeface="Artifakt Element Medium" panose="020B0603050000020004" pitchFamily="34" charset="0"/>
            </a:endParaRPr>
          </a:p>
        </p:txBody>
      </p:sp>
    </p:spTree>
    <p:extLst>
      <p:ext uri="{BB962C8B-B14F-4D97-AF65-F5344CB8AC3E}">
        <p14:creationId xmlns:p14="http://schemas.microsoft.com/office/powerpoint/2010/main" val="2480754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6B2328"/>
        </a:solidFill>
        <a:effectLst/>
      </p:bgPr>
    </p:bg>
    <p:spTree>
      <p:nvGrpSpPr>
        <p:cNvPr id="1" name="">
          <a:extLst>
            <a:ext uri="{FF2B5EF4-FFF2-40B4-BE49-F238E27FC236}">
              <a16:creationId xmlns:a16="http://schemas.microsoft.com/office/drawing/2014/main" id="{AB8F05F4-2A64-9C0F-0545-31C273A2A0F8}"/>
            </a:ext>
          </a:extLst>
        </p:cNvPr>
        <p:cNvGrpSpPr/>
        <p:nvPr/>
      </p:nvGrpSpPr>
      <p:grpSpPr>
        <a:xfrm>
          <a:off x="0" y="0"/>
          <a:ext cx="0" cy="0"/>
          <a:chOff x="0" y="0"/>
          <a:chExt cx="0" cy="0"/>
        </a:xfrm>
      </p:grpSpPr>
      <p:sp>
        <p:nvSpPr>
          <p:cNvPr id="6" name="TextBox 6">
            <a:extLst>
              <a:ext uri="{FF2B5EF4-FFF2-40B4-BE49-F238E27FC236}">
                <a16:creationId xmlns:a16="http://schemas.microsoft.com/office/drawing/2014/main" id="{80DC0105-58D3-DC30-4A4D-32A5F9FE12DA}"/>
              </a:ext>
            </a:extLst>
          </p:cNvPr>
          <p:cNvSpPr txBox="1"/>
          <p:nvPr/>
        </p:nvSpPr>
        <p:spPr>
          <a:xfrm>
            <a:off x="1857375" y="2095500"/>
            <a:ext cx="14573250" cy="2954655"/>
          </a:xfrm>
          <a:prstGeom prst="rect">
            <a:avLst/>
          </a:prstGeom>
        </p:spPr>
        <p:txBody>
          <a:bodyPr wrap="square" lIns="0" tIns="0" rIns="0" bIns="0" rtlCol="0" anchor="t">
            <a:spAutoFit/>
          </a:bodyPr>
          <a:lstStyle/>
          <a:p>
            <a:pPr algn="ctr"/>
            <a:r>
              <a:rPr lang="en-US" sz="9600" b="1" dirty="0">
                <a:solidFill>
                  <a:srgbClr val="EEBCA9"/>
                </a:solidFill>
                <a:latin typeface="Loubag Medium"/>
                <a:ea typeface="Loubag Medium"/>
                <a:cs typeface="Loubag Medium"/>
                <a:sym typeface="Loubag Medium"/>
              </a:rPr>
              <a:t>Cumulative Impact of all the suggestions</a:t>
            </a:r>
          </a:p>
        </p:txBody>
      </p:sp>
      <p:sp>
        <p:nvSpPr>
          <p:cNvPr id="3" name="TextBox 2">
            <a:extLst>
              <a:ext uri="{FF2B5EF4-FFF2-40B4-BE49-F238E27FC236}">
                <a16:creationId xmlns:a16="http://schemas.microsoft.com/office/drawing/2014/main" id="{58C0E761-42E8-40E9-7F2B-EB88FE8E52FC}"/>
              </a:ext>
            </a:extLst>
          </p:cNvPr>
          <p:cNvSpPr txBox="1"/>
          <p:nvPr/>
        </p:nvSpPr>
        <p:spPr>
          <a:xfrm>
            <a:off x="1104900" y="5676900"/>
            <a:ext cx="16078200" cy="3139321"/>
          </a:xfrm>
          <a:prstGeom prst="rect">
            <a:avLst/>
          </a:prstGeom>
          <a:noFill/>
        </p:spPr>
        <p:txBody>
          <a:bodyPr wrap="square">
            <a:spAutoFit/>
          </a:bodyPr>
          <a:lstStyle/>
          <a:p>
            <a:pPr algn="ctr"/>
            <a:r>
              <a:rPr lang="en-US" sz="6400" dirty="0">
                <a:solidFill>
                  <a:srgbClr val="03E67E"/>
                </a:solidFill>
                <a:latin typeface="Artifakt Element Black" panose="020B0A03050000020004" pitchFamily="34" charset="0"/>
                <a:ea typeface="Artifakt Element Black" panose="020B0A03050000020004" pitchFamily="34" charset="0"/>
                <a:cs typeface="Nunito Bold"/>
                <a:sym typeface="Nunito Bold"/>
              </a:rPr>
              <a:t>The collective enhancement of the profitability of the food delivery service by the recommendations made</a:t>
            </a:r>
          </a:p>
        </p:txBody>
      </p:sp>
    </p:spTree>
    <p:extLst>
      <p:ext uri="{BB962C8B-B14F-4D97-AF65-F5344CB8AC3E}">
        <p14:creationId xmlns:p14="http://schemas.microsoft.com/office/powerpoint/2010/main" val="834048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6B2328"/>
        </a:solidFill>
        <a:effectLst/>
      </p:bgPr>
    </p:bg>
    <p:spTree>
      <p:nvGrpSpPr>
        <p:cNvPr id="1" name=""/>
        <p:cNvGrpSpPr/>
        <p:nvPr/>
      </p:nvGrpSpPr>
      <p:grpSpPr>
        <a:xfrm>
          <a:off x="0" y="0"/>
          <a:ext cx="0" cy="0"/>
          <a:chOff x="0" y="0"/>
          <a:chExt cx="0" cy="0"/>
        </a:xfrm>
      </p:grpSpPr>
      <p:grpSp>
        <p:nvGrpSpPr>
          <p:cNvPr id="9" name="Group 9"/>
          <p:cNvGrpSpPr/>
          <p:nvPr/>
        </p:nvGrpSpPr>
        <p:grpSpPr>
          <a:xfrm>
            <a:off x="775170" y="3833446"/>
            <a:ext cx="7759230" cy="3716738"/>
            <a:chOff x="0" y="0"/>
            <a:chExt cx="2195017" cy="1051432"/>
          </a:xfrm>
        </p:grpSpPr>
        <p:sp>
          <p:nvSpPr>
            <p:cNvPr id="10" name="Freeform 10"/>
            <p:cNvSpPr/>
            <p:nvPr/>
          </p:nvSpPr>
          <p:spPr>
            <a:xfrm>
              <a:off x="0" y="0"/>
              <a:ext cx="2195017" cy="1051432"/>
            </a:xfrm>
            <a:custGeom>
              <a:avLst/>
              <a:gdLst/>
              <a:ahLst/>
              <a:cxnLst/>
              <a:rect l="l" t="t" r="r" b="b"/>
              <a:pathLst>
                <a:path w="2195017" h="1051432">
                  <a:moveTo>
                    <a:pt x="0" y="0"/>
                  </a:moveTo>
                  <a:lnTo>
                    <a:pt x="2195017" y="0"/>
                  </a:lnTo>
                  <a:lnTo>
                    <a:pt x="2195017" y="1051432"/>
                  </a:lnTo>
                  <a:lnTo>
                    <a:pt x="0" y="1051432"/>
                  </a:lnTo>
                  <a:close/>
                </a:path>
              </a:pathLst>
            </a:custGeom>
            <a:solidFill>
              <a:srgbClr val="6C2429"/>
            </a:solidFill>
          </p:spPr>
        </p:sp>
        <p:sp>
          <p:nvSpPr>
            <p:cNvPr id="11" name="TextBox 11"/>
            <p:cNvSpPr txBox="1"/>
            <p:nvPr/>
          </p:nvSpPr>
          <p:spPr>
            <a:xfrm>
              <a:off x="0" y="-38100"/>
              <a:ext cx="2195017" cy="1089532"/>
            </a:xfrm>
            <a:prstGeom prst="rect">
              <a:avLst/>
            </a:prstGeom>
          </p:spPr>
          <p:txBody>
            <a:bodyPr lIns="50800" tIns="50800" rIns="50800" bIns="50800" rtlCol="0" anchor="ctr"/>
            <a:lstStyle/>
            <a:p>
              <a:pPr algn="ctr">
                <a:lnSpc>
                  <a:spcPts val="2659"/>
                </a:lnSpc>
                <a:spcBef>
                  <a:spcPct val="0"/>
                </a:spcBef>
              </a:pPr>
              <a:endParaRPr dirty="0"/>
            </a:p>
          </p:txBody>
        </p:sp>
      </p:grpSp>
      <p:sp>
        <p:nvSpPr>
          <p:cNvPr id="12" name="Freeform 12"/>
          <p:cNvSpPr/>
          <p:nvPr/>
        </p:nvSpPr>
        <p:spPr>
          <a:xfrm>
            <a:off x="1151072" y="5780259"/>
            <a:ext cx="3228430" cy="1639983"/>
          </a:xfrm>
          <a:custGeom>
            <a:avLst/>
            <a:gdLst/>
            <a:ahLst/>
            <a:cxnLst/>
            <a:rect l="l" t="t" r="r" b="b"/>
            <a:pathLst>
              <a:path w="3228430" h="1639983">
                <a:moveTo>
                  <a:pt x="0" y="0"/>
                </a:moveTo>
                <a:lnTo>
                  <a:pt x="3228430" y="0"/>
                </a:lnTo>
                <a:lnTo>
                  <a:pt x="3228430" y="1639983"/>
                </a:lnTo>
                <a:lnTo>
                  <a:pt x="0" y="1639983"/>
                </a:lnTo>
                <a:lnTo>
                  <a:pt x="0" y="0"/>
                </a:lnTo>
                <a:close/>
              </a:path>
            </a:pathLst>
          </a:custGeom>
          <a:blipFill>
            <a:blip r:embed="rId2"/>
            <a:stretch>
              <a:fillRect l="-8626" r="-3801" b="-11561"/>
            </a:stretch>
          </a:blipFill>
        </p:spPr>
      </p:sp>
      <p:sp>
        <p:nvSpPr>
          <p:cNvPr id="13" name="Freeform 13"/>
          <p:cNvSpPr/>
          <p:nvPr/>
        </p:nvSpPr>
        <p:spPr>
          <a:xfrm>
            <a:off x="5058527" y="4012202"/>
            <a:ext cx="3022036" cy="1607762"/>
          </a:xfrm>
          <a:custGeom>
            <a:avLst/>
            <a:gdLst/>
            <a:ahLst/>
            <a:cxnLst/>
            <a:rect l="l" t="t" r="r" b="b"/>
            <a:pathLst>
              <a:path w="3022036" h="1607762">
                <a:moveTo>
                  <a:pt x="0" y="0"/>
                </a:moveTo>
                <a:lnTo>
                  <a:pt x="3022036" y="0"/>
                </a:lnTo>
                <a:lnTo>
                  <a:pt x="3022036" y="1607762"/>
                </a:lnTo>
                <a:lnTo>
                  <a:pt x="0" y="1607762"/>
                </a:lnTo>
                <a:lnTo>
                  <a:pt x="0" y="0"/>
                </a:lnTo>
                <a:close/>
              </a:path>
            </a:pathLst>
          </a:custGeom>
          <a:blipFill>
            <a:blip r:embed="rId3"/>
            <a:stretch>
              <a:fillRect l="-7425" r="-7425" b="-35817"/>
            </a:stretch>
          </a:blipFill>
        </p:spPr>
      </p:sp>
      <p:sp>
        <p:nvSpPr>
          <p:cNvPr id="14" name="Freeform 14"/>
          <p:cNvSpPr/>
          <p:nvPr/>
        </p:nvSpPr>
        <p:spPr>
          <a:xfrm>
            <a:off x="4835027" y="5864388"/>
            <a:ext cx="3351886" cy="1644753"/>
          </a:xfrm>
          <a:custGeom>
            <a:avLst/>
            <a:gdLst/>
            <a:ahLst/>
            <a:cxnLst/>
            <a:rect l="l" t="t" r="r" b="b"/>
            <a:pathLst>
              <a:path w="3351886" h="1644753">
                <a:moveTo>
                  <a:pt x="0" y="0"/>
                </a:moveTo>
                <a:lnTo>
                  <a:pt x="3351886" y="0"/>
                </a:lnTo>
                <a:lnTo>
                  <a:pt x="3351886" y="1644753"/>
                </a:lnTo>
                <a:lnTo>
                  <a:pt x="0" y="1644753"/>
                </a:lnTo>
                <a:lnTo>
                  <a:pt x="0" y="0"/>
                </a:lnTo>
                <a:close/>
              </a:path>
            </a:pathLst>
          </a:custGeom>
          <a:blipFill>
            <a:blip r:embed="rId4"/>
            <a:stretch>
              <a:fillRect l="-2138" t="-631" b="-631"/>
            </a:stretch>
          </a:blipFill>
        </p:spPr>
      </p:sp>
      <p:sp>
        <p:nvSpPr>
          <p:cNvPr id="15" name="Freeform 15"/>
          <p:cNvSpPr/>
          <p:nvPr/>
        </p:nvSpPr>
        <p:spPr>
          <a:xfrm>
            <a:off x="1068198" y="3838375"/>
            <a:ext cx="3330354" cy="1791115"/>
          </a:xfrm>
          <a:custGeom>
            <a:avLst/>
            <a:gdLst/>
            <a:ahLst/>
            <a:cxnLst/>
            <a:rect l="l" t="t" r="r" b="b"/>
            <a:pathLst>
              <a:path w="3330354" h="1791115">
                <a:moveTo>
                  <a:pt x="0" y="0"/>
                </a:moveTo>
                <a:lnTo>
                  <a:pt x="3330354" y="0"/>
                </a:lnTo>
                <a:lnTo>
                  <a:pt x="3330354" y="1791114"/>
                </a:lnTo>
                <a:lnTo>
                  <a:pt x="0" y="1791114"/>
                </a:lnTo>
                <a:lnTo>
                  <a:pt x="0" y="0"/>
                </a:lnTo>
                <a:close/>
              </a:path>
            </a:pathLst>
          </a:custGeom>
          <a:blipFill>
            <a:blip r:embed="rId5"/>
            <a:stretch>
              <a:fillRect/>
            </a:stretch>
          </a:blipFill>
        </p:spPr>
      </p:sp>
      <p:sp>
        <p:nvSpPr>
          <p:cNvPr id="19" name="Freeform 19"/>
          <p:cNvSpPr/>
          <p:nvPr/>
        </p:nvSpPr>
        <p:spPr>
          <a:xfrm>
            <a:off x="9753600" y="3848100"/>
            <a:ext cx="7759230" cy="3716738"/>
          </a:xfrm>
          <a:custGeom>
            <a:avLst/>
            <a:gdLst/>
            <a:ahLst/>
            <a:cxnLst/>
            <a:rect l="l" t="t" r="r" b="b"/>
            <a:pathLst>
              <a:path w="7759230" h="3716738">
                <a:moveTo>
                  <a:pt x="0" y="0"/>
                </a:moveTo>
                <a:lnTo>
                  <a:pt x="7759231" y="0"/>
                </a:lnTo>
                <a:lnTo>
                  <a:pt x="7759231" y="3716738"/>
                </a:lnTo>
                <a:lnTo>
                  <a:pt x="0" y="3716738"/>
                </a:lnTo>
                <a:lnTo>
                  <a:pt x="0" y="0"/>
                </a:lnTo>
                <a:close/>
              </a:path>
            </a:pathLst>
          </a:custGeom>
          <a:blipFill>
            <a:blip r:embed="rId6"/>
            <a:stretch>
              <a:fillRect l="-1754" r="-2259"/>
            </a:stretch>
          </a:blipFill>
        </p:spPr>
      </p:sp>
      <p:sp>
        <p:nvSpPr>
          <p:cNvPr id="20" name="Freeform 20"/>
          <p:cNvSpPr/>
          <p:nvPr/>
        </p:nvSpPr>
        <p:spPr>
          <a:xfrm>
            <a:off x="9763125" y="3848100"/>
            <a:ext cx="3334646" cy="1824619"/>
          </a:xfrm>
          <a:custGeom>
            <a:avLst/>
            <a:gdLst/>
            <a:ahLst/>
            <a:cxnLst/>
            <a:rect l="l" t="t" r="r" b="b"/>
            <a:pathLst>
              <a:path w="3334646" h="1824619">
                <a:moveTo>
                  <a:pt x="0" y="0"/>
                </a:moveTo>
                <a:lnTo>
                  <a:pt x="3334647" y="0"/>
                </a:lnTo>
                <a:lnTo>
                  <a:pt x="3334647" y="1824618"/>
                </a:lnTo>
                <a:lnTo>
                  <a:pt x="0" y="1824618"/>
                </a:lnTo>
                <a:lnTo>
                  <a:pt x="0" y="0"/>
                </a:lnTo>
                <a:close/>
              </a:path>
            </a:pathLst>
          </a:custGeom>
          <a:blipFill>
            <a:blip r:embed="rId7"/>
            <a:stretch>
              <a:fillRect l="-3883"/>
            </a:stretch>
          </a:blipFill>
        </p:spPr>
      </p:sp>
      <p:sp>
        <p:nvSpPr>
          <p:cNvPr id="21" name="TextBox 5">
            <a:extLst>
              <a:ext uri="{FF2B5EF4-FFF2-40B4-BE49-F238E27FC236}">
                <a16:creationId xmlns:a16="http://schemas.microsoft.com/office/drawing/2014/main" id="{805BCCFD-544A-1356-1462-F89CF7CFADE3}"/>
              </a:ext>
            </a:extLst>
          </p:cNvPr>
          <p:cNvSpPr txBox="1"/>
          <p:nvPr/>
        </p:nvSpPr>
        <p:spPr>
          <a:xfrm>
            <a:off x="1676400" y="2290715"/>
            <a:ext cx="6222209" cy="1067087"/>
          </a:xfrm>
          <a:prstGeom prst="rect">
            <a:avLst/>
          </a:prstGeom>
        </p:spPr>
        <p:txBody>
          <a:bodyPr wrap="square" lIns="0" tIns="0" rIns="0" bIns="0" rtlCol="0" anchor="t">
            <a:spAutoFit/>
          </a:bodyPr>
          <a:lstStyle/>
          <a:p>
            <a:pPr algn="ctr">
              <a:lnSpc>
                <a:spcPts val="8978"/>
              </a:lnSpc>
            </a:pPr>
            <a:r>
              <a:rPr lang="en-US" sz="4800" b="1" dirty="0">
                <a:solidFill>
                  <a:srgbClr val="EEBCA9"/>
                </a:solidFill>
                <a:latin typeface="Loubag Medium"/>
                <a:ea typeface="Loubag Medium"/>
                <a:cs typeface="Loubag Medium"/>
                <a:sym typeface="Loubag Medium"/>
              </a:rPr>
              <a:t>Current Metrics</a:t>
            </a:r>
          </a:p>
        </p:txBody>
      </p:sp>
      <p:sp>
        <p:nvSpPr>
          <p:cNvPr id="22" name="TextBox 6">
            <a:extLst>
              <a:ext uri="{FF2B5EF4-FFF2-40B4-BE49-F238E27FC236}">
                <a16:creationId xmlns:a16="http://schemas.microsoft.com/office/drawing/2014/main" id="{42330A2E-9E30-8AFA-C435-9754EA1858A3}"/>
              </a:ext>
            </a:extLst>
          </p:cNvPr>
          <p:cNvSpPr txBox="1"/>
          <p:nvPr/>
        </p:nvSpPr>
        <p:spPr>
          <a:xfrm>
            <a:off x="9962995" y="2290715"/>
            <a:ext cx="6972607" cy="1044710"/>
          </a:xfrm>
          <a:prstGeom prst="rect">
            <a:avLst/>
          </a:prstGeom>
        </p:spPr>
        <p:txBody>
          <a:bodyPr wrap="square" lIns="0" tIns="0" rIns="0" bIns="0" rtlCol="0" anchor="t">
            <a:spAutoFit/>
          </a:bodyPr>
          <a:lstStyle/>
          <a:p>
            <a:pPr algn="ctr">
              <a:lnSpc>
                <a:spcPts val="8982"/>
              </a:lnSpc>
            </a:pPr>
            <a:r>
              <a:rPr lang="en-US" sz="4800" b="1" dirty="0">
                <a:solidFill>
                  <a:srgbClr val="EEBCA9"/>
                </a:solidFill>
                <a:latin typeface="Loubag Medium"/>
                <a:ea typeface="Loubag Medium"/>
                <a:cs typeface="Loubag Medium"/>
                <a:sym typeface="Loubag Medium"/>
              </a:rPr>
              <a:t>Enhanced Metrics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6B2328"/>
        </a:solidFill>
        <a:effectLst/>
      </p:bgPr>
    </p:bg>
    <p:spTree>
      <p:nvGrpSpPr>
        <p:cNvPr id="1" name="">
          <a:extLst>
            <a:ext uri="{FF2B5EF4-FFF2-40B4-BE49-F238E27FC236}">
              <a16:creationId xmlns:a16="http://schemas.microsoft.com/office/drawing/2014/main" id="{04AC42C1-541E-F599-72B4-1CF11BAD5515}"/>
            </a:ext>
          </a:extLst>
        </p:cNvPr>
        <p:cNvGrpSpPr/>
        <p:nvPr/>
      </p:nvGrpSpPr>
      <p:grpSpPr>
        <a:xfrm>
          <a:off x="0" y="0"/>
          <a:ext cx="0" cy="0"/>
          <a:chOff x="0" y="0"/>
          <a:chExt cx="0" cy="0"/>
        </a:xfrm>
      </p:grpSpPr>
      <p:grpSp>
        <p:nvGrpSpPr>
          <p:cNvPr id="9" name="Group 9">
            <a:extLst>
              <a:ext uri="{FF2B5EF4-FFF2-40B4-BE49-F238E27FC236}">
                <a16:creationId xmlns:a16="http://schemas.microsoft.com/office/drawing/2014/main" id="{1C450534-5C01-937F-1A3C-BD1F835A9DDD}"/>
              </a:ext>
            </a:extLst>
          </p:cNvPr>
          <p:cNvGrpSpPr/>
          <p:nvPr/>
        </p:nvGrpSpPr>
        <p:grpSpPr>
          <a:xfrm>
            <a:off x="775170" y="1869308"/>
            <a:ext cx="7759230" cy="3716738"/>
            <a:chOff x="0" y="0"/>
            <a:chExt cx="2195017" cy="1051432"/>
          </a:xfrm>
        </p:grpSpPr>
        <p:sp>
          <p:nvSpPr>
            <p:cNvPr id="10" name="Freeform 10">
              <a:extLst>
                <a:ext uri="{FF2B5EF4-FFF2-40B4-BE49-F238E27FC236}">
                  <a16:creationId xmlns:a16="http://schemas.microsoft.com/office/drawing/2014/main" id="{2D9E5FA0-424B-6722-CA32-ED763E8440EE}"/>
                </a:ext>
              </a:extLst>
            </p:cNvPr>
            <p:cNvSpPr/>
            <p:nvPr/>
          </p:nvSpPr>
          <p:spPr>
            <a:xfrm>
              <a:off x="0" y="0"/>
              <a:ext cx="2195017" cy="1051432"/>
            </a:xfrm>
            <a:custGeom>
              <a:avLst/>
              <a:gdLst/>
              <a:ahLst/>
              <a:cxnLst/>
              <a:rect l="l" t="t" r="r" b="b"/>
              <a:pathLst>
                <a:path w="2195017" h="1051432">
                  <a:moveTo>
                    <a:pt x="0" y="0"/>
                  </a:moveTo>
                  <a:lnTo>
                    <a:pt x="2195017" y="0"/>
                  </a:lnTo>
                  <a:lnTo>
                    <a:pt x="2195017" y="1051432"/>
                  </a:lnTo>
                  <a:lnTo>
                    <a:pt x="0" y="1051432"/>
                  </a:lnTo>
                  <a:close/>
                </a:path>
              </a:pathLst>
            </a:custGeom>
            <a:solidFill>
              <a:srgbClr val="6C2429"/>
            </a:solidFill>
          </p:spPr>
        </p:sp>
        <p:sp>
          <p:nvSpPr>
            <p:cNvPr id="11" name="TextBox 11">
              <a:extLst>
                <a:ext uri="{FF2B5EF4-FFF2-40B4-BE49-F238E27FC236}">
                  <a16:creationId xmlns:a16="http://schemas.microsoft.com/office/drawing/2014/main" id="{11990CE8-97BA-0A55-9669-6397C96B7923}"/>
                </a:ext>
              </a:extLst>
            </p:cNvPr>
            <p:cNvSpPr txBox="1"/>
            <p:nvPr/>
          </p:nvSpPr>
          <p:spPr>
            <a:xfrm>
              <a:off x="0" y="-38100"/>
              <a:ext cx="2195017" cy="1089532"/>
            </a:xfrm>
            <a:prstGeom prst="rect">
              <a:avLst/>
            </a:prstGeom>
          </p:spPr>
          <p:txBody>
            <a:bodyPr lIns="50800" tIns="50800" rIns="50800" bIns="50800" rtlCol="0" anchor="ctr"/>
            <a:lstStyle/>
            <a:p>
              <a:pPr algn="ctr">
                <a:lnSpc>
                  <a:spcPts val="2659"/>
                </a:lnSpc>
                <a:spcBef>
                  <a:spcPct val="0"/>
                </a:spcBef>
              </a:pPr>
              <a:endParaRPr dirty="0"/>
            </a:p>
          </p:txBody>
        </p:sp>
      </p:grpSp>
      <p:sp>
        <p:nvSpPr>
          <p:cNvPr id="12" name="Freeform 12">
            <a:extLst>
              <a:ext uri="{FF2B5EF4-FFF2-40B4-BE49-F238E27FC236}">
                <a16:creationId xmlns:a16="http://schemas.microsoft.com/office/drawing/2014/main" id="{F67B509C-29A8-0822-2C8A-B66BA5BEE782}"/>
              </a:ext>
            </a:extLst>
          </p:cNvPr>
          <p:cNvSpPr/>
          <p:nvPr/>
        </p:nvSpPr>
        <p:spPr>
          <a:xfrm>
            <a:off x="1151072" y="4189784"/>
            <a:ext cx="3228430" cy="1639983"/>
          </a:xfrm>
          <a:custGeom>
            <a:avLst/>
            <a:gdLst/>
            <a:ahLst/>
            <a:cxnLst/>
            <a:rect l="l" t="t" r="r" b="b"/>
            <a:pathLst>
              <a:path w="3228430" h="1639983">
                <a:moveTo>
                  <a:pt x="0" y="0"/>
                </a:moveTo>
                <a:lnTo>
                  <a:pt x="3228430" y="0"/>
                </a:lnTo>
                <a:lnTo>
                  <a:pt x="3228430" y="1639983"/>
                </a:lnTo>
                <a:lnTo>
                  <a:pt x="0" y="1639983"/>
                </a:lnTo>
                <a:lnTo>
                  <a:pt x="0" y="0"/>
                </a:lnTo>
                <a:close/>
              </a:path>
            </a:pathLst>
          </a:custGeom>
          <a:blipFill>
            <a:blip r:embed="rId2"/>
            <a:stretch>
              <a:fillRect l="-8626" r="-3801" b="-11561"/>
            </a:stretch>
          </a:blipFill>
        </p:spPr>
      </p:sp>
      <p:sp>
        <p:nvSpPr>
          <p:cNvPr id="13" name="Freeform 13">
            <a:extLst>
              <a:ext uri="{FF2B5EF4-FFF2-40B4-BE49-F238E27FC236}">
                <a16:creationId xmlns:a16="http://schemas.microsoft.com/office/drawing/2014/main" id="{4741C5AF-FA0E-A672-A6DD-B0E7F0C3AFFC}"/>
              </a:ext>
            </a:extLst>
          </p:cNvPr>
          <p:cNvSpPr/>
          <p:nvPr/>
        </p:nvSpPr>
        <p:spPr>
          <a:xfrm>
            <a:off x="5058527" y="2421727"/>
            <a:ext cx="3022036" cy="1607762"/>
          </a:xfrm>
          <a:custGeom>
            <a:avLst/>
            <a:gdLst/>
            <a:ahLst/>
            <a:cxnLst/>
            <a:rect l="l" t="t" r="r" b="b"/>
            <a:pathLst>
              <a:path w="3022036" h="1607762">
                <a:moveTo>
                  <a:pt x="0" y="0"/>
                </a:moveTo>
                <a:lnTo>
                  <a:pt x="3022036" y="0"/>
                </a:lnTo>
                <a:lnTo>
                  <a:pt x="3022036" y="1607762"/>
                </a:lnTo>
                <a:lnTo>
                  <a:pt x="0" y="1607762"/>
                </a:lnTo>
                <a:lnTo>
                  <a:pt x="0" y="0"/>
                </a:lnTo>
                <a:close/>
              </a:path>
            </a:pathLst>
          </a:custGeom>
          <a:blipFill>
            <a:blip r:embed="rId3"/>
            <a:stretch>
              <a:fillRect l="-7425" r="-7425" b="-35817"/>
            </a:stretch>
          </a:blipFill>
        </p:spPr>
      </p:sp>
      <p:sp>
        <p:nvSpPr>
          <p:cNvPr id="14" name="Freeform 14">
            <a:extLst>
              <a:ext uri="{FF2B5EF4-FFF2-40B4-BE49-F238E27FC236}">
                <a16:creationId xmlns:a16="http://schemas.microsoft.com/office/drawing/2014/main" id="{354CF537-4510-6442-3FFE-F9DDF967482E}"/>
              </a:ext>
            </a:extLst>
          </p:cNvPr>
          <p:cNvSpPr/>
          <p:nvPr/>
        </p:nvSpPr>
        <p:spPr>
          <a:xfrm>
            <a:off x="4835027" y="4273913"/>
            <a:ext cx="3351886" cy="1644753"/>
          </a:xfrm>
          <a:custGeom>
            <a:avLst/>
            <a:gdLst/>
            <a:ahLst/>
            <a:cxnLst/>
            <a:rect l="l" t="t" r="r" b="b"/>
            <a:pathLst>
              <a:path w="3351886" h="1644753">
                <a:moveTo>
                  <a:pt x="0" y="0"/>
                </a:moveTo>
                <a:lnTo>
                  <a:pt x="3351886" y="0"/>
                </a:lnTo>
                <a:lnTo>
                  <a:pt x="3351886" y="1644753"/>
                </a:lnTo>
                <a:lnTo>
                  <a:pt x="0" y="1644753"/>
                </a:lnTo>
                <a:lnTo>
                  <a:pt x="0" y="0"/>
                </a:lnTo>
                <a:close/>
              </a:path>
            </a:pathLst>
          </a:custGeom>
          <a:blipFill>
            <a:blip r:embed="rId4"/>
            <a:stretch>
              <a:fillRect l="-2138" t="-631" b="-631"/>
            </a:stretch>
          </a:blipFill>
        </p:spPr>
      </p:sp>
      <p:sp>
        <p:nvSpPr>
          <p:cNvPr id="15" name="Freeform 15">
            <a:extLst>
              <a:ext uri="{FF2B5EF4-FFF2-40B4-BE49-F238E27FC236}">
                <a16:creationId xmlns:a16="http://schemas.microsoft.com/office/drawing/2014/main" id="{51B064F0-E51B-79F1-768D-F7001468D79B}"/>
              </a:ext>
            </a:extLst>
          </p:cNvPr>
          <p:cNvSpPr/>
          <p:nvPr/>
        </p:nvSpPr>
        <p:spPr>
          <a:xfrm>
            <a:off x="1068198" y="2247900"/>
            <a:ext cx="3330354" cy="1791115"/>
          </a:xfrm>
          <a:custGeom>
            <a:avLst/>
            <a:gdLst/>
            <a:ahLst/>
            <a:cxnLst/>
            <a:rect l="l" t="t" r="r" b="b"/>
            <a:pathLst>
              <a:path w="3330354" h="1791115">
                <a:moveTo>
                  <a:pt x="0" y="0"/>
                </a:moveTo>
                <a:lnTo>
                  <a:pt x="3330354" y="0"/>
                </a:lnTo>
                <a:lnTo>
                  <a:pt x="3330354" y="1791114"/>
                </a:lnTo>
                <a:lnTo>
                  <a:pt x="0" y="1791114"/>
                </a:lnTo>
                <a:lnTo>
                  <a:pt x="0" y="0"/>
                </a:lnTo>
                <a:close/>
              </a:path>
            </a:pathLst>
          </a:custGeom>
          <a:blipFill>
            <a:blip r:embed="rId5"/>
            <a:stretch>
              <a:fillRect/>
            </a:stretch>
          </a:blipFill>
        </p:spPr>
      </p:sp>
      <p:sp>
        <p:nvSpPr>
          <p:cNvPr id="19" name="Freeform 19">
            <a:extLst>
              <a:ext uri="{FF2B5EF4-FFF2-40B4-BE49-F238E27FC236}">
                <a16:creationId xmlns:a16="http://schemas.microsoft.com/office/drawing/2014/main" id="{CA3EEC65-9211-608C-0D06-0A3A5DABF033}"/>
              </a:ext>
            </a:extLst>
          </p:cNvPr>
          <p:cNvSpPr/>
          <p:nvPr/>
        </p:nvSpPr>
        <p:spPr>
          <a:xfrm>
            <a:off x="9525000" y="2247900"/>
            <a:ext cx="7759230" cy="3716738"/>
          </a:xfrm>
          <a:custGeom>
            <a:avLst/>
            <a:gdLst/>
            <a:ahLst/>
            <a:cxnLst/>
            <a:rect l="l" t="t" r="r" b="b"/>
            <a:pathLst>
              <a:path w="7759230" h="3716738">
                <a:moveTo>
                  <a:pt x="0" y="0"/>
                </a:moveTo>
                <a:lnTo>
                  <a:pt x="7759231" y="0"/>
                </a:lnTo>
                <a:lnTo>
                  <a:pt x="7759231" y="3716738"/>
                </a:lnTo>
                <a:lnTo>
                  <a:pt x="0" y="3716738"/>
                </a:lnTo>
                <a:lnTo>
                  <a:pt x="0" y="0"/>
                </a:lnTo>
                <a:close/>
              </a:path>
            </a:pathLst>
          </a:custGeom>
          <a:blipFill>
            <a:blip r:embed="rId6"/>
            <a:stretch>
              <a:fillRect l="-1754" r="-2259"/>
            </a:stretch>
          </a:blipFill>
        </p:spPr>
      </p:sp>
      <p:sp>
        <p:nvSpPr>
          <p:cNvPr id="20" name="Freeform 20">
            <a:extLst>
              <a:ext uri="{FF2B5EF4-FFF2-40B4-BE49-F238E27FC236}">
                <a16:creationId xmlns:a16="http://schemas.microsoft.com/office/drawing/2014/main" id="{36DB325F-C0C7-5CE8-BE40-81962506980F}"/>
              </a:ext>
            </a:extLst>
          </p:cNvPr>
          <p:cNvSpPr/>
          <p:nvPr/>
        </p:nvSpPr>
        <p:spPr>
          <a:xfrm>
            <a:off x="9534525" y="2247900"/>
            <a:ext cx="3334646" cy="1824619"/>
          </a:xfrm>
          <a:custGeom>
            <a:avLst/>
            <a:gdLst/>
            <a:ahLst/>
            <a:cxnLst/>
            <a:rect l="l" t="t" r="r" b="b"/>
            <a:pathLst>
              <a:path w="3334646" h="1824619">
                <a:moveTo>
                  <a:pt x="0" y="0"/>
                </a:moveTo>
                <a:lnTo>
                  <a:pt x="3334647" y="0"/>
                </a:lnTo>
                <a:lnTo>
                  <a:pt x="3334647" y="1824618"/>
                </a:lnTo>
                <a:lnTo>
                  <a:pt x="0" y="1824618"/>
                </a:lnTo>
                <a:lnTo>
                  <a:pt x="0" y="0"/>
                </a:lnTo>
                <a:close/>
              </a:path>
            </a:pathLst>
          </a:custGeom>
          <a:blipFill>
            <a:blip r:embed="rId7"/>
            <a:stretch>
              <a:fillRect l="-3883"/>
            </a:stretch>
          </a:blipFill>
        </p:spPr>
      </p:sp>
      <p:sp>
        <p:nvSpPr>
          <p:cNvPr id="21" name="TextBox 5">
            <a:extLst>
              <a:ext uri="{FF2B5EF4-FFF2-40B4-BE49-F238E27FC236}">
                <a16:creationId xmlns:a16="http://schemas.microsoft.com/office/drawing/2014/main" id="{487E9609-1A2A-6860-0C55-270659233408}"/>
              </a:ext>
            </a:extLst>
          </p:cNvPr>
          <p:cNvSpPr txBox="1"/>
          <p:nvPr/>
        </p:nvSpPr>
        <p:spPr>
          <a:xfrm>
            <a:off x="1676400" y="326577"/>
            <a:ext cx="6222209" cy="1067087"/>
          </a:xfrm>
          <a:prstGeom prst="rect">
            <a:avLst/>
          </a:prstGeom>
        </p:spPr>
        <p:txBody>
          <a:bodyPr wrap="square" lIns="0" tIns="0" rIns="0" bIns="0" rtlCol="0" anchor="t">
            <a:spAutoFit/>
          </a:bodyPr>
          <a:lstStyle/>
          <a:p>
            <a:pPr algn="ctr">
              <a:lnSpc>
                <a:spcPts val="8978"/>
              </a:lnSpc>
            </a:pPr>
            <a:r>
              <a:rPr lang="en-US" sz="4800" b="1" dirty="0">
                <a:solidFill>
                  <a:srgbClr val="EEBCA9"/>
                </a:solidFill>
                <a:latin typeface="Loubag Medium"/>
                <a:ea typeface="Loubag Medium"/>
                <a:cs typeface="Loubag Medium"/>
                <a:sym typeface="Loubag Medium"/>
              </a:rPr>
              <a:t>Current Metrics</a:t>
            </a:r>
          </a:p>
        </p:txBody>
      </p:sp>
      <p:sp>
        <p:nvSpPr>
          <p:cNvPr id="22" name="TextBox 6">
            <a:extLst>
              <a:ext uri="{FF2B5EF4-FFF2-40B4-BE49-F238E27FC236}">
                <a16:creationId xmlns:a16="http://schemas.microsoft.com/office/drawing/2014/main" id="{795A7574-8DE9-83CB-C898-4F6EC8D425B4}"/>
              </a:ext>
            </a:extLst>
          </p:cNvPr>
          <p:cNvSpPr txBox="1"/>
          <p:nvPr/>
        </p:nvSpPr>
        <p:spPr>
          <a:xfrm>
            <a:off x="9734395" y="326577"/>
            <a:ext cx="6972607" cy="1044710"/>
          </a:xfrm>
          <a:prstGeom prst="rect">
            <a:avLst/>
          </a:prstGeom>
        </p:spPr>
        <p:txBody>
          <a:bodyPr wrap="square" lIns="0" tIns="0" rIns="0" bIns="0" rtlCol="0" anchor="t">
            <a:spAutoFit/>
          </a:bodyPr>
          <a:lstStyle/>
          <a:p>
            <a:pPr algn="ctr">
              <a:lnSpc>
                <a:spcPts val="8982"/>
              </a:lnSpc>
            </a:pPr>
            <a:r>
              <a:rPr lang="en-US" sz="4800" b="1" dirty="0">
                <a:solidFill>
                  <a:srgbClr val="EEBCA9"/>
                </a:solidFill>
                <a:latin typeface="Loubag Medium"/>
                <a:ea typeface="Loubag Medium"/>
                <a:cs typeface="Loubag Medium"/>
                <a:sym typeface="Loubag Medium"/>
              </a:rPr>
              <a:t>Enhanced Metrics</a:t>
            </a:r>
          </a:p>
        </p:txBody>
      </p:sp>
      <p:sp>
        <p:nvSpPr>
          <p:cNvPr id="5" name="TextBox 4">
            <a:extLst>
              <a:ext uri="{FF2B5EF4-FFF2-40B4-BE49-F238E27FC236}">
                <a16:creationId xmlns:a16="http://schemas.microsoft.com/office/drawing/2014/main" id="{04A7FB6A-8BE4-740C-3B0A-2FE0318B3241}"/>
              </a:ext>
            </a:extLst>
          </p:cNvPr>
          <p:cNvSpPr txBox="1"/>
          <p:nvPr/>
        </p:nvSpPr>
        <p:spPr>
          <a:xfrm>
            <a:off x="9534525" y="6743700"/>
            <a:ext cx="8534400" cy="2827697"/>
          </a:xfrm>
          <a:prstGeom prst="rect">
            <a:avLst/>
          </a:prstGeom>
          <a:noFill/>
        </p:spPr>
        <p:txBody>
          <a:bodyPr wrap="square">
            <a:spAutoFit/>
          </a:bodyPr>
          <a:lstStyle/>
          <a:p>
            <a:pPr marL="0" marR="0" lvl="0" indent="0" algn="l" defTabSz="914400" rtl="0" eaLnBrk="1" fontAlgn="auto" latinLnBrk="0" hangingPunct="1">
              <a:lnSpc>
                <a:spcPts val="5399"/>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EEBCA9"/>
                </a:solidFill>
                <a:effectLst/>
                <a:uLnTx/>
                <a:uFillTx/>
                <a:latin typeface="Artifakt Element Medium" panose="020B0603050000020004" pitchFamily="34" charset="0"/>
                <a:ea typeface="Artifakt Element Medium" panose="020B0603050000020004" pitchFamily="34" charset="0"/>
                <a:cs typeface="Nunito"/>
                <a:sym typeface="Nunito"/>
              </a:rPr>
              <a:t>The Profit has grown by </a:t>
            </a:r>
            <a:r>
              <a:rPr kumimoji="0" lang="en-US" sz="3200" b="1" i="0" u="none" strike="noStrike" kern="1200" cap="none" spc="0" normalizeH="0" baseline="0" noProof="0" dirty="0">
                <a:ln>
                  <a:noFill/>
                </a:ln>
                <a:solidFill>
                  <a:srgbClr val="03E67E"/>
                </a:solidFill>
                <a:effectLst/>
                <a:uLnTx/>
                <a:uFillTx/>
                <a:latin typeface="Artifakt Element Medium" panose="020B0603050000020004" pitchFamily="34" charset="0"/>
                <a:ea typeface="Artifakt Element Medium" panose="020B0603050000020004" pitchFamily="34" charset="0"/>
                <a:cs typeface="Nunito Bold"/>
                <a:sym typeface="Nunito Bold"/>
              </a:rPr>
              <a:t>1.7 times</a:t>
            </a:r>
            <a:r>
              <a:rPr kumimoji="0" lang="en-US" sz="3200" b="1" i="0" u="none" strike="noStrike" kern="1200" cap="none" spc="0" normalizeH="0" baseline="0" noProof="0" dirty="0">
                <a:ln>
                  <a:noFill/>
                </a:ln>
                <a:solidFill>
                  <a:srgbClr val="EEBCA9"/>
                </a:solidFill>
                <a:effectLst/>
                <a:uLnTx/>
                <a:uFillTx/>
                <a:latin typeface="Artifakt Element Medium" panose="020B0603050000020004" pitchFamily="34" charset="0"/>
                <a:ea typeface="Artifakt Element Medium" panose="020B0603050000020004" pitchFamily="34" charset="0"/>
                <a:cs typeface="Nunito Bold"/>
                <a:sym typeface="Nunito Bold"/>
              </a:rPr>
              <a:t>.</a:t>
            </a:r>
          </a:p>
          <a:p>
            <a:pPr marL="0" marR="0" lvl="0" indent="0" algn="l" defTabSz="914400" rtl="0" eaLnBrk="1" fontAlgn="auto" latinLnBrk="0" hangingPunct="1">
              <a:lnSpc>
                <a:spcPts val="5399"/>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EEBCA9"/>
                </a:solidFill>
                <a:effectLst/>
                <a:uLnTx/>
                <a:uFillTx/>
                <a:latin typeface="Artifakt Element Medium" panose="020B0603050000020004" pitchFamily="34" charset="0"/>
                <a:ea typeface="Artifakt Element Medium" panose="020B0603050000020004" pitchFamily="34" charset="0"/>
                <a:cs typeface="Nunito"/>
                <a:sym typeface="Nunito"/>
              </a:rPr>
              <a:t>The Profit Margin increased by </a:t>
            </a:r>
            <a:r>
              <a:rPr kumimoji="0" lang="en-US" sz="3200" b="1" i="0" u="none" strike="noStrike" kern="1200" cap="none" spc="0" normalizeH="0" baseline="0" noProof="0" dirty="0">
                <a:ln>
                  <a:noFill/>
                </a:ln>
                <a:solidFill>
                  <a:srgbClr val="03E67E"/>
                </a:solidFill>
                <a:effectLst/>
                <a:uLnTx/>
                <a:uFillTx/>
                <a:latin typeface="Artifakt Element Medium" panose="020B0603050000020004" pitchFamily="34" charset="0"/>
                <a:ea typeface="Artifakt Element Medium" panose="020B0603050000020004" pitchFamily="34" charset="0"/>
                <a:cs typeface="Nunito Bold"/>
                <a:sym typeface="Nunito Bold"/>
              </a:rPr>
              <a:t>88.4%</a:t>
            </a:r>
            <a:r>
              <a:rPr kumimoji="0" lang="en-US" sz="3200" b="1" i="0" u="none" strike="noStrike" kern="1200" cap="none" spc="0" normalizeH="0" baseline="0" noProof="0" dirty="0">
                <a:ln>
                  <a:noFill/>
                </a:ln>
                <a:solidFill>
                  <a:srgbClr val="EEBCA9"/>
                </a:solidFill>
                <a:effectLst/>
                <a:uLnTx/>
                <a:uFillTx/>
                <a:latin typeface="Artifakt Element Medium" panose="020B0603050000020004" pitchFamily="34" charset="0"/>
                <a:ea typeface="Artifakt Element Medium" panose="020B0603050000020004" pitchFamily="34" charset="0"/>
                <a:cs typeface="Nunito Bold"/>
                <a:sym typeface="Nunito Bold"/>
              </a:rPr>
              <a:t>.</a:t>
            </a:r>
          </a:p>
          <a:p>
            <a:pPr marL="0" marR="0" lvl="0" indent="0" algn="l" defTabSz="914400" rtl="0" eaLnBrk="1" fontAlgn="auto" latinLnBrk="0" hangingPunct="1">
              <a:lnSpc>
                <a:spcPts val="5399"/>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EEBCA9"/>
                </a:solidFill>
                <a:effectLst/>
                <a:uLnTx/>
                <a:uFillTx/>
                <a:latin typeface="Artifakt Element Medium" panose="020B0603050000020004" pitchFamily="34" charset="0"/>
                <a:ea typeface="Artifakt Element Medium" panose="020B0603050000020004" pitchFamily="34" charset="0"/>
                <a:cs typeface="Nunito"/>
                <a:sym typeface="Nunito"/>
              </a:rPr>
              <a:t>The Commission % has risen by 8.6%.</a:t>
            </a:r>
          </a:p>
          <a:p>
            <a:pPr marL="0" marR="0" lvl="0" indent="0" algn="l" defTabSz="914400" rtl="0" eaLnBrk="1" fontAlgn="auto" latinLnBrk="0" hangingPunct="1">
              <a:lnSpc>
                <a:spcPts val="5399"/>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EEBCA9"/>
                </a:solidFill>
                <a:effectLst/>
                <a:uLnTx/>
                <a:uFillTx/>
                <a:latin typeface="Artifakt Element Medium" panose="020B0603050000020004" pitchFamily="34" charset="0"/>
                <a:ea typeface="Artifakt Element Medium" panose="020B0603050000020004" pitchFamily="34" charset="0"/>
                <a:cs typeface="Nunito"/>
                <a:sym typeface="Nunito"/>
              </a:rPr>
              <a:t>The Cost Per Order dropped by 43%.</a:t>
            </a:r>
          </a:p>
        </p:txBody>
      </p:sp>
      <p:sp>
        <p:nvSpPr>
          <p:cNvPr id="18" name="TextBox 17">
            <a:extLst>
              <a:ext uri="{FF2B5EF4-FFF2-40B4-BE49-F238E27FC236}">
                <a16:creationId xmlns:a16="http://schemas.microsoft.com/office/drawing/2014/main" id="{A13E91AC-B9F5-DA85-94D5-6C491B76F132}"/>
              </a:ext>
            </a:extLst>
          </p:cNvPr>
          <p:cNvSpPr txBox="1"/>
          <p:nvPr/>
        </p:nvSpPr>
        <p:spPr>
          <a:xfrm>
            <a:off x="907889" y="6743700"/>
            <a:ext cx="7759230" cy="2827697"/>
          </a:xfrm>
          <a:prstGeom prst="rect">
            <a:avLst/>
          </a:prstGeom>
          <a:noFill/>
        </p:spPr>
        <p:txBody>
          <a:bodyPr wrap="square">
            <a:spAutoFit/>
          </a:bodyPr>
          <a:lstStyle/>
          <a:p>
            <a:pPr marL="0" marR="0" lvl="0" indent="0" algn="l" defTabSz="914400" rtl="0" eaLnBrk="1" fontAlgn="auto" latinLnBrk="0" hangingPunct="1">
              <a:lnSpc>
                <a:spcPts val="5399"/>
              </a:lnSpc>
              <a:spcBef>
                <a:spcPts val="0"/>
              </a:spcBef>
              <a:spcAft>
                <a:spcPts val="0"/>
              </a:spcAft>
              <a:buClrTx/>
              <a:buSzTx/>
              <a:buFontTx/>
              <a:buNone/>
              <a:tabLst/>
              <a:defRPr/>
            </a:pPr>
            <a:r>
              <a:rPr kumimoji="0" lang="en-US" sz="3200" i="0" u="none" strike="noStrike" kern="1200" cap="none" spc="0" normalizeH="0" baseline="0" noProof="0" dirty="0">
                <a:ln>
                  <a:noFill/>
                </a:ln>
                <a:solidFill>
                  <a:srgbClr val="EEBCA9"/>
                </a:solidFill>
                <a:effectLst/>
                <a:uLnTx/>
                <a:uFillTx/>
                <a:latin typeface="Artifakt Element Medium" panose="020B0603050000020004" pitchFamily="34" charset="0"/>
                <a:ea typeface="Artifakt Element Medium" panose="020B0603050000020004" pitchFamily="34" charset="0"/>
                <a:cs typeface="Nunito"/>
                <a:sym typeface="Nunito"/>
              </a:rPr>
              <a:t>The individual impact by the suggested recommendations, compound when we merge them, creating a sustainable business model for the delivery service</a:t>
            </a:r>
          </a:p>
        </p:txBody>
      </p:sp>
    </p:spTree>
    <p:extLst>
      <p:ext uri="{BB962C8B-B14F-4D97-AF65-F5344CB8AC3E}">
        <p14:creationId xmlns:p14="http://schemas.microsoft.com/office/powerpoint/2010/main" val="2336580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6B2328"/>
        </a:solidFill>
        <a:effectLst/>
      </p:bgPr>
    </p:bg>
    <p:spTree>
      <p:nvGrpSpPr>
        <p:cNvPr id="1" name="">
          <a:extLst>
            <a:ext uri="{FF2B5EF4-FFF2-40B4-BE49-F238E27FC236}">
              <a16:creationId xmlns:a16="http://schemas.microsoft.com/office/drawing/2014/main" id="{A1EE7B30-7602-52E2-4810-09AC3FB154E9}"/>
            </a:ext>
          </a:extLst>
        </p:cNvPr>
        <p:cNvGrpSpPr/>
        <p:nvPr/>
      </p:nvGrpSpPr>
      <p:grpSpPr>
        <a:xfrm>
          <a:off x="0" y="0"/>
          <a:ext cx="0" cy="0"/>
          <a:chOff x="0" y="0"/>
          <a:chExt cx="0" cy="0"/>
        </a:xfrm>
      </p:grpSpPr>
      <p:pic>
        <p:nvPicPr>
          <p:cNvPr id="18" name="Picture 17">
            <a:extLst>
              <a:ext uri="{FF2B5EF4-FFF2-40B4-BE49-F238E27FC236}">
                <a16:creationId xmlns:a16="http://schemas.microsoft.com/office/drawing/2014/main" id="{15C1A327-7F65-8C66-7D66-CA6C20F8D5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 y="48521"/>
            <a:ext cx="18285714" cy="10285714"/>
          </a:xfrm>
          <a:prstGeom prst="rect">
            <a:avLst/>
          </a:prstGeom>
        </p:spPr>
      </p:pic>
      <p:sp>
        <p:nvSpPr>
          <p:cNvPr id="13" name="TextBox 13">
            <a:extLst>
              <a:ext uri="{FF2B5EF4-FFF2-40B4-BE49-F238E27FC236}">
                <a16:creationId xmlns:a16="http://schemas.microsoft.com/office/drawing/2014/main" id="{A19A830E-7B4B-8371-4EA5-1DB9820AAABF}"/>
              </a:ext>
            </a:extLst>
          </p:cNvPr>
          <p:cNvSpPr txBox="1"/>
          <p:nvPr/>
        </p:nvSpPr>
        <p:spPr>
          <a:xfrm>
            <a:off x="1143000" y="1528901"/>
            <a:ext cx="16002000" cy="7324954"/>
          </a:xfrm>
          <a:prstGeom prst="rect">
            <a:avLst/>
          </a:prstGeom>
        </p:spPr>
        <p:txBody>
          <a:bodyPr wrap="square" lIns="0" tIns="0" rIns="0" bIns="0" rtlCol="0" anchor="t">
            <a:spAutoFit/>
          </a:bodyPr>
          <a:lstStyle/>
          <a:p>
            <a:pPr algn="ctr">
              <a:lnSpc>
                <a:spcPct val="150000"/>
              </a:lnSpc>
            </a:pPr>
            <a:r>
              <a:rPr lang="en-US" sz="16600" b="1" dirty="0">
                <a:solidFill>
                  <a:srgbClr val="EEBCA9"/>
                </a:solidFill>
                <a:latin typeface="Loubag Medium"/>
                <a:ea typeface="Loubag Medium"/>
                <a:cs typeface="Loubag Medium"/>
                <a:sym typeface="Loubag Medium"/>
              </a:rPr>
              <a:t>Thank you for viewing!</a:t>
            </a:r>
          </a:p>
        </p:txBody>
      </p:sp>
    </p:spTree>
    <p:extLst>
      <p:ext uri="{BB962C8B-B14F-4D97-AF65-F5344CB8AC3E}">
        <p14:creationId xmlns:p14="http://schemas.microsoft.com/office/powerpoint/2010/main" val="1306463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B2328"/>
        </a:solidFill>
        <a:effectLst/>
      </p:bgPr>
    </p:bg>
    <p:spTree>
      <p:nvGrpSpPr>
        <p:cNvPr id="1" name=""/>
        <p:cNvGrpSpPr/>
        <p:nvPr/>
      </p:nvGrpSpPr>
      <p:grpSpPr>
        <a:xfrm>
          <a:off x="0" y="0"/>
          <a:ext cx="0" cy="0"/>
          <a:chOff x="0" y="0"/>
          <a:chExt cx="0" cy="0"/>
        </a:xfrm>
      </p:grpSpPr>
      <p:sp>
        <p:nvSpPr>
          <p:cNvPr id="6" name="TextBox 6"/>
          <p:cNvSpPr txBox="1"/>
          <p:nvPr/>
        </p:nvSpPr>
        <p:spPr>
          <a:xfrm>
            <a:off x="1371600" y="342900"/>
            <a:ext cx="15392400" cy="2419958"/>
          </a:xfrm>
          <a:prstGeom prst="rect">
            <a:avLst/>
          </a:prstGeom>
        </p:spPr>
        <p:txBody>
          <a:bodyPr wrap="square" lIns="0" tIns="0" rIns="0" bIns="0" rtlCol="0" anchor="t">
            <a:spAutoFit/>
          </a:bodyPr>
          <a:lstStyle/>
          <a:p>
            <a:pPr algn="ctr">
              <a:lnSpc>
                <a:spcPct val="150000"/>
              </a:lnSpc>
            </a:pPr>
            <a:r>
              <a:rPr lang="en-US" sz="11500" b="1" dirty="0">
                <a:solidFill>
                  <a:srgbClr val="EEBCA9"/>
                </a:solidFill>
                <a:latin typeface="Loubag Medium"/>
                <a:ea typeface="Loubag Medium"/>
                <a:cs typeface="Loubag Medium"/>
                <a:sym typeface="Loubag Medium"/>
              </a:rPr>
              <a:t>Recommendations</a:t>
            </a:r>
          </a:p>
        </p:txBody>
      </p:sp>
      <p:sp>
        <p:nvSpPr>
          <p:cNvPr id="14" name="TextBox 14"/>
          <p:cNvSpPr txBox="1"/>
          <p:nvPr/>
        </p:nvSpPr>
        <p:spPr>
          <a:xfrm>
            <a:off x="1357102" y="2827258"/>
            <a:ext cx="15573796" cy="6278642"/>
          </a:xfrm>
          <a:prstGeom prst="rect">
            <a:avLst/>
          </a:prstGeom>
        </p:spPr>
        <p:txBody>
          <a:bodyPr wrap="square" lIns="0" tIns="0" rIns="0" bIns="0" rtlCol="0" anchor="t">
            <a:spAutoFit/>
          </a:bodyPr>
          <a:lstStyle/>
          <a:p>
            <a:pPr marL="914400" indent="-914400">
              <a:lnSpc>
                <a:spcPct val="300000"/>
              </a:lnSpc>
              <a:buFont typeface="+mj-lt"/>
              <a:buAutoNum type="alphaUcPeriod"/>
            </a:pPr>
            <a:r>
              <a:rPr lang="en-US" sz="4800" u="sng" dirty="0">
                <a:solidFill>
                  <a:srgbClr val="03E67E"/>
                </a:solidFill>
                <a:latin typeface="Artifakt Element Heavy" panose="020B0B03050000020004" pitchFamily="34" charset="0"/>
                <a:ea typeface="Artifakt Element Heavy" panose="020B0B03050000020004" pitchFamily="34" charset="0"/>
                <a:cs typeface="Mongolian Baiti" panose="03000500000000000000" pitchFamily="66" charset="0"/>
                <a:sym typeface="Nunito Bold"/>
              </a:rPr>
              <a:t>Offboard Restaurants w/ Negative Profit Margin</a:t>
            </a:r>
          </a:p>
          <a:p>
            <a:pPr marL="914400" indent="-914400">
              <a:lnSpc>
                <a:spcPct val="300000"/>
              </a:lnSpc>
              <a:buFont typeface="+mj-lt"/>
              <a:buAutoNum type="alphaUcPeriod"/>
            </a:pPr>
            <a:r>
              <a:rPr lang="en-US" sz="4800" dirty="0">
                <a:solidFill>
                  <a:srgbClr val="EEBCA9"/>
                </a:solidFill>
                <a:latin typeface="Artifakt Element Black" panose="020B0A03050000020004" pitchFamily="34" charset="0"/>
                <a:ea typeface="Artifakt Element Black" panose="020B0A03050000020004" pitchFamily="34" charset="0"/>
                <a:cs typeface="Nunito Bold"/>
                <a:sym typeface="Nunito Bold"/>
              </a:rPr>
              <a:t>Set a Minimum of 10% Commission Percentage</a:t>
            </a:r>
            <a:endParaRPr lang="en-US" sz="4800" dirty="0">
              <a:solidFill>
                <a:srgbClr val="EEBCA9"/>
              </a:solidFill>
              <a:latin typeface="Artifakt Element Black" panose="020B0A03050000020004" pitchFamily="34" charset="0"/>
              <a:ea typeface="Artifakt Element Black" panose="020B0A03050000020004" pitchFamily="34" charset="0"/>
              <a:cs typeface="Mongolian Baiti" panose="03000500000000000000" pitchFamily="66" charset="0"/>
              <a:sym typeface="Nunito Bold"/>
            </a:endParaRPr>
          </a:p>
          <a:p>
            <a:pPr marL="914400" indent="-914400">
              <a:lnSpc>
                <a:spcPct val="300000"/>
              </a:lnSpc>
              <a:buFont typeface="+mj-lt"/>
              <a:buAutoNum type="alphaUcPeriod"/>
            </a:pPr>
            <a:r>
              <a:rPr lang="en-US" sz="4800" dirty="0">
                <a:solidFill>
                  <a:srgbClr val="EEBCA9"/>
                </a:solidFill>
                <a:latin typeface="Artifakt Element Black" panose="020B0A03050000020004" pitchFamily="34" charset="0"/>
                <a:ea typeface="Artifakt Element Black" panose="020B0A03050000020004" pitchFamily="34" charset="0"/>
                <a:cs typeface="Nunito Bold"/>
                <a:sym typeface="Nunito Bold"/>
              </a:rPr>
              <a:t>Eliminate the 10% Discount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B2328"/>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7CBD96-98FE-E038-E1FA-B35ADD92D862}"/>
              </a:ext>
            </a:extLst>
          </p:cNvPr>
          <p:cNvSpPr txBox="1"/>
          <p:nvPr/>
        </p:nvSpPr>
        <p:spPr>
          <a:xfrm>
            <a:off x="213360" y="399754"/>
            <a:ext cx="18211800" cy="830997"/>
          </a:xfrm>
          <a:prstGeom prst="rect">
            <a:avLst/>
          </a:prstGeom>
          <a:noFill/>
        </p:spPr>
        <p:txBody>
          <a:bodyPr wrap="square">
            <a:spAutoFit/>
          </a:bodyPr>
          <a:lstStyle/>
          <a:p>
            <a:r>
              <a:rPr lang="en-US" sz="4800" b="1" dirty="0">
                <a:solidFill>
                  <a:srgbClr val="EEBCA9"/>
                </a:solidFill>
                <a:latin typeface="Loubag" panose="020B0604020202020204" charset="0"/>
              </a:rPr>
              <a:t>63% of our restaurant partnerships are unprofitable.</a:t>
            </a:r>
            <a:endParaRPr lang="en-IN" sz="4800" b="1" dirty="0">
              <a:solidFill>
                <a:srgbClr val="EEBCA9"/>
              </a:solidFill>
              <a:latin typeface="Loubag" panose="020B0604020202020204" charset="0"/>
            </a:endParaRPr>
          </a:p>
        </p:txBody>
      </p:sp>
      <p:cxnSp>
        <p:nvCxnSpPr>
          <p:cNvPr id="8" name="Straight Connector 7">
            <a:extLst>
              <a:ext uri="{FF2B5EF4-FFF2-40B4-BE49-F238E27FC236}">
                <a16:creationId xmlns:a16="http://schemas.microsoft.com/office/drawing/2014/main" id="{4D14AA5D-D0CD-603B-F105-2DEDCF681CB3}"/>
              </a:ext>
            </a:extLst>
          </p:cNvPr>
          <p:cNvCxnSpPr>
            <a:cxnSpLocks/>
          </p:cNvCxnSpPr>
          <p:nvPr/>
        </p:nvCxnSpPr>
        <p:spPr>
          <a:xfrm>
            <a:off x="213360" y="1257300"/>
            <a:ext cx="17769840" cy="0"/>
          </a:xfrm>
          <a:prstGeom prst="line">
            <a:avLst/>
          </a:prstGeom>
          <a:ln>
            <a:solidFill>
              <a:srgbClr val="EEBCA9"/>
            </a:solidFill>
          </a:ln>
        </p:spPr>
        <p:style>
          <a:lnRef idx="3">
            <a:schemeClr val="accent6"/>
          </a:lnRef>
          <a:fillRef idx="0">
            <a:schemeClr val="accent6"/>
          </a:fillRef>
          <a:effectRef idx="2">
            <a:schemeClr val="accent6"/>
          </a:effectRef>
          <a:fontRef idx="minor">
            <a:schemeClr val="tx1"/>
          </a:fontRef>
        </p:style>
      </p:cxnSp>
      <p:pic>
        <p:nvPicPr>
          <p:cNvPr id="22" name="Picture 21">
            <a:extLst>
              <a:ext uri="{FF2B5EF4-FFF2-40B4-BE49-F238E27FC236}">
                <a16:creationId xmlns:a16="http://schemas.microsoft.com/office/drawing/2014/main" id="{F86D9D41-E34E-B319-207E-699E9DAC0D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485900"/>
            <a:ext cx="17582289" cy="6831451"/>
          </a:xfrm>
          <a:prstGeom prst="rect">
            <a:avLst/>
          </a:prstGeom>
        </p:spPr>
      </p:pic>
      <p:cxnSp>
        <p:nvCxnSpPr>
          <p:cNvPr id="24" name="Straight Arrow Connector 23">
            <a:extLst>
              <a:ext uri="{FF2B5EF4-FFF2-40B4-BE49-F238E27FC236}">
                <a16:creationId xmlns:a16="http://schemas.microsoft.com/office/drawing/2014/main" id="{2A949A57-ED81-1FA3-9671-7096C9D8E47A}"/>
              </a:ext>
            </a:extLst>
          </p:cNvPr>
          <p:cNvCxnSpPr>
            <a:cxnSpLocks/>
          </p:cNvCxnSpPr>
          <p:nvPr/>
        </p:nvCxnSpPr>
        <p:spPr>
          <a:xfrm>
            <a:off x="12166192" y="2324100"/>
            <a:ext cx="5271655" cy="0"/>
          </a:xfrm>
          <a:prstGeom prst="straightConnector1">
            <a:avLst/>
          </a:prstGeom>
          <a:ln>
            <a:solidFill>
              <a:srgbClr val="03E67E"/>
            </a:solidFill>
            <a:headEnd type="triangle"/>
            <a:tailEnd type="triangle"/>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9D10C5C6-1D58-F34F-3810-774CCFFF897F}"/>
              </a:ext>
            </a:extLst>
          </p:cNvPr>
          <p:cNvSpPr txBox="1"/>
          <p:nvPr/>
        </p:nvSpPr>
        <p:spPr>
          <a:xfrm>
            <a:off x="12166192" y="1409700"/>
            <a:ext cx="5271654" cy="830997"/>
          </a:xfrm>
          <a:prstGeom prst="rect">
            <a:avLst/>
          </a:prstGeom>
          <a:noFill/>
        </p:spPr>
        <p:txBody>
          <a:bodyPr wrap="square">
            <a:spAutoFit/>
          </a:bodyPr>
          <a:lstStyle/>
          <a:p>
            <a:pPr algn="ctr"/>
            <a:r>
              <a:rPr lang="en-US" sz="2400" b="0" i="0" dirty="0">
                <a:solidFill>
                  <a:srgbClr val="03E67E"/>
                </a:solidFill>
                <a:effectLst/>
                <a:latin typeface="Artifakt Element Medium" panose="020B0603050000020004" pitchFamily="34" charset="0"/>
                <a:ea typeface="Artifakt Element Medium" panose="020B0603050000020004" pitchFamily="34" charset="0"/>
              </a:rPr>
              <a:t>Out of our 621 partner restaurants, only 225 generate profits for us.</a:t>
            </a:r>
            <a:endParaRPr lang="en-IN" sz="2400" b="1" i="1" dirty="0">
              <a:solidFill>
                <a:srgbClr val="03E67E"/>
              </a:solidFill>
              <a:latin typeface="Artifakt Element Medium" panose="020B0603050000020004" pitchFamily="34" charset="0"/>
              <a:ea typeface="Artifakt Element Medium" panose="020B0603050000020004" pitchFamily="34" charset="0"/>
            </a:endParaRPr>
          </a:p>
        </p:txBody>
      </p:sp>
      <p:sp>
        <p:nvSpPr>
          <p:cNvPr id="33" name="TextBox 32">
            <a:extLst>
              <a:ext uri="{FF2B5EF4-FFF2-40B4-BE49-F238E27FC236}">
                <a16:creationId xmlns:a16="http://schemas.microsoft.com/office/drawing/2014/main" id="{34FDF3A9-40F7-A7CF-D9C1-7EC3D63E10BB}"/>
              </a:ext>
            </a:extLst>
          </p:cNvPr>
          <p:cNvSpPr txBox="1"/>
          <p:nvPr/>
        </p:nvSpPr>
        <p:spPr>
          <a:xfrm>
            <a:off x="251460" y="8656150"/>
            <a:ext cx="17785080" cy="1261884"/>
          </a:xfrm>
          <a:prstGeom prst="rect">
            <a:avLst/>
          </a:prstGeom>
          <a:noFill/>
        </p:spPr>
        <p:txBody>
          <a:bodyPr wrap="square">
            <a:spAutoFit/>
          </a:bodyPr>
          <a:lstStyle/>
          <a:p>
            <a:r>
              <a:rPr lang="en-US" sz="2400" dirty="0">
                <a:solidFill>
                  <a:srgbClr val="EEBCA9"/>
                </a:solidFill>
                <a:latin typeface="Artifakt Element Medium" panose="020B0603050000020004" pitchFamily="34" charset="0"/>
                <a:ea typeface="Artifakt Element Medium" panose="020B0603050000020004" pitchFamily="34" charset="0"/>
              </a:rPr>
              <a:t>W</a:t>
            </a:r>
            <a:r>
              <a:rPr lang="en-US" sz="2400" b="0" i="0" dirty="0">
                <a:solidFill>
                  <a:srgbClr val="EEBCA9"/>
                </a:solidFill>
                <a:effectLst/>
                <a:latin typeface="Artifakt Element Medium" panose="020B0603050000020004" pitchFamily="34" charset="0"/>
                <a:ea typeface="Artifakt Element Medium" panose="020B0603050000020004" pitchFamily="34" charset="0"/>
              </a:rPr>
              <a:t>e have identified that a significant percentage of our restaurant partners are currently contributing to financial losses. To enhance our overall profitability and ensure sustainable growth, it is advisable to consider offboarding these partners. This strategic move will allow us to focus our resources on more profitable partnerships and improve our financial health</a:t>
            </a:r>
            <a:r>
              <a:rPr lang="en-US" sz="2800" b="0" i="0" dirty="0">
                <a:solidFill>
                  <a:srgbClr val="EEBCA9"/>
                </a:solidFill>
                <a:effectLst/>
              </a:rPr>
              <a:t>.</a:t>
            </a:r>
            <a:endParaRPr lang="en-IN" sz="2600" b="1" i="1" dirty="0">
              <a:solidFill>
                <a:srgbClr val="EEBCA9"/>
              </a:solidFill>
            </a:endParaRPr>
          </a:p>
        </p:txBody>
      </p:sp>
      <p:cxnSp>
        <p:nvCxnSpPr>
          <p:cNvPr id="36" name="Straight Connector 35">
            <a:extLst>
              <a:ext uri="{FF2B5EF4-FFF2-40B4-BE49-F238E27FC236}">
                <a16:creationId xmlns:a16="http://schemas.microsoft.com/office/drawing/2014/main" id="{5F858BE0-5276-B703-019E-AFEAA08A0E2E}"/>
              </a:ext>
            </a:extLst>
          </p:cNvPr>
          <p:cNvCxnSpPr>
            <a:cxnSpLocks/>
          </p:cNvCxnSpPr>
          <p:nvPr/>
        </p:nvCxnSpPr>
        <p:spPr>
          <a:xfrm>
            <a:off x="213360" y="8420100"/>
            <a:ext cx="17769840" cy="0"/>
          </a:xfrm>
          <a:prstGeom prst="line">
            <a:avLst/>
          </a:prstGeom>
          <a:ln>
            <a:solidFill>
              <a:srgbClr val="EEBCA9"/>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1625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B2328"/>
        </a:solidFill>
        <a:effectLst/>
      </p:bgPr>
    </p:bg>
    <p:spTree>
      <p:nvGrpSpPr>
        <p:cNvPr id="1" name=""/>
        <p:cNvGrpSpPr/>
        <p:nvPr/>
      </p:nvGrpSpPr>
      <p:grpSpPr>
        <a:xfrm>
          <a:off x="0" y="0"/>
          <a:ext cx="0" cy="0"/>
          <a:chOff x="0" y="0"/>
          <a:chExt cx="0" cy="0"/>
        </a:xfrm>
      </p:grpSpPr>
      <p:sp>
        <p:nvSpPr>
          <p:cNvPr id="4" name="Freeform 4"/>
          <p:cNvSpPr/>
          <p:nvPr/>
        </p:nvSpPr>
        <p:spPr>
          <a:xfrm>
            <a:off x="9601199" y="3771900"/>
            <a:ext cx="7696201" cy="3775208"/>
          </a:xfrm>
          <a:custGeom>
            <a:avLst/>
            <a:gdLst/>
            <a:ahLst/>
            <a:cxnLst/>
            <a:rect l="l" t="t" r="r" b="b"/>
            <a:pathLst>
              <a:path w="7865405" h="3941500">
                <a:moveTo>
                  <a:pt x="0" y="0"/>
                </a:moveTo>
                <a:lnTo>
                  <a:pt x="7865404" y="0"/>
                </a:lnTo>
                <a:lnTo>
                  <a:pt x="7865404" y="3941500"/>
                </a:lnTo>
                <a:lnTo>
                  <a:pt x="0" y="3941500"/>
                </a:lnTo>
                <a:lnTo>
                  <a:pt x="0" y="0"/>
                </a:lnTo>
                <a:close/>
              </a:path>
            </a:pathLst>
          </a:custGeom>
          <a:blipFill>
            <a:blip r:embed="rId2"/>
            <a:stretch>
              <a:fillRect l="-991" t="-736" r="-1209" b="-3668"/>
            </a:stretch>
          </a:blipFill>
        </p:spPr>
      </p:sp>
      <p:sp>
        <p:nvSpPr>
          <p:cNvPr id="5" name="TextBox 5"/>
          <p:cNvSpPr txBox="1"/>
          <p:nvPr/>
        </p:nvSpPr>
        <p:spPr>
          <a:xfrm>
            <a:off x="1676400" y="2138315"/>
            <a:ext cx="6222209" cy="1067087"/>
          </a:xfrm>
          <a:prstGeom prst="rect">
            <a:avLst/>
          </a:prstGeom>
        </p:spPr>
        <p:txBody>
          <a:bodyPr wrap="square" lIns="0" tIns="0" rIns="0" bIns="0" rtlCol="0" anchor="t">
            <a:spAutoFit/>
          </a:bodyPr>
          <a:lstStyle/>
          <a:p>
            <a:pPr algn="ctr">
              <a:lnSpc>
                <a:spcPts val="8978"/>
              </a:lnSpc>
            </a:pPr>
            <a:r>
              <a:rPr lang="en-US" sz="4800" b="1" dirty="0">
                <a:solidFill>
                  <a:srgbClr val="EEBCA9"/>
                </a:solidFill>
                <a:latin typeface="Loubag Medium"/>
                <a:ea typeface="Loubag Medium"/>
                <a:cs typeface="Loubag Medium"/>
                <a:sym typeface="Loubag Medium"/>
              </a:rPr>
              <a:t>Current Metrics</a:t>
            </a:r>
          </a:p>
        </p:txBody>
      </p:sp>
      <p:sp>
        <p:nvSpPr>
          <p:cNvPr id="6" name="TextBox 6"/>
          <p:cNvSpPr txBox="1"/>
          <p:nvPr/>
        </p:nvSpPr>
        <p:spPr>
          <a:xfrm>
            <a:off x="9962995" y="2138315"/>
            <a:ext cx="6972607" cy="1044710"/>
          </a:xfrm>
          <a:prstGeom prst="rect">
            <a:avLst/>
          </a:prstGeom>
        </p:spPr>
        <p:txBody>
          <a:bodyPr wrap="square" lIns="0" tIns="0" rIns="0" bIns="0" rtlCol="0" anchor="t">
            <a:spAutoFit/>
          </a:bodyPr>
          <a:lstStyle/>
          <a:p>
            <a:pPr algn="ctr">
              <a:lnSpc>
                <a:spcPts val="8982"/>
              </a:lnSpc>
            </a:pPr>
            <a:r>
              <a:rPr lang="en-US" sz="4800" b="1" dirty="0">
                <a:solidFill>
                  <a:srgbClr val="EEBCA9"/>
                </a:solidFill>
                <a:latin typeface="Loubag Medium"/>
                <a:ea typeface="Loubag Medium"/>
                <a:cs typeface="Loubag Medium"/>
                <a:sym typeface="Loubag Medium"/>
              </a:rPr>
              <a:t>Enhanced Metrics</a:t>
            </a:r>
          </a:p>
        </p:txBody>
      </p:sp>
      <p:sp>
        <p:nvSpPr>
          <p:cNvPr id="10" name="Freeform 10"/>
          <p:cNvSpPr/>
          <p:nvPr/>
        </p:nvSpPr>
        <p:spPr>
          <a:xfrm>
            <a:off x="951007" y="3716600"/>
            <a:ext cx="7903746" cy="3941500"/>
          </a:xfrm>
          <a:custGeom>
            <a:avLst/>
            <a:gdLst/>
            <a:ahLst/>
            <a:cxnLst/>
            <a:rect l="l" t="t" r="r" b="b"/>
            <a:pathLst>
              <a:path w="7903746" h="3941500">
                <a:moveTo>
                  <a:pt x="0" y="0"/>
                </a:moveTo>
                <a:lnTo>
                  <a:pt x="7903745" y="0"/>
                </a:lnTo>
                <a:lnTo>
                  <a:pt x="7903745" y="3941500"/>
                </a:lnTo>
                <a:lnTo>
                  <a:pt x="0" y="3941500"/>
                </a:lnTo>
                <a:lnTo>
                  <a:pt x="0" y="0"/>
                </a:lnTo>
                <a:close/>
              </a:path>
            </a:pathLst>
          </a:custGeom>
          <a:blipFill>
            <a:blip r:embed="rId3"/>
            <a:stretch>
              <a:fillRect/>
            </a:stretch>
          </a:blipFill>
        </p:spPr>
        <p:txBody>
          <a:bodyPr/>
          <a:lstStyle/>
          <a:p>
            <a:endParaRPr lang="en-IN" dirty="0"/>
          </a:p>
        </p:txBody>
      </p:sp>
      <p:sp>
        <p:nvSpPr>
          <p:cNvPr id="11" name="Freeform 11"/>
          <p:cNvSpPr/>
          <p:nvPr/>
        </p:nvSpPr>
        <p:spPr>
          <a:xfrm>
            <a:off x="981836" y="3715829"/>
            <a:ext cx="2425989" cy="1241558"/>
          </a:xfrm>
          <a:custGeom>
            <a:avLst/>
            <a:gdLst/>
            <a:ahLst/>
            <a:cxnLst/>
            <a:rect l="l" t="t" r="r" b="b"/>
            <a:pathLst>
              <a:path w="2425989" h="1241558">
                <a:moveTo>
                  <a:pt x="0" y="0"/>
                </a:moveTo>
                <a:lnTo>
                  <a:pt x="2425989" y="0"/>
                </a:lnTo>
                <a:lnTo>
                  <a:pt x="2425989" y="1241558"/>
                </a:lnTo>
                <a:lnTo>
                  <a:pt x="0" y="1241558"/>
                </a:lnTo>
                <a:lnTo>
                  <a:pt x="0" y="0"/>
                </a:lnTo>
                <a:close/>
              </a:path>
            </a:pathLst>
          </a:custGeom>
          <a:blipFill>
            <a:blip r:embed="rId4"/>
            <a:stretch>
              <a:fillRect l="-4484" t="-2910"/>
            </a:stretch>
          </a:blipFill>
        </p:spPr>
      </p:sp>
      <p:sp>
        <p:nvSpPr>
          <p:cNvPr id="15" name="Freeform 15"/>
          <p:cNvSpPr/>
          <p:nvPr/>
        </p:nvSpPr>
        <p:spPr>
          <a:xfrm>
            <a:off x="9695391" y="3778117"/>
            <a:ext cx="2335445" cy="1212983"/>
          </a:xfrm>
          <a:custGeom>
            <a:avLst/>
            <a:gdLst/>
            <a:ahLst/>
            <a:cxnLst/>
            <a:rect l="l" t="t" r="r" b="b"/>
            <a:pathLst>
              <a:path w="2335445" h="1212983">
                <a:moveTo>
                  <a:pt x="0" y="0"/>
                </a:moveTo>
                <a:lnTo>
                  <a:pt x="2335446" y="0"/>
                </a:lnTo>
                <a:lnTo>
                  <a:pt x="2335446" y="1212983"/>
                </a:lnTo>
                <a:lnTo>
                  <a:pt x="0" y="1212983"/>
                </a:lnTo>
                <a:lnTo>
                  <a:pt x="0" y="0"/>
                </a:lnTo>
                <a:close/>
              </a:path>
            </a:pathLst>
          </a:custGeom>
          <a:blipFill>
            <a:blip r:embed="rId5"/>
            <a:stretch>
              <a:fillRect/>
            </a:stretch>
          </a:blipFill>
        </p:spPr>
        <p:txBody>
          <a:bodyPr/>
          <a:lstStyle/>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B2328"/>
        </a:solidFill>
        <a:effectLst/>
      </p:bgPr>
    </p:bg>
    <p:spTree>
      <p:nvGrpSpPr>
        <p:cNvPr id="1" name="">
          <a:extLst>
            <a:ext uri="{FF2B5EF4-FFF2-40B4-BE49-F238E27FC236}">
              <a16:creationId xmlns:a16="http://schemas.microsoft.com/office/drawing/2014/main" id="{4FD78BCE-F735-12D1-0146-5A5751B9C74A}"/>
            </a:ext>
          </a:extLst>
        </p:cNvPr>
        <p:cNvGrpSpPr/>
        <p:nvPr/>
      </p:nvGrpSpPr>
      <p:grpSpPr>
        <a:xfrm>
          <a:off x="0" y="0"/>
          <a:ext cx="0" cy="0"/>
          <a:chOff x="0" y="0"/>
          <a:chExt cx="0" cy="0"/>
        </a:xfrm>
      </p:grpSpPr>
      <p:sp>
        <p:nvSpPr>
          <p:cNvPr id="4" name="Freeform 4">
            <a:extLst>
              <a:ext uri="{FF2B5EF4-FFF2-40B4-BE49-F238E27FC236}">
                <a16:creationId xmlns:a16="http://schemas.microsoft.com/office/drawing/2014/main" id="{3D7BC0E6-8391-F891-E7E8-71A752011979}"/>
              </a:ext>
            </a:extLst>
          </p:cNvPr>
          <p:cNvSpPr/>
          <p:nvPr/>
        </p:nvSpPr>
        <p:spPr>
          <a:xfrm>
            <a:off x="9601200" y="2095500"/>
            <a:ext cx="7696201" cy="3775208"/>
          </a:xfrm>
          <a:custGeom>
            <a:avLst/>
            <a:gdLst/>
            <a:ahLst/>
            <a:cxnLst/>
            <a:rect l="l" t="t" r="r" b="b"/>
            <a:pathLst>
              <a:path w="7865405" h="3941500">
                <a:moveTo>
                  <a:pt x="0" y="0"/>
                </a:moveTo>
                <a:lnTo>
                  <a:pt x="7865404" y="0"/>
                </a:lnTo>
                <a:lnTo>
                  <a:pt x="7865404" y="3941500"/>
                </a:lnTo>
                <a:lnTo>
                  <a:pt x="0" y="3941500"/>
                </a:lnTo>
                <a:lnTo>
                  <a:pt x="0" y="0"/>
                </a:lnTo>
                <a:close/>
              </a:path>
            </a:pathLst>
          </a:custGeom>
          <a:blipFill>
            <a:blip r:embed="rId2"/>
            <a:stretch>
              <a:fillRect l="-991" t="-736" r="-1209" b="-3668"/>
            </a:stretch>
          </a:blipFill>
        </p:spPr>
      </p:sp>
      <p:sp>
        <p:nvSpPr>
          <p:cNvPr id="5" name="TextBox 5">
            <a:extLst>
              <a:ext uri="{FF2B5EF4-FFF2-40B4-BE49-F238E27FC236}">
                <a16:creationId xmlns:a16="http://schemas.microsoft.com/office/drawing/2014/main" id="{F35F192D-FAC3-B6C0-B928-D2D15007D345}"/>
              </a:ext>
            </a:extLst>
          </p:cNvPr>
          <p:cNvSpPr txBox="1"/>
          <p:nvPr/>
        </p:nvSpPr>
        <p:spPr>
          <a:xfrm>
            <a:off x="1676401" y="461915"/>
            <a:ext cx="6222209" cy="1067087"/>
          </a:xfrm>
          <a:prstGeom prst="rect">
            <a:avLst/>
          </a:prstGeom>
        </p:spPr>
        <p:txBody>
          <a:bodyPr wrap="square" lIns="0" tIns="0" rIns="0" bIns="0" rtlCol="0" anchor="t">
            <a:spAutoFit/>
          </a:bodyPr>
          <a:lstStyle/>
          <a:p>
            <a:pPr algn="ctr">
              <a:lnSpc>
                <a:spcPts val="8978"/>
              </a:lnSpc>
            </a:pPr>
            <a:r>
              <a:rPr lang="en-US" sz="4800" b="1" dirty="0">
                <a:solidFill>
                  <a:srgbClr val="EEBCA9"/>
                </a:solidFill>
                <a:latin typeface="Loubag Medium"/>
                <a:ea typeface="Loubag Medium"/>
                <a:cs typeface="Loubag Medium"/>
                <a:sym typeface="Loubag Medium"/>
              </a:rPr>
              <a:t>Current Metrics</a:t>
            </a:r>
          </a:p>
        </p:txBody>
      </p:sp>
      <p:sp>
        <p:nvSpPr>
          <p:cNvPr id="6" name="TextBox 6">
            <a:extLst>
              <a:ext uri="{FF2B5EF4-FFF2-40B4-BE49-F238E27FC236}">
                <a16:creationId xmlns:a16="http://schemas.microsoft.com/office/drawing/2014/main" id="{428C658A-F538-99F8-6688-18AC652A3171}"/>
              </a:ext>
            </a:extLst>
          </p:cNvPr>
          <p:cNvSpPr txBox="1"/>
          <p:nvPr/>
        </p:nvSpPr>
        <p:spPr>
          <a:xfrm>
            <a:off x="9962996" y="461915"/>
            <a:ext cx="6972607" cy="1044710"/>
          </a:xfrm>
          <a:prstGeom prst="rect">
            <a:avLst/>
          </a:prstGeom>
        </p:spPr>
        <p:txBody>
          <a:bodyPr wrap="square" lIns="0" tIns="0" rIns="0" bIns="0" rtlCol="0" anchor="t">
            <a:spAutoFit/>
          </a:bodyPr>
          <a:lstStyle/>
          <a:p>
            <a:pPr algn="ctr">
              <a:lnSpc>
                <a:spcPts val="8982"/>
              </a:lnSpc>
            </a:pPr>
            <a:r>
              <a:rPr lang="en-US" sz="4800" b="1" dirty="0">
                <a:solidFill>
                  <a:srgbClr val="EEBCA9"/>
                </a:solidFill>
                <a:latin typeface="Loubag Medium"/>
                <a:ea typeface="Loubag Medium"/>
                <a:cs typeface="Loubag Medium"/>
                <a:sym typeface="Loubag Medium"/>
              </a:rPr>
              <a:t>Enhanced Metrics</a:t>
            </a:r>
          </a:p>
        </p:txBody>
      </p:sp>
      <p:sp>
        <p:nvSpPr>
          <p:cNvPr id="10" name="Freeform 10">
            <a:extLst>
              <a:ext uri="{FF2B5EF4-FFF2-40B4-BE49-F238E27FC236}">
                <a16:creationId xmlns:a16="http://schemas.microsoft.com/office/drawing/2014/main" id="{91701B78-1BCA-3BC8-3DA0-318E221D1E28}"/>
              </a:ext>
            </a:extLst>
          </p:cNvPr>
          <p:cNvSpPr/>
          <p:nvPr/>
        </p:nvSpPr>
        <p:spPr>
          <a:xfrm>
            <a:off x="951008" y="2040200"/>
            <a:ext cx="7903746" cy="3941500"/>
          </a:xfrm>
          <a:custGeom>
            <a:avLst/>
            <a:gdLst/>
            <a:ahLst/>
            <a:cxnLst/>
            <a:rect l="l" t="t" r="r" b="b"/>
            <a:pathLst>
              <a:path w="7903746" h="3941500">
                <a:moveTo>
                  <a:pt x="0" y="0"/>
                </a:moveTo>
                <a:lnTo>
                  <a:pt x="7903745" y="0"/>
                </a:lnTo>
                <a:lnTo>
                  <a:pt x="7903745" y="3941500"/>
                </a:lnTo>
                <a:lnTo>
                  <a:pt x="0" y="3941500"/>
                </a:lnTo>
                <a:lnTo>
                  <a:pt x="0" y="0"/>
                </a:lnTo>
                <a:close/>
              </a:path>
            </a:pathLst>
          </a:custGeom>
          <a:blipFill>
            <a:blip r:embed="rId3"/>
            <a:stretch>
              <a:fillRect/>
            </a:stretch>
          </a:blipFill>
        </p:spPr>
        <p:txBody>
          <a:bodyPr/>
          <a:lstStyle/>
          <a:p>
            <a:endParaRPr lang="en-IN" dirty="0"/>
          </a:p>
        </p:txBody>
      </p:sp>
      <p:sp>
        <p:nvSpPr>
          <p:cNvPr id="11" name="Freeform 11">
            <a:extLst>
              <a:ext uri="{FF2B5EF4-FFF2-40B4-BE49-F238E27FC236}">
                <a16:creationId xmlns:a16="http://schemas.microsoft.com/office/drawing/2014/main" id="{0802E813-06F3-9FF0-7F47-A2E42BB19DBB}"/>
              </a:ext>
            </a:extLst>
          </p:cNvPr>
          <p:cNvSpPr/>
          <p:nvPr/>
        </p:nvSpPr>
        <p:spPr>
          <a:xfrm>
            <a:off x="981837" y="2039429"/>
            <a:ext cx="2425989" cy="1241558"/>
          </a:xfrm>
          <a:custGeom>
            <a:avLst/>
            <a:gdLst/>
            <a:ahLst/>
            <a:cxnLst/>
            <a:rect l="l" t="t" r="r" b="b"/>
            <a:pathLst>
              <a:path w="2425989" h="1241558">
                <a:moveTo>
                  <a:pt x="0" y="0"/>
                </a:moveTo>
                <a:lnTo>
                  <a:pt x="2425989" y="0"/>
                </a:lnTo>
                <a:lnTo>
                  <a:pt x="2425989" y="1241558"/>
                </a:lnTo>
                <a:lnTo>
                  <a:pt x="0" y="1241558"/>
                </a:lnTo>
                <a:lnTo>
                  <a:pt x="0" y="0"/>
                </a:lnTo>
                <a:close/>
              </a:path>
            </a:pathLst>
          </a:custGeom>
          <a:blipFill>
            <a:blip r:embed="rId4"/>
            <a:stretch>
              <a:fillRect l="-4484" t="-2910"/>
            </a:stretch>
          </a:blipFill>
        </p:spPr>
      </p:sp>
      <p:sp>
        <p:nvSpPr>
          <p:cNvPr id="15" name="Freeform 15">
            <a:extLst>
              <a:ext uri="{FF2B5EF4-FFF2-40B4-BE49-F238E27FC236}">
                <a16:creationId xmlns:a16="http://schemas.microsoft.com/office/drawing/2014/main" id="{8B1C0DAD-1949-682F-B9AD-EA67072ECEE0}"/>
              </a:ext>
            </a:extLst>
          </p:cNvPr>
          <p:cNvSpPr/>
          <p:nvPr/>
        </p:nvSpPr>
        <p:spPr>
          <a:xfrm>
            <a:off x="9695392" y="2101717"/>
            <a:ext cx="2335445" cy="1212983"/>
          </a:xfrm>
          <a:custGeom>
            <a:avLst/>
            <a:gdLst/>
            <a:ahLst/>
            <a:cxnLst/>
            <a:rect l="l" t="t" r="r" b="b"/>
            <a:pathLst>
              <a:path w="2335445" h="1212983">
                <a:moveTo>
                  <a:pt x="0" y="0"/>
                </a:moveTo>
                <a:lnTo>
                  <a:pt x="2335446" y="0"/>
                </a:lnTo>
                <a:lnTo>
                  <a:pt x="2335446" y="1212983"/>
                </a:lnTo>
                <a:lnTo>
                  <a:pt x="0" y="1212983"/>
                </a:lnTo>
                <a:lnTo>
                  <a:pt x="0" y="0"/>
                </a:lnTo>
                <a:close/>
              </a:path>
            </a:pathLst>
          </a:custGeom>
          <a:blipFill>
            <a:blip r:embed="rId5"/>
            <a:stretch>
              <a:fillRect/>
            </a:stretch>
          </a:blipFill>
        </p:spPr>
        <p:txBody>
          <a:bodyPr/>
          <a:lstStyle/>
          <a:p>
            <a:endParaRPr lang="en-IN" dirty="0"/>
          </a:p>
        </p:txBody>
      </p:sp>
      <p:sp>
        <p:nvSpPr>
          <p:cNvPr id="7" name="TextBox 7"/>
          <p:cNvSpPr txBox="1"/>
          <p:nvPr/>
        </p:nvSpPr>
        <p:spPr>
          <a:xfrm>
            <a:off x="9829800" y="6438900"/>
            <a:ext cx="8066734" cy="2986074"/>
          </a:xfrm>
          <a:prstGeom prst="rect">
            <a:avLst/>
          </a:prstGeom>
        </p:spPr>
        <p:txBody>
          <a:bodyPr lIns="0" tIns="0" rIns="0" bIns="0" rtlCol="0" anchor="t">
            <a:spAutoFit/>
          </a:bodyPr>
          <a:lstStyle/>
          <a:p>
            <a:pPr algn="l">
              <a:lnSpc>
                <a:spcPts val="4650"/>
              </a:lnSpc>
            </a:pPr>
            <a:r>
              <a:rPr lang="en-US" sz="3200" dirty="0">
                <a:solidFill>
                  <a:srgbClr val="EEBCA9"/>
                </a:solidFill>
                <a:latin typeface="Artifakt Element Medium" panose="020B0603050000020004" pitchFamily="34" charset="0"/>
                <a:ea typeface="Artifakt Element Medium" panose="020B0603050000020004" pitchFamily="34" charset="0"/>
                <a:cs typeface="Nunito"/>
                <a:sym typeface="Nunito"/>
              </a:rPr>
              <a:t>The Profit increases by a whopping </a:t>
            </a:r>
            <a:r>
              <a:rPr lang="en-US" sz="3200" b="1" dirty="0">
                <a:solidFill>
                  <a:srgbClr val="03E67E"/>
                </a:solidFill>
                <a:latin typeface="Artifakt Element Medium" panose="020B0603050000020004" pitchFamily="34" charset="0"/>
                <a:ea typeface="Artifakt Element Medium" panose="020B0603050000020004" pitchFamily="34" charset="0"/>
                <a:cs typeface="Nunito Bold"/>
                <a:sym typeface="Nunito Bold"/>
              </a:rPr>
              <a:t>166%.</a:t>
            </a:r>
          </a:p>
          <a:p>
            <a:pPr algn="l">
              <a:lnSpc>
                <a:spcPts val="4650"/>
              </a:lnSpc>
            </a:pPr>
            <a:r>
              <a:rPr lang="en-US" sz="3200" dirty="0">
                <a:solidFill>
                  <a:srgbClr val="EEBCA9"/>
                </a:solidFill>
                <a:latin typeface="Artifakt Element Medium" panose="020B0603050000020004" pitchFamily="34" charset="0"/>
                <a:ea typeface="Artifakt Element Medium" panose="020B0603050000020004" pitchFamily="34" charset="0"/>
                <a:cs typeface="Nunito"/>
                <a:sym typeface="Nunito"/>
              </a:rPr>
              <a:t>The Profit Margin grown by </a:t>
            </a:r>
            <a:r>
              <a:rPr lang="en-US" sz="3200" b="1" dirty="0">
                <a:solidFill>
                  <a:srgbClr val="03E67E"/>
                </a:solidFill>
                <a:latin typeface="Artifakt Element Medium" panose="020B0603050000020004" pitchFamily="34" charset="0"/>
                <a:ea typeface="Artifakt Element Medium" panose="020B0603050000020004" pitchFamily="34" charset="0"/>
                <a:cs typeface="Nunito Bold"/>
                <a:sym typeface="Nunito Bold"/>
              </a:rPr>
              <a:t>82.4%.</a:t>
            </a:r>
          </a:p>
          <a:p>
            <a:pPr algn="l">
              <a:lnSpc>
                <a:spcPts val="4650"/>
              </a:lnSpc>
            </a:pPr>
            <a:r>
              <a:rPr lang="en-US" sz="3200" dirty="0">
                <a:solidFill>
                  <a:srgbClr val="EEBCA9"/>
                </a:solidFill>
                <a:latin typeface="Artifakt Element Medium" panose="020B0603050000020004" pitchFamily="34" charset="0"/>
                <a:ea typeface="Artifakt Element Medium" panose="020B0603050000020004" pitchFamily="34" charset="0"/>
                <a:cs typeface="Nunito"/>
                <a:sym typeface="Nunito"/>
              </a:rPr>
              <a:t>The Commission % has risen by 9%.</a:t>
            </a:r>
          </a:p>
          <a:p>
            <a:pPr algn="l">
              <a:lnSpc>
                <a:spcPts val="4650"/>
              </a:lnSpc>
            </a:pPr>
            <a:r>
              <a:rPr lang="en-US" sz="3200" dirty="0">
                <a:solidFill>
                  <a:srgbClr val="EEBCA9"/>
                </a:solidFill>
                <a:latin typeface="Artifakt Element Medium" panose="020B0603050000020004" pitchFamily="34" charset="0"/>
                <a:ea typeface="Artifakt Element Medium" panose="020B0603050000020004" pitchFamily="34" charset="0"/>
                <a:cs typeface="Nunito"/>
                <a:sym typeface="Nunito"/>
              </a:rPr>
              <a:t>The Cost Per Order dropped by 41%.</a:t>
            </a:r>
          </a:p>
          <a:p>
            <a:pPr algn="l">
              <a:lnSpc>
                <a:spcPts val="4650"/>
              </a:lnSpc>
            </a:pPr>
            <a:r>
              <a:rPr lang="en-US" sz="3200" dirty="0">
                <a:solidFill>
                  <a:srgbClr val="EEBCA9"/>
                </a:solidFill>
                <a:latin typeface="Artifakt Element Medium" panose="020B0603050000020004" pitchFamily="34" charset="0"/>
                <a:ea typeface="Artifakt Element Medium" panose="020B0603050000020004" pitchFamily="34" charset="0"/>
                <a:cs typeface="Nunito"/>
                <a:sym typeface="Nunito"/>
              </a:rPr>
              <a:t>The Order Accuracy improved by 20.3%.</a:t>
            </a:r>
          </a:p>
        </p:txBody>
      </p:sp>
      <p:sp>
        <p:nvSpPr>
          <p:cNvPr id="17" name="TextBox 16">
            <a:extLst>
              <a:ext uri="{FF2B5EF4-FFF2-40B4-BE49-F238E27FC236}">
                <a16:creationId xmlns:a16="http://schemas.microsoft.com/office/drawing/2014/main" id="{9AB69984-D824-BE64-F35D-E4C766FD3792}"/>
              </a:ext>
            </a:extLst>
          </p:cNvPr>
          <p:cNvSpPr txBox="1"/>
          <p:nvPr/>
        </p:nvSpPr>
        <p:spPr>
          <a:xfrm>
            <a:off x="914401" y="6438900"/>
            <a:ext cx="7940354" cy="3017493"/>
          </a:xfrm>
          <a:prstGeom prst="rect">
            <a:avLst/>
          </a:prstGeom>
          <a:noFill/>
        </p:spPr>
        <p:txBody>
          <a:bodyPr wrap="square">
            <a:spAutoFit/>
          </a:bodyPr>
          <a:lstStyle/>
          <a:p>
            <a:pPr marL="0" marR="0" lvl="0" indent="0" algn="l" defTabSz="914400" rtl="0" eaLnBrk="1" fontAlgn="auto" latinLnBrk="0" hangingPunct="1">
              <a:lnSpc>
                <a:spcPts val="4649"/>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EEBCA9"/>
                </a:solidFill>
                <a:effectLst/>
                <a:uLnTx/>
                <a:uFillTx/>
                <a:latin typeface="Artifakt Element Medium" panose="020B0603050000020004" pitchFamily="34" charset="0"/>
                <a:ea typeface="Artifakt Element Medium" panose="020B0603050000020004" pitchFamily="34" charset="0"/>
                <a:cs typeface="Nunito"/>
                <a:sym typeface="Nunito"/>
              </a:rPr>
              <a:t>This act catapults our loss ridden business into a profit generation. An increase in the profit margin, implies a bigger percentage of the revenue generated is retained by the business.</a:t>
            </a:r>
          </a:p>
        </p:txBody>
      </p:sp>
    </p:spTree>
    <p:extLst>
      <p:ext uri="{BB962C8B-B14F-4D97-AF65-F5344CB8AC3E}">
        <p14:creationId xmlns:p14="http://schemas.microsoft.com/office/powerpoint/2010/main" val="2687315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B2328"/>
        </a:solidFill>
        <a:effectLst/>
      </p:bgPr>
    </p:bg>
    <p:spTree>
      <p:nvGrpSpPr>
        <p:cNvPr id="1" name="">
          <a:extLst>
            <a:ext uri="{FF2B5EF4-FFF2-40B4-BE49-F238E27FC236}">
              <a16:creationId xmlns:a16="http://schemas.microsoft.com/office/drawing/2014/main" id="{D7C8E1E4-F3FA-2E69-AD8F-7A5009142A54}"/>
            </a:ext>
          </a:extLst>
        </p:cNvPr>
        <p:cNvGrpSpPr/>
        <p:nvPr/>
      </p:nvGrpSpPr>
      <p:grpSpPr>
        <a:xfrm>
          <a:off x="0" y="0"/>
          <a:ext cx="0" cy="0"/>
          <a:chOff x="0" y="0"/>
          <a:chExt cx="0" cy="0"/>
        </a:xfrm>
      </p:grpSpPr>
      <p:sp>
        <p:nvSpPr>
          <p:cNvPr id="6" name="TextBox 6">
            <a:extLst>
              <a:ext uri="{FF2B5EF4-FFF2-40B4-BE49-F238E27FC236}">
                <a16:creationId xmlns:a16="http://schemas.microsoft.com/office/drawing/2014/main" id="{B6514982-8F20-F43B-2B21-F281B6688F95}"/>
              </a:ext>
            </a:extLst>
          </p:cNvPr>
          <p:cNvSpPr txBox="1"/>
          <p:nvPr/>
        </p:nvSpPr>
        <p:spPr>
          <a:xfrm>
            <a:off x="1371600" y="342900"/>
            <a:ext cx="15392400" cy="2419958"/>
          </a:xfrm>
          <a:prstGeom prst="rect">
            <a:avLst/>
          </a:prstGeom>
        </p:spPr>
        <p:txBody>
          <a:bodyPr wrap="square" lIns="0" tIns="0" rIns="0" bIns="0" rtlCol="0" anchor="t">
            <a:spAutoFit/>
          </a:bodyPr>
          <a:lstStyle/>
          <a:p>
            <a:pPr algn="ctr">
              <a:lnSpc>
                <a:spcPct val="150000"/>
              </a:lnSpc>
            </a:pPr>
            <a:r>
              <a:rPr lang="en-US" sz="11500" b="1" dirty="0">
                <a:solidFill>
                  <a:srgbClr val="EEBCA9"/>
                </a:solidFill>
                <a:latin typeface="Loubag Medium"/>
                <a:ea typeface="Loubag Medium"/>
                <a:cs typeface="Loubag Medium"/>
                <a:sym typeface="Loubag Medium"/>
              </a:rPr>
              <a:t>Recommendations</a:t>
            </a:r>
          </a:p>
        </p:txBody>
      </p:sp>
      <p:sp>
        <p:nvSpPr>
          <p:cNvPr id="14" name="TextBox 14">
            <a:extLst>
              <a:ext uri="{FF2B5EF4-FFF2-40B4-BE49-F238E27FC236}">
                <a16:creationId xmlns:a16="http://schemas.microsoft.com/office/drawing/2014/main" id="{5E0E2364-0B01-37BB-7AD5-F042D9EE8622}"/>
              </a:ext>
            </a:extLst>
          </p:cNvPr>
          <p:cNvSpPr txBox="1"/>
          <p:nvPr/>
        </p:nvSpPr>
        <p:spPr>
          <a:xfrm>
            <a:off x="1357102" y="2827258"/>
            <a:ext cx="15573796" cy="6278642"/>
          </a:xfrm>
          <a:prstGeom prst="rect">
            <a:avLst/>
          </a:prstGeom>
        </p:spPr>
        <p:txBody>
          <a:bodyPr wrap="square" lIns="0" tIns="0" rIns="0" bIns="0" rtlCol="0" anchor="t">
            <a:spAutoFit/>
          </a:bodyPr>
          <a:lstStyle/>
          <a:p>
            <a:pPr marL="914400" indent="-914400">
              <a:lnSpc>
                <a:spcPct val="300000"/>
              </a:lnSpc>
              <a:buFont typeface="+mj-lt"/>
              <a:buAutoNum type="alphaUcPeriod"/>
            </a:pPr>
            <a:r>
              <a:rPr lang="en-US" sz="4800" dirty="0">
                <a:solidFill>
                  <a:srgbClr val="EEBCA9"/>
                </a:solidFill>
                <a:latin typeface="Artifakt Element Black" panose="020B0A03050000020004" pitchFamily="34" charset="0"/>
                <a:ea typeface="Artifakt Element Black" panose="020B0A03050000020004" pitchFamily="34" charset="0"/>
                <a:cs typeface="Mongolian Baiti" panose="03000500000000000000" pitchFamily="66" charset="0"/>
                <a:sym typeface="Nunito Bold"/>
              </a:rPr>
              <a:t>Offboard Restaurants w/ Negative Profit Margin</a:t>
            </a:r>
          </a:p>
          <a:p>
            <a:pPr marL="914400" indent="-914400">
              <a:lnSpc>
                <a:spcPct val="300000"/>
              </a:lnSpc>
              <a:buFont typeface="+mj-lt"/>
              <a:buAutoNum type="alphaUcPeriod"/>
            </a:pPr>
            <a:r>
              <a:rPr lang="en-US" sz="4800" u="sng" dirty="0">
                <a:solidFill>
                  <a:srgbClr val="03E67E"/>
                </a:solidFill>
                <a:latin typeface="Artifakt Element Heavy" panose="020B0B03050000020004" pitchFamily="34" charset="0"/>
                <a:ea typeface="Artifakt Element Heavy" panose="020B0B03050000020004" pitchFamily="34" charset="0"/>
                <a:cs typeface="Nunito Bold"/>
                <a:sym typeface="Nunito Bold"/>
              </a:rPr>
              <a:t>Set a Minimum of 10% Commission Percentage</a:t>
            </a:r>
            <a:endParaRPr lang="en-US" sz="4800" u="sng" dirty="0">
              <a:solidFill>
                <a:srgbClr val="03E67E"/>
              </a:solidFill>
              <a:latin typeface="Artifakt Element Heavy" panose="020B0B03050000020004" pitchFamily="34" charset="0"/>
              <a:ea typeface="Artifakt Element Heavy" panose="020B0B03050000020004" pitchFamily="34" charset="0"/>
              <a:cs typeface="Mongolian Baiti" panose="03000500000000000000" pitchFamily="66" charset="0"/>
              <a:sym typeface="Nunito Bold"/>
            </a:endParaRPr>
          </a:p>
          <a:p>
            <a:pPr marL="914400" indent="-914400">
              <a:lnSpc>
                <a:spcPct val="300000"/>
              </a:lnSpc>
              <a:buFont typeface="+mj-lt"/>
              <a:buAutoNum type="alphaUcPeriod"/>
            </a:pPr>
            <a:r>
              <a:rPr lang="en-US" sz="4800" dirty="0">
                <a:solidFill>
                  <a:srgbClr val="EEBCA9"/>
                </a:solidFill>
                <a:latin typeface="Artifakt Element Black" panose="020B0A03050000020004" pitchFamily="34" charset="0"/>
                <a:ea typeface="Artifakt Element Black" panose="020B0A03050000020004" pitchFamily="34" charset="0"/>
                <a:cs typeface="Nunito Bold"/>
                <a:sym typeface="Nunito Bold"/>
              </a:rPr>
              <a:t>Eliminate the 10% Discount</a:t>
            </a:r>
          </a:p>
        </p:txBody>
      </p:sp>
    </p:spTree>
    <p:extLst>
      <p:ext uri="{BB962C8B-B14F-4D97-AF65-F5344CB8AC3E}">
        <p14:creationId xmlns:p14="http://schemas.microsoft.com/office/powerpoint/2010/main" val="2860871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B2328"/>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92D6E6-9BB3-6F8F-D00F-D3BFD006E45A}"/>
              </a:ext>
            </a:extLst>
          </p:cNvPr>
          <p:cNvSpPr txBox="1"/>
          <p:nvPr/>
        </p:nvSpPr>
        <p:spPr>
          <a:xfrm>
            <a:off x="152400" y="9569153"/>
            <a:ext cx="18440400" cy="553998"/>
          </a:xfrm>
          <a:prstGeom prst="rect">
            <a:avLst/>
          </a:prstGeom>
          <a:noFill/>
        </p:spPr>
        <p:txBody>
          <a:bodyPr wrap="square">
            <a:spAutoFit/>
          </a:bodyPr>
          <a:lstStyle/>
          <a:p>
            <a:r>
              <a:rPr lang="en-US" sz="3000" dirty="0">
                <a:solidFill>
                  <a:srgbClr val="EEBCA9"/>
                </a:solidFill>
                <a:effectLst/>
                <a:latin typeface="Artifakt Element Black" panose="020B0A03050000020004" pitchFamily="34" charset="0"/>
                <a:ea typeface="Artifakt Element Black" panose="020B0A03050000020004" pitchFamily="34" charset="0"/>
              </a:rPr>
              <a:t>This highlights a need for making Commissions as percentage of Order Value instead of a flat fee. </a:t>
            </a:r>
            <a:endParaRPr lang="en-IN" sz="3000" dirty="0">
              <a:solidFill>
                <a:srgbClr val="EEBCA9"/>
              </a:solidFill>
              <a:latin typeface="Artifakt Element Black" panose="020B0A03050000020004" pitchFamily="34" charset="0"/>
              <a:ea typeface="Artifakt Element Black" panose="020B0A03050000020004" pitchFamily="34" charset="0"/>
            </a:endParaRPr>
          </a:p>
        </p:txBody>
      </p:sp>
      <p:pic>
        <p:nvPicPr>
          <p:cNvPr id="10" name="Picture 9">
            <a:extLst>
              <a:ext uri="{FF2B5EF4-FFF2-40B4-BE49-F238E27FC236}">
                <a16:creationId xmlns:a16="http://schemas.microsoft.com/office/drawing/2014/main" id="{3E2D2E88-39FD-6DD5-DB0D-721FDADBF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824" y="2476500"/>
            <a:ext cx="17686350" cy="6775748"/>
          </a:xfrm>
          <a:prstGeom prst="rect">
            <a:avLst/>
          </a:prstGeom>
        </p:spPr>
      </p:pic>
      <p:sp>
        <p:nvSpPr>
          <p:cNvPr id="18" name="TextBox 17">
            <a:extLst>
              <a:ext uri="{FF2B5EF4-FFF2-40B4-BE49-F238E27FC236}">
                <a16:creationId xmlns:a16="http://schemas.microsoft.com/office/drawing/2014/main" id="{589EF59C-5929-F3D9-25DE-EC6EA83D1141}"/>
              </a:ext>
            </a:extLst>
          </p:cNvPr>
          <p:cNvSpPr txBox="1"/>
          <p:nvPr/>
        </p:nvSpPr>
        <p:spPr>
          <a:xfrm>
            <a:off x="428834" y="190500"/>
            <a:ext cx="17430330" cy="2123658"/>
          </a:xfrm>
          <a:prstGeom prst="rect">
            <a:avLst/>
          </a:prstGeom>
          <a:noFill/>
        </p:spPr>
        <p:txBody>
          <a:bodyPr wrap="square">
            <a:spAutoFit/>
          </a:bodyPr>
          <a:lstStyle/>
          <a:p>
            <a:r>
              <a:rPr lang="en-US" sz="4400" b="1" i="0" dirty="0">
                <a:solidFill>
                  <a:srgbClr val="EEBCA9"/>
                </a:solidFill>
                <a:effectLst/>
                <a:latin typeface="Loubag" panose="020B0604020202020204" charset="0"/>
                <a:ea typeface="Artifakt Element Medium" panose="020B0603050000020004" pitchFamily="34" charset="0"/>
              </a:rPr>
              <a:t>The commission </a:t>
            </a:r>
            <a:r>
              <a:rPr lang="en-US" sz="4400" b="1" dirty="0">
                <a:solidFill>
                  <a:srgbClr val="EEBCA9"/>
                </a:solidFill>
                <a:latin typeface="Loubag" panose="020B0604020202020204" charset="0"/>
                <a:ea typeface="Artifakt Element Medium" panose="020B0603050000020004" pitchFamily="34" charset="0"/>
              </a:rPr>
              <a:t>p</a:t>
            </a:r>
            <a:r>
              <a:rPr lang="en-US" sz="4400" b="1" i="0" dirty="0">
                <a:solidFill>
                  <a:srgbClr val="EEBCA9"/>
                </a:solidFill>
                <a:effectLst/>
                <a:latin typeface="Loubag" panose="020B0604020202020204" charset="0"/>
                <a:ea typeface="Artifakt Element Medium" panose="020B0603050000020004" pitchFamily="34" charset="0"/>
              </a:rPr>
              <a:t>ercentage drops sharply as the order value increases, whilst the commission Fee is all over the place with respect to order </a:t>
            </a:r>
            <a:r>
              <a:rPr lang="en-US" sz="4400" b="1" dirty="0">
                <a:solidFill>
                  <a:srgbClr val="EEBCA9"/>
                </a:solidFill>
                <a:latin typeface="Loubag" panose="020B0604020202020204" charset="0"/>
                <a:ea typeface="Artifakt Element Medium" panose="020B0603050000020004" pitchFamily="34" charset="0"/>
              </a:rPr>
              <a:t>v</a:t>
            </a:r>
            <a:r>
              <a:rPr lang="en-US" sz="4400" b="1" i="0" dirty="0">
                <a:solidFill>
                  <a:srgbClr val="EEBCA9"/>
                </a:solidFill>
                <a:effectLst/>
                <a:latin typeface="Loubag" panose="020B0604020202020204" charset="0"/>
                <a:ea typeface="Artifakt Element Medium" panose="020B0603050000020004" pitchFamily="34" charset="0"/>
              </a:rPr>
              <a:t>alue</a:t>
            </a:r>
            <a:endParaRPr lang="en-IN" sz="4400" b="1" dirty="0">
              <a:latin typeface="Loubag" panose="020B0604020202020204" charset="0"/>
            </a:endParaRPr>
          </a:p>
        </p:txBody>
      </p:sp>
      <p:cxnSp>
        <p:nvCxnSpPr>
          <p:cNvPr id="19" name="Straight Connector 18">
            <a:extLst>
              <a:ext uri="{FF2B5EF4-FFF2-40B4-BE49-F238E27FC236}">
                <a16:creationId xmlns:a16="http://schemas.microsoft.com/office/drawing/2014/main" id="{AC22FD60-8ADD-B93D-CADE-4C1795BE0B41}"/>
              </a:ext>
            </a:extLst>
          </p:cNvPr>
          <p:cNvCxnSpPr>
            <a:cxnSpLocks/>
          </p:cNvCxnSpPr>
          <p:nvPr/>
        </p:nvCxnSpPr>
        <p:spPr>
          <a:xfrm>
            <a:off x="300824" y="2400300"/>
            <a:ext cx="17769840" cy="0"/>
          </a:xfrm>
          <a:prstGeom prst="line">
            <a:avLst/>
          </a:prstGeom>
          <a:ln>
            <a:solidFill>
              <a:srgbClr val="EEBCA9"/>
            </a:solidFill>
          </a:ln>
        </p:spPr>
        <p:style>
          <a:lnRef idx="3">
            <a:schemeClr val="accent6"/>
          </a:lnRef>
          <a:fillRef idx="0">
            <a:schemeClr val="accent6"/>
          </a:fillRef>
          <a:effectRef idx="2">
            <a:schemeClr val="accent6"/>
          </a:effectRef>
          <a:fontRef idx="minor">
            <a:schemeClr val="tx1"/>
          </a:fontRef>
        </p:style>
      </p:cxnSp>
      <p:cxnSp>
        <p:nvCxnSpPr>
          <p:cNvPr id="20" name="Straight Connector 19">
            <a:extLst>
              <a:ext uri="{FF2B5EF4-FFF2-40B4-BE49-F238E27FC236}">
                <a16:creationId xmlns:a16="http://schemas.microsoft.com/office/drawing/2014/main" id="{8DD41FF5-6736-5BA4-8013-BF0D2A630F9C}"/>
              </a:ext>
            </a:extLst>
          </p:cNvPr>
          <p:cNvCxnSpPr>
            <a:cxnSpLocks/>
          </p:cNvCxnSpPr>
          <p:nvPr/>
        </p:nvCxnSpPr>
        <p:spPr>
          <a:xfrm>
            <a:off x="300824" y="9410700"/>
            <a:ext cx="17769840" cy="0"/>
          </a:xfrm>
          <a:prstGeom prst="line">
            <a:avLst/>
          </a:prstGeom>
          <a:ln>
            <a:solidFill>
              <a:srgbClr val="EEBCA9"/>
            </a:solidFill>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44134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B2328"/>
        </a:solidFill>
        <a:effectLst/>
      </p:bgPr>
    </p:bg>
    <p:spTree>
      <p:nvGrpSpPr>
        <p:cNvPr id="1" name="">
          <a:extLst>
            <a:ext uri="{FF2B5EF4-FFF2-40B4-BE49-F238E27FC236}">
              <a16:creationId xmlns:a16="http://schemas.microsoft.com/office/drawing/2014/main" id="{68E5AA11-99D0-969B-D6A7-F5253755E486}"/>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F1064E61-0609-6A95-CB90-8A5B93005D52}"/>
              </a:ext>
            </a:extLst>
          </p:cNvPr>
          <p:cNvSpPr txBox="1"/>
          <p:nvPr/>
        </p:nvSpPr>
        <p:spPr>
          <a:xfrm>
            <a:off x="457200" y="9462420"/>
            <a:ext cx="17907000" cy="646331"/>
          </a:xfrm>
          <a:prstGeom prst="rect">
            <a:avLst/>
          </a:prstGeom>
          <a:noFill/>
        </p:spPr>
        <p:txBody>
          <a:bodyPr wrap="square">
            <a:spAutoFit/>
          </a:bodyPr>
          <a:lstStyle/>
          <a:p>
            <a:r>
              <a:rPr lang="en-US" sz="3600" b="1" i="0" dirty="0">
                <a:solidFill>
                  <a:srgbClr val="EEBCA9"/>
                </a:solidFill>
                <a:effectLst/>
                <a:latin typeface="Artifakt Element Heavy" panose="020B0B03050000020004" pitchFamily="34" charset="0"/>
                <a:ea typeface="Artifakt Element Heavy" panose="020B0B03050000020004" pitchFamily="34" charset="0"/>
              </a:rPr>
              <a:t>We should set the Minimum Commission Percentage to be 10% of order value</a:t>
            </a:r>
            <a:endParaRPr lang="en-IN" sz="3600" dirty="0">
              <a:solidFill>
                <a:srgbClr val="EEBCA9"/>
              </a:solidFill>
              <a:latin typeface="Artifakt Element Heavy" panose="020B0B03050000020004" pitchFamily="34" charset="0"/>
              <a:ea typeface="Artifakt Element Heavy" panose="020B0B03050000020004" pitchFamily="34" charset="0"/>
            </a:endParaRPr>
          </a:p>
        </p:txBody>
      </p:sp>
      <p:pic>
        <p:nvPicPr>
          <p:cNvPr id="3" name="Picture 2">
            <a:extLst>
              <a:ext uri="{FF2B5EF4-FFF2-40B4-BE49-F238E27FC236}">
                <a16:creationId xmlns:a16="http://schemas.microsoft.com/office/drawing/2014/main" id="{BB0003A9-A72E-5747-B09C-298089D2EFF2}"/>
              </a:ext>
            </a:extLst>
          </p:cNvPr>
          <p:cNvPicPr>
            <a:picLocks noChangeAspect="1"/>
          </p:cNvPicPr>
          <p:nvPr/>
        </p:nvPicPr>
        <p:blipFill>
          <a:blip r:embed="rId2">
            <a:extLst>
              <a:ext uri="{28A0092B-C50C-407E-A947-70E740481C1C}">
                <a14:useLocalDpi xmlns:a14="http://schemas.microsoft.com/office/drawing/2010/main" val="0"/>
              </a:ext>
            </a:extLst>
          </a:blip>
          <a:srcRect r="689"/>
          <a:stretch/>
        </p:blipFill>
        <p:spPr>
          <a:xfrm>
            <a:off x="324270" y="2604420"/>
            <a:ext cx="17582730" cy="6501480"/>
          </a:xfrm>
          <a:prstGeom prst="rect">
            <a:avLst/>
          </a:prstGeom>
        </p:spPr>
      </p:pic>
      <p:sp>
        <p:nvSpPr>
          <p:cNvPr id="12" name="TextBox 11">
            <a:extLst>
              <a:ext uri="{FF2B5EF4-FFF2-40B4-BE49-F238E27FC236}">
                <a16:creationId xmlns:a16="http://schemas.microsoft.com/office/drawing/2014/main" id="{F4F5D161-57E8-1103-C180-F255C090C952}"/>
              </a:ext>
            </a:extLst>
          </p:cNvPr>
          <p:cNvSpPr txBox="1"/>
          <p:nvPr/>
        </p:nvSpPr>
        <p:spPr>
          <a:xfrm>
            <a:off x="510774" y="342900"/>
            <a:ext cx="17266452" cy="1938992"/>
          </a:xfrm>
          <a:prstGeom prst="rect">
            <a:avLst/>
          </a:prstGeom>
          <a:noFill/>
        </p:spPr>
        <p:txBody>
          <a:bodyPr wrap="square">
            <a:spAutoFit/>
          </a:bodyPr>
          <a:lstStyle/>
          <a:p>
            <a:r>
              <a:rPr lang="en-US" sz="6000" dirty="0">
                <a:solidFill>
                  <a:srgbClr val="EEBCA9"/>
                </a:solidFill>
                <a:latin typeface="Loubag" panose="020B0604020202020204" charset="0"/>
                <a:ea typeface="Artifakt Element Medium" panose="020B0603050000020004" pitchFamily="34" charset="0"/>
              </a:rPr>
              <a:t>The</a:t>
            </a:r>
            <a:r>
              <a:rPr kumimoji="0" lang="en-US" sz="6000" b="0" i="0" u="none" strike="noStrike" kern="1200" cap="none" spc="0" normalizeH="0" baseline="0" noProof="0" dirty="0">
                <a:ln>
                  <a:noFill/>
                </a:ln>
                <a:solidFill>
                  <a:srgbClr val="EEBCA9"/>
                </a:solidFill>
                <a:effectLst/>
                <a:uLnTx/>
                <a:uFillTx/>
                <a:latin typeface="Loubag" panose="020B0604020202020204" charset="0"/>
                <a:ea typeface="Artifakt Element Medium" panose="020B0603050000020004" pitchFamily="34" charset="0"/>
              </a:rPr>
              <a:t> majority of the loss is incurred when commission percentage is lower than 10</a:t>
            </a:r>
            <a:r>
              <a:rPr kumimoji="0" lang="en-US" sz="6000" b="1" i="0" u="none" strike="noStrike" kern="1200" cap="none" spc="0" normalizeH="0" baseline="0" noProof="0" dirty="0">
                <a:ln>
                  <a:noFill/>
                </a:ln>
                <a:solidFill>
                  <a:srgbClr val="EEBCA9"/>
                </a:solidFill>
                <a:effectLst/>
                <a:uLnTx/>
                <a:uFillTx/>
                <a:latin typeface="Loubag" panose="020B0604020202020204" charset="0"/>
                <a:ea typeface="Artifakt Element Medium" panose="020B0603050000020004" pitchFamily="34" charset="0"/>
              </a:rPr>
              <a:t>% </a:t>
            </a:r>
            <a:endParaRPr lang="en-IN" sz="3600" b="1" dirty="0">
              <a:latin typeface="Loubag" panose="020B0604020202020204" charset="0"/>
            </a:endParaRPr>
          </a:p>
        </p:txBody>
      </p:sp>
      <p:cxnSp>
        <p:nvCxnSpPr>
          <p:cNvPr id="13" name="Straight Connector 12">
            <a:extLst>
              <a:ext uri="{FF2B5EF4-FFF2-40B4-BE49-F238E27FC236}">
                <a16:creationId xmlns:a16="http://schemas.microsoft.com/office/drawing/2014/main" id="{F8B9EBE0-C527-733A-6CC5-1044D3B2CD4F}"/>
              </a:ext>
            </a:extLst>
          </p:cNvPr>
          <p:cNvCxnSpPr>
            <a:cxnSpLocks/>
          </p:cNvCxnSpPr>
          <p:nvPr/>
        </p:nvCxnSpPr>
        <p:spPr>
          <a:xfrm>
            <a:off x="300824" y="2400300"/>
            <a:ext cx="17769840" cy="0"/>
          </a:xfrm>
          <a:prstGeom prst="line">
            <a:avLst/>
          </a:prstGeom>
          <a:ln>
            <a:solidFill>
              <a:srgbClr val="EEBCA9"/>
            </a:solidFill>
          </a:ln>
        </p:spPr>
        <p:style>
          <a:lnRef idx="3">
            <a:schemeClr val="accent6"/>
          </a:lnRef>
          <a:fillRef idx="0">
            <a:schemeClr val="accent6"/>
          </a:fillRef>
          <a:effectRef idx="2">
            <a:schemeClr val="accent6"/>
          </a:effectRef>
          <a:fontRef idx="minor">
            <a:schemeClr val="tx1"/>
          </a:fontRef>
        </p:style>
      </p:cxnSp>
      <p:cxnSp>
        <p:nvCxnSpPr>
          <p:cNvPr id="14" name="Straight Connector 13">
            <a:extLst>
              <a:ext uri="{FF2B5EF4-FFF2-40B4-BE49-F238E27FC236}">
                <a16:creationId xmlns:a16="http://schemas.microsoft.com/office/drawing/2014/main" id="{90711971-6F4A-E635-3AC1-0B97B764EC20}"/>
              </a:ext>
            </a:extLst>
          </p:cNvPr>
          <p:cNvCxnSpPr>
            <a:cxnSpLocks/>
          </p:cNvCxnSpPr>
          <p:nvPr/>
        </p:nvCxnSpPr>
        <p:spPr>
          <a:xfrm>
            <a:off x="259080" y="9258300"/>
            <a:ext cx="17769840" cy="0"/>
          </a:xfrm>
          <a:prstGeom prst="line">
            <a:avLst/>
          </a:prstGeom>
          <a:ln>
            <a:solidFill>
              <a:srgbClr val="EEBCA9"/>
            </a:solidFill>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68390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B2328"/>
        </a:solidFill>
        <a:effectLst/>
      </p:bgPr>
    </p:bg>
    <p:spTree>
      <p:nvGrpSpPr>
        <p:cNvPr id="1" name=""/>
        <p:cNvGrpSpPr/>
        <p:nvPr/>
      </p:nvGrpSpPr>
      <p:grpSpPr>
        <a:xfrm>
          <a:off x="0" y="0"/>
          <a:ext cx="0" cy="0"/>
          <a:chOff x="0" y="0"/>
          <a:chExt cx="0" cy="0"/>
        </a:xfrm>
      </p:grpSpPr>
      <p:grpSp>
        <p:nvGrpSpPr>
          <p:cNvPr id="9" name="Group 9"/>
          <p:cNvGrpSpPr/>
          <p:nvPr/>
        </p:nvGrpSpPr>
        <p:grpSpPr>
          <a:xfrm>
            <a:off x="685800" y="4046142"/>
            <a:ext cx="7064257" cy="3441704"/>
            <a:chOff x="0" y="0"/>
            <a:chExt cx="1998415" cy="973627"/>
          </a:xfrm>
        </p:grpSpPr>
        <p:sp>
          <p:nvSpPr>
            <p:cNvPr id="10" name="Freeform 10"/>
            <p:cNvSpPr/>
            <p:nvPr/>
          </p:nvSpPr>
          <p:spPr>
            <a:xfrm>
              <a:off x="0" y="0"/>
              <a:ext cx="1998415" cy="973627"/>
            </a:xfrm>
            <a:custGeom>
              <a:avLst/>
              <a:gdLst/>
              <a:ahLst/>
              <a:cxnLst/>
              <a:rect l="l" t="t" r="r" b="b"/>
              <a:pathLst>
                <a:path w="1998415" h="973627">
                  <a:moveTo>
                    <a:pt x="0" y="0"/>
                  </a:moveTo>
                  <a:lnTo>
                    <a:pt x="1998415" y="0"/>
                  </a:lnTo>
                  <a:lnTo>
                    <a:pt x="1998415" y="973627"/>
                  </a:lnTo>
                  <a:lnTo>
                    <a:pt x="0" y="973627"/>
                  </a:lnTo>
                  <a:close/>
                </a:path>
              </a:pathLst>
            </a:custGeom>
            <a:solidFill>
              <a:srgbClr val="6C2429"/>
            </a:solidFill>
          </p:spPr>
        </p:sp>
        <p:sp>
          <p:nvSpPr>
            <p:cNvPr id="11" name="TextBox 11"/>
            <p:cNvSpPr txBox="1"/>
            <p:nvPr/>
          </p:nvSpPr>
          <p:spPr>
            <a:xfrm>
              <a:off x="0" y="-38100"/>
              <a:ext cx="1998415" cy="1011727"/>
            </a:xfrm>
            <a:prstGeom prst="rect">
              <a:avLst/>
            </a:prstGeom>
          </p:spPr>
          <p:txBody>
            <a:bodyPr lIns="50800" tIns="50800" rIns="50800" bIns="50800" rtlCol="0" anchor="ctr"/>
            <a:lstStyle/>
            <a:p>
              <a:pPr algn="ctr">
                <a:lnSpc>
                  <a:spcPts val="2659"/>
                </a:lnSpc>
                <a:spcBef>
                  <a:spcPct val="0"/>
                </a:spcBef>
              </a:pPr>
              <a:endParaRPr dirty="0"/>
            </a:p>
          </p:txBody>
        </p:sp>
      </p:grpSp>
      <p:sp>
        <p:nvSpPr>
          <p:cNvPr id="12" name="Freeform 12"/>
          <p:cNvSpPr/>
          <p:nvPr/>
        </p:nvSpPr>
        <p:spPr>
          <a:xfrm>
            <a:off x="883860" y="5852296"/>
            <a:ext cx="3076030" cy="1360525"/>
          </a:xfrm>
          <a:custGeom>
            <a:avLst/>
            <a:gdLst/>
            <a:ahLst/>
            <a:cxnLst/>
            <a:rect l="l" t="t" r="r" b="b"/>
            <a:pathLst>
              <a:path w="3076030" h="1360525">
                <a:moveTo>
                  <a:pt x="0" y="0"/>
                </a:moveTo>
                <a:lnTo>
                  <a:pt x="3076029" y="0"/>
                </a:lnTo>
                <a:lnTo>
                  <a:pt x="3076029" y="1360525"/>
                </a:lnTo>
                <a:lnTo>
                  <a:pt x="0" y="1360525"/>
                </a:lnTo>
                <a:lnTo>
                  <a:pt x="0" y="0"/>
                </a:lnTo>
                <a:close/>
              </a:path>
            </a:pathLst>
          </a:custGeom>
          <a:blipFill>
            <a:blip r:embed="rId2"/>
            <a:stretch>
              <a:fillRect l="-4484" t="-3367" b="-15707"/>
            </a:stretch>
          </a:blipFill>
        </p:spPr>
      </p:sp>
      <p:sp>
        <p:nvSpPr>
          <p:cNvPr id="13" name="Freeform 13"/>
          <p:cNvSpPr/>
          <p:nvPr/>
        </p:nvSpPr>
        <p:spPr>
          <a:xfrm>
            <a:off x="4217928" y="5806369"/>
            <a:ext cx="3253938" cy="1582997"/>
          </a:xfrm>
          <a:custGeom>
            <a:avLst/>
            <a:gdLst/>
            <a:ahLst/>
            <a:cxnLst/>
            <a:rect l="l" t="t" r="r" b="b"/>
            <a:pathLst>
              <a:path w="3253938" h="1582997">
                <a:moveTo>
                  <a:pt x="0" y="0"/>
                </a:moveTo>
                <a:lnTo>
                  <a:pt x="3253938" y="0"/>
                </a:lnTo>
                <a:lnTo>
                  <a:pt x="3253938" y="1582997"/>
                </a:lnTo>
                <a:lnTo>
                  <a:pt x="0" y="1582997"/>
                </a:lnTo>
                <a:lnTo>
                  <a:pt x="0" y="0"/>
                </a:lnTo>
                <a:close/>
              </a:path>
            </a:pathLst>
          </a:custGeom>
          <a:blipFill>
            <a:blip r:embed="rId3"/>
            <a:stretch>
              <a:fillRect/>
            </a:stretch>
          </a:blipFill>
        </p:spPr>
      </p:sp>
      <p:sp>
        <p:nvSpPr>
          <p:cNvPr id="14" name="Freeform 14"/>
          <p:cNvSpPr/>
          <p:nvPr/>
        </p:nvSpPr>
        <p:spPr>
          <a:xfrm>
            <a:off x="4217928" y="4246993"/>
            <a:ext cx="3281360" cy="1520002"/>
          </a:xfrm>
          <a:custGeom>
            <a:avLst/>
            <a:gdLst/>
            <a:ahLst/>
            <a:cxnLst/>
            <a:rect l="l" t="t" r="r" b="b"/>
            <a:pathLst>
              <a:path w="3281360" h="1520002">
                <a:moveTo>
                  <a:pt x="0" y="0"/>
                </a:moveTo>
                <a:lnTo>
                  <a:pt x="3281360" y="0"/>
                </a:lnTo>
                <a:lnTo>
                  <a:pt x="3281360" y="1520001"/>
                </a:lnTo>
                <a:lnTo>
                  <a:pt x="0" y="1520001"/>
                </a:lnTo>
                <a:lnTo>
                  <a:pt x="0" y="0"/>
                </a:lnTo>
                <a:close/>
              </a:path>
            </a:pathLst>
          </a:custGeom>
          <a:blipFill>
            <a:blip r:embed="rId4"/>
            <a:stretch>
              <a:fillRect b="-35817"/>
            </a:stretch>
          </a:blipFill>
        </p:spPr>
      </p:sp>
      <p:sp>
        <p:nvSpPr>
          <p:cNvPr id="15" name="Freeform 15"/>
          <p:cNvSpPr/>
          <p:nvPr/>
        </p:nvSpPr>
        <p:spPr>
          <a:xfrm>
            <a:off x="845760" y="4222356"/>
            <a:ext cx="3266530" cy="1544638"/>
          </a:xfrm>
          <a:custGeom>
            <a:avLst/>
            <a:gdLst/>
            <a:ahLst/>
            <a:cxnLst/>
            <a:rect l="l" t="t" r="r" b="b"/>
            <a:pathLst>
              <a:path w="3266530" h="1544638">
                <a:moveTo>
                  <a:pt x="0" y="0"/>
                </a:moveTo>
                <a:lnTo>
                  <a:pt x="3266529" y="0"/>
                </a:lnTo>
                <a:lnTo>
                  <a:pt x="3266529" y="1544638"/>
                </a:lnTo>
                <a:lnTo>
                  <a:pt x="0" y="1544638"/>
                </a:lnTo>
                <a:lnTo>
                  <a:pt x="0" y="0"/>
                </a:lnTo>
                <a:close/>
              </a:path>
            </a:pathLst>
          </a:custGeom>
          <a:blipFill>
            <a:blip r:embed="rId5"/>
            <a:stretch>
              <a:fillRect/>
            </a:stretch>
          </a:blipFill>
        </p:spPr>
      </p:sp>
      <p:sp>
        <p:nvSpPr>
          <p:cNvPr id="19" name="Freeform 19"/>
          <p:cNvSpPr/>
          <p:nvPr/>
        </p:nvSpPr>
        <p:spPr>
          <a:xfrm>
            <a:off x="13409801" y="4076700"/>
            <a:ext cx="3887769" cy="3420447"/>
          </a:xfrm>
          <a:custGeom>
            <a:avLst/>
            <a:gdLst/>
            <a:ahLst/>
            <a:cxnLst/>
            <a:rect l="l" t="t" r="r" b="b"/>
            <a:pathLst>
              <a:path w="3887769" h="3420447">
                <a:moveTo>
                  <a:pt x="0" y="0"/>
                </a:moveTo>
                <a:lnTo>
                  <a:pt x="3887769" y="0"/>
                </a:lnTo>
                <a:lnTo>
                  <a:pt x="3887769" y="3420447"/>
                </a:lnTo>
                <a:lnTo>
                  <a:pt x="0" y="3420447"/>
                </a:lnTo>
                <a:lnTo>
                  <a:pt x="0" y="0"/>
                </a:lnTo>
                <a:close/>
              </a:path>
            </a:pathLst>
          </a:custGeom>
          <a:blipFill>
            <a:blip r:embed="rId6"/>
            <a:stretch>
              <a:fillRect l="-97814" r="-2025"/>
            </a:stretch>
          </a:blipFill>
        </p:spPr>
      </p:sp>
      <p:sp>
        <p:nvSpPr>
          <p:cNvPr id="20" name="Freeform 20"/>
          <p:cNvSpPr/>
          <p:nvPr/>
        </p:nvSpPr>
        <p:spPr>
          <a:xfrm>
            <a:off x="10134600" y="4076700"/>
            <a:ext cx="3303776" cy="3420447"/>
          </a:xfrm>
          <a:custGeom>
            <a:avLst/>
            <a:gdLst/>
            <a:ahLst/>
            <a:cxnLst/>
            <a:rect l="l" t="t" r="r" b="b"/>
            <a:pathLst>
              <a:path w="3303776" h="3420447">
                <a:moveTo>
                  <a:pt x="0" y="0"/>
                </a:moveTo>
                <a:lnTo>
                  <a:pt x="3303776" y="0"/>
                </a:lnTo>
                <a:lnTo>
                  <a:pt x="3303776" y="3420447"/>
                </a:lnTo>
                <a:lnTo>
                  <a:pt x="0" y="3420447"/>
                </a:lnTo>
                <a:lnTo>
                  <a:pt x="0" y="0"/>
                </a:lnTo>
                <a:close/>
              </a:path>
            </a:pathLst>
          </a:custGeom>
          <a:blipFill>
            <a:blip r:embed="rId6"/>
            <a:stretch>
              <a:fillRect l="-5900" r="-129264"/>
            </a:stretch>
          </a:blipFill>
        </p:spPr>
      </p:sp>
      <p:sp>
        <p:nvSpPr>
          <p:cNvPr id="21" name="TextBox 5">
            <a:extLst>
              <a:ext uri="{FF2B5EF4-FFF2-40B4-BE49-F238E27FC236}">
                <a16:creationId xmlns:a16="http://schemas.microsoft.com/office/drawing/2014/main" id="{C7C63F7A-EB4C-CE70-C688-1EE288C1646A}"/>
              </a:ext>
            </a:extLst>
          </p:cNvPr>
          <p:cNvSpPr txBox="1"/>
          <p:nvPr/>
        </p:nvSpPr>
        <p:spPr>
          <a:xfrm>
            <a:off x="1277079" y="2569349"/>
            <a:ext cx="6222209" cy="1067087"/>
          </a:xfrm>
          <a:prstGeom prst="rect">
            <a:avLst/>
          </a:prstGeom>
        </p:spPr>
        <p:txBody>
          <a:bodyPr wrap="square" lIns="0" tIns="0" rIns="0" bIns="0" rtlCol="0" anchor="t">
            <a:spAutoFit/>
          </a:bodyPr>
          <a:lstStyle/>
          <a:p>
            <a:pPr algn="ctr">
              <a:lnSpc>
                <a:spcPts val="8978"/>
              </a:lnSpc>
            </a:pPr>
            <a:r>
              <a:rPr lang="en-US" sz="4800" b="1" dirty="0">
                <a:solidFill>
                  <a:srgbClr val="EEBCA9"/>
                </a:solidFill>
                <a:latin typeface="Loubag Medium"/>
                <a:ea typeface="Loubag Medium"/>
                <a:cs typeface="Loubag Medium"/>
                <a:sym typeface="Loubag Medium"/>
              </a:rPr>
              <a:t>Current Metrics</a:t>
            </a:r>
          </a:p>
        </p:txBody>
      </p:sp>
      <p:sp>
        <p:nvSpPr>
          <p:cNvPr id="22" name="TextBox 6">
            <a:extLst>
              <a:ext uri="{FF2B5EF4-FFF2-40B4-BE49-F238E27FC236}">
                <a16:creationId xmlns:a16="http://schemas.microsoft.com/office/drawing/2014/main" id="{CEE7D7B7-2D31-0649-E408-A145875F2A43}"/>
              </a:ext>
            </a:extLst>
          </p:cNvPr>
          <p:cNvSpPr txBox="1"/>
          <p:nvPr/>
        </p:nvSpPr>
        <p:spPr>
          <a:xfrm>
            <a:off x="10146323" y="2572280"/>
            <a:ext cx="6972607" cy="1044710"/>
          </a:xfrm>
          <a:prstGeom prst="rect">
            <a:avLst/>
          </a:prstGeom>
        </p:spPr>
        <p:txBody>
          <a:bodyPr wrap="square" lIns="0" tIns="0" rIns="0" bIns="0" rtlCol="0" anchor="t">
            <a:spAutoFit/>
          </a:bodyPr>
          <a:lstStyle/>
          <a:p>
            <a:pPr algn="ctr">
              <a:lnSpc>
                <a:spcPts val="8982"/>
              </a:lnSpc>
            </a:pPr>
            <a:r>
              <a:rPr lang="en-US" sz="4800" b="1" dirty="0">
                <a:solidFill>
                  <a:srgbClr val="EEBCA9"/>
                </a:solidFill>
                <a:latin typeface="Loubag Medium"/>
                <a:ea typeface="Loubag Medium"/>
                <a:cs typeface="Loubag Medium"/>
                <a:sym typeface="Loubag Medium"/>
              </a:rPr>
              <a:t>Enhanced Metrics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1541</TotalTime>
  <Words>576</Words>
  <Application>Microsoft Office PowerPoint</Application>
  <PresentationFormat>Custom</PresentationFormat>
  <Paragraphs>65</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Artifakt Element Medium</vt:lpstr>
      <vt:lpstr>Nunito</vt:lpstr>
      <vt:lpstr>Arial</vt:lpstr>
      <vt:lpstr>Artifakt Element Black</vt:lpstr>
      <vt:lpstr>Calibri</vt:lpstr>
      <vt:lpstr>Loubag Medium</vt:lpstr>
      <vt:lpstr>Artifakt Element Heavy</vt:lpstr>
      <vt:lpstr>Loubag</vt:lpstr>
      <vt:lpstr>Nunito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Delivery</dc:title>
  <cp:lastModifiedBy>Sneha Mishra</cp:lastModifiedBy>
  <cp:revision>5</cp:revision>
  <dcterms:created xsi:type="dcterms:W3CDTF">2006-08-16T00:00:00Z</dcterms:created>
  <dcterms:modified xsi:type="dcterms:W3CDTF">2024-10-10T18:17:59Z</dcterms:modified>
  <dc:identifier>DAGJmtLONIU</dc:identifier>
</cp:coreProperties>
</file>