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
  </p:notesMasterIdLst>
  <p:sldIdLst>
    <p:sldId id="268" r:id="rId2"/>
    <p:sldId id="256" r:id="rId3"/>
    <p:sldId id="262" r:id="rId4"/>
    <p:sldId id="257" r:id="rId5"/>
    <p:sldId id="269" r:id="rId6"/>
    <p:sldId id="258" r:id="rId7"/>
    <p:sldId id="260" r:id="rId8"/>
    <p:sldId id="265" r:id="rId9"/>
    <p:sldId id="266" r:id="rId10"/>
    <p:sldId id="264" r:id="rId11"/>
    <p:sldId id="259" r:id="rId12"/>
    <p:sldId id="270" r:id="rId13"/>
    <p:sldId id="267" r:id="rId14"/>
    <p:sldId id="272"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CCE698-7375-434B-BFEB-E419767D1B87}" type="datetimeFigureOut">
              <a:rPr lang="en-US" smtClean="0"/>
              <a:t>3/8/2021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CEFD6C-6163-4EC3-816A-DED2BE9AC6A4}" type="slidenum">
              <a:rPr lang="en-US" smtClean="0"/>
              <a:t>‹#›</a:t>
            </a:fld>
            <a:endParaRPr lang="en-US"/>
          </a:p>
        </p:txBody>
      </p:sp>
    </p:spTree>
    <p:extLst>
      <p:ext uri="{BB962C8B-B14F-4D97-AF65-F5344CB8AC3E}">
        <p14:creationId xmlns:p14="http://schemas.microsoft.com/office/powerpoint/2010/main" val="4076917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937EF04-0CA6-48D6-BDEB-BC68EF65C92E}" type="datetime1">
              <a:rPr lang="en-US" smtClean="0"/>
              <a:t>3/8/2021</a:t>
            </a:fld>
            <a:endParaRPr lang="en-US"/>
          </a:p>
        </p:txBody>
      </p:sp>
      <p:sp>
        <p:nvSpPr>
          <p:cNvPr id="8" name="Slide Number Placeholder 7"/>
          <p:cNvSpPr>
            <a:spLocks noGrp="1"/>
          </p:cNvSpPr>
          <p:nvPr>
            <p:ph type="sldNum" sz="quarter" idx="11"/>
          </p:nvPr>
        </p:nvSpPr>
        <p:spPr/>
        <p:txBody>
          <a:bodyPr/>
          <a:lstStyle/>
          <a:p>
            <a:fld id="{095AB2B7-F2EC-4AAF-8475-86AEB7A43221}"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D35FE8-B2EF-40CB-BD7D-4F83EABEC1CC}" type="datetime1">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AB2B7-F2EC-4AAF-8475-86AEB7A4322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FC4725-AB25-4B75-B8EE-FBD540AD5B4D}" type="datetime1">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AB2B7-F2EC-4AAF-8475-86AEB7A4322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2CC28371-4616-47A6-B28B-0E56B5E8B3C9}" type="datetime1">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AB2B7-F2EC-4AAF-8475-86AEB7A4322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0431B7-48A2-479F-8459-FD3592331EA6}" type="datetime1">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AB2B7-F2EC-4AAF-8475-86AEB7A43221}"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F35ED87B-B9E1-4E74-AA09-65815BB05F36}" type="datetime1">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5AB2B7-F2EC-4AAF-8475-86AEB7A43221}"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AB63DCF-A78D-40EE-8C4B-FD5997A5A07A}" type="datetime1">
              <a:rPr lang="en-US" smtClean="0"/>
              <a:t>3/8/2021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5AB2B7-F2EC-4AAF-8475-86AEB7A43221}"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2CB113E-5A5E-43A9-AC51-F50F92E29339}" type="datetime1">
              <a:rPr lang="en-US" smtClean="0"/>
              <a:t>3/8/2021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5AB2B7-F2EC-4AAF-8475-86AEB7A4322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6434D9-1FFE-401E-9A87-CBCD97F9FF88}" type="datetime1">
              <a:rPr lang="en-US" smtClean="0"/>
              <a:t>3/8/2021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5AB2B7-F2EC-4AAF-8475-86AEB7A4322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366F74-A1E3-40C0-B214-BEC121D49A30}" type="datetime1">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5AB2B7-F2EC-4AAF-8475-86AEB7A4322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938041-CDE5-40AF-A27A-759C7587C72E}" type="datetime1">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5AB2B7-F2EC-4AAF-8475-86AEB7A4322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C37B0249-E5EF-428A-931C-0BCA1E7E7EC6}" type="datetime1">
              <a:rPr lang="en-US" smtClean="0"/>
              <a:t>3/8/2021</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95AB2B7-F2EC-4AAF-8475-86AEB7A43221}"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6000" dirty="0" smtClean="0"/>
              <a:t>Bank Transaction Classification - Task</a:t>
            </a:r>
            <a:endParaRPr lang="en-US" sz="6000" dirty="0"/>
          </a:p>
        </p:txBody>
      </p:sp>
      <p:sp>
        <p:nvSpPr>
          <p:cNvPr id="5" name="Subtitle 4"/>
          <p:cNvSpPr>
            <a:spLocks noGrp="1"/>
          </p:cNvSpPr>
          <p:nvPr>
            <p:ph type="subTitle" idx="1"/>
          </p:nvPr>
        </p:nvSpPr>
        <p:spPr/>
        <p:txBody>
          <a:bodyPr/>
          <a:lstStyle/>
          <a:p>
            <a:r>
              <a:rPr lang="en-US" dirty="0" smtClean="0"/>
              <a:t>Mar 8, 2021</a:t>
            </a:r>
            <a:endParaRPr lang="en-US" dirty="0"/>
          </a:p>
        </p:txBody>
      </p:sp>
      <p:sp>
        <p:nvSpPr>
          <p:cNvPr id="6" name="Slide Number Placeholder 5"/>
          <p:cNvSpPr>
            <a:spLocks noGrp="1"/>
          </p:cNvSpPr>
          <p:nvPr>
            <p:ph type="sldNum" sz="quarter" idx="11"/>
          </p:nvPr>
        </p:nvSpPr>
        <p:spPr/>
        <p:txBody>
          <a:bodyPr/>
          <a:lstStyle/>
          <a:p>
            <a:fld id="{095AB2B7-F2EC-4AAF-8475-86AEB7A43221}" type="slidenum">
              <a:rPr lang="en-US" smtClean="0"/>
              <a:t>1</a:t>
            </a:fld>
            <a:endParaRPr lang="en-US"/>
          </a:p>
        </p:txBody>
      </p:sp>
    </p:spTree>
    <p:extLst>
      <p:ext uri="{BB962C8B-B14F-4D97-AF65-F5344CB8AC3E}">
        <p14:creationId xmlns:p14="http://schemas.microsoft.com/office/powerpoint/2010/main" val="24424794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pPr algn="l"/>
            <a:r>
              <a:rPr lang="en-US" sz="2900" dirty="0"/>
              <a:t>EDA Findings </a:t>
            </a:r>
            <a:r>
              <a:rPr lang="en-US" sz="2900" dirty="0" err="1"/>
              <a:t>contd</a:t>
            </a:r>
            <a:r>
              <a:rPr lang="en-US" sz="2900" dirty="0"/>
              <a:t>…</a:t>
            </a:r>
          </a:p>
        </p:txBody>
      </p:sp>
      <p:sp>
        <p:nvSpPr>
          <p:cNvPr id="3" name="Content Placeholder 2"/>
          <p:cNvSpPr>
            <a:spLocks noGrp="1"/>
          </p:cNvSpPr>
          <p:nvPr>
            <p:ph idx="1"/>
          </p:nvPr>
        </p:nvSpPr>
        <p:spPr>
          <a:xfrm>
            <a:off x="662853" y="4267200"/>
            <a:ext cx="8110537" cy="914400"/>
          </a:xfrm>
        </p:spPr>
        <p:txBody>
          <a:bodyPr>
            <a:normAutofit/>
          </a:bodyPr>
          <a:lstStyle/>
          <a:p>
            <a:pPr algn="just">
              <a:buFont typeface="Courier New" pitchFamily="49" charset="0"/>
              <a:buChar char="o"/>
            </a:pPr>
            <a:r>
              <a:rPr lang="en-US" sz="1800" dirty="0"/>
              <a:t>Comparing Train and Val datasets on </a:t>
            </a:r>
            <a:r>
              <a:rPr lang="en-US" sz="1800" dirty="0" err="1"/>
              <a:t>StackedBar</a:t>
            </a:r>
            <a:r>
              <a:rPr lang="en-US" sz="1800" dirty="0"/>
              <a:t> </a:t>
            </a:r>
            <a:r>
              <a:rPr lang="en-US" sz="1800" dirty="0" smtClean="0"/>
              <a:t>plots, very little difference has been observed  only for </a:t>
            </a:r>
            <a:r>
              <a:rPr lang="en-US" sz="1800" dirty="0"/>
              <a:t>Accommodation and </a:t>
            </a:r>
            <a:r>
              <a:rPr lang="en-US" sz="1800" dirty="0" smtClean="0"/>
              <a:t>meals and </a:t>
            </a:r>
            <a:r>
              <a:rPr lang="en-US" sz="1800" dirty="0"/>
              <a:t>Motor expenses.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854" y="914400"/>
            <a:ext cx="7762875"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095AB2B7-F2EC-4AAF-8475-86AEB7A43221}" type="slidenum">
              <a:rPr lang="en-US" smtClean="0"/>
              <a:t>10</a:t>
            </a:fld>
            <a:endParaRPr lang="en-US"/>
          </a:p>
        </p:txBody>
      </p:sp>
    </p:spTree>
    <p:extLst>
      <p:ext uri="{BB962C8B-B14F-4D97-AF65-F5344CB8AC3E}">
        <p14:creationId xmlns:p14="http://schemas.microsoft.com/office/powerpoint/2010/main" val="663912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639762"/>
          </a:xfrm>
        </p:spPr>
        <p:txBody>
          <a:bodyPr>
            <a:noAutofit/>
          </a:bodyPr>
          <a:lstStyle/>
          <a:p>
            <a:pPr algn="l"/>
            <a:r>
              <a:rPr lang="en-US" sz="2900" dirty="0"/>
              <a:t>Model Details</a:t>
            </a:r>
          </a:p>
        </p:txBody>
      </p:sp>
      <p:sp>
        <p:nvSpPr>
          <p:cNvPr id="3" name="Content Placeholder 2"/>
          <p:cNvSpPr>
            <a:spLocks noGrp="1"/>
          </p:cNvSpPr>
          <p:nvPr>
            <p:ph idx="1"/>
          </p:nvPr>
        </p:nvSpPr>
        <p:spPr>
          <a:xfrm>
            <a:off x="533400" y="990600"/>
            <a:ext cx="8229600" cy="5334000"/>
          </a:xfrm>
        </p:spPr>
        <p:txBody>
          <a:bodyPr>
            <a:normAutofit/>
          </a:bodyPr>
          <a:lstStyle/>
          <a:p>
            <a:pPr algn="just">
              <a:buFont typeface="Courier New" pitchFamily="49" charset="0"/>
              <a:buChar char="o"/>
            </a:pPr>
            <a:r>
              <a:rPr lang="en-US" sz="1800" dirty="0" smtClean="0"/>
              <a:t>Data has been split into Train and Val as provided. The training dataset contains 9891 rows and Val contains 2478 rows. </a:t>
            </a:r>
          </a:p>
          <a:p>
            <a:pPr marL="0" indent="0" algn="just">
              <a:buNone/>
            </a:pPr>
            <a:endParaRPr lang="en-US" sz="1800" dirty="0" smtClean="0"/>
          </a:p>
          <a:p>
            <a:pPr marL="0" indent="0" algn="just">
              <a:buNone/>
            </a:pPr>
            <a:r>
              <a:rPr lang="en-US" sz="2400" dirty="0" smtClean="0"/>
              <a:t>Feature Engineering </a:t>
            </a:r>
          </a:p>
          <a:p>
            <a:pPr algn="just">
              <a:buFont typeface="Courier New" pitchFamily="49" charset="0"/>
              <a:buChar char="o"/>
            </a:pPr>
            <a:r>
              <a:rPr lang="en-US" sz="1800" dirty="0" smtClean="0"/>
              <a:t>Implemented </a:t>
            </a:r>
            <a:r>
              <a:rPr lang="en-US" sz="1800" dirty="0" err="1" smtClean="0"/>
              <a:t>TfidfVectorizer</a:t>
            </a:r>
            <a:r>
              <a:rPr lang="en-US" sz="1800" dirty="0" smtClean="0"/>
              <a:t> on both train and val.</a:t>
            </a:r>
          </a:p>
          <a:p>
            <a:pPr algn="just"/>
            <a:endParaRPr lang="en-US" sz="1800" dirty="0" smtClean="0"/>
          </a:p>
          <a:p>
            <a:pPr marL="0" indent="0" algn="just">
              <a:buNone/>
            </a:pPr>
            <a:r>
              <a:rPr lang="en-US" sz="2400" dirty="0" smtClean="0"/>
              <a:t>Building a Model</a:t>
            </a:r>
          </a:p>
          <a:p>
            <a:pPr algn="just">
              <a:buFont typeface="Courier New" pitchFamily="49" charset="0"/>
              <a:buChar char="o"/>
            </a:pPr>
            <a:r>
              <a:rPr lang="en-US" sz="1800" dirty="0" smtClean="0"/>
              <a:t>2 algorithms  have been used to build the  model:</a:t>
            </a:r>
          </a:p>
          <a:p>
            <a:pPr marL="800100" lvl="1" indent="-342900" algn="just">
              <a:buFont typeface="+mj-lt"/>
              <a:buAutoNum type="arabicPeriod"/>
            </a:pPr>
            <a:r>
              <a:rPr lang="en-US" sz="1800" dirty="0" err="1" smtClean="0"/>
              <a:t>MultiNomialLogistic</a:t>
            </a:r>
            <a:r>
              <a:rPr lang="en-US" sz="1800" dirty="0" smtClean="0"/>
              <a:t> Regression </a:t>
            </a:r>
          </a:p>
          <a:p>
            <a:pPr marL="800100" lvl="1" indent="-342900" algn="just">
              <a:buFont typeface="+mj-lt"/>
              <a:buAutoNum type="arabicPeriod"/>
            </a:pPr>
            <a:r>
              <a:rPr lang="en-US" sz="1800" dirty="0" err="1" smtClean="0"/>
              <a:t>MutinomialNaive</a:t>
            </a:r>
            <a:r>
              <a:rPr lang="en-US" sz="1800" dirty="0" smtClean="0"/>
              <a:t> Bayes </a:t>
            </a:r>
          </a:p>
          <a:p>
            <a:endParaRPr lang="en-US" dirty="0"/>
          </a:p>
        </p:txBody>
      </p:sp>
      <p:sp>
        <p:nvSpPr>
          <p:cNvPr id="2" name="Slide Number Placeholder 1"/>
          <p:cNvSpPr>
            <a:spLocks noGrp="1"/>
          </p:cNvSpPr>
          <p:nvPr>
            <p:ph type="sldNum" sz="quarter" idx="12"/>
          </p:nvPr>
        </p:nvSpPr>
        <p:spPr/>
        <p:txBody>
          <a:bodyPr/>
          <a:lstStyle/>
          <a:p>
            <a:fld id="{095AB2B7-F2EC-4AAF-8475-86AEB7A43221}" type="slidenum">
              <a:rPr lang="en-US" smtClean="0"/>
              <a:t>11</a:t>
            </a:fld>
            <a:endParaRPr lang="en-US"/>
          </a:p>
        </p:txBody>
      </p:sp>
    </p:spTree>
    <p:extLst>
      <p:ext uri="{BB962C8B-B14F-4D97-AF65-F5344CB8AC3E}">
        <p14:creationId xmlns:p14="http://schemas.microsoft.com/office/powerpoint/2010/main" val="1619104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639762"/>
          </a:xfrm>
        </p:spPr>
        <p:txBody>
          <a:bodyPr>
            <a:noAutofit/>
          </a:bodyPr>
          <a:lstStyle/>
          <a:p>
            <a:pPr algn="l"/>
            <a:r>
              <a:rPr lang="en-US" sz="2900" dirty="0"/>
              <a:t>Model </a:t>
            </a:r>
            <a:r>
              <a:rPr lang="en-US" sz="2900" dirty="0" smtClean="0"/>
              <a:t>Details </a:t>
            </a:r>
            <a:r>
              <a:rPr lang="en-US" sz="2900" dirty="0" err="1" smtClean="0"/>
              <a:t>contd</a:t>
            </a:r>
            <a:r>
              <a:rPr lang="en-US" sz="2900" dirty="0" smtClean="0"/>
              <a:t>…</a:t>
            </a:r>
            <a:endParaRPr lang="en-US" sz="2900" dirty="0"/>
          </a:p>
        </p:txBody>
      </p:sp>
      <p:sp>
        <p:nvSpPr>
          <p:cNvPr id="3" name="Content Placeholder 2"/>
          <p:cNvSpPr>
            <a:spLocks noGrp="1"/>
          </p:cNvSpPr>
          <p:nvPr>
            <p:ph idx="1"/>
          </p:nvPr>
        </p:nvSpPr>
        <p:spPr>
          <a:xfrm>
            <a:off x="533400" y="990600"/>
            <a:ext cx="8229600" cy="5334000"/>
          </a:xfrm>
        </p:spPr>
        <p:txBody>
          <a:bodyPr/>
          <a:lstStyle/>
          <a:p>
            <a:pPr marL="0" indent="0" algn="just">
              <a:buNone/>
            </a:pPr>
            <a:r>
              <a:rPr lang="en-US" sz="2400" dirty="0" smtClean="0"/>
              <a:t>Model Evaluation</a:t>
            </a:r>
          </a:p>
          <a:p>
            <a:pPr algn="just">
              <a:buFont typeface="Courier New" pitchFamily="49" charset="0"/>
              <a:buChar char="o"/>
            </a:pPr>
            <a:r>
              <a:rPr lang="en-US" sz="1800" dirty="0" err="1" smtClean="0"/>
              <a:t>MultiNomialLogistic</a:t>
            </a:r>
            <a:r>
              <a:rPr lang="en-US" sz="1800" dirty="0" smtClean="0"/>
              <a:t> </a:t>
            </a:r>
            <a:r>
              <a:rPr lang="en-US" sz="1800" dirty="0"/>
              <a:t>Regression performed well with </a:t>
            </a:r>
            <a:r>
              <a:rPr lang="en-US" sz="1800" dirty="0" smtClean="0"/>
              <a:t>a test </a:t>
            </a:r>
            <a:r>
              <a:rPr lang="en-US" sz="1800" i="1" dirty="0" smtClean="0"/>
              <a:t>accuracy</a:t>
            </a:r>
            <a:r>
              <a:rPr lang="en-US" sz="1800" dirty="0" smtClean="0"/>
              <a:t> </a:t>
            </a:r>
            <a:r>
              <a:rPr lang="en-US" sz="1800" dirty="0"/>
              <a:t>of  92.5</a:t>
            </a:r>
            <a:r>
              <a:rPr lang="en-US" sz="1800" dirty="0" smtClean="0"/>
              <a:t>%</a:t>
            </a:r>
          </a:p>
          <a:p>
            <a:pPr algn="just">
              <a:buFont typeface="Courier New" pitchFamily="49" charset="0"/>
              <a:buChar char="o"/>
            </a:pPr>
            <a:r>
              <a:rPr lang="en-US" sz="1800" dirty="0" err="1" smtClean="0"/>
              <a:t>MultinomialNaive</a:t>
            </a:r>
            <a:r>
              <a:rPr lang="en-US" sz="1800" dirty="0" smtClean="0"/>
              <a:t> </a:t>
            </a:r>
            <a:r>
              <a:rPr lang="en-US" sz="1800" dirty="0"/>
              <a:t>Bayes has given 91% </a:t>
            </a:r>
            <a:r>
              <a:rPr lang="en-US" sz="1800" dirty="0" smtClean="0"/>
              <a:t> test </a:t>
            </a:r>
            <a:r>
              <a:rPr lang="en-US" sz="1800" i="1" dirty="0" smtClean="0"/>
              <a:t>accuracy</a:t>
            </a:r>
          </a:p>
          <a:p>
            <a:pPr marL="0" indent="0" algn="just">
              <a:buNone/>
            </a:pPr>
            <a:endParaRPr lang="en-US" sz="1800" dirty="0" smtClean="0"/>
          </a:p>
          <a:p>
            <a:pPr marL="0" indent="0" algn="just">
              <a:buNone/>
            </a:pPr>
            <a:r>
              <a:rPr lang="en-US" sz="1800" dirty="0" smtClean="0"/>
              <a:t>For </a:t>
            </a:r>
            <a:r>
              <a:rPr lang="en-US" sz="1800" dirty="0"/>
              <a:t>performance </a:t>
            </a:r>
            <a:r>
              <a:rPr lang="en-US" sz="1800" dirty="0" smtClean="0"/>
              <a:t>metrics, the following have been applied </a:t>
            </a:r>
            <a:r>
              <a:rPr lang="en-US" sz="1800" dirty="0"/>
              <a:t>:</a:t>
            </a:r>
          </a:p>
          <a:p>
            <a:pPr lvl="1" algn="just"/>
            <a:r>
              <a:rPr lang="en-US" sz="1800" dirty="0"/>
              <a:t>Confusion matrix </a:t>
            </a:r>
          </a:p>
          <a:p>
            <a:pPr lvl="1" algn="just"/>
            <a:r>
              <a:rPr lang="en-US" sz="1800" dirty="0" smtClean="0"/>
              <a:t>Precision, Recall and F1 score (Values for </a:t>
            </a:r>
            <a:r>
              <a:rPr lang="en-US" sz="1800" dirty="0" err="1" smtClean="0"/>
              <a:t>MultiNomialLogistic</a:t>
            </a:r>
            <a:r>
              <a:rPr lang="en-US" sz="1800" dirty="0" smtClean="0"/>
              <a:t> Regression below)</a:t>
            </a:r>
            <a:endParaRPr lang="en-US" sz="1800" dirty="0"/>
          </a:p>
          <a:p>
            <a:pPr marL="0" indent="0">
              <a:buNone/>
            </a:pPr>
            <a:endParaRPr lang="en-US" sz="1800" i="1" dirty="0"/>
          </a:p>
          <a:p>
            <a:pPr>
              <a:buFont typeface="Courier New" pitchFamily="49" charset="0"/>
              <a:buChar char="o"/>
            </a:pPr>
            <a:endParaRPr lang="en-US" sz="1800" dirty="0" smtClean="0"/>
          </a:p>
          <a:p>
            <a:endParaRPr lang="en-US" dirty="0"/>
          </a:p>
        </p:txBody>
      </p:sp>
      <p:sp>
        <p:nvSpPr>
          <p:cNvPr id="2" name="Slide Number Placeholder 1"/>
          <p:cNvSpPr>
            <a:spLocks noGrp="1"/>
          </p:cNvSpPr>
          <p:nvPr>
            <p:ph type="sldNum" sz="quarter" idx="12"/>
          </p:nvPr>
        </p:nvSpPr>
        <p:spPr/>
        <p:txBody>
          <a:bodyPr/>
          <a:lstStyle/>
          <a:p>
            <a:fld id="{095AB2B7-F2EC-4AAF-8475-86AEB7A43221}" type="slidenum">
              <a:rPr lang="en-US" smtClean="0"/>
              <a:t>12</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038600"/>
            <a:ext cx="621347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5423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53836"/>
            <a:ext cx="3852967" cy="5181600"/>
          </a:xfrm>
        </p:spPr>
        <p:txBody>
          <a:bodyPr>
            <a:normAutofit/>
          </a:bodyPr>
          <a:lstStyle/>
          <a:p>
            <a:pPr marL="0" indent="0">
              <a:buNone/>
            </a:pPr>
            <a:r>
              <a:rPr lang="en-US" sz="1800" dirty="0" smtClean="0"/>
              <a:t>The model has misclassified for the following categories:</a:t>
            </a:r>
          </a:p>
          <a:p>
            <a:pPr>
              <a:buFont typeface="Courier New" pitchFamily="49" charset="0"/>
              <a:buChar char="o"/>
            </a:pPr>
            <a:r>
              <a:rPr lang="en-US" sz="1800" dirty="0"/>
              <a:t>T</a:t>
            </a:r>
            <a:r>
              <a:rPr lang="en-US" sz="1800" dirty="0" smtClean="0"/>
              <a:t>he true value (0.81%) of </a:t>
            </a:r>
            <a:r>
              <a:rPr lang="en-US" sz="1800" i="1" dirty="0" err="1" smtClean="0"/>
              <a:t>Bank_Or_Finance_Charges</a:t>
            </a:r>
            <a:r>
              <a:rPr lang="en-US" sz="1800" i="1" dirty="0" smtClean="0"/>
              <a:t> </a:t>
            </a:r>
            <a:r>
              <a:rPr lang="en-US" sz="1800" dirty="0" smtClean="0"/>
              <a:t>is</a:t>
            </a:r>
            <a:r>
              <a:rPr lang="en-US" sz="1800" i="1" dirty="0" smtClean="0"/>
              <a:t> </a:t>
            </a:r>
            <a:r>
              <a:rPr lang="en-US" sz="1800" dirty="0" smtClean="0"/>
              <a:t>being</a:t>
            </a:r>
            <a:r>
              <a:rPr lang="en-US" sz="1800" i="1" dirty="0" smtClean="0"/>
              <a:t> </a:t>
            </a:r>
            <a:r>
              <a:rPr lang="en-US" sz="1800" dirty="0" smtClean="0"/>
              <a:t>predicted as </a:t>
            </a:r>
            <a:r>
              <a:rPr lang="en-US" sz="1800" i="1" dirty="0" err="1" smtClean="0"/>
              <a:t>Accommodation_And_Meals</a:t>
            </a:r>
            <a:endParaRPr lang="en-US" sz="1800" i="1" dirty="0" smtClean="0"/>
          </a:p>
          <a:p>
            <a:pPr>
              <a:buFont typeface="Courier New" pitchFamily="49" charset="0"/>
              <a:buChar char="o"/>
            </a:pPr>
            <a:r>
              <a:rPr lang="en-US" sz="1800" dirty="0" smtClean="0"/>
              <a:t>True value (1.33%) of Insurance is being predicted as </a:t>
            </a:r>
            <a:r>
              <a:rPr lang="en-US" sz="1800" i="1" dirty="0" err="1" smtClean="0"/>
              <a:t>Bank_Or_Finance_Charges</a:t>
            </a:r>
            <a:endParaRPr lang="en-US" sz="1800" i="1" dirty="0" smtClean="0"/>
          </a:p>
          <a:p>
            <a:pPr>
              <a:buFont typeface="Courier New" pitchFamily="49" charset="0"/>
              <a:buChar char="o"/>
            </a:pPr>
            <a:r>
              <a:rPr lang="en-US" sz="1800" dirty="0" smtClean="0"/>
              <a:t>And </a:t>
            </a:r>
            <a:r>
              <a:rPr lang="en-US" sz="1800" i="1" dirty="0" smtClean="0"/>
              <a:t>Travel</a:t>
            </a:r>
            <a:r>
              <a:rPr lang="en-US" sz="1800" dirty="0" smtClean="0"/>
              <a:t> (1.41%) is being predicted as </a:t>
            </a:r>
            <a:r>
              <a:rPr lang="en-US" sz="1800" i="1" dirty="0" smtClean="0"/>
              <a:t>Insurance</a:t>
            </a:r>
            <a:r>
              <a:rPr lang="en-US" sz="1800" dirty="0" smtClean="0"/>
              <a:t>.</a:t>
            </a:r>
            <a:endParaRPr lang="en-US" dirty="0"/>
          </a:p>
        </p:txBody>
      </p:sp>
      <p:sp>
        <p:nvSpPr>
          <p:cNvPr id="2" name="Rectangle 1"/>
          <p:cNvSpPr/>
          <p:nvPr/>
        </p:nvSpPr>
        <p:spPr>
          <a:xfrm>
            <a:off x="533400" y="381000"/>
            <a:ext cx="4081567" cy="538609"/>
          </a:xfrm>
          <a:prstGeom prst="rect">
            <a:avLst/>
          </a:prstGeom>
        </p:spPr>
        <p:txBody>
          <a:bodyPr wrap="none">
            <a:spAutoFit/>
          </a:bodyPr>
          <a:lstStyle/>
          <a:p>
            <a:r>
              <a:rPr lang="en-US" sz="2900" dirty="0">
                <a:solidFill>
                  <a:schemeClr val="tx2"/>
                </a:solidFill>
                <a:effectLst>
                  <a:outerShdw blurRad="63500" dist="38100" dir="5400000" algn="t" rotWithShape="0">
                    <a:prstClr val="black">
                      <a:alpha val="25000"/>
                    </a:prstClr>
                  </a:outerShdw>
                </a:effectLst>
                <a:ea typeface="+mj-ea"/>
                <a:cs typeface="+mj-cs"/>
              </a:rPr>
              <a:t>Model Misclassification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8448" y="1267691"/>
            <a:ext cx="4680133"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095AB2B7-F2EC-4AAF-8475-86AEB7A43221}" type="slidenum">
              <a:rPr lang="en-US" smtClean="0"/>
              <a:t>13</a:t>
            </a:fld>
            <a:endParaRPr lang="en-US"/>
          </a:p>
        </p:txBody>
      </p:sp>
    </p:spTree>
    <p:extLst>
      <p:ext uri="{BB962C8B-B14F-4D97-AF65-F5344CB8AC3E}">
        <p14:creationId xmlns:p14="http://schemas.microsoft.com/office/powerpoint/2010/main" val="3079880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182" y="1253836"/>
            <a:ext cx="8132618" cy="4003964"/>
          </a:xfrm>
        </p:spPr>
        <p:txBody>
          <a:bodyPr>
            <a:noAutofit/>
          </a:bodyPr>
          <a:lstStyle/>
          <a:p>
            <a:pPr>
              <a:lnSpc>
                <a:spcPct val="130000"/>
              </a:lnSpc>
              <a:buFont typeface="Courier New" pitchFamily="49" charset="0"/>
              <a:buChar char="o"/>
            </a:pPr>
            <a:r>
              <a:rPr lang="en-US" sz="1800" dirty="0" smtClean="0"/>
              <a:t>Classification of Bank transactions into different accounting categories has been performed on the given datasets</a:t>
            </a:r>
          </a:p>
          <a:p>
            <a:pPr>
              <a:lnSpc>
                <a:spcPct val="130000"/>
              </a:lnSpc>
              <a:buFont typeface="Courier New" pitchFamily="49" charset="0"/>
              <a:buChar char="o"/>
            </a:pPr>
            <a:r>
              <a:rPr lang="en-US" sz="1800" dirty="0" smtClean="0"/>
              <a:t>Upon EDA analysis, top </a:t>
            </a:r>
            <a:r>
              <a:rPr lang="en-US" sz="1800" dirty="0"/>
              <a:t>three majority classes </a:t>
            </a:r>
            <a:r>
              <a:rPr lang="en-US" sz="1800" dirty="0" smtClean="0"/>
              <a:t>were found to be Accommodation  </a:t>
            </a:r>
            <a:r>
              <a:rPr lang="en-US" sz="1800" dirty="0"/>
              <a:t>and Meals(30.439%), Travel (25.596%) and Bank or Finance charges(21.497</a:t>
            </a:r>
            <a:r>
              <a:rPr lang="en-US" sz="1800" dirty="0" smtClean="0"/>
              <a:t>%)</a:t>
            </a:r>
          </a:p>
          <a:p>
            <a:pPr algn="just">
              <a:lnSpc>
                <a:spcPct val="130000"/>
              </a:lnSpc>
              <a:buFont typeface="Courier New" pitchFamily="49" charset="0"/>
              <a:buChar char="o"/>
            </a:pPr>
            <a:r>
              <a:rPr lang="en-US" sz="1800" dirty="0"/>
              <a:t>2 algorithms  have been used to build the  model:</a:t>
            </a:r>
          </a:p>
          <a:p>
            <a:pPr lvl="1" algn="just">
              <a:lnSpc>
                <a:spcPct val="130000"/>
              </a:lnSpc>
              <a:buFont typeface="Arial" pitchFamily="34" charset="0"/>
              <a:buChar char="•"/>
            </a:pPr>
            <a:r>
              <a:rPr lang="en-US" sz="1800" dirty="0" err="1"/>
              <a:t>MultiNomialLogistic</a:t>
            </a:r>
            <a:r>
              <a:rPr lang="en-US" sz="1800" dirty="0"/>
              <a:t> Regression </a:t>
            </a:r>
            <a:r>
              <a:rPr lang="en-US" sz="1800" dirty="0" smtClean="0"/>
              <a:t>performed well with a test </a:t>
            </a:r>
            <a:r>
              <a:rPr lang="en-US" sz="1800" i="1" dirty="0"/>
              <a:t>accuracy</a:t>
            </a:r>
            <a:r>
              <a:rPr lang="en-US" sz="1800" dirty="0"/>
              <a:t> of  92.5</a:t>
            </a:r>
            <a:r>
              <a:rPr lang="en-US" sz="1800" dirty="0" smtClean="0"/>
              <a:t>%</a:t>
            </a:r>
            <a:endParaRPr lang="en-US" sz="1800" dirty="0"/>
          </a:p>
          <a:p>
            <a:pPr lvl="1" algn="just">
              <a:lnSpc>
                <a:spcPct val="130000"/>
              </a:lnSpc>
              <a:buFont typeface="Arial" pitchFamily="34" charset="0"/>
              <a:buChar char="•"/>
            </a:pPr>
            <a:r>
              <a:rPr lang="en-US" sz="1800" dirty="0" err="1"/>
              <a:t>MutinomialNaive</a:t>
            </a:r>
            <a:r>
              <a:rPr lang="en-US" sz="1800" dirty="0"/>
              <a:t> Bayes </a:t>
            </a:r>
            <a:r>
              <a:rPr lang="en-US" sz="1800" dirty="0" smtClean="0"/>
              <a:t> had a test </a:t>
            </a:r>
            <a:r>
              <a:rPr lang="en-US" sz="1800" i="1" dirty="0"/>
              <a:t>accuracy</a:t>
            </a:r>
            <a:r>
              <a:rPr lang="en-US" sz="1800" dirty="0"/>
              <a:t> of  </a:t>
            </a:r>
            <a:r>
              <a:rPr lang="en-US" sz="1800" dirty="0" smtClean="0"/>
              <a:t>91%</a:t>
            </a:r>
          </a:p>
          <a:p>
            <a:pPr algn="just">
              <a:lnSpc>
                <a:spcPct val="130000"/>
              </a:lnSpc>
              <a:buFont typeface="Courier New" pitchFamily="49" charset="0"/>
              <a:buChar char="o"/>
            </a:pPr>
            <a:r>
              <a:rPr lang="en-US" sz="1800" dirty="0" smtClean="0"/>
              <a:t>Model </a:t>
            </a:r>
            <a:r>
              <a:rPr lang="en-US" sz="1800" dirty="0" err="1" smtClean="0"/>
              <a:t>mis</a:t>
            </a:r>
            <a:r>
              <a:rPr lang="en-US" sz="1800" dirty="0" smtClean="0"/>
              <a:t>-classification has been assessed using Confusion matrix</a:t>
            </a:r>
          </a:p>
          <a:p>
            <a:pPr>
              <a:buFont typeface="Courier New" pitchFamily="49" charset="0"/>
              <a:buChar char="o"/>
            </a:pPr>
            <a:endParaRPr lang="en-US" sz="1800" dirty="0"/>
          </a:p>
        </p:txBody>
      </p:sp>
      <p:sp>
        <p:nvSpPr>
          <p:cNvPr id="2" name="Rectangle 1"/>
          <p:cNvSpPr/>
          <p:nvPr/>
        </p:nvSpPr>
        <p:spPr>
          <a:xfrm>
            <a:off x="533400" y="381000"/>
            <a:ext cx="1802096" cy="538609"/>
          </a:xfrm>
          <a:prstGeom prst="rect">
            <a:avLst/>
          </a:prstGeom>
        </p:spPr>
        <p:txBody>
          <a:bodyPr wrap="none">
            <a:spAutoFit/>
          </a:bodyPr>
          <a:lstStyle/>
          <a:p>
            <a:r>
              <a:rPr lang="en-US" sz="2900" dirty="0" smtClean="0">
                <a:solidFill>
                  <a:schemeClr val="tx2"/>
                </a:solidFill>
                <a:effectLst>
                  <a:outerShdw blurRad="63500" dist="38100" dir="5400000" algn="t" rotWithShape="0">
                    <a:prstClr val="black">
                      <a:alpha val="25000"/>
                    </a:prstClr>
                  </a:outerShdw>
                </a:effectLst>
                <a:ea typeface="+mj-ea"/>
                <a:cs typeface="+mj-cs"/>
              </a:rPr>
              <a:t>Summary</a:t>
            </a:r>
            <a:endParaRPr lang="en-US" sz="2900" dirty="0">
              <a:solidFill>
                <a:schemeClr val="tx2"/>
              </a:solidFill>
              <a:effectLst>
                <a:outerShdw blurRad="63500" dist="38100" dir="5400000" algn="t" rotWithShape="0">
                  <a:prstClr val="black">
                    <a:alpha val="25000"/>
                  </a:prstClr>
                </a:outerShdw>
              </a:effectLst>
              <a:ea typeface="+mj-ea"/>
              <a:cs typeface="+mj-cs"/>
            </a:endParaRPr>
          </a:p>
        </p:txBody>
      </p:sp>
      <p:sp>
        <p:nvSpPr>
          <p:cNvPr id="4" name="Slide Number Placeholder 3"/>
          <p:cNvSpPr>
            <a:spLocks noGrp="1"/>
          </p:cNvSpPr>
          <p:nvPr>
            <p:ph type="sldNum" sz="quarter" idx="12"/>
          </p:nvPr>
        </p:nvSpPr>
        <p:spPr/>
        <p:txBody>
          <a:bodyPr/>
          <a:lstStyle/>
          <a:p>
            <a:fld id="{095AB2B7-F2EC-4AAF-8475-86AEB7A43221}" type="slidenum">
              <a:rPr lang="en-US" smtClean="0"/>
              <a:t>14</a:t>
            </a:fld>
            <a:endParaRPr lang="en-US"/>
          </a:p>
        </p:txBody>
      </p:sp>
    </p:spTree>
    <p:extLst>
      <p:ext uri="{BB962C8B-B14F-4D97-AF65-F5344CB8AC3E}">
        <p14:creationId xmlns:p14="http://schemas.microsoft.com/office/powerpoint/2010/main" val="11376168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921443"/>
            <a:ext cx="8001000" cy="1869758"/>
          </a:xfrm>
        </p:spPr>
        <p:txBody>
          <a:bodyPr>
            <a:normAutofit fontScale="92500" lnSpcReduction="10000"/>
          </a:bodyPr>
          <a:lstStyle/>
          <a:p>
            <a:pPr marL="0" indent="0">
              <a:buNone/>
            </a:pPr>
            <a:endParaRPr lang="en-US" sz="1800" dirty="0" smtClean="0"/>
          </a:p>
          <a:p>
            <a:pPr marL="0" indent="0" algn="just">
              <a:buNone/>
            </a:pPr>
            <a:r>
              <a:rPr lang="en-US" sz="1800" dirty="0" smtClean="0"/>
              <a:t>Based </a:t>
            </a:r>
            <a:r>
              <a:rPr lang="en-US" sz="1800" dirty="0"/>
              <a:t>on EDA analysis, majority of Accommodation and Meals as well as Travel transactions are done using Debit cards.  Incase, the objective is to increase bank revenue, providing more offers on Accommodation and Meals  and Travel will be beneficial, while this would also increase the bank transaction charges CHG thereby increasing the revenue of the bank</a:t>
            </a:r>
            <a:r>
              <a:rPr lang="en-US" sz="1800" dirty="0" smtClean="0"/>
              <a:t>.</a:t>
            </a:r>
            <a:endParaRPr lang="en-US" sz="1800" dirty="0"/>
          </a:p>
        </p:txBody>
      </p:sp>
      <p:sp>
        <p:nvSpPr>
          <p:cNvPr id="2" name="Rectangle 1"/>
          <p:cNvSpPr/>
          <p:nvPr/>
        </p:nvSpPr>
        <p:spPr>
          <a:xfrm>
            <a:off x="533400" y="3429000"/>
            <a:ext cx="4158511" cy="492443"/>
          </a:xfrm>
          <a:prstGeom prst="rect">
            <a:avLst/>
          </a:prstGeom>
        </p:spPr>
        <p:txBody>
          <a:bodyPr wrap="none">
            <a:spAutoFit/>
          </a:bodyPr>
          <a:lstStyle/>
          <a:p>
            <a:r>
              <a:rPr lang="en-US" sz="2600" dirty="0">
                <a:solidFill>
                  <a:schemeClr val="tx2"/>
                </a:solidFill>
                <a:effectLst>
                  <a:outerShdw blurRad="63500" dist="38100" dir="5400000" algn="t" rotWithShape="0">
                    <a:prstClr val="black">
                      <a:alpha val="25000"/>
                    </a:prstClr>
                  </a:outerShdw>
                </a:effectLst>
                <a:ea typeface="+mj-ea"/>
                <a:cs typeface="+mj-cs"/>
              </a:rPr>
              <a:t>Business Recommendation</a:t>
            </a:r>
          </a:p>
        </p:txBody>
      </p:sp>
      <p:sp>
        <p:nvSpPr>
          <p:cNvPr id="4" name="Rectangle 3"/>
          <p:cNvSpPr/>
          <p:nvPr/>
        </p:nvSpPr>
        <p:spPr>
          <a:xfrm>
            <a:off x="533399" y="457200"/>
            <a:ext cx="8331833" cy="492443"/>
          </a:xfrm>
          <a:prstGeom prst="rect">
            <a:avLst/>
          </a:prstGeom>
        </p:spPr>
        <p:txBody>
          <a:bodyPr wrap="none">
            <a:spAutoFit/>
          </a:bodyPr>
          <a:lstStyle/>
          <a:p>
            <a:r>
              <a:rPr lang="en-US" sz="2600" dirty="0" smtClean="0">
                <a:solidFill>
                  <a:schemeClr val="tx2"/>
                </a:solidFill>
                <a:effectLst>
                  <a:outerShdw blurRad="63500" dist="38100" dir="5400000" algn="t" rotWithShape="0">
                    <a:prstClr val="black">
                      <a:alpha val="25000"/>
                    </a:prstClr>
                  </a:outerShdw>
                </a:effectLst>
                <a:ea typeface="+mj-ea"/>
                <a:cs typeface="+mj-cs"/>
              </a:rPr>
              <a:t>Some Suggestions for Improvements in existing model </a:t>
            </a:r>
            <a:endParaRPr lang="en-US" sz="2600" dirty="0">
              <a:solidFill>
                <a:schemeClr val="tx2"/>
              </a:solidFill>
              <a:effectLst>
                <a:outerShdw blurRad="63500" dist="38100" dir="5400000" algn="t" rotWithShape="0">
                  <a:prstClr val="black">
                    <a:alpha val="25000"/>
                  </a:prstClr>
                </a:outerShdw>
              </a:effectLst>
              <a:ea typeface="+mj-ea"/>
              <a:cs typeface="+mj-cs"/>
            </a:endParaRPr>
          </a:p>
        </p:txBody>
      </p:sp>
      <p:sp>
        <p:nvSpPr>
          <p:cNvPr id="5" name="Slide Number Placeholder 4"/>
          <p:cNvSpPr>
            <a:spLocks noGrp="1"/>
          </p:cNvSpPr>
          <p:nvPr>
            <p:ph type="sldNum" sz="quarter" idx="12"/>
          </p:nvPr>
        </p:nvSpPr>
        <p:spPr/>
        <p:txBody>
          <a:bodyPr/>
          <a:lstStyle/>
          <a:p>
            <a:fld id="{095AB2B7-F2EC-4AAF-8475-86AEB7A43221}" type="slidenum">
              <a:rPr lang="en-US" smtClean="0"/>
              <a:t>15</a:t>
            </a:fld>
            <a:endParaRPr lang="en-US"/>
          </a:p>
        </p:txBody>
      </p:sp>
      <p:sp>
        <p:nvSpPr>
          <p:cNvPr id="7" name="Rectangle 6"/>
          <p:cNvSpPr/>
          <p:nvPr/>
        </p:nvSpPr>
        <p:spPr>
          <a:xfrm>
            <a:off x="685800" y="965812"/>
            <a:ext cx="7848600" cy="1341586"/>
          </a:xfrm>
          <a:prstGeom prst="rect">
            <a:avLst/>
          </a:prstGeom>
        </p:spPr>
        <p:txBody>
          <a:bodyPr wrap="square">
            <a:spAutoFit/>
          </a:bodyPr>
          <a:lstStyle/>
          <a:p>
            <a:pPr marL="342900" lvl="0" indent="-342900" algn="just">
              <a:lnSpc>
                <a:spcPct val="110000"/>
              </a:lnSpc>
              <a:spcBef>
                <a:spcPct val="20000"/>
              </a:spcBef>
              <a:buFont typeface="Courier New" pitchFamily="49" charset="0"/>
              <a:buChar char="o"/>
            </a:pPr>
            <a:r>
              <a:rPr lang="en-US" dirty="0" smtClean="0">
                <a:solidFill>
                  <a:prstClr val="black">
                    <a:lumMod val="50000"/>
                    <a:lumOff val="50000"/>
                  </a:prstClr>
                </a:solidFill>
                <a:latin typeface="Century Gothic"/>
              </a:rPr>
              <a:t>As mentioned earlier, the dataset </a:t>
            </a:r>
            <a:r>
              <a:rPr lang="en-US" dirty="0">
                <a:solidFill>
                  <a:prstClr val="black">
                    <a:lumMod val="50000"/>
                    <a:lumOff val="50000"/>
                  </a:prstClr>
                </a:solidFill>
                <a:latin typeface="Century Gothic"/>
              </a:rPr>
              <a:t>is some what imbalanced, so data resampling techniques might help</a:t>
            </a:r>
            <a:r>
              <a:rPr lang="en-US" dirty="0" smtClean="0">
                <a:solidFill>
                  <a:prstClr val="black">
                    <a:lumMod val="50000"/>
                    <a:lumOff val="50000"/>
                  </a:prstClr>
                </a:solidFill>
                <a:latin typeface="Century Gothic"/>
              </a:rPr>
              <a:t>.</a:t>
            </a:r>
          </a:p>
          <a:p>
            <a:pPr marL="342900" lvl="0" indent="-342900" algn="just">
              <a:lnSpc>
                <a:spcPct val="110000"/>
              </a:lnSpc>
              <a:spcBef>
                <a:spcPct val="20000"/>
              </a:spcBef>
              <a:buFont typeface="Courier New" pitchFamily="49" charset="0"/>
              <a:buChar char="o"/>
            </a:pPr>
            <a:r>
              <a:rPr lang="en-US" dirty="0" smtClean="0">
                <a:solidFill>
                  <a:prstClr val="black">
                    <a:lumMod val="50000"/>
                    <a:lumOff val="50000"/>
                  </a:prstClr>
                </a:solidFill>
                <a:latin typeface="Century Gothic"/>
              </a:rPr>
              <a:t>Implementing Deep Learning algorithms might help in better prediction</a:t>
            </a:r>
            <a:endParaRPr lang="en-US" dirty="0">
              <a:solidFill>
                <a:prstClr val="black">
                  <a:lumMod val="50000"/>
                  <a:lumOff val="50000"/>
                </a:prstClr>
              </a:solidFill>
              <a:latin typeface="Century Gothic"/>
            </a:endParaRPr>
          </a:p>
        </p:txBody>
      </p:sp>
    </p:spTree>
    <p:extLst>
      <p:ext uri="{BB962C8B-B14F-4D97-AF65-F5344CB8AC3E}">
        <p14:creationId xmlns:p14="http://schemas.microsoft.com/office/powerpoint/2010/main" val="718721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990599"/>
          </a:xfrm>
        </p:spPr>
        <p:txBody>
          <a:bodyPr>
            <a:normAutofit/>
          </a:bodyPr>
          <a:lstStyle/>
          <a:p>
            <a:pPr algn="l"/>
            <a:r>
              <a:rPr lang="en-US" sz="3200" dirty="0" smtClean="0"/>
              <a:t>Problem Statement</a:t>
            </a:r>
            <a:endParaRPr lang="en-US" sz="3200" dirty="0"/>
          </a:p>
        </p:txBody>
      </p:sp>
      <p:sp>
        <p:nvSpPr>
          <p:cNvPr id="3" name="Subtitle 2"/>
          <p:cNvSpPr>
            <a:spLocks noGrp="1"/>
          </p:cNvSpPr>
          <p:nvPr>
            <p:ph type="subTitle" idx="1"/>
          </p:nvPr>
        </p:nvSpPr>
        <p:spPr>
          <a:xfrm>
            <a:off x="685800" y="914399"/>
            <a:ext cx="7772400" cy="914400"/>
          </a:xfrm>
        </p:spPr>
        <p:txBody>
          <a:bodyPr>
            <a:normAutofit/>
          </a:bodyPr>
          <a:lstStyle/>
          <a:p>
            <a:pPr marL="0" algn="l"/>
            <a:r>
              <a:rPr lang="en-US" sz="2000" dirty="0" smtClean="0">
                <a:solidFill>
                  <a:schemeClr val="tx1"/>
                </a:solidFill>
              </a:rPr>
              <a:t>Classify the bank transactions into accounting categories by using the transaction descriptions.</a:t>
            </a:r>
          </a:p>
        </p:txBody>
      </p:sp>
      <p:sp>
        <p:nvSpPr>
          <p:cNvPr id="4" name="Slide Number Placeholder 3"/>
          <p:cNvSpPr>
            <a:spLocks noGrp="1"/>
          </p:cNvSpPr>
          <p:nvPr>
            <p:ph type="sldNum" sz="quarter" idx="11"/>
          </p:nvPr>
        </p:nvSpPr>
        <p:spPr/>
        <p:txBody>
          <a:bodyPr/>
          <a:lstStyle/>
          <a:p>
            <a:fld id="{095AB2B7-F2EC-4AAF-8475-86AEB7A43221}" type="slidenum">
              <a:rPr lang="en-US" smtClean="0"/>
              <a:t>2</a:t>
            </a:fld>
            <a:endParaRPr lang="en-US"/>
          </a:p>
        </p:txBody>
      </p:sp>
    </p:spTree>
    <p:extLst>
      <p:ext uri="{BB962C8B-B14F-4D97-AF65-F5344CB8AC3E}">
        <p14:creationId xmlns:p14="http://schemas.microsoft.com/office/powerpoint/2010/main" val="4259391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725"/>
            <a:ext cx="7498080" cy="1143000"/>
          </a:xfrm>
        </p:spPr>
        <p:txBody>
          <a:bodyPr>
            <a:normAutofit/>
          </a:bodyPr>
          <a:lstStyle/>
          <a:p>
            <a:pPr algn="l"/>
            <a:r>
              <a:rPr lang="en-US" sz="3200" dirty="0" smtClean="0"/>
              <a:t>Available Data Sets</a:t>
            </a:r>
            <a:endParaRPr lang="en-US" sz="3200" dirty="0"/>
          </a:p>
        </p:txBody>
      </p:sp>
      <p:sp>
        <p:nvSpPr>
          <p:cNvPr id="3" name="Content Placeholder 2"/>
          <p:cNvSpPr>
            <a:spLocks noGrp="1"/>
          </p:cNvSpPr>
          <p:nvPr>
            <p:ph idx="1"/>
          </p:nvPr>
        </p:nvSpPr>
        <p:spPr>
          <a:xfrm>
            <a:off x="609600" y="960437"/>
            <a:ext cx="8001000" cy="4525963"/>
          </a:xfrm>
        </p:spPr>
        <p:txBody>
          <a:bodyPr>
            <a:normAutofit/>
          </a:bodyPr>
          <a:lstStyle/>
          <a:p>
            <a:pPr marL="0" indent="0" algn="just">
              <a:buNone/>
            </a:pPr>
            <a:r>
              <a:rPr lang="en-US" sz="1800" dirty="0" smtClean="0"/>
              <a:t>2 data sets (.</a:t>
            </a:r>
            <a:r>
              <a:rPr lang="en-US" sz="1800" dirty="0" err="1" smtClean="0"/>
              <a:t>csv</a:t>
            </a:r>
            <a:r>
              <a:rPr lang="en-US" sz="1800" dirty="0" smtClean="0"/>
              <a:t> files) were provided:</a:t>
            </a:r>
            <a:endParaRPr lang="en-US" sz="1800" dirty="0"/>
          </a:p>
          <a:p>
            <a:pPr marL="0" indent="0" algn="just">
              <a:buNone/>
            </a:pPr>
            <a:r>
              <a:rPr lang="en-US" sz="1800" dirty="0" smtClean="0"/>
              <a:t>	1</a:t>
            </a:r>
            <a:r>
              <a:rPr lang="en-US" sz="1800" dirty="0"/>
              <a:t>.  </a:t>
            </a:r>
            <a:r>
              <a:rPr lang="en-US" sz="1800" dirty="0" smtClean="0"/>
              <a:t>bank_transaction_features.csv</a:t>
            </a:r>
            <a:endParaRPr lang="en-US" sz="1800" dirty="0"/>
          </a:p>
          <a:p>
            <a:pPr marL="0" indent="0" algn="just">
              <a:buNone/>
            </a:pPr>
            <a:r>
              <a:rPr lang="en-US" sz="1800" dirty="0"/>
              <a:t>	2. </a:t>
            </a:r>
            <a:r>
              <a:rPr lang="en-US" sz="1800" dirty="0" smtClean="0"/>
              <a:t>bank_transaction_labels.csv</a:t>
            </a:r>
          </a:p>
          <a:p>
            <a:pPr marL="0" indent="0" algn="just">
              <a:buNone/>
            </a:pPr>
            <a:endParaRPr lang="en-US" sz="1800" dirty="0" smtClean="0"/>
          </a:p>
          <a:p>
            <a:pPr marL="0" indent="0">
              <a:buNone/>
            </a:pPr>
            <a:r>
              <a:rPr lang="en-US" sz="1800" dirty="0" smtClean="0"/>
              <a:t>“</a:t>
            </a:r>
            <a:r>
              <a:rPr lang="en-US" sz="1800" i="1" dirty="0" smtClean="0"/>
              <a:t>bank_transaction_features.csv</a:t>
            </a:r>
            <a:r>
              <a:rPr lang="en-US" sz="1800" dirty="0" smtClean="0"/>
              <a:t>” contains  data </a:t>
            </a:r>
            <a:r>
              <a:rPr lang="en-US" sz="1800" dirty="0" err="1" smtClean="0"/>
              <a:t>bank_transaction_id</a:t>
            </a:r>
            <a:r>
              <a:rPr lang="en-US" sz="1800" dirty="0" smtClean="0"/>
              <a:t>, </a:t>
            </a:r>
            <a:r>
              <a:rPr lang="en-US" sz="1800" dirty="0" err="1" smtClean="0"/>
              <a:t>bank_transaction_description</a:t>
            </a:r>
            <a:r>
              <a:rPr lang="en-US" sz="1800" dirty="0" smtClean="0"/>
              <a:t>, </a:t>
            </a:r>
            <a:r>
              <a:rPr lang="en-US" sz="1800" dirty="0" err="1" smtClean="0"/>
              <a:t>bank_transaction_type</a:t>
            </a:r>
            <a:r>
              <a:rPr lang="en-US" sz="1800" dirty="0" smtClean="0"/>
              <a:t>, </a:t>
            </a:r>
            <a:r>
              <a:rPr lang="en-US" sz="1800" dirty="0" err="1" smtClean="0"/>
              <a:t>bank_transaction_amount</a:t>
            </a:r>
            <a:r>
              <a:rPr lang="en-US" sz="1800" dirty="0" smtClean="0"/>
              <a:t> having  12500rows and 4 columns.</a:t>
            </a:r>
          </a:p>
          <a:p>
            <a:pPr marL="0" indent="0">
              <a:buNone/>
            </a:pPr>
            <a:endParaRPr lang="en-US" sz="1800" dirty="0"/>
          </a:p>
          <a:p>
            <a:pPr marL="0" indent="0">
              <a:buNone/>
            </a:pPr>
            <a:endParaRPr lang="en-US" sz="1800" dirty="0"/>
          </a:p>
          <a:p>
            <a:pPr marL="0" indent="0">
              <a:buNone/>
            </a:pPr>
            <a:r>
              <a:rPr lang="en-US" sz="1800" dirty="0" smtClean="0"/>
              <a:t>“</a:t>
            </a:r>
            <a:r>
              <a:rPr lang="en-US" sz="1800" i="1" dirty="0" smtClean="0"/>
              <a:t>Bank_transaction_labels.csv”</a:t>
            </a:r>
            <a:r>
              <a:rPr lang="en-US" sz="1800" dirty="0" smtClean="0"/>
              <a:t> contains data </a:t>
            </a:r>
            <a:r>
              <a:rPr lang="en-US" sz="1800" dirty="0" err="1" smtClean="0"/>
              <a:t>bank_transaction_id</a:t>
            </a:r>
            <a:r>
              <a:rPr lang="en-US" sz="1800" dirty="0" smtClean="0"/>
              <a:t>, </a:t>
            </a:r>
            <a:r>
              <a:rPr lang="en-US" sz="1800" dirty="0" err="1" smtClean="0"/>
              <a:t>bank_transaction_category</a:t>
            </a:r>
            <a:r>
              <a:rPr lang="en-US" sz="1800" dirty="0" smtClean="0"/>
              <a:t>, </a:t>
            </a:r>
            <a:r>
              <a:rPr lang="en-US" sz="1800" dirty="0" err="1" smtClean="0"/>
              <a:t>bank_transaction_type</a:t>
            </a:r>
            <a:r>
              <a:rPr lang="en-US" sz="1800" dirty="0" smtClean="0"/>
              <a:t>, </a:t>
            </a:r>
            <a:r>
              <a:rPr lang="en-US" sz="1800" dirty="0" err="1" smtClean="0"/>
              <a:t>bank_transaction_dataset</a:t>
            </a:r>
            <a:r>
              <a:rPr lang="en-US" sz="1800" dirty="0" smtClean="0"/>
              <a:t> having 12500 rows and 3 columns.</a:t>
            </a:r>
            <a:endParaRPr lang="en-US" sz="1800" dirty="0"/>
          </a:p>
        </p:txBody>
      </p:sp>
      <p:sp>
        <p:nvSpPr>
          <p:cNvPr id="4" name="Slide Number Placeholder 3"/>
          <p:cNvSpPr>
            <a:spLocks noGrp="1"/>
          </p:cNvSpPr>
          <p:nvPr>
            <p:ph type="sldNum" sz="quarter" idx="12"/>
          </p:nvPr>
        </p:nvSpPr>
        <p:spPr/>
        <p:txBody>
          <a:bodyPr/>
          <a:lstStyle/>
          <a:p>
            <a:fld id="{095AB2B7-F2EC-4AAF-8475-86AEB7A43221}" type="slidenum">
              <a:rPr lang="en-US" smtClean="0"/>
              <a:t>3</a:t>
            </a:fld>
            <a:endParaRPr lang="en-US"/>
          </a:p>
        </p:txBody>
      </p:sp>
    </p:spTree>
    <p:extLst>
      <p:ext uri="{BB962C8B-B14F-4D97-AF65-F5344CB8AC3E}">
        <p14:creationId xmlns:p14="http://schemas.microsoft.com/office/powerpoint/2010/main" val="26745570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15962"/>
          </a:xfrm>
        </p:spPr>
        <p:txBody>
          <a:bodyPr>
            <a:normAutofit fontScale="90000"/>
          </a:bodyPr>
          <a:lstStyle/>
          <a:p>
            <a:pPr algn="l"/>
            <a:r>
              <a:rPr lang="en-US" sz="3200" dirty="0" smtClean="0"/>
              <a:t>Approach</a:t>
            </a:r>
            <a:endParaRPr lang="en-US" sz="3200" dirty="0"/>
          </a:p>
        </p:txBody>
      </p:sp>
      <p:sp>
        <p:nvSpPr>
          <p:cNvPr id="3" name="Content Placeholder 2"/>
          <p:cNvSpPr>
            <a:spLocks noGrp="1"/>
          </p:cNvSpPr>
          <p:nvPr>
            <p:ph idx="1"/>
          </p:nvPr>
        </p:nvSpPr>
        <p:spPr>
          <a:xfrm>
            <a:off x="533400" y="944562"/>
            <a:ext cx="8229600" cy="5380038"/>
          </a:xfrm>
        </p:spPr>
        <p:txBody>
          <a:bodyPr>
            <a:normAutofit fontScale="92500"/>
          </a:bodyPr>
          <a:lstStyle/>
          <a:p>
            <a:pPr marL="0" indent="0" algn="just">
              <a:buNone/>
            </a:pPr>
            <a:r>
              <a:rPr lang="en-US" sz="2400" dirty="0" smtClean="0"/>
              <a:t>Importing Data</a:t>
            </a:r>
            <a:endParaRPr lang="en-US" sz="1900" dirty="0" smtClean="0"/>
          </a:p>
          <a:p>
            <a:pPr lvl="1" algn="just"/>
            <a:r>
              <a:rPr lang="en-US" sz="2000" dirty="0" smtClean="0"/>
              <a:t>Imported all required </a:t>
            </a:r>
            <a:r>
              <a:rPr lang="en-US" sz="2000" dirty="0"/>
              <a:t>libraries and datasets into </a:t>
            </a:r>
            <a:r>
              <a:rPr lang="en-US" sz="2000" dirty="0" err="1" smtClean="0"/>
              <a:t>Ipython</a:t>
            </a:r>
            <a:r>
              <a:rPr lang="en-US" sz="2000" dirty="0" smtClean="0"/>
              <a:t> </a:t>
            </a:r>
            <a:r>
              <a:rPr lang="en-US" sz="2000" dirty="0"/>
              <a:t>notebook.</a:t>
            </a:r>
          </a:p>
          <a:p>
            <a:pPr marL="0" indent="0" algn="just">
              <a:buNone/>
            </a:pPr>
            <a:r>
              <a:rPr lang="en-US" sz="2400" dirty="0"/>
              <a:t>Data Preparation</a:t>
            </a:r>
          </a:p>
          <a:p>
            <a:pPr lvl="1" indent="-342900" algn="just"/>
            <a:r>
              <a:rPr lang="en-US" sz="2000" dirty="0" smtClean="0"/>
              <a:t>Data Integration </a:t>
            </a:r>
          </a:p>
          <a:p>
            <a:pPr marL="1085850" lvl="2" indent="-285750" algn="just"/>
            <a:r>
              <a:rPr lang="en-US" sz="1900" dirty="0" smtClean="0"/>
              <a:t>Merged </a:t>
            </a:r>
            <a:r>
              <a:rPr lang="en-US" sz="1900" dirty="0"/>
              <a:t>two datasets on unique identifier </a:t>
            </a:r>
            <a:r>
              <a:rPr lang="en-US" sz="1900" dirty="0" err="1"/>
              <a:t>bank_transaction_id</a:t>
            </a:r>
            <a:r>
              <a:rPr lang="en-US" sz="1900" dirty="0"/>
              <a:t> and formed as </a:t>
            </a:r>
            <a:r>
              <a:rPr lang="en-US" sz="1900" dirty="0" smtClean="0"/>
              <a:t>a single </a:t>
            </a:r>
            <a:r>
              <a:rPr lang="en-US" sz="1900" dirty="0"/>
              <a:t>dataset. Analyzed the dataset by checking number of features, </a:t>
            </a:r>
            <a:r>
              <a:rPr lang="en-US" sz="1900" dirty="0" err="1"/>
              <a:t>datapoints</a:t>
            </a:r>
            <a:r>
              <a:rPr lang="en-US" sz="1900" dirty="0"/>
              <a:t>, </a:t>
            </a:r>
            <a:r>
              <a:rPr lang="en-US" sz="1900" dirty="0" smtClean="0"/>
              <a:t> feature </a:t>
            </a:r>
            <a:r>
              <a:rPr lang="en-US" sz="1900" dirty="0"/>
              <a:t>names and it contains any null values. </a:t>
            </a:r>
            <a:endParaRPr lang="en-US" sz="1900" dirty="0" smtClean="0"/>
          </a:p>
          <a:p>
            <a:pPr lvl="1" indent="-342900" algn="just"/>
            <a:r>
              <a:rPr lang="en-US" sz="2000" dirty="0" smtClean="0"/>
              <a:t>Data Cleaning</a:t>
            </a:r>
          </a:p>
          <a:p>
            <a:pPr marL="1085850" lvl="2" indent="-285750" algn="just"/>
            <a:r>
              <a:rPr lang="en-US" sz="1900" dirty="0" err="1" smtClean="0"/>
              <a:t>Bank_transaction_description</a:t>
            </a:r>
            <a:r>
              <a:rPr lang="en-US" sz="1900" dirty="0" smtClean="0"/>
              <a:t> contains 1.04% of Null values, since this value is comparatively less so the null values have been dropped.</a:t>
            </a:r>
          </a:p>
          <a:p>
            <a:pPr lvl="1" indent="-342900" algn="just"/>
            <a:r>
              <a:rPr lang="en-US" sz="1900" dirty="0" smtClean="0"/>
              <a:t>In </a:t>
            </a:r>
            <a:r>
              <a:rPr lang="en-US" sz="1900" dirty="0"/>
              <a:t>this data </a:t>
            </a:r>
            <a:r>
              <a:rPr lang="en-US" sz="1900" dirty="0" smtClean="0"/>
              <a:t>set, </a:t>
            </a:r>
            <a:r>
              <a:rPr lang="en-US" sz="1900" dirty="0"/>
              <a:t>the </a:t>
            </a:r>
            <a:r>
              <a:rPr lang="en-US" sz="1900" dirty="0" err="1"/>
              <a:t>bank_transaction_description</a:t>
            </a:r>
            <a:r>
              <a:rPr lang="en-US" sz="1900" dirty="0"/>
              <a:t> is Independent variable and </a:t>
            </a:r>
            <a:r>
              <a:rPr lang="en-US" sz="1900" dirty="0" err="1"/>
              <a:t>bank_transaction_category</a:t>
            </a:r>
            <a:r>
              <a:rPr lang="en-US" sz="1900" dirty="0"/>
              <a:t> is dependent variable. </a:t>
            </a:r>
            <a:r>
              <a:rPr lang="en-US" sz="1900" dirty="0" smtClean="0"/>
              <a:t>A </a:t>
            </a:r>
            <a:r>
              <a:rPr lang="en-US" sz="1900" dirty="0" err="1"/>
              <a:t>dataframe</a:t>
            </a:r>
            <a:r>
              <a:rPr lang="en-US" sz="1900" dirty="0"/>
              <a:t> </a:t>
            </a:r>
            <a:r>
              <a:rPr lang="en-US" sz="1900" dirty="0" smtClean="0"/>
              <a:t>has been created which </a:t>
            </a:r>
            <a:r>
              <a:rPr lang="en-US" sz="1900" dirty="0"/>
              <a:t>contains Independent variable and </a:t>
            </a:r>
            <a:r>
              <a:rPr lang="en-US" sz="1900" dirty="0" smtClean="0"/>
              <a:t>remaining columns were dropped. </a:t>
            </a:r>
            <a:endParaRPr lang="en-US" sz="1900" dirty="0"/>
          </a:p>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095AB2B7-F2EC-4AAF-8475-86AEB7A43221}" type="slidenum">
              <a:rPr lang="en-US" smtClean="0"/>
              <a:t>4</a:t>
            </a:fld>
            <a:endParaRPr lang="en-US"/>
          </a:p>
        </p:txBody>
      </p:sp>
    </p:spTree>
    <p:extLst>
      <p:ext uri="{BB962C8B-B14F-4D97-AF65-F5344CB8AC3E}">
        <p14:creationId xmlns:p14="http://schemas.microsoft.com/office/powerpoint/2010/main" val="4212052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15962"/>
          </a:xfrm>
        </p:spPr>
        <p:txBody>
          <a:bodyPr>
            <a:normAutofit fontScale="90000"/>
          </a:bodyPr>
          <a:lstStyle/>
          <a:p>
            <a:pPr algn="l"/>
            <a:r>
              <a:rPr lang="en-US" sz="3200" dirty="0" smtClean="0"/>
              <a:t>Approach contd..</a:t>
            </a:r>
            <a:endParaRPr lang="en-US" sz="3200" dirty="0"/>
          </a:p>
        </p:txBody>
      </p:sp>
      <p:sp>
        <p:nvSpPr>
          <p:cNvPr id="3" name="Content Placeholder 2"/>
          <p:cNvSpPr>
            <a:spLocks noGrp="1"/>
          </p:cNvSpPr>
          <p:nvPr>
            <p:ph idx="1"/>
          </p:nvPr>
        </p:nvSpPr>
        <p:spPr>
          <a:xfrm>
            <a:off x="533400" y="944562"/>
            <a:ext cx="8153400" cy="5380038"/>
          </a:xfrm>
        </p:spPr>
        <p:txBody>
          <a:bodyPr>
            <a:normAutofit/>
          </a:bodyPr>
          <a:lstStyle/>
          <a:p>
            <a:pPr marL="0" indent="0" algn="just">
              <a:buNone/>
            </a:pPr>
            <a:r>
              <a:rPr lang="en-US" sz="2200" dirty="0" smtClean="0"/>
              <a:t>Text Pre-processing</a:t>
            </a:r>
            <a:endParaRPr lang="en-US" sz="2200" dirty="0"/>
          </a:p>
          <a:p>
            <a:pPr lvl="1" indent="-342900" algn="just"/>
            <a:r>
              <a:rPr lang="en-US" sz="1800" dirty="0" smtClean="0"/>
              <a:t>Following </a:t>
            </a:r>
            <a:r>
              <a:rPr lang="en-US" sz="1800" dirty="0"/>
              <a:t>text pre-processing techniques </a:t>
            </a:r>
            <a:r>
              <a:rPr lang="en-US" sz="1800" dirty="0" smtClean="0"/>
              <a:t>have been performed to clean </a:t>
            </a:r>
            <a:r>
              <a:rPr lang="en-US" sz="1800" dirty="0"/>
              <a:t>the text:</a:t>
            </a:r>
          </a:p>
          <a:p>
            <a:pPr lvl="2" indent="-342900" algn="just"/>
            <a:r>
              <a:rPr lang="en-US" dirty="0" smtClean="0"/>
              <a:t>converting </a:t>
            </a:r>
            <a:r>
              <a:rPr lang="en-US" dirty="0"/>
              <a:t>text into lowercase</a:t>
            </a:r>
          </a:p>
          <a:p>
            <a:pPr lvl="2" indent="-342900" algn="just"/>
            <a:r>
              <a:rPr lang="en-US" dirty="0" smtClean="0"/>
              <a:t>removing </a:t>
            </a:r>
            <a:r>
              <a:rPr lang="en-US" dirty="0"/>
              <a:t>stop words,</a:t>
            </a:r>
          </a:p>
          <a:p>
            <a:pPr lvl="2" indent="-342900" algn="just"/>
            <a:r>
              <a:rPr lang="en-US" dirty="0" smtClean="0"/>
              <a:t>Removing punctuations</a:t>
            </a:r>
            <a:endParaRPr lang="en-US" dirty="0"/>
          </a:p>
          <a:p>
            <a:pPr lvl="2" indent="-342900" algn="just"/>
            <a:r>
              <a:rPr lang="en-US" dirty="0"/>
              <a:t>stemming using </a:t>
            </a:r>
            <a:r>
              <a:rPr lang="en-US" dirty="0" err="1"/>
              <a:t>PorterStemmer</a:t>
            </a:r>
            <a:endParaRPr lang="en-US" dirty="0"/>
          </a:p>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095AB2B7-F2EC-4AAF-8475-86AEB7A43221}" type="slidenum">
              <a:rPr lang="en-US" smtClean="0"/>
              <a:t>5</a:t>
            </a:fld>
            <a:endParaRPr lang="en-US"/>
          </a:p>
        </p:txBody>
      </p:sp>
    </p:spTree>
    <p:extLst>
      <p:ext uri="{BB962C8B-B14F-4D97-AF65-F5344CB8AC3E}">
        <p14:creationId xmlns:p14="http://schemas.microsoft.com/office/powerpoint/2010/main" val="3637206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5800" y="198438"/>
            <a:ext cx="8229600" cy="715962"/>
          </a:xfrm>
        </p:spPr>
        <p:txBody>
          <a:bodyPr>
            <a:normAutofit fontScale="90000"/>
          </a:bodyPr>
          <a:lstStyle/>
          <a:p>
            <a:pPr algn="l"/>
            <a:r>
              <a:rPr lang="en-US" sz="3200" dirty="0" smtClean="0"/>
              <a:t>EDA</a:t>
            </a:r>
            <a:endParaRPr lang="en-US" sz="3200" dirty="0"/>
          </a:p>
        </p:txBody>
      </p:sp>
      <p:sp>
        <p:nvSpPr>
          <p:cNvPr id="3" name="Content Placeholder 2"/>
          <p:cNvSpPr>
            <a:spLocks noGrp="1"/>
          </p:cNvSpPr>
          <p:nvPr>
            <p:ph idx="1"/>
          </p:nvPr>
        </p:nvSpPr>
        <p:spPr>
          <a:xfrm>
            <a:off x="762000" y="1219200"/>
            <a:ext cx="8077200" cy="1524000"/>
          </a:xfrm>
        </p:spPr>
        <p:txBody>
          <a:bodyPr>
            <a:normAutofit/>
          </a:bodyPr>
          <a:lstStyle/>
          <a:p>
            <a:pPr marL="0" indent="0" algn="just">
              <a:buNone/>
            </a:pPr>
            <a:r>
              <a:rPr lang="en-US" sz="1800" dirty="0" smtClean="0"/>
              <a:t>Later EDA has been performed for better understanding of the data as well as comparing training and validation datasets using Bar and Stacked bar plots.</a:t>
            </a:r>
            <a:endParaRPr lang="en-US" sz="1800" dirty="0"/>
          </a:p>
        </p:txBody>
      </p:sp>
      <p:sp>
        <p:nvSpPr>
          <p:cNvPr id="2" name="Slide Number Placeholder 1"/>
          <p:cNvSpPr>
            <a:spLocks noGrp="1"/>
          </p:cNvSpPr>
          <p:nvPr>
            <p:ph type="sldNum" sz="quarter" idx="12"/>
          </p:nvPr>
        </p:nvSpPr>
        <p:spPr/>
        <p:txBody>
          <a:bodyPr/>
          <a:lstStyle/>
          <a:p>
            <a:fld id="{095AB2B7-F2EC-4AAF-8475-86AEB7A43221}" type="slidenum">
              <a:rPr lang="en-US" smtClean="0"/>
              <a:t>6</a:t>
            </a:fld>
            <a:endParaRPr lang="en-US"/>
          </a:p>
        </p:txBody>
      </p:sp>
    </p:spTree>
    <p:extLst>
      <p:ext uri="{BB962C8B-B14F-4D97-AF65-F5344CB8AC3E}">
        <p14:creationId xmlns:p14="http://schemas.microsoft.com/office/powerpoint/2010/main" val="290791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639762"/>
          </a:xfrm>
        </p:spPr>
        <p:txBody>
          <a:bodyPr>
            <a:normAutofit fontScale="90000"/>
          </a:bodyPr>
          <a:lstStyle/>
          <a:p>
            <a:pPr algn="l"/>
            <a:r>
              <a:rPr lang="en-US" sz="3200" dirty="0" smtClean="0"/>
              <a:t>EDA Findings</a:t>
            </a:r>
            <a:endParaRPr lang="en-US" sz="3200" dirty="0"/>
          </a:p>
        </p:txBody>
      </p:sp>
      <p:sp>
        <p:nvSpPr>
          <p:cNvPr id="3" name="Content Placeholder 2"/>
          <p:cNvSpPr>
            <a:spLocks noGrp="1"/>
          </p:cNvSpPr>
          <p:nvPr>
            <p:ph idx="1"/>
          </p:nvPr>
        </p:nvSpPr>
        <p:spPr>
          <a:xfrm>
            <a:off x="609600" y="914400"/>
            <a:ext cx="4114800" cy="5791200"/>
          </a:xfrm>
        </p:spPr>
        <p:txBody>
          <a:bodyPr>
            <a:normAutofit/>
          </a:bodyPr>
          <a:lstStyle/>
          <a:p>
            <a:pPr algn="just">
              <a:buFont typeface="Courier New" pitchFamily="49" charset="0"/>
              <a:buChar char="o"/>
            </a:pPr>
            <a:r>
              <a:rPr lang="en-US" sz="1800" dirty="0" smtClean="0"/>
              <a:t>By visualizing Bar plot on </a:t>
            </a:r>
            <a:r>
              <a:rPr lang="en-US" sz="1800" dirty="0" err="1" smtClean="0"/>
              <a:t>bank_transaction_category</a:t>
            </a:r>
            <a:r>
              <a:rPr lang="en-US" sz="1800" dirty="0" smtClean="0"/>
              <a:t>  it can </a:t>
            </a:r>
            <a:r>
              <a:rPr lang="en-US" sz="1800" smtClean="0"/>
              <a:t>be </a:t>
            </a:r>
            <a:r>
              <a:rPr lang="en-US" sz="1800" smtClean="0"/>
              <a:t>observed</a:t>
            </a:r>
            <a:r>
              <a:rPr lang="en-US" sz="1800" smtClean="0"/>
              <a:t> </a:t>
            </a:r>
            <a:r>
              <a:rPr lang="en-US" sz="1800" dirty="0" smtClean="0"/>
              <a:t>that top three majority classes are Accommodation  and Meals(30.439%), Travel (25.596%) and Bank or Finance charges(21.497%). </a:t>
            </a:r>
          </a:p>
          <a:p>
            <a:pPr algn="just">
              <a:buFont typeface="Courier New" pitchFamily="49" charset="0"/>
              <a:buChar char="o"/>
            </a:pPr>
            <a:r>
              <a:rPr lang="en-US" sz="1800" dirty="0" smtClean="0"/>
              <a:t>While the minority classes are Motor expenses(13.008%) </a:t>
            </a:r>
            <a:r>
              <a:rPr lang="en-US" sz="1800" dirty="0"/>
              <a:t> </a:t>
            </a:r>
            <a:r>
              <a:rPr lang="en-US" sz="1800" dirty="0" smtClean="0"/>
              <a:t>and Insurance(9.459%). </a:t>
            </a:r>
          </a:p>
          <a:p>
            <a:pPr algn="just">
              <a:buFont typeface="Courier New" pitchFamily="49" charset="0"/>
              <a:buChar char="o"/>
            </a:pPr>
            <a:r>
              <a:rPr lang="en-US" sz="1800" dirty="0" smtClean="0"/>
              <a:t>Based on this plot, it can be deducted that the dataset is some what imbalanced</a:t>
            </a:r>
            <a:r>
              <a:rPr lang="en-US" sz="1800" dirty="0"/>
              <a:t>.</a:t>
            </a:r>
            <a:endParaRPr lang="en-US" sz="18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1714" y="914400"/>
            <a:ext cx="4512286"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095AB2B7-F2EC-4AAF-8475-86AEB7A43221}" type="slidenum">
              <a:rPr lang="en-US" smtClean="0"/>
              <a:t>7</a:t>
            </a:fld>
            <a:endParaRPr lang="en-US"/>
          </a:p>
        </p:txBody>
      </p:sp>
    </p:spTree>
    <p:extLst>
      <p:ext uri="{BB962C8B-B14F-4D97-AF65-F5344CB8AC3E}">
        <p14:creationId xmlns:p14="http://schemas.microsoft.com/office/powerpoint/2010/main" val="2749059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sz="3200" dirty="0" smtClean="0"/>
              <a:t>EDA Findings </a:t>
            </a:r>
            <a:r>
              <a:rPr lang="en-US" sz="3200" dirty="0" err="1" smtClean="0"/>
              <a:t>contd</a:t>
            </a:r>
            <a:r>
              <a:rPr lang="en-US" sz="3200" dirty="0" smtClean="0"/>
              <a:t>…</a:t>
            </a:r>
            <a:endParaRPr lang="en-US" sz="3200" dirty="0"/>
          </a:p>
        </p:txBody>
      </p:sp>
      <p:sp>
        <p:nvSpPr>
          <p:cNvPr id="3" name="Content Placeholder 2"/>
          <p:cNvSpPr>
            <a:spLocks noGrp="1"/>
          </p:cNvSpPr>
          <p:nvPr>
            <p:ph idx="1"/>
          </p:nvPr>
        </p:nvSpPr>
        <p:spPr>
          <a:xfrm>
            <a:off x="533399" y="4357254"/>
            <a:ext cx="8220075" cy="2119746"/>
          </a:xfrm>
        </p:spPr>
        <p:txBody>
          <a:bodyPr>
            <a:noAutofit/>
          </a:bodyPr>
          <a:lstStyle/>
          <a:p>
            <a:pPr algn="just">
              <a:buFont typeface="Courier New" pitchFamily="49" charset="0"/>
              <a:buChar char="o"/>
            </a:pPr>
            <a:r>
              <a:rPr lang="en-US" sz="1800" dirty="0" smtClean="0"/>
              <a:t>Based on this plot, it </a:t>
            </a:r>
            <a:r>
              <a:rPr lang="en-US" sz="1800" dirty="0"/>
              <a:t>can </a:t>
            </a:r>
            <a:r>
              <a:rPr lang="en-US" sz="1800" dirty="0" smtClean="0"/>
              <a:t>be said that </a:t>
            </a:r>
            <a:r>
              <a:rPr lang="en-US" sz="1800" dirty="0"/>
              <a:t>most of the customers do Debit card transactions </a:t>
            </a:r>
            <a:r>
              <a:rPr lang="en-US" sz="1800" dirty="0" smtClean="0"/>
              <a:t>for Accommodation </a:t>
            </a:r>
            <a:r>
              <a:rPr lang="en-US" sz="1800" dirty="0"/>
              <a:t>and Meals </a:t>
            </a:r>
            <a:r>
              <a:rPr lang="en-US" sz="1800" dirty="0" smtClean="0"/>
              <a:t>and Travel</a:t>
            </a:r>
            <a:r>
              <a:rPr lang="en-US" sz="1800" dirty="0"/>
              <a:t>. Some customers </a:t>
            </a:r>
            <a:r>
              <a:rPr lang="en-US" sz="1800" dirty="0" smtClean="0"/>
              <a:t>do pay </a:t>
            </a:r>
            <a:r>
              <a:rPr lang="en-US" sz="1800" dirty="0"/>
              <a:t>through cash for Accommodation and Meals. </a:t>
            </a:r>
          </a:p>
          <a:p>
            <a:pPr algn="just">
              <a:buFont typeface="Courier New" pitchFamily="49" charset="0"/>
              <a:buChar char="o"/>
            </a:pPr>
            <a:r>
              <a:rPr lang="en-US" sz="1800" dirty="0"/>
              <a:t>Most of the </a:t>
            </a:r>
            <a:r>
              <a:rPr lang="en-US" sz="1800" dirty="0" smtClean="0"/>
              <a:t>Insurance transactions are done through Demand Draft.</a:t>
            </a:r>
            <a:endParaRPr lang="en-US" sz="1800" dirty="0"/>
          </a:p>
          <a:p>
            <a:pPr algn="just">
              <a:buFont typeface="Courier New" pitchFamily="49" charset="0"/>
              <a:buChar char="o"/>
            </a:pPr>
            <a:r>
              <a:rPr lang="en-US" sz="1800" dirty="0"/>
              <a:t>Majority of the class is CHG where bank </a:t>
            </a:r>
            <a:r>
              <a:rPr lang="en-US" sz="1800" dirty="0" smtClean="0"/>
              <a:t>charges customers </a:t>
            </a:r>
            <a:r>
              <a:rPr lang="en-US" sz="1800" dirty="0"/>
              <a:t>for the </a:t>
            </a:r>
            <a:r>
              <a:rPr lang="en-US" sz="1800" dirty="0" smtClean="0"/>
              <a:t>transactions. </a:t>
            </a:r>
            <a:endParaRPr lang="en-US" sz="18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 y="914400"/>
            <a:ext cx="873442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095AB2B7-F2EC-4AAF-8475-86AEB7A43221}" type="slidenum">
              <a:rPr lang="en-US" smtClean="0"/>
              <a:t>8</a:t>
            </a:fld>
            <a:endParaRPr lang="en-US"/>
          </a:p>
        </p:txBody>
      </p:sp>
    </p:spTree>
    <p:extLst>
      <p:ext uri="{BB962C8B-B14F-4D97-AF65-F5344CB8AC3E}">
        <p14:creationId xmlns:p14="http://schemas.microsoft.com/office/powerpoint/2010/main" val="1411232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pPr algn="l"/>
            <a:r>
              <a:rPr lang="en-US" sz="2900" dirty="0"/>
              <a:t>EDA Findings </a:t>
            </a:r>
            <a:r>
              <a:rPr lang="en-US" sz="2900" dirty="0" err="1"/>
              <a:t>contd</a:t>
            </a:r>
            <a:r>
              <a:rPr lang="en-US" sz="2900" dirty="0"/>
              <a:t>…</a:t>
            </a:r>
          </a:p>
        </p:txBody>
      </p:sp>
      <p:sp>
        <p:nvSpPr>
          <p:cNvPr id="3" name="Content Placeholder 2"/>
          <p:cNvSpPr>
            <a:spLocks noGrp="1"/>
          </p:cNvSpPr>
          <p:nvPr>
            <p:ph idx="1"/>
          </p:nvPr>
        </p:nvSpPr>
        <p:spPr>
          <a:xfrm>
            <a:off x="679305" y="4357254"/>
            <a:ext cx="8074170" cy="1814946"/>
          </a:xfrm>
        </p:spPr>
        <p:txBody>
          <a:bodyPr>
            <a:normAutofit/>
          </a:bodyPr>
          <a:lstStyle/>
          <a:p>
            <a:pPr algn="just">
              <a:buFont typeface="Courier New" pitchFamily="49" charset="0"/>
              <a:buChar char="o"/>
            </a:pPr>
            <a:r>
              <a:rPr lang="en-US" sz="1800" dirty="0" err="1" smtClean="0"/>
              <a:t>StackedBar</a:t>
            </a:r>
            <a:r>
              <a:rPr lang="en-US" sz="1800" dirty="0" smtClean="0"/>
              <a:t> plot </a:t>
            </a:r>
            <a:r>
              <a:rPr lang="en-US" sz="1800" dirty="0"/>
              <a:t>on </a:t>
            </a:r>
            <a:r>
              <a:rPr lang="en-US" sz="1800" dirty="0" err="1" smtClean="0"/>
              <a:t>bank_transaction_type</a:t>
            </a:r>
            <a:r>
              <a:rPr lang="en-US" sz="1800" dirty="0" smtClean="0"/>
              <a:t>, shows that the </a:t>
            </a:r>
            <a:r>
              <a:rPr lang="en-US" sz="1800" dirty="0"/>
              <a:t>majority class with 100% is CHG category of Bank or Finance Charges, 59% of FPO(Faster Payment) transactions comes under category of </a:t>
            </a:r>
            <a:r>
              <a:rPr lang="en-US" sz="1800" dirty="0" err="1"/>
              <a:t>Accomdation</a:t>
            </a:r>
            <a:r>
              <a:rPr lang="en-US" sz="1800" dirty="0"/>
              <a:t> and Meals</a:t>
            </a:r>
            <a:r>
              <a:rPr lang="en-US" sz="1800" dirty="0" smtClean="0"/>
              <a:t>, 85</a:t>
            </a:r>
            <a:r>
              <a:rPr lang="en-US" sz="1800" dirty="0"/>
              <a:t>% of DD(Demand Draft) comes under Insurance</a:t>
            </a:r>
            <a:r>
              <a:rPr lang="en-US" sz="1800" dirty="0" smtClean="0"/>
              <a:t>, 42</a:t>
            </a:r>
            <a:r>
              <a:rPr lang="en-US" sz="1800" dirty="0"/>
              <a:t>% of MPO(Mobile Payment) comes under Travel, 18%  of DEB(Debit card) and MPO  fall under  Motor Expenses.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305" y="1066800"/>
            <a:ext cx="7743825"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095AB2B7-F2EC-4AAF-8475-86AEB7A43221}" type="slidenum">
              <a:rPr lang="en-US" smtClean="0"/>
              <a:t>9</a:t>
            </a:fld>
            <a:endParaRPr lang="en-US"/>
          </a:p>
        </p:txBody>
      </p:sp>
    </p:spTree>
    <p:extLst>
      <p:ext uri="{BB962C8B-B14F-4D97-AF65-F5344CB8AC3E}">
        <p14:creationId xmlns:p14="http://schemas.microsoft.com/office/powerpoint/2010/main" val="34196703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1034</TotalTime>
  <Words>769</Words>
  <Application>Microsoft Office PowerPoint</Application>
  <PresentationFormat>On-screen Show (4:3)</PresentationFormat>
  <Paragraphs>95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Executive</vt:lpstr>
      <vt:lpstr>Bank Transaction Classification - Task</vt:lpstr>
      <vt:lpstr>Problem Statement</vt:lpstr>
      <vt:lpstr>Available Data Sets</vt:lpstr>
      <vt:lpstr>Approach</vt:lpstr>
      <vt:lpstr>Approach contd..</vt:lpstr>
      <vt:lpstr>EDA</vt:lpstr>
      <vt:lpstr>EDA Findings</vt:lpstr>
      <vt:lpstr>EDA Findings contd…</vt:lpstr>
      <vt:lpstr>EDA Findings contd…</vt:lpstr>
      <vt:lpstr>EDA Findings contd…</vt:lpstr>
      <vt:lpstr>Model Details</vt:lpstr>
      <vt:lpstr>Model Details contd…</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sneha raj</dc:creator>
  <cp:lastModifiedBy>sneha raj</cp:lastModifiedBy>
  <cp:revision>85</cp:revision>
  <dcterms:created xsi:type="dcterms:W3CDTF">2021-03-06T09:59:17Z</dcterms:created>
  <dcterms:modified xsi:type="dcterms:W3CDTF">2021-03-08T19:26:32Z</dcterms:modified>
</cp:coreProperties>
</file>