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Lst>
  <p:sldIdLst>
    <p:sldId id="257" r:id="rId2"/>
    <p:sldId id="258" r:id="rId3"/>
    <p:sldId id="259" r:id="rId4"/>
    <p:sldId id="260" r:id="rId5"/>
    <p:sldId id="256"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14259"/>
    <a:srgbClr val="95E7D3"/>
    <a:srgbClr val="FBAF1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package" Target="../embeddings/Microsoft_Excel_Worksheet8.xlsx"/><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Sheet1!$A$1</c:f>
              <c:strCache>
                <c:ptCount val="1"/>
                <c:pt idx="0">
                  <c:v>unique_product_2020</c:v>
                </c:pt>
              </c:strCache>
            </c:strRef>
          </c:tx>
          <c:spPr>
            <a:gradFill flip="none" rotWithShape="1">
              <a:gsLst>
                <a:gs pos="0">
                  <a:schemeClr val="accent1"/>
                </a:gs>
                <a:gs pos="75000">
                  <a:schemeClr val="accent1">
                    <a:lumMod val="60000"/>
                    <a:lumOff val="40000"/>
                  </a:schemeClr>
                </a:gs>
                <a:gs pos="51000">
                  <a:schemeClr val="accent1">
                    <a:alpha val="75000"/>
                  </a:schemeClr>
                </a:gs>
                <a:gs pos="100000">
                  <a:schemeClr val="accent1">
                    <a:lumMod val="20000"/>
                    <a:lumOff val="80000"/>
                    <a:alpha val="15000"/>
                  </a:schemeClr>
                </a:gs>
              </a:gsLst>
              <a:lin ang="5400000" scaled="0"/>
            </a:gra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val>
            <c:numRef>
              <c:f>Sheet1!$A$2</c:f>
              <c:numCache>
                <c:formatCode>General</c:formatCode>
                <c:ptCount val="1"/>
                <c:pt idx="0">
                  <c:v>245</c:v>
                </c:pt>
              </c:numCache>
            </c:numRef>
          </c:val>
          <c:extLst>
            <c:ext xmlns:c16="http://schemas.microsoft.com/office/drawing/2014/chart" uri="{C3380CC4-5D6E-409C-BE32-E72D297353CC}">
              <c16:uniqueId val="{00000000-ACF4-4C09-8510-8DA3AE403E87}"/>
            </c:ext>
          </c:extLst>
        </c:ser>
        <c:ser>
          <c:idx val="1"/>
          <c:order val="1"/>
          <c:tx>
            <c:strRef>
              <c:f>Sheet1!$B$1</c:f>
              <c:strCache>
                <c:ptCount val="1"/>
                <c:pt idx="0">
                  <c:v>unique_product_2021</c:v>
                </c:pt>
              </c:strCache>
            </c:strRef>
          </c:tx>
          <c:spPr>
            <a:gradFill flip="none" rotWithShape="1">
              <a:gsLst>
                <a:gs pos="0">
                  <a:schemeClr val="accent3"/>
                </a:gs>
                <a:gs pos="75000">
                  <a:schemeClr val="accent3">
                    <a:lumMod val="60000"/>
                    <a:lumOff val="40000"/>
                  </a:schemeClr>
                </a:gs>
                <a:gs pos="51000">
                  <a:schemeClr val="accent3">
                    <a:alpha val="75000"/>
                  </a:schemeClr>
                </a:gs>
                <a:gs pos="100000">
                  <a:schemeClr val="accent3">
                    <a:lumMod val="20000"/>
                    <a:lumOff val="80000"/>
                    <a:alpha val="15000"/>
                  </a:schemeClr>
                </a:gs>
              </a:gsLst>
              <a:lin ang="5400000" scaled="0"/>
            </a:gra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val>
            <c:numRef>
              <c:f>Sheet1!$B$2</c:f>
              <c:numCache>
                <c:formatCode>General</c:formatCode>
                <c:ptCount val="1"/>
                <c:pt idx="0">
                  <c:v>334</c:v>
                </c:pt>
              </c:numCache>
            </c:numRef>
          </c:val>
          <c:extLst>
            <c:ext xmlns:c16="http://schemas.microsoft.com/office/drawing/2014/chart" uri="{C3380CC4-5D6E-409C-BE32-E72D297353CC}">
              <c16:uniqueId val="{00000001-ACF4-4C09-8510-8DA3AE403E87}"/>
            </c:ext>
          </c:extLst>
        </c:ser>
        <c:ser>
          <c:idx val="2"/>
          <c:order val="2"/>
          <c:tx>
            <c:strRef>
              <c:f>Sheet1!$C$1</c:f>
              <c:strCache>
                <c:ptCount val="1"/>
                <c:pt idx="0">
                  <c:v>percentage_chg</c:v>
                </c:pt>
              </c:strCache>
            </c:strRef>
          </c:tx>
          <c:spPr>
            <a:gradFill flip="none" rotWithShape="1">
              <a:gsLst>
                <a:gs pos="0">
                  <a:schemeClr val="accent5"/>
                </a:gs>
                <a:gs pos="75000">
                  <a:schemeClr val="accent5">
                    <a:lumMod val="60000"/>
                    <a:lumOff val="40000"/>
                  </a:schemeClr>
                </a:gs>
                <a:gs pos="51000">
                  <a:schemeClr val="accent5">
                    <a:alpha val="75000"/>
                  </a:schemeClr>
                </a:gs>
                <a:gs pos="100000">
                  <a:schemeClr val="accent5">
                    <a:lumMod val="20000"/>
                    <a:lumOff val="80000"/>
                    <a:alpha val="15000"/>
                  </a:schemeClr>
                </a:gs>
              </a:gsLst>
              <a:lin ang="5400000" scaled="0"/>
            </a:gra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val>
            <c:numRef>
              <c:f>Sheet1!$C$2</c:f>
              <c:numCache>
                <c:formatCode>General</c:formatCode>
                <c:ptCount val="1"/>
                <c:pt idx="0">
                  <c:v>36.33</c:v>
                </c:pt>
              </c:numCache>
            </c:numRef>
          </c:val>
          <c:extLst>
            <c:ext xmlns:c16="http://schemas.microsoft.com/office/drawing/2014/chart" uri="{C3380CC4-5D6E-409C-BE32-E72D297353CC}">
              <c16:uniqueId val="{00000002-ACF4-4C09-8510-8DA3AE403E87}"/>
            </c:ext>
          </c:extLst>
        </c:ser>
        <c:dLbls>
          <c:dLblPos val="outEnd"/>
          <c:showLegendKey val="0"/>
          <c:showVal val="1"/>
          <c:showCatName val="0"/>
          <c:showSerName val="0"/>
          <c:showPercent val="0"/>
          <c:showBubbleSize val="0"/>
        </c:dLbls>
        <c:gapWidth val="355"/>
        <c:overlap val="-70"/>
        <c:axId val="2115887648"/>
        <c:axId val="2115885568"/>
      </c:barChart>
      <c:catAx>
        <c:axId val="2115887648"/>
        <c:scaling>
          <c:orientation val="minMax"/>
        </c:scaling>
        <c:delete val="1"/>
        <c:axPos val="b"/>
        <c:numFmt formatCode="General" sourceLinked="1"/>
        <c:majorTickMark val="none"/>
        <c:minorTickMark val="none"/>
        <c:tickLblPos val="nextTo"/>
        <c:crossAx val="2115885568"/>
        <c:crosses val="autoZero"/>
        <c:auto val="1"/>
        <c:lblAlgn val="ctr"/>
        <c:lblOffset val="100"/>
        <c:noMultiLvlLbl val="0"/>
      </c:catAx>
      <c:valAx>
        <c:axId val="2115885568"/>
        <c:scaling>
          <c:orientation val="minMax"/>
        </c:scaling>
        <c:delete val="1"/>
        <c:axPos val="l"/>
        <c:numFmt formatCode="General" sourceLinked="1"/>
        <c:majorTickMark val="none"/>
        <c:minorTickMark val="none"/>
        <c:tickLblPos val="nextTo"/>
        <c:crossAx val="2115887648"/>
        <c:crosses val="autoZero"/>
        <c:crossBetween val="between"/>
      </c:valAx>
      <c:spPr>
        <a:noFill/>
        <a:ln>
          <a:noFill/>
        </a:ln>
        <a:effectLst/>
      </c:spPr>
    </c:plotArea>
    <c:legend>
      <c:legendPos val="tr"/>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5"/>
    </mc:Choice>
    <mc:Fallback>
      <c:style val="5"/>
    </mc:Fallback>
  </mc:AlternateContent>
  <c:chart>
    <c:autoTitleDeleted val="1"/>
    <c:plotArea>
      <c:layout>
        <c:manualLayout>
          <c:layoutTarget val="inner"/>
          <c:xMode val="edge"/>
          <c:yMode val="edge"/>
          <c:x val="3.4573158895745033E-2"/>
          <c:y val="0"/>
          <c:w val="1"/>
          <c:h val="1"/>
        </c:manualLayout>
      </c:layout>
      <c:barChart>
        <c:barDir val="col"/>
        <c:grouping val="clustered"/>
        <c:varyColors val="0"/>
        <c:ser>
          <c:idx val="0"/>
          <c:order val="0"/>
          <c:spPr>
            <a:gradFill flip="none" rotWithShape="1">
              <a:gsLst>
                <a:gs pos="0">
                  <a:schemeClr val="accent3"/>
                </a:gs>
                <a:gs pos="75000">
                  <a:schemeClr val="accent3">
                    <a:lumMod val="60000"/>
                    <a:lumOff val="40000"/>
                  </a:schemeClr>
                </a:gs>
                <a:gs pos="51000">
                  <a:schemeClr val="accent3">
                    <a:alpha val="75000"/>
                  </a:schemeClr>
                </a:gs>
                <a:gs pos="100000">
                  <a:schemeClr val="accent3">
                    <a:lumMod val="20000"/>
                    <a:lumOff val="80000"/>
                    <a:alpha val="15000"/>
                  </a:schemeClr>
                </a:gs>
              </a:gsLst>
              <a:lin ang="5400000" scaled="0"/>
            </a:gra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Sheet1!$A$1:$A$6</c:f>
              <c:strCache>
                <c:ptCount val="6"/>
                <c:pt idx="0">
                  <c:v>Notebook</c:v>
                </c:pt>
                <c:pt idx="1">
                  <c:v>Accessories</c:v>
                </c:pt>
                <c:pt idx="2">
                  <c:v>Peripherals</c:v>
                </c:pt>
                <c:pt idx="3">
                  <c:v>Desktop</c:v>
                </c:pt>
                <c:pt idx="4">
                  <c:v>Storage</c:v>
                </c:pt>
                <c:pt idx="5">
                  <c:v>Networking</c:v>
                </c:pt>
              </c:strCache>
            </c:strRef>
          </c:cat>
          <c:val>
            <c:numRef>
              <c:f>Sheet1!$B$1:$B$6</c:f>
              <c:numCache>
                <c:formatCode>General</c:formatCode>
                <c:ptCount val="6"/>
                <c:pt idx="0">
                  <c:v>129</c:v>
                </c:pt>
                <c:pt idx="1">
                  <c:v>116</c:v>
                </c:pt>
                <c:pt idx="2">
                  <c:v>84</c:v>
                </c:pt>
                <c:pt idx="3">
                  <c:v>32</c:v>
                </c:pt>
                <c:pt idx="4">
                  <c:v>27</c:v>
                </c:pt>
                <c:pt idx="5">
                  <c:v>9</c:v>
                </c:pt>
              </c:numCache>
            </c:numRef>
          </c:val>
          <c:extLst>
            <c:ext xmlns:c16="http://schemas.microsoft.com/office/drawing/2014/chart" uri="{C3380CC4-5D6E-409C-BE32-E72D297353CC}">
              <c16:uniqueId val="{00000008-B6B4-4DD9-992B-5EBB33D2A63A}"/>
            </c:ext>
          </c:extLst>
        </c:ser>
        <c:dLbls>
          <c:dLblPos val="outEnd"/>
          <c:showLegendKey val="0"/>
          <c:showVal val="1"/>
          <c:showCatName val="0"/>
          <c:showSerName val="0"/>
          <c:showPercent val="0"/>
          <c:showBubbleSize val="0"/>
        </c:dLbls>
        <c:gapWidth val="82"/>
        <c:overlap val="-50"/>
        <c:axId val="2115887648"/>
        <c:axId val="2115885568"/>
      </c:barChart>
      <c:catAx>
        <c:axId val="2115887648"/>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115885568"/>
        <c:crosses val="autoZero"/>
        <c:auto val="1"/>
        <c:lblAlgn val="ctr"/>
        <c:lblOffset val="100"/>
        <c:noMultiLvlLbl val="0"/>
      </c:catAx>
      <c:valAx>
        <c:axId val="2115885568"/>
        <c:scaling>
          <c:orientation val="minMax"/>
        </c:scaling>
        <c:delete val="1"/>
        <c:axPos val="l"/>
        <c:numFmt formatCode="General" sourceLinked="1"/>
        <c:majorTickMark val="out"/>
        <c:minorTickMark val="none"/>
        <c:tickLblPos val="nextTo"/>
        <c:crossAx val="211588764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8604655827856497E-2"/>
          <c:y val="0"/>
          <c:w val="1"/>
          <c:h val="1"/>
        </c:manualLayout>
      </c:layout>
      <c:barChart>
        <c:barDir val="col"/>
        <c:grouping val="clustered"/>
        <c:varyColors val="0"/>
        <c:ser>
          <c:idx val="0"/>
          <c:order val="0"/>
          <c:tx>
            <c:strRef>
              <c:f>Sheet1!$B$1</c:f>
              <c:strCache>
                <c:ptCount val="1"/>
                <c:pt idx="0">
                  <c:v>product_count_2020</c:v>
                </c:pt>
              </c:strCache>
            </c:strRef>
          </c:tx>
          <c:spPr>
            <a:gradFill flip="none" rotWithShape="1">
              <a:gsLst>
                <a:gs pos="0">
                  <a:schemeClr val="accent1"/>
                </a:gs>
                <a:gs pos="75000">
                  <a:schemeClr val="accent1">
                    <a:lumMod val="60000"/>
                    <a:lumOff val="40000"/>
                  </a:schemeClr>
                </a:gs>
                <a:gs pos="51000">
                  <a:schemeClr val="accent1">
                    <a:alpha val="75000"/>
                  </a:schemeClr>
                </a:gs>
                <a:gs pos="100000">
                  <a:schemeClr val="accent1">
                    <a:lumMod val="20000"/>
                    <a:lumOff val="80000"/>
                    <a:alpha val="15000"/>
                  </a:schemeClr>
                </a:gs>
              </a:gsLst>
              <a:lin ang="5400000" scaled="0"/>
            </a:gra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Sheet1!$A$2:$A$7</c:f>
              <c:strCache>
                <c:ptCount val="6"/>
                <c:pt idx="0">
                  <c:v>Accessories</c:v>
                </c:pt>
                <c:pt idx="1">
                  <c:v>Notebook</c:v>
                </c:pt>
                <c:pt idx="2">
                  <c:v>Peripherals</c:v>
                </c:pt>
                <c:pt idx="3">
                  <c:v>Desktop</c:v>
                </c:pt>
                <c:pt idx="4">
                  <c:v>Storage</c:v>
                </c:pt>
                <c:pt idx="5">
                  <c:v>Networking</c:v>
                </c:pt>
              </c:strCache>
            </c:strRef>
          </c:cat>
          <c:val>
            <c:numRef>
              <c:f>Sheet1!$B$2:$B$7</c:f>
              <c:numCache>
                <c:formatCode>General</c:formatCode>
                <c:ptCount val="6"/>
                <c:pt idx="0">
                  <c:v>69</c:v>
                </c:pt>
                <c:pt idx="1">
                  <c:v>92</c:v>
                </c:pt>
                <c:pt idx="2">
                  <c:v>59</c:v>
                </c:pt>
                <c:pt idx="3">
                  <c:v>7</c:v>
                </c:pt>
                <c:pt idx="4">
                  <c:v>12</c:v>
                </c:pt>
                <c:pt idx="5">
                  <c:v>6</c:v>
                </c:pt>
              </c:numCache>
            </c:numRef>
          </c:val>
          <c:extLst>
            <c:ext xmlns:c16="http://schemas.microsoft.com/office/drawing/2014/chart" uri="{C3380CC4-5D6E-409C-BE32-E72D297353CC}">
              <c16:uniqueId val="{00000001-3A49-4AD6-B7DF-797C8AA01935}"/>
            </c:ext>
          </c:extLst>
        </c:ser>
        <c:ser>
          <c:idx val="1"/>
          <c:order val="1"/>
          <c:tx>
            <c:strRef>
              <c:f>Sheet1!$C$1</c:f>
              <c:strCache>
                <c:ptCount val="1"/>
                <c:pt idx="0">
                  <c:v>product_count_2021</c:v>
                </c:pt>
              </c:strCache>
            </c:strRef>
          </c:tx>
          <c:spPr>
            <a:gradFill flip="none" rotWithShape="1">
              <a:gsLst>
                <a:gs pos="0">
                  <a:schemeClr val="accent3"/>
                </a:gs>
                <a:gs pos="75000">
                  <a:schemeClr val="accent3">
                    <a:lumMod val="60000"/>
                    <a:lumOff val="40000"/>
                  </a:schemeClr>
                </a:gs>
                <a:gs pos="51000">
                  <a:schemeClr val="accent3">
                    <a:alpha val="75000"/>
                  </a:schemeClr>
                </a:gs>
                <a:gs pos="100000">
                  <a:schemeClr val="accent3">
                    <a:lumMod val="20000"/>
                    <a:lumOff val="80000"/>
                    <a:alpha val="15000"/>
                  </a:schemeClr>
                </a:gs>
              </a:gsLst>
              <a:lin ang="5400000" scaled="0"/>
            </a:gra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Sheet1!$A$2:$A$7</c:f>
              <c:strCache>
                <c:ptCount val="6"/>
                <c:pt idx="0">
                  <c:v>Accessories</c:v>
                </c:pt>
                <c:pt idx="1">
                  <c:v>Notebook</c:v>
                </c:pt>
                <c:pt idx="2">
                  <c:v>Peripherals</c:v>
                </c:pt>
                <c:pt idx="3">
                  <c:v>Desktop</c:v>
                </c:pt>
                <c:pt idx="4">
                  <c:v>Storage</c:v>
                </c:pt>
                <c:pt idx="5">
                  <c:v>Networking</c:v>
                </c:pt>
              </c:strCache>
            </c:strRef>
          </c:cat>
          <c:val>
            <c:numRef>
              <c:f>Sheet1!$C$2:$C$7</c:f>
              <c:numCache>
                <c:formatCode>General</c:formatCode>
                <c:ptCount val="6"/>
                <c:pt idx="0">
                  <c:v>103</c:v>
                </c:pt>
                <c:pt idx="1">
                  <c:v>108</c:v>
                </c:pt>
                <c:pt idx="2">
                  <c:v>75</c:v>
                </c:pt>
                <c:pt idx="3">
                  <c:v>22</c:v>
                </c:pt>
                <c:pt idx="4">
                  <c:v>17</c:v>
                </c:pt>
                <c:pt idx="5">
                  <c:v>9</c:v>
                </c:pt>
              </c:numCache>
            </c:numRef>
          </c:val>
          <c:extLst>
            <c:ext xmlns:c16="http://schemas.microsoft.com/office/drawing/2014/chart" uri="{C3380CC4-5D6E-409C-BE32-E72D297353CC}">
              <c16:uniqueId val="{00000002-3A49-4AD6-B7DF-797C8AA01935}"/>
            </c:ext>
          </c:extLst>
        </c:ser>
        <c:ser>
          <c:idx val="2"/>
          <c:order val="2"/>
          <c:tx>
            <c:strRef>
              <c:f>Sheet1!$D$1</c:f>
              <c:strCache>
                <c:ptCount val="1"/>
                <c:pt idx="0">
                  <c:v>difference</c:v>
                </c:pt>
              </c:strCache>
            </c:strRef>
          </c:tx>
          <c:spPr>
            <a:gradFill flip="none" rotWithShape="1">
              <a:gsLst>
                <a:gs pos="0">
                  <a:schemeClr val="accent5"/>
                </a:gs>
                <a:gs pos="75000">
                  <a:schemeClr val="accent5">
                    <a:lumMod val="60000"/>
                    <a:lumOff val="40000"/>
                  </a:schemeClr>
                </a:gs>
                <a:gs pos="51000">
                  <a:schemeClr val="accent5">
                    <a:alpha val="75000"/>
                  </a:schemeClr>
                </a:gs>
                <a:gs pos="100000">
                  <a:schemeClr val="accent5">
                    <a:lumMod val="20000"/>
                    <a:lumOff val="80000"/>
                    <a:alpha val="15000"/>
                  </a:schemeClr>
                </a:gs>
              </a:gsLst>
              <a:lin ang="5400000" scaled="0"/>
            </a:gra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Sheet1!$A$2:$A$7</c:f>
              <c:strCache>
                <c:ptCount val="6"/>
                <c:pt idx="0">
                  <c:v>Accessories</c:v>
                </c:pt>
                <c:pt idx="1">
                  <c:v>Notebook</c:v>
                </c:pt>
                <c:pt idx="2">
                  <c:v>Peripherals</c:v>
                </c:pt>
                <c:pt idx="3">
                  <c:v>Desktop</c:v>
                </c:pt>
                <c:pt idx="4">
                  <c:v>Storage</c:v>
                </c:pt>
                <c:pt idx="5">
                  <c:v>Networking</c:v>
                </c:pt>
              </c:strCache>
            </c:strRef>
          </c:cat>
          <c:val>
            <c:numRef>
              <c:f>Sheet1!$D$2:$D$7</c:f>
              <c:numCache>
                <c:formatCode>General</c:formatCode>
                <c:ptCount val="6"/>
                <c:pt idx="0">
                  <c:v>34</c:v>
                </c:pt>
                <c:pt idx="1">
                  <c:v>16</c:v>
                </c:pt>
                <c:pt idx="2">
                  <c:v>16</c:v>
                </c:pt>
                <c:pt idx="3">
                  <c:v>15</c:v>
                </c:pt>
                <c:pt idx="4">
                  <c:v>5</c:v>
                </c:pt>
                <c:pt idx="5">
                  <c:v>3</c:v>
                </c:pt>
              </c:numCache>
            </c:numRef>
          </c:val>
          <c:extLst>
            <c:ext xmlns:c16="http://schemas.microsoft.com/office/drawing/2014/chart" uri="{C3380CC4-5D6E-409C-BE32-E72D297353CC}">
              <c16:uniqueId val="{00000003-3A49-4AD6-B7DF-797C8AA01935}"/>
            </c:ext>
          </c:extLst>
        </c:ser>
        <c:dLbls>
          <c:dLblPos val="outEnd"/>
          <c:showLegendKey val="0"/>
          <c:showVal val="1"/>
          <c:showCatName val="0"/>
          <c:showSerName val="0"/>
          <c:showPercent val="0"/>
          <c:showBubbleSize val="0"/>
        </c:dLbls>
        <c:gapWidth val="60"/>
        <c:axId val="2115887648"/>
        <c:axId val="2115885568"/>
      </c:barChart>
      <c:catAx>
        <c:axId val="2115887648"/>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115885568"/>
        <c:crosses val="autoZero"/>
        <c:auto val="1"/>
        <c:lblAlgn val="ctr"/>
        <c:lblOffset val="100"/>
        <c:noMultiLvlLbl val="0"/>
      </c:catAx>
      <c:valAx>
        <c:axId val="2115885568"/>
        <c:scaling>
          <c:orientation val="minMax"/>
        </c:scaling>
        <c:delete val="1"/>
        <c:axPos val="l"/>
        <c:numFmt formatCode="General" sourceLinked="1"/>
        <c:majorTickMark val="out"/>
        <c:minorTickMark val="none"/>
        <c:tickLblPos val="nextTo"/>
        <c:crossAx val="2115887648"/>
        <c:crosses val="autoZero"/>
        <c:crossBetween val="between"/>
      </c:valAx>
      <c:spPr>
        <a:noFill/>
        <a:ln w="25400">
          <a:noFill/>
        </a:ln>
        <a:effectLst/>
      </c:spPr>
    </c:plotArea>
    <c:legend>
      <c:legendPos val="tr"/>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manufacturing_cost</c:v>
                </c:pt>
              </c:strCache>
            </c:strRef>
          </c:tx>
          <c:spPr>
            <a:gradFill flip="none" rotWithShape="1">
              <a:gsLst>
                <a:gs pos="0">
                  <a:schemeClr val="accent2"/>
                </a:gs>
                <a:gs pos="75000">
                  <a:schemeClr val="accent2">
                    <a:lumMod val="60000"/>
                    <a:lumOff val="40000"/>
                  </a:schemeClr>
                </a:gs>
                <a:gs pos="51000">
                  <a:schemeClr val="accent2">
                    <a:alpha val="75000"/>
                  </a:schemeClr>
                </a:gs>
                <a:gs pos="100000">
                  <a:schemeClr val="accent2">
                    <a:lumMod val="20000"/>
                    <a:lumOff val="80000"/>
                    <a:alpha val="15000"/>
                  </a:schemeClr>
                </a:gs>
              </a:gsLst>
              <a:lin ang="5400000" scaled="0"/>
            </a:gra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Sheet1!$A$2:$A$3</c:f>
              <c:strCache>
                <c:ptCount val="2"/>
                <c:pt idx="0">
                  <c:v>AQ Master wired x1 Ms</c:v>
                </c:pt>
                <c:pt idx="1">
                  <c:v>AQ HOME Allin1 Gen 2</c:v>
                </c:pt>
              </c:strCache>
            </c:strRef>
          </c:cat>
          <c:val>
            <c:numRef>
              <c:f>Sheet1!$B$2:$B$3</c:f>
              <c:numCache>
                <c:formatCode>General</c:formatCode>
                <c:ptCount val="2"/>
                <c:pt idx="0">
                  <c:v>0.89200000000000002</c:v>
                </c:pt>
                <c:pt idx="1">
                  <c:v>240.53639999999999</c:v>
                </c:pt>
              </c:numCache>
            </c:numRef>
          </c:val>
          <c:extLst>
            <c:ext xmlns:c16="http://schemas.microsoft.com/office/drawing/2014/chart" uri="{C3380CC4-5D6E-409C-BE32-E72D297353CC}">
              <c16:uniqueId val="{00000008-B6B4-4DD9-992B-5EBB33D2A63A}"/>
            </c:ext>
          </c:extLst>
        </c:ser>
        <c:dLbls>
          <c:dLblPos val="outEnd"/>
          <c:showLegendKey val="0"/>
          <c:showVal val="1"/>
          <c:showCatName val="0"/>
          <c:showSerName val="0"/>
          <c:showPercent val="0"/>
          <c:showBubbleSize val="0"/>
        </c:dLbls>
        <c:gapWidth val="82"/>
        <c:overlap val="-50"/>
        <c:axId val="2115887648"/>
        <c:axId val="2115885568"/>
      </c:barChart>
      <c:catAx>
        <c:axId val="2115887648"/>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115885568"/>
        <c:crosses val="autoZero"/>
        <c:auto val="1"/>
        <c:lblAlgn val="ctr"/>
        <c:lblOffset val="100"/>
        <c:noMultiLvlLbl val="0"/>
      </c:catAx>
      <c:valAx>
        <c:axId val="2115885568"/>
        <c:scaling>
          <c:orientation val="minMax"/>
        </c:scaling>
        <c:delete val="1"/>
        <c:axPos val="l"/>
        <c:numFmt formatCode="General" sourceLinked="1"/>
        <c:majorTickMark val="out"/>
        <c:minorTickMark val="none"/>
        <c:tickLblPos val="nextTo"/>
        <c:crossAx val="211588764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7"/>
    </mc:Choice>
    <mc:Fallback>
      <c:style val="7"/>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average_discount_pct</c:v>
                </c:pt>
              </c:strCache>
            </c:strRef>
          </c:tx>
          <c:spPr>
            <a:gradFill flip="none" rotWithShape="1">
              <a:gsLst>
                <a:gs pos="0">
                  <a:schemeClr val="accent5"/>
                </a:gs>
                <a:gs pos="75000">
                  <a:schemeClr val="accent5">
                    <a:lumMod val="60000"/>
                    <a:lumOff val="40000"/>
                  </a:schemeClr>
                </a:gs>
                <a:gs pos="51000">
                  <a:schemeClr val="accent5">
                    <a:alpha val="75000"/>
                  </a:schemeClr>
                </a:gs>
                <a:gs pos="100000">
                  <a:schemeClr val="accent5">
                    <a:lumMod val="20000"/>
                    <a:lumOff val="80000"/>
                    <a:alpha val="15000"/>
                  </a:schemeClr>
                </a:gs>
              </a:gsLst>
              <a:lin ang="5400000" scaled="0"/>
            </a:gra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Sheet1!$A$2:$A$6</c:f>
              <c:strCache>
                <c:ptCount val="5"/>
                <c:pt idx="0">
                  <c:v>Flipkart</c:v>
                </c:pt>
                <c:pt idx="1">
                  <c:v>Viveks</c:v>
                </c:pt>
                <c:pt idx="2">
                  <c:v>Ezone</c:v>
                </c:pt>
                <c:pt idx="3">
                  <c:v>Croma</c:v>
                </c:pt>
                <c:pt idx="4">
                  <c:v>Amazon</c:v>
                </c:pt>
              </c:strCache>
            </c:strRef>
          </c:cat>
          <c:val>
            <c:numRef>
              <c:f>Sheet1!$B$2:$B$6</c:f>
              <c:numCache>
                <c:formatCode>General</c:formatCode>
                <c:ptCount val="5"/>
                <c:pt idx="0">
                  <c:v>30.83</c:v>
                </c:pt>
                <c:pt idx="1">
                  <c:v>30.38</c:v>
                </c:pt>
                <c:pt idx="2">
                  <c:v>30.28</c:v>
                </c:pt>
                <c:pt idx="3">
                  <c:v>30.25</c:v>
                </c:pt>
                <c:pt idx="4">
                  <c:v>29.33</c:v>
                </c:pt>
              </c:numCache>
            </c:numRef>
          </c:val>
          <c:extLst>
            <c:ext xmlns:c16="http://schemas.microsoft.com/office/drawing/2014/chart" uri="{C3380CC4-5D6E-409C-BE32-E72D297353CC}">
              <c16:uniqueId val="{00000008-B6B4-4DD9-992B-5EBB33D2A63A}"/>
            </c:ext>
          </c:extLst>
        </c:ser>
        <c:dLbls>
          <c:dLblPos val="outEnd"/>
          <c:showLegendKey val="0"/>
          <c:showVal val="1"/>
          <c:showCatName val="0"/>
          <c:showSerName val="0"/>
          <c:showPercent val="0"/>
          <c:showBubbleSize val="0"/>
        </c:dLbls>
        <c:gapWidth val="82"/>
        <c:overlap val="-50"/>
        <c:axId val="2115887648"/>
        <c:axId val="2115885568"/>
      </c:barChart>
      <c:catAx>
        <c:axId val="2115887648"/>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115885568"/>
        <c:crosses val="autoZero"/>
        <c:auto val="1"/>
        <c:lblAlgn val="ctr"/>
        <c:lblOffset val="100"/>
        <c:noMultiLvlLbl val="0"/>
      </c:catAx>
      <c:valAx>
        <c:axId val="2115885568"/>
        <c:scaling>
          <c:orientation val="minMax"/>
        </c:scaling>
        <c:delete val="1"/>
        <c:axPos val="l"/>
        <c:numFmt formatCode="General" sourceLinked="1"/>
        <c:majorTickMark val="out"/>
        <c:minorTickMark val="none"/>
        <c:tickLblPos val="nextTo"/>
        <c:crossAx val="211588764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6184116627586909"/>
          <c:y val="4.8372811443315664E-2"/>
          <c:w val="0.70588031399734952"/>
          <c:h val="0.79103558956398967"/>
        </c:manualLayout>
      </c:layout>
      <c:pieChart>
        <c:varyColors val="1"/>
        <c:ser>
          <c:idx val="0"/>
          <c:order val="0"/>
          <c:tx>
            <c:strRef>
              <c:f>Sheet1!$B$1</c:f>
              <c:strCache>
                <c:ptCount val="1"/>
                <c:pt idx="0">
                  <c:v>total_sold_quantity</c:v>
                </c:pt>
              </c:strCache>
            </c:strRef>
          </c:tx>
          <c:dPt>
            <c:idx val="0"/>
            <c:bubble3D val="0"/>
            <c:spPr>
              <a:solidFill>
                <a:schemeClr val="accent1"/>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1-90B1-4B63-A5EF-D323F4499137}"/>
              </c:ext>
            </c:extLst>
          </c:dPt>
          <c:dPt>
            <c:idx val="1"/>
            <c:bubble3D val="0"/>
            <c:spPr>
              <a:solidFill>
                <a:schemeClr val="accent3"/>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0-DBB2-4E7B-835B-4207B51C8565}"/>
              </c:ext>
            </c:extLst>
          </c:dPt>
          <c:dPt>
            <c:idx val="2"/>
            <c:bubble3D val="0"/>
            <c:spPr>
              <a:solidFill>
                <a:schemeClr val="accent5"/>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5-90B1-4B63-A5EF-D323F4499137}"/>
              </c:ext>
            </c:extLst>
          </c:dPt>
          <c:dPt>
            <c:idx val="3"/>
            <c:bubble3D val="0"/>
            <c:spPr>
              <a:solidFill>
                <a:schemeClr val="accent1">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7-90B1-4B63-A5EF-D323F4499137}"/>
              </c:ext>
            </c:extLst>
          </c:dPt>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Sheet1!$A$2:$A$5</c:f>
              <c:strCache>
                <c:ptCount val="4"/>
                <c:pt idx="0">
                  <c:v>Quarter1</c:v>
                </c:pt>
                <c:pt idx="1">
                  <c:v>Quarter2</c:v>
                </c:pt>
                <c:pt idx="2">
                  <c:v>Quarter4</c:v>
                </c:pt>
                <c:pt idx="3">
                  <c:v>Quarter3</c:v>
                </c:pt>
              </c:strCache>
            </c:strRef>
          </c:cat>
          <c:val>
            <c:numRef>
              <c:f>Sheet1!$B$2:$B$5</c:f>
              <c:numCache>
                <c:formatCode>General</c:formatCode>
                <c:ptCount val="4"/>
                <c:pt idx="0">
                  <c:v>7005619</c:v>
                </c:pt>
                <c:pt idx="1">
                  <c:v>6649642</c:v>
                </c:pt>
                <c:pt idx="2">
                  <c:v>5042541</c:v>
                </c:pt>
                <c:pt idx="3">
                  <c:v>2075087</c:v>
                </c:pt>
              </c:numCache>
            </c:numRef>
          </c:val>
          <c:extLst>
            <c:ext xmlns:c16="http://schemas.microsoft.com/office/drawing/2014/chart" uri="{C3380CC4-5D6E-409C-BE32-E72D297353CC}">
              <c16:uniqueId val="{00000008-B6B4-4DD9-992B-5EBB33D2A63A}"/>
            </c:ext>
          </c:extLst>
        </c:ser>
        <c:dLbls>
          <c:dLblPos val="inEnd"/>
          <c:showLegendKey val="0"/>
          <c:showVal val="0"/>
          <c:showCatName val="0"/>
          <c:showSerName val="0"/>
          <c:showPercent val="1"/>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5"/>
    </mc:Choice>
    <mc:Fallback>
      <c:style val="5"/>
    </mc:Fallback>
  </mc:AlternateContent>
  <c:chart>
    <c:autoTitleDeleted val="1"/>
    <c:plotArea>
      <c:layout>
        <c:manualLayout>
          <c:layoutTarget val="inner"/>
          <c:xMode val="edge"/>
          <c:yMode val="edge"/>
          <c:x val="0.16184116627586909"/>
          <c:y val="4.8372811443315664E-2"/>
          <c:w val="0.70588031399734952"/>
          <c:h val="0.79103558956398967"/>
        </c:manualLayout>
      </c:layout>
      <c:barChart>
        <c:barDir val="bar"/>
        <c:grouping val="clustered"/>
        <c:varyColors val="0"/>
        <c:ser>
          <c:idx val="0"/>
          <c:order val="0"/>
          <c:tx>
            <c:strRef>
              <c:f>Sheet1!$B$1</c:f>
              <c:strCache>
                <c:ptCount val="1"/>
                <c:pt idx="0">
                  <c:v>gross_sales_mln</c:v>
                </c:pt>
              </c:strCache>
            </c:strRef>
          </c:tx>
          <c:spPr>
            <a:gradFill flip="none" rotWithShape="1">
              <a:gsLst>
                <a:gs pos="0">
                  <a:schemeClr val="accent3">
                    <a:shade val="76000"/>
                  </a:schemeClr>
                </a:gs>
                <a:gs pos="75000">
                  <a:schemeClr val="accent3">
                    <a:shade val="76000"/>
                    <a:lumMod val="60000"/>
                    <a:lumOff val="40000"/>
                  </a:schemeClr>
                </a:gs>
                <a:gs pos="51000">
                  <a:schemeClr val="accent3">
                    <a:shade val="76000"/>
                    <a:alpha val="75000"/>
                  </a:schemeClr>
                </a:gs>
                <a:gs pos="100000">
                  <a:schemeClr val="accent3">
                    <a:shade val="76000"/>
                    <a:lumMod val="20000"/>
                    <a:lumOff val="80000"/>
                    <a:alpha val="15000"/>
                  </a:schemeClr>
                </a:gs>
              </a:gsLst>
              <a:lin ang="10800000" scaled="1"/>
              <a:tileRect/>
            </a:gradFill>
            <a:ln>
              <a:noFill/>
            </a:ln>
            <a:effectLst/>
          </c:spPr>
          <c:invertIfNegative val="0"/>
          <c:dPt>
            <c:idx val="0"/>
            <c:invertIfNegative val="0"/>
            <c:bubble3D val="0"/>
            <c:spPr>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a:effectLst/>
            </c:spPr>
            <c:extLst>
              <c:ext xmlns:c16="http://schemas.microsoft.com/office/drawing/2014/chart" uri="{C3380CC4-5D6E-409C-BE32-E72D297353CC}">
                <c16:uniqueId val="{00000001-0DC1-460B-8083-7395E9A524E8}"/>
              </c:ext>
            </c:extLst>
          </c:dPt>
          <c:dPt>
            <c:idx val="2"/>
            <c:invertIfNegative val="0"/>
            <c:bubble3D val="0"/>
            <c:spPr>
              <a:gradFill flip="none" rotWithShape="1">
                <a:gsLst>
                  <a:gs pos="0">
                    <a:schemeClr val="accent6">
                      <a:lumMod val="0"/>
                      <a:lumOff val="100000"/>
                    </a:schemeClr>
                  </a:gs>
                  <a:gs pos="35000">
                    <a:schemeClr val="accent6">
                      <a:lumMod val="0"/>
                      <a:lumOff val="100000"/>
                    </a:schemeClr>
                  </a:gs>
                  <a:gs pos="100000">
                    <a:schemeClr val="accent6">
                      <a:lumMod val="100000"/>
                    </a:schemeClr>
                  </a:gs>
                </a:gsLst>
                <a:path path="circle">
                  <a:fillToRect l="50000" t="-80000" r="50000" b="180000"/>
                </a:path>
                <a:tileRect/>
              </a:gradFill>
              <a:ln>
                <a:noFill/>
              </a:ln>
              <a:effectLst/>
            </c:spPr>
            <c:extLst>
              <c:ext xmlns:c16="http://schemas.microsoft.com/office/drawing/2014/chart" uri="{C3380CC4-5D6E-409C-BE32-E72D297353CC}">
                <c16:uniqueId val="{00000002-0DC1-460B-8083-7395E9A524E8}"/>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Sheet1!$A$2:$A$4</c:f>
              <c:strCache>
                <c:ptCount val="3"/>
                <c:pt idx="0">
                  <c:v>Retailer</c:v>
                </c:pt>
                <c:pt idx="1">
                  <c:v>Direct</c:v>
                </c:pt>
                <c:pt idx="2">
                  <c:v>Distributor</c:v>
                </c:pt>
              </c:strCache>
            </c:strRef>
          </c:cat>
          <c:val>
            <c:numRef>
              <c:f>Sheet1!$B$2:$B$4</c:f>
              <c:numCache>
                <c:formatCode>General</c:formatCode>
                <c:ptCount val="3"/>
                <c:pt idx="0">
                  <c:v>1924.17</c:v>
                </c:pt>
                <c:pt idx="1">
                  <c:v>406.69</c:v>
                </c:pt>
                <c:pt idx="2">
                  <c:v>297.18</c:v>
                </c:pt>
              </c:numCache>
            </c:numRef>
          </c:val>
          <c:extLst>
            <c:ext xmlns:c16="http://schemas.microsoft.com/office/drawing/2014/chart" uri="{C3380CC4-5D6E-409C-BE32-E72D297353CC}">
              <c16:uniqueId val="{00000008-B6B4-4DD9-992B-5EBB33D2A63A}"/>
            </c:ext>
          </c:extLst>
        </c:ser>
        <c:dLbls>
          <c:showLegendKey val="0"/>
          <c:showVal val="0"/>
          <c:showCatName val="0"/>
          <c:showSerName val="0"/>
          <c:showPercent val="0"/>
          <c:showBubbleSize val="0"/>
        </c:dLbls>
        <c:gapWidth val="140"/>
        <c:overlap val="-58"/>
        <c:axId val="2115887648"/>
        <c:axId val="2115885568"/>
        <c:extLst>
          <c:ext xmlns:c15="http://schemas.microsoft.com/office/drawing/2012/chart" uri="{02D57815-91ED-43cb-92C2-25804820EDAC}">
            <c15:filteredBarSeries>
              <c15:ser>
                <c:idx val="1"/>
                <c:order val="1"/>
                <c:tx>
                  <c:strRef>
                    <c:extLst>
                      <c:ext uri="{02D57815-91ED-43cb-92C2-25804820EDAC}">
                        <c15:formulaRef>
                          <c15:sqref>Sheet1!$C$1</c15:sqref>
                        </c15:formulaRef>
                      </c:ext>
                    </c:extLst>
                    <c:strCache>
                      <c:ptCount val="1"/>
                      <c:pt idx="0">
                        <c:v>percentage</c:v>
                      </c:pt>
                    </c:strCache>
                  </c:strRef>
                </c:tx>
                <c:spPr>
                  <a:gradFill flip="none" rotWithShape="1">
                    <a:gsLst>
                      <a:gs pos="0">
                        <a:schemeClr val="accent3">
                          <a:tint val="77000"/>
                        </a:schemeClr>
                      </a:gs>
                      <a:gs pos="75000">
                        <a:schemeClr val="accent3">
                          <a:tint val="77000"/>
                          <a:lumMod val="60000"/>
                          <a:lumOff val="40000"/>
                        </a:schemeClr>
                      </a:gs>
                      <a:gs pos="51000">
                        <a:schemeClr val="accent3">
                          <a:tint val="77000"/>
                          <a:alpha val="75000"/>
                        </a:schemeClr>
                      </a:gs>
                      <a:gs pos="100000">
                        <a:schemeClr val="accent3">
                          <a:tint val="77000"/>
                          <a:lumMod val="20000"/>
                          <a:lumOff val="80000"/>
                          <a:alpha val="15000"/>
                        </a:schemeClr>
                      </a:gs>
                    </a:gsLst>
                    <a:lin ang="10800000" scaled="1"/>
                    <a:tileRect/>
                  </a:gradFill>
                  <a:ln>
                    <a:noFill/>
                  </a:ln>
                  <a:effectLst/>
                </c:spPr>
                <c:invertIfNegative val="0"/>
                <c:cat>
                  <c:strRef>
                    <c:extLst>
                      <c:ext uri="{02D57815-91ED-43cb-92C2-25804820EDAC}">
                        <c15:formulaRef>
                          <c15:sqref>Sheet1!$A$2:$A$4</c15:sqref>
                        </c15:formulaRef>
                      </c:ext>
                    </c:extLst>
                    <c:strCache>
                      <c:ptCount val="3"/>
                      <c:pt idx="0">
                        <c:v>Retailer</c:v>
                      </c:pt>
                      <c:pt idx="1">
                        <c:v>Direct</c:v>
                      </c:pt>
                      <c:pt idx="2">
                        <c:v>Distributor</c:v>
                      </c:pt>
                    </c:strCache>
                  </c:strRef>
                </c:cat>
                <c:val>
                  <c:numRef>
                    <c:extLst>
                      <c:ext uri="{02D57815-91ED-43cb-92C2-25804820EDAC}">
                        <c15:formulaRef>
                          <c15:sqref>Sheet1!$C$2:$C$4</c15:sqref>
                        </c15:formulaRef>
                      </c:ext>
                    </c:extLst>
                    <c:numCache>
                      <c:formatCode>General</c:formatCode>
                      <c:ptCount val="3"/>
                      <c:pt idx="0">
                        <c:v>73.22</c:v>
                      </c:pt>
                      <c:pt idx="1">
                        <c:v>15.47</c:v>
                      </c:pt>
                      <c:pt idx="2">
                        <c:v>11.31</c:v>
                      </c:pt>
                    </c:numCache>
                  </c:numRef>
                </c:val>
                <c:extLst>
                  <c:ext xmlns:c16="http://schemas.microsoft.com/office/drawing/2014/chart" uri="{C3380CC4-5D6E-409C-BE32-E72D297353CC}">
                    <c16:uniqueId val="{00000000-0DC1-460B-8083-7395E9A524E8}"/>
                  </c:ext>
                </c:extLst>
              </c15:ser>
            </c15:filteredBarSeries>
          </c:ext>
        </c:extLst>
      </c:barChart>
      <c:valAx>
        <c:axId val="2115885568"/>
        <c:scaling>
          <c:orientation val="minMax"/>
        </c:scaling>
        <c:delete val="1"/>
        <c:axPos val="b"/>
        <c:numFmt formatCode="General" sourceLinked="1"/>
        <c:majorTickMark val="none"/>
        <c:minorTickMark val="none"/>
        <c:tickLblPos val="nextTo"/>
        <c:crossAx val="2115887648"/>
        <c:crosses val="autoZero"/>
        <c:crossBetween val="between"/>
      </c:valAx>
      <c:catAx>
        <c:axId val="2115887648"/>
        <c:scaling>
          <c:orientation val="minMax"/>
        </c:scaling>
        <c:delete val="0"/>
        <c:axPos val="l"/>
        <c:numFmt formatCode="General" sourceLinked="1"/>
        <c:majorTickMark val="none"/>
        <c:minorTickMark val="none"/>
        <c:tickLblPos val="nextTo"/>
        <c:spPr>
          <a:noFill/>
          <a:ln w="19050" cap="flat" cmpd="sng" algn="ctr">
            <a:solidFill>
              <a:schemeClr val="tx1">
                <a:lumMod val="15000"/>
                <a:lumOff val="85000"/>
              </a:schemeClr>
            </a:solidFill>
            <a:round/>
            <a:headEnd type="none" w="sm" len="sm"/>
            <a:tailEnd type="none" w="sm" len="sm"/>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115885568"/>
        <c:crosses val="autoZero"/>
        <c:auto val="1"/>
        <c:lblAlgn val="ctr"/>
        <c:lblOffset val="100"/>
        <c:noMultiLvlLbl val="0"/>
      </c:cat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32747067704410532"/>
          <c:y val="6.1277329262658865E-2"/>
          <c:w val="0.47326985837463714"/>
          <c:h val="0.65493409419420345"/>
        </c:manualLayout>
      </c:layout>
      <c:doughnutChart>
        <c:varyColors val="1"/>
        <c:ser>
          <c:idx val="1"/>
          <c:order val="1"/>
          <c:tx>
            <c:strRef>
              <c:f>Sheet1!$C$1</c:f>
              <c:strCache>
                <c:ptCount val="1"/>
                <c:pt idx="0">
                  <c:v>percentage</c:v>
                </c:pt>
              </c:strCache>
              <c:extLst xmlns:c15="http://schemas.microsoft.com/office/drawing/2012/chart"/>
            </c:strRef>
          </c:tx>
          <c:dPt>
            <c:idx val="0"/>
            <c:bubble3D val="0"/>
            <c:spPr>
              <a:solidFill>
                <a:schemeClr val="accent2"/>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1-FBF9-48A0-8896-95E83CDCFE81}"/>
              </c:ext>
            </c:extLst>
          </c:dPt>
          <c:dPt>
            <c:idx val="1"/>
            <c:bubble3D val="0"/>
            <c:spPr>
              <a:solidFill>
                <a:schemeClr val="accent4"/>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3-FBF9-48A0-8896-95E83CDCFE81}"/>
              </c:ext>
            </c:extLst>
          </c:dPt>
          <c:dPt>
            <c:idx val="2"/>
            <c:bubble3D val="0"/>
            <c:spPr>
              <a:solidFill>
                <a:schemeClr val="accent6"/>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5-FBF9-48A0-8896-95E83CDCFE81}"/>
              </c:ext>
            </c:extLst>
          </c:dPt>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showLegendKey val="0"/>
            <c:showVal val="1"/>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Sheet1!$A$2:$A$4</c:f>
              <c:strCache>
                <c:ptCount val="3"/>
                <c:pt idx="0">
                  <c:v>Retailer</c:v>
                </c:pt>
                <c:pt idx="1">
                  <c:v>Direct</c:v>
                </c:pt>
                <c:pt idx="2">
                  <c:v>Distributor</c:v>
                </c:pt>
              </c:strCache>
              <c:extLst xmlns:c15="http://schemas.microsoft.com/office/drawing/2012/chart"/>
            </c:strRef>
          </c:cat>
          <c:val>
            <c:numRef>
              <c:f>Sheet1!$C$2:$C$4</c:f>
              <c:numCache>
                <c:formatCode>General</c:formatCode>
                <c:ptCount val="3"/>
                <c:pt idx="0">
                  <c:v>73.22</c:v>
                </c:pt>
                <c:pt idx="1">
                  <c:v>15.47</c:v>
                </c:pt>
                <c:pt idx="2">
                  <c:v>11.31</c:v>
                </c:pt>
              </c:numCache>
              <c:extLst xmlns:c15="http://schemas.microsoft.com/office/drawing/2012/chart"/>
            </c:numRef>
          </c:val>
          <c:extLst>
            <c:ext xmlns:c16="http://schemas.microsoft.com/office/drawing/2014/chart" uri="{C3380CC4-5D6E-409C-BE32-E72D297353CC}">
              <c16:uniqueId val="{00000001-0606-4E90-8C3D-FE3CD6E036C9}"/>
            </c:ext>
          </c:extLst>
        </c:ser>
        <c:dLbls>
          <c:showLegendKey val="0"/>
          <c:showVal val="1"/>
          <c:showCatName val="0"/>
          <c:showSerName val="0"/>
          <c:showPercent val="0"/>
          <c:showBubbleSize val="0"/>
          <c:showLeaderLines val="1"/>
        </c:dLbls>
        <c:firstSliceAng val="0"/>
        <c:holeSize val="50"/>
        <c:extLst>
          <c:ext xmlns:c15="http://schemas.microsoft.com/office/drawing/2012/chart" uri="{02D57815-91ED-43cb-92C2-25804820EDAC}">
            <c15:filteredPieSeries>
              <c15:ser>
                <c:idx val="0"/>
                <c:order val="0"/>
                <c:tx>
                  <c:strRef>
                    <c:extLst>
                      <c:ext uri="{02D57815-91ED-43cb-92C2-25804820EDAC}">
                        <c15:formulaRef>
                          <c15:sqref>Sheet1!$B$1</c15:sqref>
                        </c15:formulaRef>
                      </c:ext>
                    </c:extLst>
                    <c:strCache>
                      <c:ptCount val="1"/>
                      <c:pt idx="0">
                        <c:v>gross_sales_mln</c:v>
                      </c:pt>
                    </c:strCache>
                  </c:strRef>
                </c:tx>
                <c:dPt>
                  <c:idx val="0"/>
                  <c:bubble3D val="0"/>
                  <c:spPr>
                    <a:solidFill>
                      <a:schemeClr val="accent2"/>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7-FBF9-48A0-8896-95E83CDCFE81}"/>
                    </c:ext>
                  </c:extLst>
                </c:dPt>
                <c:dPt>
                  <c:idx val="1"/>
                  <c:bubble3D val="0"/>
                  <c:spPr>
                    <a:solidFill>
                      <a:schemeClr val="accent4"/>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9-FBF9-48A0-8896-95E83CDCFE81}"/>
                    </c:ext>
                  </c:extLst>
                </c:dPt>
                <c:dPt>
                  <c:idx val="2"/>
                  <c:bubble3D val="0"/>
                  <c:spPr>
                    <a:solidFill>
                      <a:schemeClr val="accent6"/>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B-FBF9-48A0-8896-95E83CDCFE81}"/>
                    </c:ext>
                  </c:extLst>
                </c:dPt>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uri="{CE6537A1-D6FC-4f65-9D91-7224C49458BB}"/>
                  </c:extLst>
                </c:dLbls>
                <c:cat>
                  <c:strRef>
                    <c:extLst>
                      <c:ext uri="{02D57815-91ED-43cb-92C2-25804820EDAC}">
                        <c15:formulaRef>
                          <c15:sqref>Sheet1!$A$2:$A$4</c15:sqref>
                        </c15:formulaRef>
                      </c:ext>
                    </c:extLst>
                    <c:strCache>
                      <c:ptCount val="3"/>
                      <c:pt idx="0">
                        <c:v>Retailer</c:v>
                      </c:pt>
                      <c:pt idx="1">
                        <c:v>Direct</c:v>
                      </c:pt>
                      <c:pt idx="2">
                        <c:v>Distributor</c:v>
                      </c:pt>
                    </c:strCache>
                  </c:strRef>
                </c:cat>
                <c:val>
                  <c:numRef>
                    <c:extLst>
                      <c:ext uri="{02D57815-91ED-43cb-92C2-25804820EDAC}">
                        <c15:formulaRef>
                          <c15:sqref>Sheet1!$B$2:$B$4</c15:sqref>
                        </c15:formulaRef>
                      </c:ext>
                    </c:extLst>
                    <c:numCache>
                      <c:formatCode>General</c:formatCode>
                      <c:ptCount val="3"/>
                      <c:pt idx="0">
                        <c:v>1924.17</c:v>
                      </c:pt>
                      <c:pt idx="1">
                        <c:v>406.69</c:v>
                      </c:pt>
                      <c:pt idx="2">
                        <c:v>297.18</c:v>
                      </c:pt>
                    </c:numCache>
                  </c:numRef>
                </c:val>
                <c:extLst>
                  <c:ext xmlns:c16="http://schemas.microsoft.com/office/drawing/2014/chart" uri="{C3380CC4-5D6E-409C-BE32-E72D297353CC}">
                    <c16:uniqueId val="{00000000-0606-4E90-8C3D-FE3CD6E036C9}"/>
                  </c:ext>
                </c:extLst>
              </c15:ser>
            </c15:filteredPieSeries>
          </c:ext>
        </c:extLst>
      </c:doughnutChart>
      <c:spPr>
        <a:noFill/>
        <a:ln>
          <a:noFill/>
        </a:ln>
        <a:effectLst/>
      </c:spPr>
    </c:plotArea>
    <c:legend>
      <c:legendPos val="b"/>
      <c:layout>
        <c:manualLayout>
          <c:xMode val="edge"/>
          <c:yMode val="edge"/>
          <c:x val="9.9804588046203735E-2"/>
          <c:y val="0.79105369864280239"/>
          <c:w val="0.54861106770012391"/>
          <c:h val="0.12852058615347964"/>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7"/>
    </mc:Choice>
    <mc:Fallback>
      <c:style val="7"/>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Sheet1!$C$1</c:f>
              <c:strCache>
                <c:ptCount val="1"/>
                <c:pt idx="0">
                  <c:v>total_sold_quantity</c:v>
                </c:pt>
              </c:strCache>
            </c:strRef>
          </c:tx>
          <c:spPr>
            <a:gradFill flip="none" rotWithShape="1">
              <a:gsLst>
                <a:gs pos="0">
                  <a:schemeClr val="accent5"/>
                </a:gs>
                <a:gs pos="75000">
                  <a:schemeClr val="accent5">
                    <a:lumMod val="60000"/>
                    <a:lumOff val="40000"/>
                  </a:schemeClr>
                </a:gs>
                <a:gs pos="51000">
                  <a:schemeClr val="accent5">
                    <a:alpha val="75000"/>
                  </a:schemeClr>
                </a:gs>
                <a:gs pos="100000">
                  <a:schemeClr val="accent5">
                    <a:lumMod val="20000"/>
                    <a:lumOff val="80000"/>
                    <a:alpha val="15000"/>
                  </a:schemeClr>
                </a:gs>
              </a:gsLst>
              <a:lin ang="5400000" scaled="0"/>
            </a:gradFill>
            <a:ln>
              <a:noFill/>
            </a:ln>
            <a:effectLst/>
          </c:spPr>
          <c:invertIfNegative val="0"/>
          <c:dPt>
            <c:idx val="0"/>
            <c:invertIfNegative val="0"/>
            <c:bubble3D val="0"/>
            <c:spPr>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5400000" scaled="1"/>
              </a:gradFill>
              <a:ln>
                <a:noFill/>
              </a:ln>
              <a:effectLst/>
            </c:spPr>
            <c:extLst>
              <c:ext xmlns:c16="http://schemas.microsoft.com/office/drawing/2014/chart" uri="{C3380CC4-5D6E-409C-BE32-E72D297353CC}">
                <c16:uniqueId val="{00000008-076B-466A-BF1B-91BD1EC92B15}"/>
              </c:ext>
            </c:extLst>
          </c:dPt>
          <c:dPt>
            <c:idx val="1"/>
            <c:invertIfNegative val="0"/>
            <c:bubble3D val="0"/>
            <c:spPr>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5400000" scaled="1"/>
                <a:tileRect/>
              </a:gradFill>
              <a:ln>
                <a:noFill/>
              </a:ln>
              <a:effectLst/>
            </c:spPr>
            <c:extLst>
              <c:ext xmlns:c16="http://schemas.microsoft.com/office/drawing/2014/chart" uri="{C3380CC4-5D6E-409C-BE32-E72D297353CC}">
                <c16:uniqueId val="{00000007-076B-466A-BF1B-91BD1EC92B15}"/>
              </c:ext>
            </c:extLst>
          </c:dPt>
          <c:dPt>
            <c:idx val="2"/>
            <c:invertIfNegative val="0"/>
            <c:bubble3D val="0"/>
            <c:spPr>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5400000" scaled="1"/>
                <a:tileRect/>
              </a:gradFill>
              <a:ln>
                <a:noFill/>
              </a:ln>
              <a:effectLst/>
            </c:spPr>
            <c:extLst>
              <c:ext xmlns:c16="http://schemas.microsoft.com/office/drawing/2014/chart" uri="{C3380CC4-5D6E-409C-BE32-E72D297353CC}">
                <c16:uniqueId val="{00000006-076B-466A-BF1B-91BD1EC92B15}"/>
              </c:ext>
            </c:extLst>
          </c:dPt>
          <c:dPt>
            <c:idx val="3"/>
            <c:invertIfNegative val="0"/>
            <c:bubble3D val="0"/>
            <c:spPr>
              <a:gradFill flip="none" rotWithShape="1">
                <a:gsLst>
                  <a:gs pos="7000">
                    <a:schemeClr val="accent6">
                      <a:lumMod val="0"/>
                      <a:lumOff val="100000"/>
                    </a:schemeClr>
                  </a:gs>
                  <a:gs pos="65000">
                    <a:schemeClr val="accent6">
                      <a:lumMod val="100000"/>
                    </a:schemeClr>
                  </a:gs>
                </a:gsLst>
                <a:lin ang="16200000" scaled="1"/>
                <a:tileRect/>
              </a:gradFill>
              <a:ln>
                <a:noFill/>
              </a:ln>
              <a:effectLst/>
            </c:spPr>
            <c:extLst>
              <c:ext xmlns:c16="http://schemas.microsoft.com/office/drawing/2014/chart" uri="{C3380CC4-5D6E-409C-BE32-E72D297353CC}">
                <c16:uniqueId val="{00000000-076B-466A-BF1B-91BD1EC92B15}"/>
              </c:ext>
            </c:extLst>
          </c:dPt>
          <c:dPt>
            <c:idx val="4"/>
            <c:invertIfNegative val="0"/>
            <c:bubble3D val="0"/>
            <c:spPr>
              <a:gradFill flip="none" rotWithShape="1">
                <a:gsLst>
                  <a:gs pos="7000">
                    <a:schemeClr val="accent6">
                      <a:lumMod val="0"/>
                      <a:lumOff val="100000"/>
                    </a:schemeClr>
                  </a:gs>
                  <a:gs pos="65000">
                    <a:schemeClr val="accent6">
                      <a:lumMod val="100000"/>
                    </a:schemeClr>
                  </a:gs>
                </a:gsLst>
                <a:lin ang="16200000" scaled="1"/>
                <a:tileRect/>
              </a:gradFill>
              <a:ln>
                <a:noFill/>
              </a:ln>
              <a:effectLst/>
            </c:spPr>
            <c:extLst>
              <c:ext xmlns:c16="http://schemas.microsoft.com/office/drawing/2014/chart" uri="{C3380CC4-5D6E-409C-BE32-E72D297353CC}">
                <c16:uniqueId val="{00000001-076B-466A-BF1B-91BD1EC92B15}"/>
              </c:ext>
            </c:extLst>
          </c:dPt>
          <c:dPt>
            <c:idx val="5"/>
            <c:invertIfNegative val="0"/>
            <c:bubble3D val="0"/>
            <c:spPr>
              <a:gradFill flip="none" rotWithShape="1">
                <a:gsLst>
                  <a:gs pos="7000">
                    <a:schemeClr val="accent6">
                      <a:lumMod val="0"/>
                      <a:lumOff val="100000"/>
                    </a:schemeClr>
                  </a:gs>
                  <a:gs pos="65000">
                    <a:schemeClr val="accent6">
                      <a:lumMod val="100000"/>
                    </a:schemeClr>
                  </a:gs>
                </a:gsLst>
                <a:lin ang="16200000" scaled="1"/>
              </a:gradFill>
              <a:ln>
                <a:noFill/>
              </a:ln>
              <a:effectLst/>
            </c:spPr>
            <c:extLst>
              <c:ext xmlns:c16="http://schemas.microsoft.com/office/drawing/2014/chart" uri="{C3380CC4-5D6E-409C-BE32-E72D297353CC}">
                <c16:uniqueId val="{00000002-076B-466A-BF1B-91BD1EC92B15}"/>
              </c:ext>
            </c:extLst>
          </c:dPt>
          <c:dPt>
            <c:idx val="6"/>
            <c:invertIfNegative val="0"/>
            <c:bubble3D val="0"/>
            <c:spPr>
              <a:solidFill>
                <a:srgbClr val="92D050"/>
              </a:solidFill>
              <a:ln>
                <a:noFill/>
              </a:ln>
              <a:effectLst/>
            </c:spPr>
            <c:extLst>
              <c:ext xmlns:c16="http://schemas.microsoft.com/office/drawing/2014/chart" uri="{C3380CC4-5D6E-409C-BE32-E72D297353CC}">
                <c16:uniqueId val="{00000003-076B-466A-BF1B-91BD1EC92B15}"/>
              </c:ext>
            </c:extLst>
          </c:dPt>
          <c:dPt>
            <c:idx val="7"/>
            <c:invertIfNegative val="0"/>
            <c:bubble3D val="0"/>
            <c:spPr>
              <a:solidFill>
                <a:srgbClr val="92D050"/>
              </a:solidFill>
              <a:ln>
                <a:noFill/>
              </a:ln>
              <a:effectLst/>
            </c:spPr>
            <c:extLst>
              <c:ext xmlns:c16="http://schemas.microsoft.com/office/drawing/2014/chart" uri="{C3380CC4-5D6E-409C-BE32-E72D297353CC}">
                <c16:uniqueId val="{00000004-076B-466A-BF1B-91BD1EC92B15}"/>
              </c:ext>
            </c:extLst>
          </c:dPt>
          <c:dPt>
            <c:idx val="8"/>
            <c:invertIfNegative val="0"/>
            <c:bubble3D val="0"/>
            <c:spPr>
              <a:solidFill>
                <a:srgbClr val="92D050"/>
              </a:solidFill>
              <a:ln>
                <a:noFill/>
              </a:ln>
              <a:effectLst/>
            </c:spPr>
            <c:extLst>
              <c:ext xmlns:c16="http://schemas.microsoft.com/office/drawing/2014/chart" uri="{C3380CC4-5D6E-409C-BE32-E72D297353CC}">
                <c16:uniqueId val="{00000005-076B-466A-BF1B-91BD1EC92B15}"/>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multiLvlStrRef>
              <c:f>Sheet1!$A$2:$B$10</c:f>
              <c:multiLvlStrCache>
                <c:ptCount val="9"/>
                <c:lvl>
                  <c:pt idx="0">
                    <c:v>AQ Pen Drive 2 IN 1</c:v>
                  </c:pt>
                  <c:pt idx="1">
                    <c:v>AQ Pen Drive DRC</c:v>
                  </c:pt>
                  <c:pt idx="2">
                    <c:v>AQ Pen Drive DRC</c:v>
                  </c:pt>
                  <c:pt idx="3">
                    <c:v>AQ Gamers Ms</c:v>
                  </c:pt>
                  <c:pt idx="4">
                    <c:v>AQ Maxima Ms</c:v>
                  </c:pt>
                  <c:pt idx="5">
                    <c:v>AQ Maxima Ms</c:v>
                  </c:pt>
                  <c:pt idx="6">
                    <c:v>AQ Digit</c:v>
                  </c:pt>
                  <c:pt idx="7">
                    <c:v>AQ Velocity</c:v>
                  </c:pt>
                  <c:pt idx="8">
                    <c:v>AQ Digit</c:v>
                  </c:pt>
                </c:lvl>
                <c:lvl>
                  <c:pt idx="0">
                    <c:v>N &amp; S</c:v>
                  </c:pt>
                  <c:pt idx="1">
                    <c:v>N &amp; S</c:v>
                  </c:pt>
                  <c:pt idx="2">
                    <c:v>N &amp; S</c:v>
                  </c:pt>
                  <c:pt idx="3">
                    <c:v>P &amp; A</c:v>
                  </c:pt>
                  <c:pt idx="4">
                    <c:v>P &amp; A</c:v>
                  </c:pt>
                  <c:pt idx="5">
                    <c:v>P &amp; A</c:v>
                  </c:pt>
                  <c:pt idx="6">
                    <c:v>PC</c:v>
                  </c:pt>
                  <c:pt idx="7">
                    <c:v>PC</c:v>
                  </c:pt>
                  <c:pt idx="8">
                    <c:v>PC</c:v>
                  </c:pt>
                </c:lvl>
              </c:multiLvlStrCache>
            </c:multiLvlStrRef>
          </c:cat>
          <c:val>
            <c:numRef>
              <c:f>Sheet1!$C$2:$C$10</c:f>
              <c:numCache>
                <c:formatCode>General</c:formatCode>
                <c:ptCount val="9"/>
                <c:pt idx="0">
                  <c:v>701373</c:v>
                </c:pt>
                <c:pt idx="1">
                  <c:v>688003</c:v>
                </c:pt>
                <c:pt idx="2">
                  <c:v>676245</c:v>
                </c:pt>
                <c:pt idx="3">
                  <c:v>428498</c:v>
                </c:pt>
                <c:pt idx="4">
                  <c:v>419865</c:v>
                </c:pt>
                <c:pt idx="5">
                  <c:v>419471</c:v>
                </c:pt>
                <c:pt idx="6">
                  <c:v>17434</c:v>
                </c:pt>
                <c:pt idx="7">
                  <c:v>17280</c:v>
                </c:pt>
                <c:pt idx="8">
                  <c:v>17275</c:v>
                </c:pt>
              </c:numCache>
            </c:numRef>
          </c:val>
          <c:extLst>
            <c:ext xmlns:c16="http://schemas.microsoft.com/office/drawing/2014/chart" uri="{C3380CC4-5D6E-409C-BE32-E72D297353CC}">
              <c16:uniqueId val="{00000008-B6B4-4DD9-992B-5EBB33D2A63A}"/>
            </c:ext>
          </c:extLst>
        </c:ser>
        <c:dLbls>
          <c:dLblPos val="outEnd"/>
          <c:showLegendKey val="0"/>
          <c:showVal val="1"/>
          <c:showCatName val="0"/>
          <c:showSerName val="0"/>
          <c:showPercent val="0"/>
          <c:showBubbleSize val="0"/>
        </c:dLbls>
        <c:gapWidth val="82"/>
        <c:overlap val="-50"/>
        <c:axId val="2115887648"/>
        <c:axId val="2115885568"/>
      </c:barChart>
      <c:catAx>
        <c:axId val="2115887648"/>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115885568"/>
        <c:crosses val="autoZero"/>
        <c:auto val="1"/>
        <c:lblAlgn val="ctr"/>
        <c:lblOffset val="100"/>
        <c:noMultiLvlLbl val="0"/>
      </c:catAx>
      <c:valAx>
        <c:axId val="2115885568"/>
        <c:scaling>
          <c:orientation val="minMax"/>
        </c:scaling>
        <c:delete val="1"/>
        <c:axPos val="l"/>
        <c:numFmt formatCode="General" sourceLinked="1"/>
        <c:majorTickMark val="out"/>
        <c:minorTickMark val="none"/>
        <c:tickLblPos val="nextTo"/>
        <c:crossAx val="2115887648"/>
        <c:crosses val="autoZero"/>
        <c:crossBetween val="between"/>
      </c:valAx>
      <c:dTable>
        <c:showHorzBorder val="1"/>
        <c:showVertBorder val="1"/>
        <c:showOutline val="1"/>
        <c:showKeys val="0"/>
        <c:spPr>
          <a:noFill/>
          <a:ln w="9525">
            <a:solidFill>
              <a:schemeClr val="tx1">
                <a:lumMod val="15000"/>
                <a:lumOff val="85000"/>
              </a:schemeClr>
            </a:solidFill>
          </a:ln>
          <a:effectLst/>
        </c:spPr>
        <c:txPr>
          <a:bodyPr rot="0" spcFirstLastPara="1" vertOverflow="ellipsis" vert="horz" wrap="square" anchor="ctr" anchorCtr="1"/>
          <a:lstStyle/>
          <a:p>
            <a:pPr rtl="0">
              <a:defRPr sz="1197" b="0" i="0" u="none" strike="noStrike" kern="1200" baseline="0">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withinLinear" id="16">
  <a:schemeClr val="accent3"/>
</cs:colorStyle>
</file>

<file path=ppt/charts/colors3.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withinLinearReversed" id="22">
  <a:schemeClr val="accent2"/>
</cs:colorStyle>
</file>

<file path=ppt/charts/colors5.xml><?xml version="1.0" encoding="utf-8"?>
<cs:colorStyle xmlns:cs="http://schemas.microsoft.com/office/drawing/2012/chartStyle" xmlns:a="http://schemas.openxmlformats.org/drawingml/2006/main" meth="withinLinear" id="18">
  <a:schemeClr val="accent5"/>
</cs:colorStyle>
</file>

<file path=ppt/charts/colors6.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withinLinear" id="16">
  <a:schemeClr val="accent3"/>
</cs:colorStyle>
</file>

<file path=ppt/charts/colors8.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withinLinear" id="18">
  <a:schemeClr val="accent5"/>
</cs:colorStyle>
</file>

<file path=ppt/charts/style1.xml><?xml version="1.0" encoding="utf-8"?>
<cs:chartStyle xmlns:cs="http://schemas.microsoft.com/office/drawing/2012/chartStyle" xmlns:a="http://schemas.openxmlformats.org/drawingml/2006/main" id="210">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bg1"/>
    </cs:fontRef>
    <cs:spPr>
      <a:solidFill>
        <a:schemeClr val="tx1">
          <a:lumMod val="50000"/>
          <a:lumOff val="50000"/>
        </a:schemeClr>
      </a:solidFill>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gradFill flip="none" rotWithShape="1">
        <a:gsLst>
          <a:gs pos="0">
            <a:schemeClr val="phClr"/>
          </a:gs>
          <a:gs pos="75000">
            <a:schemeClr val="phClr">
              <a:lumMod val="60000"/>
              <a:lumOff val="40000"/>
            </a:schemeClr>
          </a:gs>
          <a:gs pos="51000">
            <a:schemeClr val="phClr">
              <a:alpha val="75000"/>
            </a:schemeClr>
          </a:gs>
          <a:gs pos="100000">
            <a:schemeClr val="phClr">
              <a:lumMod val="20000"/>
              <a:lumOff val="80000"/>
              <a:alpha val="15000"/>
            </a:schemeClr>
          </a:gs>
        </a:gsLst>
        <a:lin ang="5400000" scaled="0"/>
      </a:gradFill>
    </cs:spPr>
  </cs:dataPoint>
  <cs:dataPoint3D>
    <cs:lnRef idx="0"/>
    <cs:fillRef idx="0">
      <cs:styleClr val="auto"/>
    </cs:fillRef>
    <cs:effectRef idx="0"/>
    <cs:fontRef idx="minor">
      <a:schemeClr val="dk1"/>
    </cs:fontRef>
    <cs:spPr>
      <a:gradFill flip="none" rotWithShape="1">
        <a:gsLst>
          <a:gs pos="0">
            <a:schemeClr val="phClr"/>
          </a:gs>
          <a:gs pos="75000">
            <a:schemeClr val="phClr">
              <a:lumMod val="60000"/>
              <a:lumOff val="40000"/>
            </a:schemeClr>
          </a:gs>
          <a:gs pos="51000">
            <a:schemeClr val="phClr">
              <a:alpha val="75000"/>
            </a:schemeClr>
          </a:gs>
          <a:gs pos="100000">
            <a:schemeClr val="phClr">
              <a:lumMod val="20000"/>
              <a:lumOff val="80000"/>
              <a:alpha val="15000"/>
            </a:schemeClr>
          </a:gs>
        </a:gsLst>
        <a:lin ang="5400000" scaled="0"/>
      </a:gradFill>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styleClr val="auto"/>
    </cs:lnRef>
    <cs:fillRef idx="0">
      <cs:styleClr val="auto"/>
    </cs:fillRef>
    <cs:effectRef idx="0"/>
    <cs:fontRef idx="minor">
      <a:schemeClr val="dk1"/>
    </cs:fontRef>
    <cs:spPr>
      <a:gradFill flip="none" rotWithShape="1">
        <a:gsLst>
          <a:gs pos="0">
            <a:schemeClr val="phClr"/>
          </a:gs>
          <a:gs pos="75000">
            <a:schemeClr val="phClr">
              <a:lumMod val="60000"/>
              <a:lumOff val="40000"/>
            </a:schemeClr>
          </a:gs>
          <a:gs pos="51000">
            <a:schemeClr val="phClr">
              <a:alpha val="75000"/>
            </a:schemeClr>
          </a:gs>
          <a:gs pos="100000">
            <a:schemeClr val="phClr">
              <a:lumMod val="20000"/>
              <a:lumOff val="80000"/>
              <a:alpha val="15000"/>
            </a:schemeClr>
          </a:gs>
        </a:gsLst>
        <a:lin ang="5400000" scaled="0"/>
      </a:gradFill>
      <a:ln w="9525" cap="flat" cmpd="sng" algn="ctr">
        <a:solidFill>
          <a:schemeClr val="phClr">
            <a:shade val="95000"/>
          </a:scheme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cap="flat" cmpd="sng" algn="ctr">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tx1">
                <a:lumMod val="5000"/>
                <a:lumOff val="95000"/>
              </a:schemeClr>
            </a:gs>
            <a:gs pos="0">
              <a:schemeClr val="tx1">
                <a:lumMod val="25000"/>
                <a:lumOff val="7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tx1">
                <a:lumMod val="5000"/>
                <a:lumOff val="95000"/>
              </a:schemeClr>
            </a:gs>
            <a:gs pos="0">
              <a:schemeClr val="tx1">
                <a:lumMod val="25000"/>
                <a:lumOff val="75000"/>
              </a:schemeClr>
            </a:gs>
          </a:gsLst>
          <a:lin ang="5400000" scaled="0"/>
        </a:gradFill>
        <a:round/>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headEnd type="none" w="sm" len="sm"/>
        <a:tailEnd type="none" w="sm" len="sm"/>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200" b="1" kern="1200" cap="all" spc="5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10">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bg1"/>
    </cs:fontRef>
    <cs:spPr>
      <a:solidFill>
        <a:schemeClr val="tx1">
          <a:lumMod val="50000"/>
          <a:lumOff val="50000"/>
        </a:schemeClr>
      </a:solidFill>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gradFill flip="none" rotWithShape="1">
        <a:gsLst>
          <a:gs pos="0">
            <a:schemeClr val="phClr"/>
          </a:gs>
          <a:gs pos="75000">
            <a:schemeClr val="phClr">
              <a:lumMod val="60000"/>
              <a:lumOff val="40000"/>
            </a:schemeClr>
          </a:gs>
          <a:gs pos="51000">
            <a:schemeClr val="phClr">
              <a:alpha val="75000"/>
            </a:schemeClr>
          </a:gs>
          <a:gs pos="100000">
            <a:schemeClr val="phClr">
              <a:lumMod val="20000"/>
              <a:lumOff val="80000"/>
              <a:alpha val="15000"/>
            </a:schemeClr>
          </a:gs>
        </a:gsLst>
        <a:lin ang="5400000" scaled="0"/>
      </a:gradFill>
    </cs:spPr>
  </cs:dataPoint>
  <cs:dataPoint3D>
    <cs:lnRef idx="0"/>
    <cs:fillRef idx="0">
      <cs:styleClr val="auto"/>
    </cs:fillRef>
    <cs:effectRef idx="0"/>
    <cs:fontRef idx="minor">
      <a:schemeClr val="dk1"/>
    </cs:fontRef>
    <cs:spPr>
      <a:gradFill flip="none" rotWithShape="1">
        <a:gsLst>
          <a:gs pos="0">
            <a:schemeClr val="phClr"/>
          </a:gs>
          <a:gs pos="75000">
            <a:schemeClr val="phClr">
              <a:lumMod val="60000"/>
              <a:lumOff val="40000"/>
            </a:schemeClr>
          </a:gs>
          <a:gs pos="51000">
            <a:schemeClr val="phClr">
              <a:alpha val="75000"/>
            </a:schemeClr>
          </a:gs>
          <a:gs pos="100000">
            <a:schemeClr val="phClr">
              <a:lumMod val="20000"/>
              <a:lumOff val="80000"/>
              <a:alpha val="15000"/>
            </a:schemeClr>
          </a:gs>
        </a:gsLst>
        <a:lin ang="5400000" scaled="0"/>
      </a:gradFill>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styleClr val="auto"/>
    </cs:lnRef>
    <cs:fillRef idx="0">
      <cs:styleClr val="auto"/>
    </cs:fillRef>
    <cs:effectRef idx="0"/>
    <cs:fontRef idx="minor">
      <a:schemeClr val="dk1"/>
    </cs:fontRef>
    <cs:spPr>
      <a:gradFill flip="none" rotWithShape="1">
        <a:gsLst>
          <a:gs pos="0">
            <a:schemeClr val="phClr"/>
          </a:gs>
          <a:gs pos="75000">
            <a:schemeClr val="phClr">
              <a:lumMod val="60000"/>
              <a:lumOff val="40000"/>
            </a:schemeClr>
          </a:gs>
          <a:gs pos="51000">
            <a:schemeClr val="phClr">
              <a:alpha val="75000"/>
            </a:schemeClr>
          </a:gs>
          <a:gs pos="100000">
            <a:schemeClr val="phClr">
              <a:lumMod val="20000"/>
              <a:lumOff val="80000"/>
              <a:alpha val="15000"/>
            </a:schemeClr>
          </a:gs>
        </a:gsLst>
        <a:lin ang="5400000" scaled="0"/>
      </a:gradFill>
      <a:ln w="9525" cap="flat" cmpd="sng" algn="ctr">
        <a:solidFill>
          <a:schemeClr val="phClr">
            <a:shade val="95000"/>
          </a:scheme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cap="flat" cmpd="sng" algn="ctr">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tx1">
                <a:lumMod val="5000"/>
                <a:lumOff val="95000"/>
              </a:schemeClr>
            </a:gs>
            <a:gs pos="0">
              <a:schemeClr val="tx1">
                <a:lumMod val="25000"/>
                <a:lumOff val="7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tx1">
                <a:lumMod val="5000"/>
                <a:lumOff val="95000"/>
              </a:schemeClr>
            </a:gs>
            <a:gs pos="0">
              <a:schemeClr val="tx1">
                <a:lumMod val="25000"/>
                <a:lumOff val="75000"/>
              </a:schemeClr>
            </a:gs>
          </a:gsLst>
          <a:lin ang="5400000" scaled="0"/>
        </a:gradFill>
        <a:round/>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headEnd type="none" w="sm" len="sm"/>
        <a:tailEnd type="none" w="sm" len="sm"/>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200" b="1" kern="1200" cap="all" spc="5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10">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bg1"/>
    </cs:fontRef>
    <cs:spPr>
      <a:solidFill>
        <a:schemeClr val="tx1">
          <a:lumMod val="50000"/>
          <a:lumOff val="50000"/>
        </a:schemeClr>
      </a:solidFill>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gradFill flip="none" rotWithShape="1">
        <a:gsLst>
          <a:gs pos="0">
            <a:schemeClr val="phClr"/>
          </a:gs>
          <a:gs pos="75000">
            <a:schemeClr val="phClr">
              <a:lumMod val="60000"/>
              <a:lumOff val="40000"/>
            </a:schemeClr>
          </a:gs>
          <a:gs pos="51000">
            <a:schemeClr val="phClr">
              <a:alpha val="75000"/>
            </a:schemeClr>
          </a:gs>
          <a:gs pos="100000">
            <a:schemeClr val="phClr">
              <a:lumMod val="20000"/>
              <a:lumOff val="80000"/>
              <a:alpha val="15000"/>
            </a:schemeClr>
          </a:gs>
        </a:gsLst>
        <a:lin ang="5400000" scaled="0"/>
      </a:gradFill>
    </cs:spPr>
  </cs:dataPoint>
  <cs:dataPoint3D>
    <cs:lnRef idx="0"/>
    <cs:fillRef idx="0">
      <cs:styleClr val="auto"/>
    </cs:fillRef>
    <cs:effectRef idx="0"/>
    <cs:fontRef idx="minor">
      <a:schemeClr val="dk1"/>
    </cs:fontRef>
    <cs:spPr>
      <a:gradFill flip="none" rotWithShape="1">
        <a:gsLst>
          <a:gs pos="0">
            <a:schemeClr val="phClr"/>
          </a:gs>
          <a:gs pos="75000">
            <a:schemeClr val="phClr">
              <a:lumMod val="60000"/>
              <a:lumOff val="40000"/>
            </a:schemeClr>
          </a:gs>
          <a:gs pos="51000">
            <a:schemeClr val="phClr">
              <a:alpha val="75000"/>
            </a:schemeClr>
          </a:gs>
          <a:gs pos="100000">
            <a:schemeClr val="phClr">
              <a:lumMod val="20000"/>
              <a:lumOff val="80000"/>
              <a:alpha val="15000"/>
            </a:schemeClr>
          </a:gs>
        </a:gsLst>
        <a:lin ang="5400000" scaled="0"/>
      </a:gradFill>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styleClr val="auto"/>
    </cs:lnRef>
    <cs:fillRef idx="0">
      <cs:styleClr val="auto"/>
    </cs:fillRef>
    <cs:effectRef idx="0"/>
    <cs:fontRef idx="minor">
      <a:schemeClr val="dk1"/>
    </cs:fontRef>
    <cs:spPr>
      <a:gradFill flip="none" rotWithShape="1">
        <a:gsLst>
          <a:gs pos="0">
            <a:schemeClr val="phClr"/>
          </a:gs>
          <a:gs pos="75000">
            <a:schemeClr val="phClr">
              <a:lumMod val="60000"/>
              <a:lumOff val="40000"/>
            </a:schemeClr>
          </a:gs>
          <a:gs pos="51000">
            <a:schemeClr val="phClr">
              <a:alpha val="75000"/>
            </a:schemeClr>
          </a:gs>
          <a:gs pos="100000">
            <a:schemeClr val="phClr">
              <a:lumMod val="20000"/>
              <a:lumOff val="80000"/>
              <a:alpha val="15000"/>
            </a:schemeClr>
          </a:gs>
        </a:gsLst>
        <a:lin ang="5400000" scaled="0"/>
      </a:gradFill>
      <a:ln w="9525" cap="flat" cmpd="sng" algn="ctr">
        <a:solidFill>
          <a:schemeClr val="phClr">
            <a:shade val="95000"/>
          </a:scheme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cap="flat" cmpd="sng" algn="ctr">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tx1">
                <a:lumMod val="5000"/>
                <a:lumOff val="95000"/>
              </a:schemeClr>
            </a:gs>
            <a:gs pos="0">
              <a:schemeClr val="tx1">
                <a:lumMod val="25000"/>
                <a:lumOff val="7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tx1">
                <a:lumMod val="5000"/>
                <a:lumOff val="95000"/>
              </a:schemeClr>
            </a:gs>
            <a:gs pos="0">
              <a:schemeClr val="tx1">
                <a:lumMod val="25000"/>
                <a:lumOff val="75000"/>
              </a:schemeClr>
            </a:gs>
          </a:gsLst>
          <a:lin ang="5400000" scaled="0"/>
        </a:gradFill>
        <a:round/>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headEnd type="none" w="sm" len="sm"/>
        <a:tailEnd type="none" w="sm" len="sm"/>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200" b="1" kern="1200" cap="all" spc="5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charts/style4.xml><?xml version="1.0" encoding="utf-8"?>
<cs:chartStyle xmlns:cs="http://schemas.microsoft.com/office/drawing/2012/chartStyle" xmlns:a="http://schemas.openxmlformats.org/drawingml/2006/main" id="210">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bg1"/>
    </cs:fontRef>
    <cs:spPr>
      <a:solidFill>
        <a:schemeClr val="tx1">
          <a:lumMod val="50000"/>
          <a:lumOff val="50000"/>
        </a:schemeClr>
      </a:solidFill>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gradFill flip="none" rotWithShape="1">
        <a:gsLst>
          <a:gs pos="0">
            <a:schemeClr val="phClr"/>
          </a:gs>
          <a:gs pos="75000">
            <a:schemeClr val="phClr">
              <a:lumMod val="60000"/>
              <a:lumOff val="40000"/>
            </a:schemeClr>
          </a:gs>
          <a:gs pos="51000">
            <a:schemeClr val="phClr">
              <a:alpha val="75000"/>
            </a:schemeClr>
          </a:gs>
          <a:gs pos="100000">
            <a:schemeClr val="phClr">
              <a:lumMod val="20000"/>
              <a:lumOff val="80000"/>
              <a:alpha val="15000"/>
            </a:schemeClr>
          </a:gs>
        </a:gsLst>
        <a:lin ang="5400000" scaled="0"/>
      </a:gradFill>
    </cs:spPr>
  </cs:dataPoint>
  <cs:dataPoint3D>
    <cs:lnRef idx="0"/>
    <cs:fillRef idx="0">
      <cs:styleClr val="auto"/>
    </cs:fillRef>
    <cs:effectRef idx="0"/>
    <cs:fontRef idx="minor">
      <a:schemeClr val="dk1"/>
    </cs:fontRef>
    <cs:spPr>
      <a:gradFill flip="none" rotWithShape="1">
        <a:gsLst>
          <a:gs pos="0">
            <a:schemeClr val="phClr"/>
          </a:gs>
          <a:gs pos="75000">
            <a:schemeClr val="phClr">
              <a:lumMod val="60000"/>
              <a:lumOff val="40000"/>
            </a:schemeClr>
          </a:gs>
          <a:gs pos="51000">
            <a:schemeClr val="phClr">
              <a:alpha val="75000"/>
            </a:schemeClr>
          </a:gs>
          <a:gs pos="100000">
            <a:schemeClr val="phClr">
              <a:lumMod val="20000"/>
              <a:lumOff val="80000"/>
              <a:alpha val="15000"/>
            </a:schemeClr>
          </a:gs>
        </a:gsLst>
        <a:lin ang="5400000" scaled="0"/>
      </a:gradFill>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styleClr val="auto"/>
    </cs:lnRef>
    <cs:fillRef idx="0">
      <cs:styleClr val="auto"/>
    </cs:fillRef>
    <cs:effectRef idx="0"/>
    <cs:fontRef idx="minor">
      <a:schemeClr val="dk1"/>
    </cs:fontRef>
    <cs:spPr>
      <a:gradFill flip="none" rotWithShape="1">
        <a:gsLst>
          <a:gs pos="0">
            <a:schemeClr val="phClr"/>
          </a:gs>
          <a:gs pos="75000">
            <a:schemeClr val="phClr">
              <a:lumMod val="60000"/>
              <a:lumOff val="40000"/>
            </a:schemeClr>
          </a:gs>
          <a:gs pos="51000">
            <a:schemeClr val="phClr">
              <a:alpha val="75000"/>
            </a:schemeClr>
          </a:gs>
          <a:gs pos="100000">
            <a:schemeClr val="phClr">
              <a:lumMod val="20000"/>
              <a:lumOff val="80000"/>
              <a:alpha val="15000"/>
            </a:schemeClr>
          </a:gs>
        </a:gsLst>
        <a:lin ang="5400000" scaled="0"/>
      </a:gradFill>
      <a:ln w="9525" cap="flat" cmpd="sng" algn="ctr">
        <a:solidFill>
          <a:schemeClr val="phClr">
            <a:shade val="95000"/>
          </a:scheme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cap="flat" cmpd="sng" algn="ctr">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tx1">
                <a:lumMod val="5000"/>
                <a:lumOff val="95000"/>
              </a:schemeClr>
            </a:gs>
            <a:gs pos="0">
              <a:schemeClr val="tx1">
                <a:lumMod val="25000"/>
                <a:lumOff val="7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tx1">
                <a:lumMod val="5000"/>
                <a:lumOff val="95000"/>
              </a:schemeClr>
            </a:gs>
            <a:gs pos="0">
              <a:schemeClr val="tx1">
                <a:lumMod val="25000"/>
                <a:lumOff val="75000"/>
              </a:schemeClr>
            </a:gs>
          </a:gsLst>
          <a:lin ang="5400000" scaled="0"/>
        </a:gradFill>
        <a:round/>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headEnd type="none" w="sm" len="sm"/>
        <a:tailEnd type="none" w="sm" len="sm"/>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200" b="1" kern="1200" cap="all" spc="5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charts/style5.xml><?xml version="1.0" encoding="utf-8"?>
<cs:chartStyle xmlns:cs="http://schemas.microsoft.com/office/drawing/2012/chartStyle" xmlns:a="http://schemas.openxmlformats.org/drawingml/2006/main" id="210">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bg1"/>
    </cs:fontRef>
    <cs:spPr>
      <a:solidFill>
        <a:schemeClr val="tx1">
          <a:lumMod val="50000"/>
          <a:lumOff val="50000"/>
        </a:schemeClr>
      </a:solidFill>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gradFill flip="none" rotWithShape="1">
        <a:gsLst>
          <a:gs pos="0">
            <a:schemeClr val="phClr"/>
          </a:gs>
          <a:gs pos="75000">
            <a:schemeClr val="phClr">
              <a:lumMod val="60000"/>
              <a:lumOff val="40000"/>
            </a:schemeClr>
          </a:gs>
          <a:gs pos="51000">
            <a:schemeClr val="phClr">
              <a:alpha val="75000"/>
            </a:schemeClr>
          </a:gs>
          <a:gs pos="100000">
            <a:schemeClr val="phClr">
              <a:lumMod val="20000"/>
              <a:lumOff val="80000"/>
              <a:alpha val="15000"/>
            </a:schemeClr>
          </a:gs>
        </a:gsLst>
        <a:lin ang="5400000" scaled="0"/>
      </a:gradFill>
    </cs:spPr>
  </cs:dataPoint>
  <cs:dataPoint3D>
    <cs:lnRef idx="0"/>
    <cs:fillRef idx="0">
      <cs:styleClr val="auto"/>
    </cs:fillRef>
    <cs:effectRef idx="0"/>
    <cs:fontRef idx="minor">
      <a:schemeClr val="dk1"/>
    </cs:fontRef>
    <cs:spPr>
      <a:gradFill flip="none" rotWithShape="1">
        <a:gsLst>
          <a:gs pos="0">
            <a:schemeClr val="phClr"/>
          </a:gs>
          <a:gs pos="75000">
            <a:schemeClr val="phClr">
              <a:lumMod val="60000"/>
              <a:lumOff val="40000"/>
            </a:schemeClr>
          </a:gs>
          <a:gs pos="51000">
            <a:schemeClr val="phClr">
              <a:alpha val="75000"/>
            </a:schemeClr>
          </a:gs>
          <a:gs pos="100000">
            <a:schemeClr val="phClr">
              <a:lumMod val="20000"/>
              <a:lumOff val="80000"/>
              <a:alpha val="15000"/>
            </a:schemeClr>
          </a:gs>
        </a:gsLst>
        <a:lin ang="5400000" scaled="0"/>
      </a:gradFill>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styleClr val="auto"/>
    </cs:lnRef>
    <cs:fillRef idx="0">
      <cs:styleClr val="auto"/>
    </cs:fillRef>
    <cs:effectRef idx="0"/>
    <cs:fontRef idx="minor">
      <a:schemeClr val="dk1"/>
    </cs:fontRef>
    <cs:spPr>
      <a:gradFill flip="none" rotWithShape="1">
        <a:gsLst>
          <a:gs pos="0">
            <a:schemeClr val="phClr"/>
          </a:gs>
          <a:gs pos="75000">
            <a:schemeClr val="phClr">
              <a:lumMod val="60000"/>
              <a:lumOff val="40000"/>
            </a:schemeClr>
          </a:gs>
          <a:gs pos="51000">
            <a:schemeClr val="phClr">
              <a:alpha val="75000"/>
            </a:schemeClr>
          </a:gs>
          <a:gs pos="100000">
            <a:schemeClr val="phClr">
              <a:lumMod val="20000"/>
              <a:lumOff val="80000"/>
              <a:alpha val="15000"/>
            </a:schemeClr>
          </a:gs>
        </a:gsLst>
        <a:lin ang="5400000" scaled="0"/>
      </a:gradFill>
      <a:ln w="9525" cap="flat" cmpd="sng" algn="ctr">
        <a:solidFill>
          <a:schemeClr val="phClr">
            <a:shade val="95000"/>
          </a:scheme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cap="flat" cmpd="sng" algn="ctr">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tx1">
                <a:lumMod val="5000"/>
                <a:lumOff val="95000"/>
              </a:schemeClr>
            </a:gs>
            <a:gs pos="0">
              <a:schemeClr val="tx1">
                <a:lumMod val="25000"/>
                <a:lumOff val="7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tx1">
                <a:lumMod val="5000"/>
                <a:lumOff val="95000"/>
              </a:schemeClr>
            </a:gs>
            <a:gs pos="0">
              <a:schemeClr val="tx1">
                <a:lumMod val="25000"/>
                <a:lumOff val="75000"/>
              </a:schemeClr>
            </a:gs>
          </a:gsLst>
          <a:lin ang="5400000" scaled="0"/>
        </a:gradFill>
        <a:round/>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headEnd type="none" w="sm" len="sm"/>
        <a:tailEnd type="none" w="sm" len="sm"/>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200" b="1" kern="1200" cap="all" spc="5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charts/style6.xml><?xml version="1.0" encoding="utf-8"?>
<cs:chartStyle xmlns:cs="http://schemas.microsoft.com/office/drawing/2012/chartStyle" xmlns:a="http://schemas.openxmlformats.org/drawingml/2006/main" id="258">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lt1"/>
    </cs:fontRef>
    <cs:defRPr sz="1197" b="1"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scene3d>
        <a:camera prst="orthographicFront"/>
        <a:lightRig rig="brightRoom" dir="t"/>
      </a:scene3d>
      <a:sp3d prstMaterial="flat">
        <a:bevelT w="50800" h="101600" prst="angle"/>
        <a:contourClr>
          <a:srgbClr val="000000"/>
        </a:contourClr>
      </a:sp3d>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1" i="0" kern="1200" cap="all" spc="5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23">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19050" cap="flat" cmpd="sng" algn="ctr">
        <a:solidFill>
          <a:schemeClr val="tx1">
            <a:lumMod val="15000"/>
            <a:lumOff val="85000"/>
          </a:schemeClr>
        </a:solidFill>
        <a:round/>
        <a:headEnd type="none" w="sm" len="sm"/>
        <a:tailEnd type="none" w="sm" len="sm"/>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bg1"/>
    </cs:fontRef>
    <cs:spPr>
      <a:solidFill>
        <a:schemeClr val="tx1">
          <a:lumMod val="50000"/>
          <a:lumOff val="50000"/>
        </a:schemeClr>
      </a:solidFill>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gradFill flip="none" rotWithShape="1">
        <a:gsLst>
          <a:gs pos="0">
            <a:schemeClr val="phClr"/>
          </a:gs>
          <a:gs pos="75000">
            <a:schemeClr val="phClr">
              <a:lumMod val="60000"/>
              <a:lumOff val="40000"/>
            </a:schemeClr>
          </a:gs>
          <a:gs pos="51000">
            <a:schemeClr val="phClr">
              <a:alpha val="75000"/>
            </a:schemeClr>
          </a:gs>
          <a:gs pos="100000">
            <a:schemeClr val="phClr">
              <a:lumMod val="20000"/>
              <a:lumOff val="80000"/>
              <a:alpha val="15000"/>
            </a:schemeClr>
          </a:gs>
        </a:gsLst>
        <a:lin ang="10800000" scaled="1"/>
        <a:tileRect/>
      </a:gradFill>
    </cs:spPr>
  </cs:dataPoint>
  <cs:dataPoint3D>
    <cs:lnRef idx="0"/>
    <cs:fillRef idx="0">
      <cs:styleClr val="auto"/>
    </cs:fillRef>
    <cs:effectRef idx="0"/>
    <cs:fontRef idx="minor">
      <a:schemeClr val="dk1"/>
    </cs:fontRef>
    <cs:spPr>
      <a:gradFill flip="none" rotWithShape="1">
        <a:gsLst>
          <a:gs pos="0">
            <a:schemeClr val="phClr"/>
          </a:gs>
          <a:gs pos="75000">
            <a:schemeClr val="phClr">
              <a:lumMod val="60000"/>
              <a:lumOff val="40000"/>
            </a:schemeClr>
          </a:gs>
          <a:gs pos="51000">
            <a:schemeClr val="phClr">
              <a:alpha val="75000"/>
            </a:schemeClr>
          </a:gs>
          <a:gs pos="100000">
            <a:schemeClr val="phClr">
              <a:lumMod val="20000"/>
              <a:lumOff val="80000"/>
              <a:alpha val="15000"/>
            </a:schemeClr>
          </a:gs>
        </a:gsLst>
        <a:lin ang="10800000" scaled="1"/>
        <a:tileRect/>
      </a:gradFill>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styleClr val="auto"/>
    </cs:lnRef>
    <cs:fillRef idx="0">
      <cs:styleClr val="auto"/>
    </cs:fillRef>
    <cs:effectRef idx="0"/>
    <cs:fontRef idx="minor">
      <a:schemeClr val="dk1"/>
    </cs:fontRef>
    <cs:spPr>
      <a:gradFill>
        <a:gsLst>
          <a:gs pos="0">
            <a:schemeClr val="phClr"/>
          </a:gs>
          <a:gs pos="46000">
            <a:schemeClr val="phClr"/>
          </a:gs>
          <a:gs pos="100000">
            <a:schemeClr val="phClr">
              <a:lumMod val="20000"/>
              <a:lumOff val="80000"/>
              <a:alpha val="0"/>
            </a:schemeClr>
          </a:gs>
        </a:gsLst>
        <a:path path="circle">
          <a:fillToRect l="50000" t="-80000" r="50000" b="180000"/>
        </a:path>
      </a:gradFill>
      <a:ln w="9525" cap="flat" cmpd="sng" algn="ctr">
        <a:solidFill>
          <a:schemeClr val="phClr">
            <a:shade val="95000"/>
          </a:scheme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cap="flat" cmpd="sng" algn="ctr">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99000">
              <a:schemeClr val="tx1">
                <a:lumMod val="25000"/>
                <a:lumOff val="75000"/>
              </a:schemeClr>
            </a:gs>
            <a:gs pos="0">
              <a:schemeClr val="tx1">
                <a:lumMod val="15000"/>
                <a:lumOff val="8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tx1">
                <a:lumMod val="15000"/>
                <a:lumOff val="85000"/>
              </a:schemeClr>
            </a:gs>
            <a:gs pos="0">
              <a:schemeClr val="tx1">
                <a:lumMod val="5000"/>
                <a:lumOff val="95000"/>
              </a:schemeClr>
            </a:gs>
          </a:gsLst>
          <a:lin ang="5400000" scaled="0"/>
        </a:gradFill>
        <a:round/>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headEnd type="none" w="sm" len="sm"/>
        <a:tailEnd type="none" w="sm" len="sm"/>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200" b="1" kern="1200" cap="all" spc="5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charts/style8.xml><?xml version="1.0" encoding="utf-8"?>
<cs:chartStyle xmlns:cs="http://schemas.microsoft.com/office/drawing/2012/chartStyle" xmlns:a="http://schemas.openxmlformats.org/drawingml/2006/main" id="258">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lt1"/>
    </cs:fontRef>
    <cs:defRPr sz="1197" b="1"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scene3d>
        <a:camera prst="orthographicFront"/>
        <a:lightRig rig="brightRoom" dir="t"/>
      </a:scene3d>
      <a:sp3d prstMaterial="flat">
        <a:bevelT w="50800" h="101600" prst="angle"/>
        <a:contourClr>
          <a:srgbClr val="000000"/>
        </a:contourClr>
      </a:sp3d>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1" i="0" kern="1200" cap="all" spc="5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10">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bg1"/>
    </cs:fontRef>
    <cs:spPr>
      <a:solidFill>
        <a:schemeClr val="tx1">
          <a:lumMod val="50000"/>
          <a:lumOff val="50000"/>
        </a:schemeClr>
      </a:solidFill>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gradFill flip="none" rotWithShape="1">
        <a:gsLst>
          <a:gs pos="0">
            <a:schemeClr val="phClr"/>
          </a:gs>
          <a:gs pos="75000">
            <a:schemeClr val="phClr">
              <a:lumMod val="60000"/>
              <a:lumOff val="40000"/>
            </a:schemeClr>
          </a:gs>
          <a:gs pos="51000">
            <a:schemeClr val="phClr">
              <a:alpha val="75000"/>
            </a:schemeClr>
          </a:gs>
          <a:gs pos="100000">
            <a:schemeClr val="phClr">
              <a:lumMod val="20000"/>
              <a:lumOff val="80000"/>
              <a:alpha val="15000"/>
            </a:schemeClr>
          </a:gs>
        </a:gsLst>
        <a:lin ang="5400000" scaled="0"/>
      </a:gradFill>
    </cs:spPr>
  </cs:dataPoint>
  <cs:dataPoint3D>
    <cs:lnRef idx="0"/>
    <cs:fillRef idx="0">
      <cs:styleClr val="auto"/>
    </cs:fillRef>
    <cs:effectRef idx="0"/>
    <cs:fontRef idx="minor">
      <a:schemeClr val="dk1"/>
    </cs:fontRef>
    <cs:spPr>
      <a:gradFill flip="none" rotWithShape="1">
        <a:gsLst>
          <a:gs pos="0">
            <a:schemeClr val="phClr"/>
          </a:gs>
          <a:gs pos="75000">
            <a:schemeClr val="phClr">
              <a:lumMod val="60000"/>
              <a:lumOff val="40000"/>
            </a:schemeClr>
          </a:gs>
          <a:gs pos="51000">
            <a:schemeClr val="phClr">
              <a:alpha val="75000"/>
            </a:schemeClr>
          </a:gs>
          <a:gs pos="100000">
            <a:schemeClr val="phClr">
              <a:lumMod val="20000"/>
              <a:lumOff val="80000"/>
              <a:alpha val="15000"/>
            </a:schemeClr>
          </a:gs>
        </a:gsLst>
        <a:lin ang="5400000" scaled="0"/>
      </a:gradFill>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styleClr val="auto"/>
    </cs:lnRef>
    <cs:fillRef idx="0">
      <cs:styleClr val="auto"/>
    </cs:fillRef>
    <cs:effectRef idx="0"/>
    <cs:fontRef idx="minor">
      <a:schemeClr val="dk1"/>
    </cs:fontRef>
    <cs:spPr>
      <a:gradFill flip="none" rotWithShape="1">
        <a:gsLst>
          <a:gs pos="0">
            <a:schemeClr val="phClr"/>
          </a:gs>
          <a:gs pos="75000">
            <a:schemeClr val="phClr">
              <a:lumMod val="60000"/>
              <a:lumOff val="40000"/>
            </a:schemeClr>
          </a:gs>
          <a:gs pos="51000">
            <a:schemeClr val="phClr">
              <a:alpha val="75000"/>
            </a:schemeClr>
          </a:gs>
          <a:gs pos="100000">
            <a:schemeClr val="phClr">
              <a:lumMod val="20000"/>
              <a:lumOff val="80000"/>
              <a:alpha val="15000"/>
            </a:schemeClr>
          </a:gs>
        </a:gsLst>
        <a:lin ang="5400000" scaled="0"/>
      </a:gradFill>
      <a:ln w="9525" cap="flat" cmpd="sng" algn="ctr">
        <a:solidFill>
          <a:schemeClr val="phClr">
            <a:shade val="95000"/>
          </a:scheme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cap="flat" cmpd="sng" algn="ctr">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tx1">
                <a:lumMod val="5000"/>
                <a:lumOff val="95000"/>
              </a:schemeClr>
            </a:gs>
            <a:gs pos="0">
              <a:schemeClr val="tx1">
                <a:lumMod val="25000"/>
                <a:lumOff val="7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tx1">
                <a:lumMod val="5000"/>
                <a:lumOff val="95000"/>
              </a:schemeClr>
            </a:gs>
            <a:gs pos="0">
              <a:schemeClr val="tx1">
                <a:lumMod val="25000"/>
                <a:lumOff val="75000"/>
              </a:schemeClr>
            </a:gs>
          </a:gsLst>
          <a:lin ang="5400000" scaled="0"/>
        </a:gradFill>
        <a:round/>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headEnd type="none" w="sm" len="sm"/>
        <a:tailEnd type="none" w="sm" len="sm"/>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200" b="1" kern="1200" cap="all" spc="5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8A34A99E-6027-4040-904A-5A9C45662926}" type="datetimeFigureOut">
              <a:rPr lang="en-US" smtClean="0"/>
              <a:t>2/25/2023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C57508B4-ACF6-4CBB-98A6-0BC4E38C315A}" type="slidenum">
              <a:rPr lang="en-US" smtClean="0"/>
              <a:t>‹#›</a:t>
            </a:fld>
            <a:endParaRPr lang="en-US" dirty="0"/>
          </a:p>
        </p:txBody>
      </p:sp>
    </p:spTree>
    <p:extLst>
      <p:ext uri="{BB962C8B-B14F-4D97-AF65-F5344CB8AC3E}">
        <p14:creationId xmlns:p14="http://schemas.microsoft.com/office/powerpoint/2010/main" val="28207414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A34A99E-6027-4040-904A-5A9C45662926}" type="datetimeFigureOut">
              <a:rPr lang="en-US" smtClean="0"/>
              <a:t>2/25/2023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57508B4-ACF6-4CBB-98A6-0BC4E38C315A}" type="slidenum">
              <a:rPr lang="en-US" smtClean="0"/>
              <a:t>‹#›</a:t>
            </a:fld>
            <a:endParaRPr lang="en-US" dirty="0"/>
          </a:p>
        </p:txBody>
      </p:sp>
    </p:spTree>
    <p:extLst>
      <p:ext uri="{BB962C8B-B14F-4D97-AF65-F5344CB8AC3E}">
        <p14:creationId xmlns:p14="http://schemas.microsoft.com/office/powerpoint/2010/main" val="37567137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A34A99E-6027-4040-904A-5A9C45662926}" type="datetimeFigureOut">
              <a:rPr lang="en-US" smtClean="0"/>
              <a:t>2/25/2023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57508B4-ACF6-4CBB-98A6-0BC4E38C315A}" type="slidenum">
              <a:rPr lang="en-US" smtClean="0"/>
              <a:t>‹#›</a:t>
            </a:fld>
            <a:endParaRPr lang="en-US" dirty="0"/>
          </a:p>
        </p:txBody>
      </p:sp>
    </p:spTree>
    <p:extLst>
      <p:ext uri="{BB962C8B-B14F-4D97-AF65-F5344CB8AC3E}">
        <p14:creationId xmlns:p14="http://schemas.microsoft.com/office/powerpoint/2010/main" val="16845655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A34A99E-6027-4040-904A-5A9C45662926}" type="datetimeFigureOut">
              <a:rPr lang="en-US" smtClean="0"/>
              <a:t>2/25/2023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57508B4-ACF6-4CBB-98A6-0BC4E38C315A}" type="slidenum">
              <a:rPr lang="en-US" smtClean="0"/>
              <a:t>‹#›</a:t>
            </a:fld>
            <a:endParaRPr lang="en-US" dirty="0"/>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2320154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A34A99E-6027-4040-904A-5A9C45662926}" type="datetimeFigureOut">
              <a:rPr lang="en-US" smtClean="0"/>
              <a:t>2/25/2023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57508B4-ACF6-4CBB-98A6-0BC4E38C315A}" type="slidenum">
              <a:rPr lang="en-US" smtClean="0"/>
              <a:t>‹#›</a:t>
            </a:fld>
            <a:endParaRPr lang="en-US" dirty="0"/>
          </a:p>
        </p:txBody>
      </p:sp>
    </p:spTree>
    <p:extLst>
      <p:ext uri="{BB962C8B-B14F-4D97-AF65-F5344CB8AC3E}">
        <p14:creationId xmlns:p14="http://schemas.microsoft.com/office/powerpoint/2010/main" val="34783063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A34A99E-6027-4040-904A-5A9C45662926}" type="datetimeFigureOut">
              <a:rPr lang="en-US" smtClean="0"/>
              <a:t>2/25/2023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C57508B4-ACF6-4CBB-98A6-0BC4E38C315A}" type="slidenum">
              <a:rPr lang="en-US" smtClean="0"/>
              <a:t>‹#›</a:t>
            </a:fld>
            <a:endParaRPr lang="en-US" dirty="0"/>
          </a:p>
        </p:txBody>
      </p:sp>
    </p:spTree>
    <p:extLst>
      <p:ext uri="{BB962C8B-B14F-4D97-AF65-F5344CB8AC3E}">
        <p14:creationId xmlns:p14="http://schemas.microsoft.com/office/powerpoint/2010/main" val="14115396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A34A99E-6027-4040-904A-5A9C45662926}" type="datetimeFigureOut">
              <a:rPr lang="en-US" smtClean="0"/>
              <a:t>2/25/2023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C57508B4-ACF6-4CBB-98A6-0BC4E38C315A}" type="slidenum">
              <a:rPr lang="en-US" smtClean="0"/>
              <a:t>‹#›</a:t>
            </a:fld>
            <a:endParaRPr lang="en-US" dirty="0"/>
          </a:p>
        </p:txBody>
      </p:sp>
    </p:spTree>
    <p:extLst>
      <p:ext uri="{BB962C8B-B14F-4D97-AF65-F5344CB8AC3E}">
        <p14:creationId xmlns:p14="http://schemas.microsoft.com/office/powerpoint/2010/main" val="3262631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A34A99E-6027-4040-904A-5A9C45662926}" type="datetimeFigureOut">
              <a:rPr lang="en-US" smtClean="0"/>
              <a:t>2/25/2023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57508B4-ACF6-4CBB-98A6-0BC4E38C315A}" type="slidenum">
              <a:rPr lang="en-US" smtClean="0"/>
              <a:t>‹#›</a:t>
            </a:fld>
            <a:endParaRPr lang="en-US" dirty="0"/>
          </a:p>
        </p:txBody>
      </p:sp>
    </p:spTree>
    <p:extLst>
      <p:ext uri="{BB962C8B-B14F-4D97-AF65-F5344CB8AC3E}">
        <p14:creationId xmlns:p14="http://schemas.microsoft.com/office/powerpoint/2010/main" val="3471888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A34A99E-6027-4040-904A-5A9C45662926}" type="datetimeFigureOut">
              <a:rPr lang="en-US" smtClean="0"/>
              <a:t>2/25/2023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57508B4-ACF6-4CBB-98A6-0BC4E38C315A}" type="slidenum">
              <a:rPr lang="en-US" smtClean="0"/>
              <a:t>‹#›</a:t>
            </a:fld>
            <a:endParaRPr lang="en-US" dirty="0"/>
          </a:p>
        </p:txBody>
      </p:sp>
    </p:spTree>
    <p:extLst>
      <p:ext uri="{BB962C8B-B14F-4D97-AF65-F5344CB8AC3E}">
        <p14:creationId xmlns:p14="http://schemas.microsoft.com/office/powerpoint/2010/main" val="15251307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A34A99E-6027-4040-904A-5A9C45662926}" type="datetimeFigureOut">
              <a:rPr lang="en-US" smtClean="0"/>
              <a:t>2/25/2023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57508B4-ACF6-4CBB-98A6-0BC4E38C315A}" type="slidenum">
              <a:rPr lang="en-US" smtClean="0"/>
              <a:t>‹#›</a:t>
            </a:fld>
            <a:endParaRPr lang="en-US" dirty="0"/>
          </a:p>
        </p:txBody>
      </p:sp>
    </p:spTree>
    <p:extLst>
      <p:ext uri="{BB962C8B-B14F-4D97-AF65-F5344CB8AC3E}">
        <p14:creationId xmlns:p14="http://schemas.microsoft.com/office/powerpoint/2010/main" val="32289676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A34A99E-6027-4040-904A-5A9C45662926}" type="datetimeFigureOut">
              <a:rPr lang="en-US" smtClean="0"/>
              <a:t>2/25/2023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57508B4-ACF6-4CBB-98A6-0BC4E38C315A}" type="slidenum">
              <a:rPr lang="en-US" smtClean="0"/>
              <a:t>‹#›</a:t>
            </a:fld>
            <a:endParaRPr lang="en-US" dirty="0"/>
          </a:p>
        </p:txBody>
      </p:sp>
    </p:spTree>
    <p:extLst>
      <p:ext uri="{BB962C8B-B14F-4D97-AF65-F5344CB8AC3E}">
        <p14:creationId xmlns:p14="http://schemas.microsoft.com/office/powerpoint/2010/main" val="9494744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A34A99E-6027-4040-904A-5A9C45662926}" type="datetimeFigureOut">
              <a:rPr lang="en-US" smtClean="0"/>
              <a:t>2/25/2023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57508B4-ACF6-4CBB-98A6-0BC4E38C315A}" type="slidenum">
              <a:rPr lang="en-US" smtClean="0"/>
              <a:t>‹#›</a:t>
            </a:fld>
            <a:endParaRPr lang="en-US" dirty="0"/>
          </a:p>
        </p:txBody>
      </p:sp>
    </p:spTree>
    <p:extLst>
      <p:ext uri="{BB962C8B-B14F-4D97-AF65-F5344CB8AC3E}">
        <p14:creationId xmlns:p14="http://schemas.microsoft.com/office/powerpoint/2010/main" val="3591859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34A99E-6027-4040-904A-5A9C45662926}" type="datetimeFigureOut">
              <a:rPr lang="en-US" smtClean="0"/>
              <a:t>2/25/2023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C57508B4-ACF6-4CBB-98A6-0BC4E38C315A}" type="slidenum">
              <a:rPr lang="en-US" smtClean="0"/>
              <a:t>‹#›</a:t>
            </a:fld>
            <a:endParaRPr lang="en-US" dirty="0"/>
          </a:p>
        </p:txBody>
      </p:sp>
    </p:spTree>
    <p:extLst>
      <p:ext uri="{BB962C8B-B14F-4D97-AF65-F5344CB8AC3E}">
        <p14:creationId xmlns:p14="http://schemas.microsoft.com/office/powerpoint/2010/main" val="31109723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A34A99E-6027-4040-904A-5A9C45662926}" type="datetimeFigureOut">
              <a:rPr lang="en-US" smtClean="0"/>
              <a:t>2/25/2023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C57508B4-ACF6-4CBB-98A6-0BC4E38C315A}" type="slidenum">
              <a:rPr lang="en-US" smtClean="0"/>
              <a:t>‹#›</a:t>
            </a:fld>
            <a:endParaRPr lang="en-US" dirty="0"/>
          </a:p>
        </p:txBody>
      </p:sp>
    </p:spTree>
    <p:extLst>
      <p:ext uri="{BB962C8B-B14F-4D97-AF65-F5344CB8AC3E}">
        <p14:creationId xmlns:p14="http://schemas.microsoft.com/office/powerpoint/2010/main" val="11357535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34A99E-6027-4040-904A-5A9C45662926}" type="datetimeFigureOut">
              <a:rPr lang="en-US" smtClean="0"/>
              <a:t>2/25/2023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C57508B4-ACF6-4CBB-98A6-0BC4E38C315A}" type="slidenum">
              <a:rPr lang="en-US" smtClean="0"/>
              <a:t>‹#›</a:t>
            </a:fld>
            <a:endParaRPr lang="en-US" dirty="0"/>
          </a:p>
        </p:txBody>
      </p:sp>
    </p:spTree>
    <p:extLst>
      <p:ext uri="{BB962C8B-B14F-4D97-AF65-F5344CB8AC3E}">
        <p14:creationId xmlns:p14="http://schemas.microsoft.com/office/powerpoint/2010/main" val="639596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A34A99E-6027-4040-904A-5A9C45662926}" type="datetimeFigureOut">
              <a:rPr lang="en-US" smtClean="0"/>
              <a:t>2/25/2023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57508B4-ACF6-4CBB-98A6-0BC4E38C315A}" type="slidenum">
              <a:rPr lang="en-US" smtClean="0"/>
              <a:t>‹#›</a:t>
            </a:fld>
            <a:endParaRPr lang="en-US" dirty="0"/>
          </a:p>
        </p:txBody>
      </p:sp>
    </p:spTree>
    <p:extLst>
      <p:ext uri="{BB962C8B-B14F-4D97-AF65-F5344CB8AC3E}">
        <p14:creationId xmlns:p14="http://schemas.microsoft.com/office/powerpoint/2010/main" val="42532468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A34A99E-6027-4040-904A-5A9C45662926}" type="datetimeFigureOut">
              <a:rPr lang="en-US" smtClean="0"/>
              <a:t>2/25/2023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57508B4-ACF6-4CBB-98A6-0BC4E38C315A}" type="slidenum">
              <a:rPr lang="en-US" smtClean="0"/>
              <a:t>‹#›</a:t>
            </a:fld>
            <a:endParaRPr lang="en-US" dirty="0"/>
          </a:p>
        </p:txBody>
      </p:sp>
    </p:spTree>
    <p:extLst>
      <p:ext uri="{BB962C8B-B14F-4D97-AF65-F5344CB8AC3E}">
        <p14:creationId xmlns:p14="http://schemas.microsoft.com/office/powerpoint/2010/main" val="19915806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8A34A99E-6027-4040-904A-5A9C45662926}" type="datetimeFigureOut">
              <a:rPr lang="en-US" smtClean="0"/>
              <a:t>2/25/2023</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C57508B4-ACF6-4CBB-98A6-0BC4E38C315A}" type="slidenum">
              <a:rPr lang="en-US" smtClean="0"/>
              <a:t>‹#›</a:t>
            </a:fld>
            <a:endParaRPr lang="en-US" dirty="0"/>
          </a:p>
        </p:txBody>
      </p:sp>
    </p:spTree>
    <p:extLst>
      <p:ext uri="{BB962C8B-B14F-4D97-AF65-F5344CB8AC3E}">
        <p14:creationId xmlns:p14="http://schemas.microsoft.com/office/powerpoint/2010/main" val="3562740634"/>
      </p:ext>
    </p:extLst>
  </p:cSld>
  <p:clrMap bg1="dk1" tx1="lt1" bg2="dk2" tx2="lt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 id="2147483763" r:id="rId13"/>
    <p:sldLayoutId id="2147483764" r:id="rId14"/>
    <p:sldLayoutId id="2147483765" r:id="rId15"/>
    <p:sldLayoutId id="2147483766" r:id="rId16"/>
    <p:sldLayoutId id="2147483767" r:id="rId17"/>
  </p:sldLayoutIdLst>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microsoft.com/office/2007/relationships/hdphoto" Target="../media/hdphoto2.wdp"/><Relationship Id="rId5" Type="http://schemas.openxmlformats.org/officeDocument/2006/relationships/image" Target="../media/image4.png"/><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2.png"/><Relationship Id="rId5" Type="http://schemas.microsoft.com/office/2007/relationships/hdphoto" Target="../media/hdphoto1.wdp"/><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chart" Target="../charts/chart4.xml"/><Relationship Id="rId1" Type="http://schemas.openxmlformats.org/officeDocument/2006/relationships/slideLayout" Target="../slideLayouts/slideLayout1.xml"/><Relationship Id="rId6" Type="http://schemas.openxmlformats.org/officeDocument/2006/relationships/image" Target="../media/image2.png"/><Relationship Id="rId5" Type="http://schemas.microsoft.com/office/2007/relationships/hdphoto" Target="../media/hdphoto1.wdp"/><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2.png"/><Relationship Id="rId5" Type="http://schemas.microsoft.com/office/2007/relationships/hdphoto" Target="../media/hdphoto1.wdp"/><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chart" Target="../charts/chart5.xml"/><Relationship Id="rId1" Type="http://schemas.openxmlformats.org/officeDocument/2006/relationships/slideLayout" Target="../slideLayouts/slideLayout1.xml"/><Relationship Id="rId6" Type="http://schemas.openxmlformats.org/officeDocument/2006/relationships/image" Target="../media/image2.png"/><Relationship Id="rId5" Type="http://schemas.microsoft.com/office/2007/relationships/hdphoto" Target="../media/hdphoto1.wdp"/><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2.png"/><Relationship Id="rId5" Type="http://schemas.microsoft.com/office/2007/relationships/hdphoto" Target="../media/hdphoto1.wdp"/><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 Id="rId6" Type="http://schemas.openxmlformats.org/officeDocument/2006/relationships/image" Target="../media/image2.png"/><Relationship Id="rId5" Type="http://schemas.microsoft.com/office/2007/relationships/hdphoto" Target="../media/hdphoto1.wdp"/><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2.png"/><Relationship Id="rId5" Type="http://schemas.microsoft.com/office/2007/relationships/hdphoto" Target="../media/hdphoto1.wdp"/><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chart" Target="../charts/chart6.xml"/><Relationship Id="rId1" Type="http://schemas.openxmlformats.org/officeDocument/2006/relationships/slideLayout" Target="../slideLayouts/slideLayout1.xml"/><Relationship Id="rId6" Type="http://schemas.openxmlformats.org/officeDocument/2006/relationships/image" Target="../media/image2.png"/><Relationship Id="rId5" Type="http://schemas.microsoft.com/office/2007/relationships/hdphoto" Target="../media/hdphoto1.wdp"/><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2.png"/><Relationship Id="rId5" Type="http://schemas.microsoft.com/office/2007/relationships/hdphoto" Target="../media/hdphoto1.wdp"/><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2.png"/><Relationship Id="rId2" Type="http://schemas.openxmlformats.org/officeDocument/2006/relationships/chart" Target="../charts/chart7.xml"/><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3.png"/><Relationship Id="rId4" Type="http://schemas.openxmlformats.org/officeDocument/2006/relationships/chart" Target="../charts/chart8.xml"/></Relationships>
</file>

<file path=ppt/slides/_rels/slide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2.png"/><Relationship Id="rId5" Type="http://schemas.microsoft.com/office/2007/relationships/hdphoto" Target="../media/hdphoto1.wdp"/><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2.png"/><Relationship Id="rId5" Type="http://schemas.microsoft.com/office/2007/relationships/hdphoto" Target="../media/hdphoto1.wdp"/><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chart" Target="../charts/chart9.xml"/><Relationship Id="rId1" Type="http://schemas.openxmlformats.org/officeDocument/2006/relationships/slideLayout" Target="../slideLayouts/slideLayout1.xml"/><Relationship Id="rId6" Type="http://schemas.openxmlformats.org/officeDocument/2006/relationships/image" Target="../media/image2.png"/><Relationship Id="rId5" Type="http://schemas.microsoft.com/office/2007/relationships/hdphoto" Target="../media/hdphoto1.wdp"/><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2.png"/><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2.png"/><Relationship Id="rId5" Type="http://schemas.microsoft.com/office/2007/relationships/hdphoto" Target="../media/hdphoto1.wdp"/><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chart" Target="../charts/chart1.xml"/><Relationship Id="rId1" Type="http://schemas.openxmlformats.org/officeDocument/2006/relationships/slideLayout" Target="../slideLayouts/slideLayout1.xml"/><Relationship Id="rId6" Type="http://schemas.openxmlformats.org/officeDocument/2006/relationships/image" Target="../media/image2.png"/><Relationship Id="rId5" Type="http://schemas.microsoft.com/office/2007/relationships/hdphoto" Target="../media/hdphoto1.wdp"/><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2.png"/><Relationship Id="rId5" Type="http://schemas.microsoft.com/office/2007/relationships/hdphoto" Target="../media/hdphoto1.wdp"/><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image" Target="../media/image8.PNG"/><Relationship Id="rId1" Type="http://schemas.openxmlformats.org/officeDocument/2006/relationships/slideLayout" Target="../slideLayouts/slideLayout1.xml"/><Relationship Id="rId6" Type="http://schemas.openxmlformats.org/officeDocument/2006/relationships/image" Target="../media/image2.png"/><Relationship Id="rId5" Type="http://schemas.microsoft.com/office/2007/relationships/hdphoto" Target="../media/hdphoto1.wdp"/><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2.png"/><Relationship Id="rId5" Type="http://schemas.microsoft.com/office/2007/relationships/hdphoto" Target="../media/hdphoto1.wdp"/><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chart" Target="../charts/chart3.xml"/><Relationship Id="rId1" Type="http://schemas.openxmlformats.org/officeDocument/2006/relationships/slideLayout" Target="../slideLayouts/slideLayout1.xml"/><Relationship Id="rId6" Type="http://schemas.openxmlformats.org/officeDocument/2006/relationships/image" Target="../media/image2.png"/><Relationship Id="rId5" Type="http://schemas.microsoft.com/office/2007/relationships/hdphoto" Target="../media/hdphoto1.wdp"/><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CC63403-C750-B964-9D32-76ED2CECD6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63797" y="98475"/>
            <a:ext cx="1015662" cy="1015662"/>
          </a:xfrm>
          <a:prstGeom prst="rect">
            <a:avLst/>
          </a:prstGeom>
        </p:spPr>
      </p:pic>
      <p:pic>
        <p:nvPicPr>
          <p:cNvPr id="7" name="Picture 6">
            <a:extLst>
              <a:ext uri="{FF2B5EF4-FFF2-40B4-BE49-F238E27FC236}">
                <a16:creationId xmlns:a16="http://schemas.microsoft.com/office/drawing/2014/main" id="{C93DA8DE-D73C-B63A-DB03-1E15E30B7573}"/>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10000" b="90000" l="10000" r="90000">
                        <a14:foregroundMark x1="44737" y1="45395" x2="26316" y2="80263"/>
                        <a14:foregroundMark x1="26316" y1="80263" x2="25658" y2="80263"/>
                        <a14:foregroundMark x1="56579" y1="30921" x2="72961" y2="57044"/>
                        <a14:foregroundMark x1="80921" y1="71273" x2="80921" y2="78947"/>
                        <a14:foregroundMark x1="79774" y1="35102" x2="79605" y2="34211"/>
                        <a14:foregroundMark x1="81979" y1="46755" x2="81950" y2="46604"/>
                        <a14:foregroundMark x1="83272" y1="53592" x2="83137" y2="52877"/>
                        <a14:foregroundMark x1="56579" y1="68421" x2="51974" y2="71711"/>
                        <a14:foregroundMark x1="23684" y1="48684" x2="23684" y2="44079"/>
                        <a14:foregroundMark x1="28947" y1="31579" x2="28947" y2="31579"/>
                        <a14:foregroundMark x1="38158" y1="23026" x2="38158" y2="23026"/>
                        <a14:foregroundMark x1="48026" y1="18421" x2="48026" y2="18421"/>
                        <a14:foregroundMark x1="57895" y1="19737" x2="57895" y2="19737"/>
                        <a14:backgroundMark x1="80921" y1="42763" x2="80921" y2="42763"/>
                        <a14:backgroundMark x1="80921" y1="45395" x2="80921" y2="45395"/>
                        <a14:backgroundMark x1="78289" y1="39474" x2="78289" y2="39474"/>
                        <a14:backgroundMark x1="81579" y1="68421" x2="81579" y2="68421"/>
                        <a14:backgroundMark x1="81579" y1="68421" x2="81579" y2="68421"/>
                        <a14:backgroundMark x1="80921" y1="67105" x2="80921" y2="67105"/>
                        <a14:backgroundMark x1="76316" y1="55921" x2="81579" y2="71053"/>
                        <a14:backgroundMark x1="78289" y1="35526" x2="81579" y2="46711"/>
                        <a14:backgroundMark x1="81579" y1="46711" x2="80921" y2="52632"/>
                      </a14:backgroundRemoval>
                    </a14:imgEffect>
                  </a14:imgLayer>
                </a14:imgProps>
              </a:ext>
              <a:ext uri="{28A0092B-C50C-407E-A947-70E740481C1C}">
                <a14:useLocalDpi xmlns:a14="http://schemas.microsoft.com/office/drawing/2010/main" val="0"/>
              </a:ext>
            </a:extLst>
          </a:blip>
          <a:stretch>
            <a:fillRect/>
          </a:stretch>
        </p:blipFill>
        <p:spPr>
          <a:xfrm>
            <a:off x="112541" y="-123541"/>
            <a:ext cx="1899139" cy="1899139"/>
          </a:xfrm>
          <a:prstGeom prst="rect">
            <a:avLst/>
          </a:prstGeom>
        </p:spPr>
      </p:pic>
      <p:sp>
        <p:nvSpPr>
          <p:cNvPr id="8" name="TextBox 7">
            <a:extLst>
              <a:ext uri="{FF2B5EF4-FFF2-40B4-BE49-F238E27FC236}">
                <a16:creationId xmlns:a16="http://schemas.microsoft.com/office/drawing/2014/main" id="{51D1F762-6532-EFA1-DBB2-14CEBE09868B}"/>
              </a:ext>
            </a:extLst>
          </p:cNvPr>
          <p:cNvSpPr txBox="1"/>
          <p:nvPr/>
        </p:nvSpPr>
        <p:spPr>
          <a:xfrm>
            <a:off x="2011680" y="318196"/>
            <a:ext cx="5760721" cy="1015663"/>
          </a:xfrm>
          <a:prstGeom prst="rect">
            <a:avLst/>
          </a:prstGeom>
          <a:noFill/>
        </p:spPr>
        <p:txBody>
          <a:bodyPr wrap="square" rtlCol="0">
            <a:spAutoFit/>
          </a:bodyPr>
          <a:lstStyle/>
          <a:p>
            <a:r>
              <a:rPr lang="en-US" sz="6000" b="0" i="0" dirty="0">
                <a:effectLst/>
                <a:latin typeface="Times New Roman" panose="02020603050405020304" pitchFamily="18" charset="0"/>
                <a:cs typeface="Times New Roman" panose="02020603050405020304" pitchFamily="18" charset="0"/>
              </a:rPr>
              <a:t>Atliq Hardwares</a:t>
            </a:r>
            <a:endParaRPr lang="en-US" sz="60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B3C5ECFB-9CCE-8736-BCFA-741DD16F97A2}"/>
              </a:ext>
            </a:extLst>
          </p:cNvPr>
          <p:cNvSpPr txBox="1"/>
          <p:nvPr/>
        </p:nvSpPr>
        <p:spPr>
          <a:xfrm>
            <a:off x="770880" y="2628190"/>
            <a:ext cx="4572000" cy="1446550"/>
          </a:xfrm>
          <a:prstGeom prst="rect">
            <a:avLst/>
          </a:prstGeom>
          <a:noFill/>
        </p:spPr>
        <p:txBody>
          <a:bodyPr wrap="square" rtlCol="0">
            <a:spAutoFit/>
          </a:bodyPr>
          <a:lstStyle/>
          <a:p>
            <a:r>
              <a:rPr lang="en-US" sz="4400" dirty="0">
                <a:latin typeface="Times New Roman" panose="02020603050405020304" pitchFamily="18" charset="0"/>
                <a:cs typeface="Times New Roman" panose="02020603050405020304" pitchFamily="18" charset="0"/>
              </a:rPr>
              <a:t>Consumer Goods Ad Hoc Insights </a:t>
            </a:r>
          </a:p>
        </p:txBody>
      </p:sp>
      <p:pic>
        <p:nvPicPr>
          <p:cNvPr id="11" name="Picture 10">
            <a:extLst>
              <a:ext uri="{FF2B5EF4-FFF2-40B4-BE49-F238E27FC236}">
                <a16:creationId xmlns:a16="http://schemas.microsoft.com/office/drawing/2014/main" id="{0A661CA9-2223-8859-6E4F-E172D5D2283F}"/>
              </a:ext>
            </a:extLst>
          </p:cNvPr>
          <p:cNvPicPr>
            <a:picLocks noChangeAspect="1"/>
          </p:cNvPicPr>
          <p:nvPr/>
        </p:nvPicPr>
        <p:blipFill>
          <a:blip r:embed="rId5">
            <a:extLst>
              <a:ext uri="{BEBA8EAE-BF5A-486C-A8C5-ECC9F3942E4B}">
                <a14:imgProps xmlns:a14="http://schemas.microsoft.com/office/drawing/2010/main">
                  <a14:imgLayer r:embed="rId6">
                    <a14:imgEffect>
                      <a14:backgroundRemoval t="962" b="98558" l="1240" r="96281">
                        <a14:foregroundMark x1="34711" y1="12019" x2="34711" y2="12019"/>
                        <a14:foregroundMark x1="33471" y1="5769" x2="33471" y2="5769"/>
                        <a14:foregroundMark x1="33471" y1="1442" x2="33471" y2="1442"/>
                        <a14:foregroundMark x1="51653" y1="15865" x2="51653" y2="15865"/>
                        <a14:foregroundMark x1="35537" y1="17788" x2="35537" y2="17788"/>
                        <a14:foregroundMark x1="47107" y1="29327" x2="47107" y2="29327"/>
                        <a14:foregroundMark x1="41322" y1="45673" x2="41322" y2="45673"/>
                        <a14:foregroundMark x1="32645" y1="39423" x2="32645" y2="39423"/>
                        <a14:foregroundMark x1="7851" y1="22115" x2="7851" y2="22115"/>
                        <a14:foregroundMark x1="2893" y1="20192" x2="2893" y2="20192"/>
                        <a14:foregroundMark x1="2066" y1="32212" x2="2066" y2="32212"/>
                        <a14:foregroundMark x1="1240" y1="41827" x2="1240" y2="41827"/>
                        <a14:foregroundMark x1="10744" y1="18750" x2="10744" y2="18750"/>
                        <a14:foregroundMark x1="25207" y1="61058" x2="25207" y2="61058"/>
                        <a14:foregroundMark x1="23554" y1="63942" x2="23554" y2="63942"/>
                        <a14:foregroundMark x1="43802" y1="57692" x2="43802" y2="57692"/>
                        <a14:foregroundMark x1="45041" y1="65865" x2="45041" y2="65865"/>
                        <a14:foregroundMark x1="50000" y1="68269" x2="50000" y2="68269"/>
                        <a14:foregroundMark x1="47934" y1="73077" x2="47934" y2="73077"/>
                        <a14:foregroundMark x1="45868" y1="79808" x2="45868" y2="79808"/>
                        <a14:foregroundMark x1="45041" y1="83654" x2="45041" y2="83654"/>
                        <a14:foregroundMark x1="58678" y1="60577" x2="58678" y2="60577"/>
                        <a14:foregroundMark x1="62397" y1="58654" x2="62397" y2="58654"/>
                        <a14:foregroundMark x1="71901" y1="50000" x2="71901" y2="50000"/>
                        <a14:foregroundMark x1="74793" y1="37500" x2="74793" y2="37500"/>
                        <a14:foregroundMark x1="87190" y1="45192" x2="87190" y2="45192"/>
                        <a14:foregroundMark x1="91322" y1="60096" x2="85124" y2="37981"/>
                        <a14:foregroundMark x1="94215" y1="57212" x2="96694" y2="94712"/>
                        <a14:foregroundMark x1="96694" y1="94712" x2="95868" y2="96635"/>
                        <a14:foregroundMark x1="70661" y1="9615" x2="70661" y2="10577"/>
                        <a14:foregroundMark x1="33471" y1="41827" x2="33471" y2="41827"/>
                        <a14:foregroundMark x1="22727" y1="27404" x2="22727" y2="27404"/>
                        <a14:foregroundMark x1="46694" y1="98558" x2="46694" y2="98077"/>
                        <a14:foregroundMark x1="30992" y1="41827" x2="30992" y2="41827"/>
                        <a14:foregroundMark x1="9917" y1="14904" x2="9917" y2="14904"/>
                        <a14:backgroundMark x1="13223" y1="67788" x2="13223" y2="67788"/>
                        <a14:backgroundMark x1="21074" y1="81250" x2="21074" y2="81250"/>
                        <a14:backgroundMark x1="17769" y1="81250" x2="17769" y2="81250"/>
                        <a14:backgroundMark x1="29752" y1="82212" x2="29752" y2="82212"/>
                        <a14:backgroundMark x1="37190" y1="80769" x2="37190" y2="80769"/>
                        <a14:backgroundMark x1="43802" y1="80288" x2="43802" y2="80288"/>
                        <a14:backgroundMark x1="46694" y1="67788" x2="46694" y2="67788"/>
                      </a14:backgroundRemoval>
                    </a14:imgEffect>
                  </a14:imgLayer>
                </a14:imgProps>
              </a:ext>
              <a:ext uri="{28A0092B-C50C-407E-A947-70E740481C1C}">
                <a14:useLocalDpi xmlns:a14="http://schemas.microsoft.com/office/drawing/2010/main" val="0"/>
              </a:ext>
            </a:extLst>
          </a:blip>
          <a:stretch>
            <a:fillRect/>
          </a:stretch>
        </p:blipFill>
        <p:spPr>
          <a:xfrm>
            <a:off x="6530525" y="2006789"/>
            <a:ext cx="5041103" cy="4332849"/>
          </a:xfrm>
          <a:prstGeom prst="rect">
            <a:avLst/>
          </a:prstGeom>
          <a:ln>
            <a:noFill/>
          </a:ln>
          <a:effectLst>
            <a:outerShdw blurRad="76200" dir="18900000" sy="23000" kx="-1200000" algn="bl" rotWithShape="0">
              <a:prstClr val="black">
                <a:alpha val="20000"/>
              </a:prstClr>
            </a:outerShdw>
            <a:reflection blurRad="6350" stA="50000" endA="300" endPos="55500" dist="50800" dir="5400000" sy="-100000" algn="bl" rotWithShape="0"/>
          </a:effectLst>
        </p:spPr>
      </p:pic>
      <p:sp>
        <p:nvSpPr>
          <p:cNvPr id="12" name="TextBox 11">
            <a:extLst>
              <a:ext uri="{FF2B5EF4-FFF2-40B4-BE49-F238E27FC236}">
                <a16:creationId xmlns:a16="http://schemas.microsoft.com/office/drawing/2014/main" id="{372B3324-98CA-EDF1-62C5-48F87F0A0664}"/>
              </a:ext>
            </a:extLst>
          </p:cNvPr>
          <p:cNvSpPr txBox="1"/>
          <p:nvPr/>
        </p:nvSpPr>
        <p:spPr>
          <a:xfrm>
            <a:off x="412402" y="5939528"/>
            <a:ext cx="3198555"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Presented By: Sneha Mandal</a:t>
            </a:r>
          </a:p>
        </p:txBody>
      </p:sp>
    </p:spTree>
    <p:extLst>
      <p:ext uri="{BB962C8B-B14F-4D97-AF65-F5344CB8AC3E}">
        <p14:creationId xmlns:p14="http://schemas.microsoft.com/office/powerpoint/2010/main" val="15353458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642E3A57-08E2-6368-B204-020A5038A79A}"/>
              </a:ext>
            </a:extLst>
          </p:cNvPr>
          <p:cNvSpPr/>
          <p:nvPr/>
        </p:nvSpPr>
        <p:spPr>
          <a:xfrm>
            <a:off x="437323" y="2021499"/>
            <a:ext cx="2729946" cy="2114085"/>
          </a:xfrm>
          <a:prstGeom prst="ellipse">
            <a:avLst/>
          </a:prstGeom>
          <a:solidFill>
            <a:srgbClr val="114259"/>
          </a:solidFill>
          <a:ln>
            <a:solidFill>
              <a:schemeClr val="tx2">
                <a:lumMod val="75000"/>
              </a:schemeClr>
            </a:solidFill>
          </a:ln>
          <a:effectLst>
            <a:glow rad="101600">
              <a:schemeClr val="accent1">
                <a:satMod val="175000"/>
                <a:alpha val="40000"/>
              </a:schemeClr>
            </a:glow>
            <a:outerShdw blurRad="152400" dist="3175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effectLst>
                  <a:glow rad="101600">
                    <a:schemeClr val="accent1">
                      <a:satMod val="175000"/>
                      <a:alpha val="40000"/>
                    </a:schemeClr>
                  </a:glow>
                </a:effectLst>
                <a:latin typeface="Times New Roman" panose="02020603050405020304" pitchFamily="18" charset="0"/>
                <a:cs typeface="Times New Roman" panose="02020603050405020304" pitchFamily="18" charset="0"/>
              </a:rPr>
              <a:t>Request</a:t>
            </a:r>
          </a:p>
          <a:p>
            <a:pPr algn="ctr"/>
            <a:r>
              <a:rPr lang="en-US" sz="3600" dirty="0">
                <a:solidFill>
                  <a:schemeClr val="tx1"/>
                </a:solidFill>
                <a:effectLst>
                  <a:glow rad="101600">
                    <a:schemeClr val="accent1">
                      <a:satMod val="175000"/>
                      <a:alpha val="40000"/>
                    </a:schemeClr>
                  </a:glow>
                </a:effectLst>
                <a:latin typeface="Times New Roman" panose="02020603050405020304" pitchFamily="18" charset="0"/>
                <a:cs typeface="Times New Roman" panose="02020603050405020304" pitchFamily="18" charset="0"/>
              </a:rPr>
              <a:t>5</a:t>
            </a:r>
          </a:p>
        </p:txBody>
      </p:sp>
      <p:pic>
        <p:nvPicPr>
          <p:cNvPr id="2" name="Picture 1">
            <a:extLst>
              <a:ext uri="{FF2B5EF4-FFF2-40B4-BE49-F238E27FC236}">
                <a16:creationId xmlns:a16="http://schemas.microsoft.com/office/drawing/2014/main" id="{31822744-191D-AA83-0241-5CA23E10BDE2}"/>
              </a:ext>
            </a:extLst>
          </p:cNvPr>
          <p:cNvPicPr>
            <a:picLocks noChangeAspect="1"/>
          </p:cNvPicPr>
          <p:nvPr/>
        </p:nvPicPr>
        <p:blipFill>
          <a:blip r:embed="rId2">
            <a:alphaModFix amt="35000"/>
            <a:extLst>
              <a:ext uri="{BEBA8EAE-BF5A-486C-A8C5-ECC9F3942E4B}">
                <a14:imgProps xmlns:a14="http://schemas.microsoft.com/office/drawing/2010/main">
                  <a14:imgLayer r:embed="rId3">
                    <a14:imgEffect>
                      <a14:backgroundRemoval t="962" b="98558" l="1240" r="96281">
                        <a14:foregroundMark x1="34711" y1="12019" x2="34711" y2="12019"/>
                        <a14:foregroundMark x1="33471" y1="5769" x2="33471" y2="5769"/>
                        <a14:foregroundMark x1="33471" y1="1442" x2="33471" y2="1442"/>
                        <a14:foregroundMark x1="51653" y1="15865" x2="51653" y2="15865"/>
                        <a14:foregroundMark x1="35537" y1="17788" x2="35537" y2="17788"/>
                        <a14:foregroundMark x1="47107" y1="29327" x2="47107" y2="29327"/>
                        <a14:foregroundMark x1="41322" y1="45673" x2="41322" y2="45673"/>
                        <a14:foregroundMark x1="32645" y1="39423" x2="32645" y2="39423"/>
                        <a14:foregroundMark x1="7851" y1="22115" x2="7851" y2="22115"/>
                        <a14:foregroundMark x1="2893" y1="20192" x2="2893" y2="20192"/>
                        <a14:foregroundMark x1="2066" y1="32212" x2="2066" y2="32212"/>
                        <a14:foregroundMark x1="1240" y1="41827" x2="1240" y2="41827"/>
                        <a14:foregroundMark x1="10744" y1="18750" x2="10744" y2="18750"/>
                        <a14:foregroundMark x1="25207" y1="61058" x2="25207" y2="61058"/>
                        <a14:foregroundMark x1="23554" y1="63942" x2="23554" y2="63942"/>
                        <a14:foregroundMark x1="43802" y1="57692" x2="43802" y2="57692"/>
                        <a14:foregroundMark x1="45041" y1="65865" x2="45041" y2="65865"/>
                        <a14:foregroundMark x1="50000" y1="68269" x2="50000" y2="68269"/>
                        <a14:foregroundMark x1="47934" y1="73077" x2="47934" y2="73077"/>
                        <a14:foregroundMark x1="45868" y1="79808" x2="45868" y2="79808"/>
                        <a14:foregroundMark x1="45041" y1="83654" x2="45041" y2="83654"/>
                        <a14:foregroundMark x1="58678" y1="60577" x2="58678" y2="60577"/>
                        <a14:foregroundMark x1="62397" y1="58654" x2="62397" y2="58654"/>
                        <a14:foregroundMark x1="71901" y1="50000" x2="71901" y2="50000"/>
                        <a14:foregroundMark x1="74793" y1="37500" x2="74793" y2="37500"/>
                        <a14:foregroundMark x1="87190" y1="45192" x2="87190" y2="45192"/>
                        <a14:foregroundMark x1="91322" y1="60096" x2="85124" y2="37981"/>
                        <a14:foregroundMark x1="94215" y1="57212" x2="96694" y2="94712"/>
                        <a14:foregroundMark x1="96694" y1="94712" x2="95868" y2="96635"/>
                        <a14:foregroundMark x1="70661" y1="9615" x2="70661" y2="10577"/>
                        <a14:foregroundMark x1="33471" y1="41827" x2="33471" y2="41827"/>
                        <a14:foregroundMark x1="22727" y1="27404" x2="22727" y2="27404"/>
                        <a14:foregroundMark x1="46694" y1="98558" x2="46694" y2="98077"/>
                        <a14:foregroundMark x1="30992" y1="41827" x2="30992" y2="41827"/>
                        <a14:foregroundMark x1="9917" y1="14904" x2="9917" y2="14904"/>
                        <a14:backgroundMark x1="13223" y1="67788" x2="13223" y2="67788"/>
                        <a14:backgroundMark x1="21074" y1="81250" x2="21074" y2="81250"/>
                        <a14:backgroundMark x1="17769" y1="81250" x2="17769" y2="81250"/>
                        <a14:backgroundMark x1="29752" y1="82212" x2="29752" y2="82212"/>
                        <a14:backgroundMark x1="37190" y1="80769" x2="37190" y2="80769"/>
                        <a14:backgroundMark x1="43802" y1="80288" x2="43802" y2="80288"/>
                        <a14:backgroundMark x1="46694" y1="67788" x2="46694" y2="67788"/>
                      </a14:backgroundRemoval>
                    </a14:imgEffect>
                  </a14:imgLayer>
                </a14:imgProps>
              </a:ext>
              <a:ext uri="{28A0092B-C50C-407E-A947-70E740481C1C}">
                <a14:useLocalDpi xmlns:a14="http://schemas.microsoft.com/office/drawing/2010/main" val="0"/>
              </a:ext>
            </a:extLst>
          </a:blip>
          <a:stretch>
            <a:fillRect/>
          </a:stretch>
        </p:blipFill>
        <p:spPr>
          <a:xfrm>
            <a:off x="6530525" y="2006789"/>
            <a:ext cx="5041103" cy="4332849"/>
          </a:xfrm>
          <a:prstGeom prst="rect">
            <a:avLst/>
          </a:prstGeom>
          <a:ln>
            <a:noFill/>
          </a:ln>
          <a:effectLst>
            <a:outerShdw blurRad="76200" dir="18900000" sy="23000" kx="-1200000" algn="bl" rotWithShape="0">
              <a:prstClr val="black">
                <a:alpha val="20000"/>
              </a:prstClr>
            </a:outerShdw>
            <a:reflection blurRad="6350" stA="50000" endA="300" endPos="55500" dist="50800" dir="5400000" sy="-100000" algn="bl" rotWithShape="0"/>
          </a:effectLst>
        </p:spPr>
      </p:pic>
      <p:sp>
        <p:nvSpPr>
          <p:cNvPr id="5" name="TextBox 4">
            <a:extLst>
              <a:ext uri="{FF2B5EF4-FFF2-40B4-BE49-F238E27FC236}">
                <a16:creationId xmlns:a16="http://schemas.microsoft.com/office/drawing/2014/main" id="{D3941063-6E95-E01B-25AC-6B8A1902D739}"/>
              </a:ext>
            </a:extLst>
          </p:cNvPr>
          <p:cNvSpPr txBox="1"/>
          <p:nvPr/>
        </p:nvSpPr>
        <p:spPr>
          <a:xfrm>
            <a:off x="3743737" y="2539932"/>
            <a:ext cx="8249480" cy="1077218"/>
          </a:xfrm>
          <a:prstGeom prst="rect">
            <a:avLst/>
          </a:prstGeom>
          <a:noFill/>
        </p:spPr>
        <p:txBody>
          <a:bodyPr wrap="square" rtlCol="0" anchor="ctr">
            <a:spAutoFit/>
          </a:bodyPr>
          <a:lstStyle/>
          <a:p>
            <a:r>
              <a:rPr lang="en-US" sz="3200" dirty="0">
                <a:latin typeface="Times New Roman" panose="02020603050405020304" pitchFamily="18" charset="0"/>
                <a:cs typeface="Times New Roman" panose="02020603050405020304" pitchFamily="18" charset="0"/>
              </a:rPr>
              <a:t>Products that have the highest and lowest manufacturing costs</a:t>
            </a:r>
          </a:p>
        </p:txBody>
      </p:sp>
      <p:pic>
        <p:nvPicPr>
          <p:cNvPr id="3" name="Picture 2">
            <a:extLst>
              <a:ext uri="{FF2B5EF4-FFF2-40B4-BE49-F238E27FC236}">
                <a16:creationId xmlns:a16="http://schemas.microsoft.com/office/drawing/2014/main" id="{CF8C3794-31F4-D332-C1A4-234BA50C068C}"/>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10000" b="90000" l="10000" r="90000">
                        <a14:foregroundMark x1="44737" y1="45395" x2="26316" y2="80263"/>
                        <a14:foregroundMark x1="26316" y1="80263" x2="25658" y2="80263"/>
                        <a14:foregroundMark x1="56579" y1="30921" x2="72961" y2="57044"/>
                        <a14:foregroundMark x1="80921" y1="71273" x2="80921" y2="78947"/>
                        <a14:foregroundMark x1="79774" y1="35102" x2="79605" y2="34211"/>
                        <a14:foregroundMark x1="81979" y1="46755" x2="81950" y2="46604"/>
                        <a14:foregroundMark x1="83272" y1="53592" x2="83137" y2="52877"/>
                        <a14:foregroundMark x1="56579" y1="68421" x2="51974" y2="71711"/>
                        <a14:foregroundMark x1="23684" y1="48684" x2="23684" y2="44079"/>
                        <a14:foregroundMark x1="28947" y1="31579" x2="28947" y2="31579"/>
                        <a14:foregroundMark x1="38158" y1="23026" x2="38158" y2="23026"/>
                        <a14:foregroundMark x1="48026" y1="18421" x2="48026" y2="18421"/>
                        <a14:foregroundMark x1="57895" y1="19737" x2="57895" y2="19737"/>
                        <a14:backgroundMark x1="80921" y1="42763" x2="80921" y2="42763"/>
                        <a14:backgroundMark x1="80921" y1="45395" x2="80921" y2="45395"/>
                        <a14:backgroundMark x1="78289" y1="39474" x2="78289" y2="39474"/>
                        <a14:backgroundMark x1="81579" y1="68421" x2="81579" y2="68421"/>
                        <a14:backgroundMark x1="81579" y1="68421" x2="81579" y2="68421"/>
                        <a14:backgroundMark x1="80921" y1="67105" x2="80921" y2="67105"/>
                        <a14:backgroundMark x1="76316" y1="55921" x2="81579" y2="71053"/>
                        <a14:backgroundMark x1="78289" y1="35526" x2="81579" y2="46711"/>
                        <a14:backgroundMark x1="81579" y1="46711" x2="80921" y2="52632"/>
                      </a14:backgroundRemoval>
                    </a14:imgEffect>
                  </a14:imgLayer>
                </a14:imgProps>
              </a:ext>
              <a:ext uri="{28A0092B-C50C-407E-A947-70E740481C1C}">
                <a14:useLocalDpi xmlns:a14="http://schemas.microsoft.com/office/drawing/2010/main" val="0"/>
              </a:ext>
            </a:extLst>
          </a:blip>
          <a:stretch>
            <a:fillRect/>
          </a:stretch>
        </p:blipFill>
        <p:spPr>
          <a:xfrm>
            <a:off x="0" y="0"/>
            <a:ext cx="846701" cy="846701"/>
          </a:xfrm>
          <a:prstGeom prst="rect">
            <a:avLst/>
          </a:prstGeom>
        </p:spPr>
      </p:pic>
      <p:pic>
        <p:nvPicPr>
          <p:cNvPr id="6" name="Picture 5">
            <a:extLst>
              <a:ext uri="{FF2B5EF4-FFF2-40B4-BE49-F238E27FC236}">
                <a16:creationId xmlns:a16="http://schemas.microsoft.com/office/drawing/2014/main" id="{B4F62F39-DC7B-0B9C-4427-E9F33ECAEB0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268266" y="0"/>
            <a:ext cx="846701" cy="846701"/>
          </a:xfrm>
          <a:prstGeom prst="rect">
            <a:avLst/>
          </a:prstGeom>
        </p:spPr>
      </p:pic>
    </p:spTree>
    <p:extLst>
      <p:ext uri="{BB962C8B-B14F-4D97-AF65-F5344CB8AC3E}">
        <p14:creationId xmlns:p14="http://schemas.microsoft.com/office/powerpoint/2010/main" val="11926801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val 7">
            <a:extLst>
              <a:ext uri="{FF2B5EF4-FFF2-40B4-BE49-F238E27FC236}">
                <a16:creationId xmlns:a16="http://schemas.microsoft.com/office/drawing/2014/main" id="{8ABCC89C-E589-F50C-0718-3A9A3FA84738}"/>
              </a:ext>
            </a:extLst>
          </p:cNvPr>
          <p:cNvSpPr/>
          <p:nvPr/>
        </p:nvSpPr>
        <p:spPr>
          <a:xfrm>
            <a:off x="500268" y="1422954"/>
            <a:ext cx="2398643" cy="1219202"/>
          </a:xfrm>
          <a:prstGeom prst="ellipse">
            <a:avLst/>
          </a:prstGeom>
          <a:solidFill>
            <a:srgbClr val="114259"/>
          </a:solidFill>
          <a:ln>
            <a:solidFill>
              <a:schemeClr val="tx2">
                <a:lumMod val="75000"/>
              </a:schemeClr>
            </a:solidFill>
          </a:ln>
          <a:effectLst>
            <a:glow rad="101600">
              <a:schemeClr val="accent1">
                <a:satMod val="175000"/>
                <a:alpha val="40000"/>
              </a:schemeClr>
            </a:glow>
            <a:outerShdw blurRad="152400" dist="3175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effectLst>
                  <a:glow rad="101600">
                    <a:schemeClr val="accent1">
                      <a:satMod val="175000"/>
                      <a:alpha val="40000"/>
                    </a:schemeClr>
                  </a:glow>
                </a:effectLst>
                <a:latin typeface="Times New Roman" panose="02020603050405020304" pitchFamily="18" charset="0"/>
                <a:cs typeface="Times New Roman" panose="02020603050405020304" pitchFamily="18" charset="0"/>
              </a:rPr>
              <a:t>Output</a:t>
            </a:r>
          </a:p>
        </p:txBody>
      </p:sp>
      <p:sp>
        <p:nvSpPr>
          <p:cNvPr id="9" name="Oval 8">
            <a:extLst>
              <a:ext uri="{FF2B5EF4-FFF2-40B4-BE49-F238E27FC236}">
                <a16:creationId xmlns:a16="http://schemas.microsoft.com/office/drawing/2014/main" id="{C82CB5D7-143C-160C-91D7-05B60A37B6CB}"/>
              </a:ext>
            </a:extLst>
          </p:cNvPr>
          <p:cNvSpPr/>
          <p:nvPr/>
        </p:nvSpPr>
        <p:spPr>
          <a:xfrm>
            <a:off x="500268" y="4568686"/>
            <a:ext cx="2398643" cy="1219202"/>
          </a:xfrm>
          <a:prstGeom prst="ellipse">
            <a:avLst/>
          </a:prstGeom>
          <a:solidFill>
            <a:srgbClr val="114259"/>
          </a:solidFill>
          <a:ln>
            <a:solidFill>
              <a:schemeClr val="tx2">
                <a:lumMod val="75000"/>
              </a:schemeClr>
            </a:solidFill>
          </a:ln>
          <a:effectLst>
            <a:glow rad="101600">
              <a:schemeClr val="accent1">
                <a:satMod val="175000"/>
                <a:alpha val="40000"/>
              </a:schemeClr>
            </a:glow>
            <a:outerShdw blurRad="152400" dist="3175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effectLst>
                  <a:glow rad="101600">
                    <a:schemeClr val="accent1">
                      <a:satMod val="175000"/>
                      <a:alpha val="40000"/>
                    </a:schemeClr>
                  </a:glow>
                </a:effectLst>
                <a:latin typeface="Times New Roman" panose="02020603050405020304" pitchFamily="18" charset="0"/>
                <a:cs typeface="Times New Roman" panose="02020603050405020304" pitchFamily="18" charset="0"/>
              </a:rPr>
              <a:t>Insights</a:t>
            </a:r>
          </a:p>
        </p:txBody>
      </p:sp>
      <p:sp>
        <p:nvSpPr>
          <p:cNvPr id="10" name="TextBox 9">
            <a:extLst>
              <a:ext uri="{FF2B5EF4-FFF2-40B4-BE49-F238E27FC236}">
                <a16:creationId xmlns:a16="http://schemas.microsoft.com/office/drawing/2014/main" id="{D482560C-114F-CF77-73F8-6797D52830E6}"/>
              </a:ext>
            </a:extLst>
          </p:cNvPr>
          <p:cNvSpPr txBox="1"/>
          <p:nvPr/>
        </p:nvSpPr>
        <p:spPr>
          <a:xfrm>
            <a:off x="3250099" y="4369905"/>
            <a:ext cx="8812696" cy="1815882"/>
          </a:xfrm>
          <a:prstGeom prst="rect">
            <a:avLst/>
          </a:prstGeom>
          <a:noFill/>
        </p:spPr>
        <p:txBody>
          <a:bodyPr wrap="square" rtlCol="0" anchor="ctr">
            <a:spAutoFit/>
          </a:bodyPr>
          <a:lstStyle/>
          <a:p>
            <a:r>
              <a:rPr lang="en-US" sz="2800" dirty="0">
                <a:latin typeface="Times New Roman" panose="02020603050405020304" pitchFamily="18" charset="0"/>
                <a:cs typeface="Times New Roman" panose="02020603050405020304" pitchFamily="18" charset="0"/>
              </a:rPr>
              <a:t>The highest manufacturing cost out of all the products is for “AQ HOME All in 1 Gen 2” with an amount of 240.53 and the lowest manufacturing cost is for “AQ Master wired X1 Ms” with an amount of 0.892</a:t>
            </a:r>
          </a:p>
        </p:txBody>
      </p:sp>
      <p:graphicFrame>
        <p:nvGraphicFramePr>
          <p:cNvPr id="11" name="Chart 10">
            <a:extLst>
              <a:ext uri="{FF2B5EF4-FFF2-40B4-BE49-F238E27FC236}">
                <a16:creationId xmlns:a16="http://schemas.microsoft.com/office/drawing/2014/main" id="{16227171-7904-5679-8635-7E1F9A091FF5}"/>
              </a:ext>
            </a:extLst>
          </p:cNvPr>
          <p:cNvGraphicFramePr/>
          <p:nvPr>
            <p:extLst>
              <p:ext uri="{D42A27DB-BD31-4B8C-83A1-F6EECF244321}">
                <p14:modId xmlns:p14="http://schemas.microsoft.com/office/powerpoint/2010/main" val="1148554660"/>
              </p:ext>
            </p:extLst>
          </p:nvPr>
        </p:nvGraphicFramePr>
        <p:xfrm>
          <a:off x="7656447" y="356225"/>
          <a:ext cx="4093939" cy="2903962"/>
        </p:xfrm>
        <a:graphic>
          <a:graphicData uri="http://schemas.openxmlformats.org/drawingml/2006/chart">
            <c:chart xmlns:c="http://schemas.openxmlformats.org/drawingml/2006/chart" xmlns:r="http://schemas.openxmlformats.org/officeDocument/2006/relationships" r:id="rId2"/>
          </a:graphicData>
        </a:graphic>
      </p:graphicFrame>
      <p:pic>
        <p:nvPicPr>
          <p:cNvPr id="4" name="Picture 3">
            <a:extLst>
              <a:ext uri="{FF2B5EF4-FFF2-40B4-BE49-F238E27FC236}">
                <a16:creationId xmlns:a16="http://schemas.microsoft.com/office/drawing/2014/main" id="{E44F9EEA-82CF-6A62-1B92-32CB71FE5F2F}"/>
              </a:ext>
            </a:extLst>
          </p:cNvPr>
          <p:cNvPicPr>
            <a:picLocks noChangeAspect="1"/>
          </p:cNvPicPr>
          <p:nvPr/>
        </p:nvPicPr>
        <p:blipFill rotWithShape="1">
          <a:blip r:embed="rId3">
            <a:extLst>
              <a:ext uri="{28A0092B-C50C-407E-A947-70E740481C1C}">
                <a14:useLocalDpi xmlns:a14="http://schemas.microsoft.com/office/drawing/2010/main" val="0"/>
              </a:ext>
            </a:extLst>
          </a:blip>
          <a:srcRect t="16065" b="20648"/>
          <a:stretch/>
        </p:blipFill>
        <p:spPr>
          <a:xfrm>
            <a:off x="3250099" y="1542552"/>
            <a:ext cx="4093939" cy="945544"/>
          </a:xfrm>
          <a:prstGeom prst="rect">
            <a:avLst/>
          </a:prstGeom>
          <a:effectLst>
            <a:outerShdw blurRad="76200" dir="18900000" sy="23000" kx="-1200000" algn="bl" rotWithShape="0">
              <a:prstClr val="black">
                <a:alpha val="20000"/>
              </a:prstClr>
            </a:outerShdw>
          </a:effectLst>
        </p:spPr>
      </p:pic>
      <p:pic>
        <p:nvPicPr>
          <p:cNvPr id="2" name="Picture 1">
            <a:extLst>
              <a:ext uri="{FF2B5EF4-FFF2-40B4-BE49-F238E27FC236}">
                <a16:creationId xmlns:a16="http://schemas.microsoft.com/office/drawing/2014/main" id="{C3CF8523-02E7-709C-CEAB-DDE94FF6B557}"/>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10000" b="90000" l="10000" r="90000">
                        <a14:foregroundMark x1="44737" y1="45395" x2="26316" y2="80263"/>
                        <a14:foregroundMark x1="26316" y1="80263" x2="25658" y2="80263"/>
                        <a14:foregroundMark x1="56579" y1="30921" x2="72961" y2="57044"/>
                        <a14:foregroundMark x1="80921" y1="71273" x2="80921" y2="78947"/>
                        <a14:foregroundMark x1="79774" y1="35102" x2="79605" y2="34211"/>
                        <a14:foregroundMark x1="81979" y1="46755" x2="81950" y2="46604"/>
                        <a14:foregroundMark x1="83272" y1="53592" x2="83137" y2="52877"/>
                        <a14:foregroundMark x1="56579" y1="68421" x2="51974" y2="71711"/>
                        <a14:foregroundMark x1="23684" y1="48684" x2="23684" y2="44079"/>
                        <a14:foregroundMark x1="28947" y1="31579" x2="28947" y2="31579"/>
                        <a14:foregroundMark x1="38158" y1="23026" x2="38158" y2="23026"/>
                        <a14:foregroundMark x1="48026" y1="18421" x2="48026" y2="18421"/>
                        <a14:foregroundMark x1="57895" y1="19737" x2="57895" y2="19737"/>
                        <a14:backgroundMark x1="80921" y1="42763" x2="80921" y2="42763"/>
                        <a14:backgroundMark x1="80921" y1="45395" x2="80921" y2="45395"/>
                        <a14:backgroundMark x1="78289" y1="39474" x2="78289" y2="39474"/>
                        <a14:backgroundMark x1="81579" y1="68421" x2="81579" y2="68421"/>
                        <a14:backgroundMark x1="81579" y1="68421" x2="81579" y2="68421"/>
                        <a14:backgroundMark x1="80921" y1="67105" x2="80921" y2="67105"/>
                        <a14:backgroundMark x1="76316" y1="55921" x2="81579" y2="71053"/>
                        <a14:backgroundMark x1="78289" y1="35526" x2="81579" y2="46711"/>
                        <a14:backgroundMark x1="81579" y1="46711" x2="80921" y2="52632"/>
                      </a14:backgroundRemoval>
                    </a14:imgEffect>
                  </a14:imgLayer>
                </a14:imgProps>
              </a:ext>
              <a:ext uri="{28A0092B-C50C-407E-A947-70E740481C1C}">
                <a14:useLocalDpi xmlns:a14="http://schemas.microsoft.com/office/drawing/2010/main" val="0"/>
              </a:ext>
            </a:extLst>
          </a:blip>
          <a:stretch>
            <a:fillRect/>
          </a:stretch>
        </p:blipFill>
        <p:spPr>
          <a:xfrm>
            <a:off x="0" y="0"/>
            <a:ext cx="846701" cy="846701"/>
          </a:xfrm>
          <a:prstGeom prst="rect">
            <a:avLst/>
          </a:prstGeom>
        </p:spPr>
      </p:pic>
      <p:pic>
        <p:nvPicPr>
          <p:cNvPr id="3" name="Picture 2">
            <a:extLst>
              <a:ext uri="{FF2B5EF4-FFF2-40B4-BE49-F238E27FC236}">
                <a16:creationId xmlns:a16="http://schemas.microsoft.com/office/drawing/2014/main" id="{E9BFDD4D-6558-EC75-5655-C350FDE808B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268266" y="0"/>
            <a:ext cx="846701" cy="846701"/>
          </a:xfrm>
          <a:prstGeom prst="rect">
            <a:avLst/>
          </a:prstGeom>
        </p:spPr>
      </p:pic>
    </p:spTree>
    <p:extLst>
      <p:ext uri="{BB962C8B-B14F-4D97-AF65-F5344CB8AC3E}">
        <p14:creationId xmlns:p14="http://schemas.microsoft.com/office/powerpoint/2010/main" val="17506215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642E3A57-08E2-6368-B204-020A5038A79A}"/>
              </a:ext>
            </a:extLst>
          </p:cNvPr>
          <p:cNvSpPr/>
          <p:nvPr/>
        </p:nvSpPr>
        <p:spPr>
          <a:xfrm>
            <a:off x="437323" y="2021499"/>
            <a:ext cx="2729946" cy="2114085"/>
          </a:xfrm>
          <a:prstGeom prst="ellipse">
            <a:avLst/>
          </a:prstGeom>
          <a:solidFill>
            <a:srgbClr val="114259"/>
          </a:solidFill>
          <a:ln>
            <a:solidFill>
              <a:schemeClr val="tx2">
                <a:lumMod val="75000"/>
              </a:schemeClr>
            </a:solidFill>
          </a:ln>
          <a:effectLst>
            <a:glow rad="101600">
              <a:schemeClr val="accent1">
                <a:satMod val="175000"/>
                <a:alpha val="40000"/>
              </a:schemeClr>
            </a:glow>
            <a:outerShdw blurRad="152400" dist="3175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effectLst>
                  <a:glow rad="101600">
                    <a:schemeClr val="accent1">
                      <a:satMod val="175000"/>
                      <a:alpha val="40000"/>
                    </a:schemeClr>
                  </a:glow>
                </a:effectLst>
                <a:latin typeface="Times New Roman" panose="02020603050405020304" pitchFamily="18" charset="0"/>
                <a:cs typeface="Times New Roman" panose="02020603050405020304" pitchFamily="18" charset="0"/>
              </a:rPr>
              <a:t>Request</a:t>
            </a:r>
          </a:p>
          <a:p>
            <a:pPr algn="ctr"/>
            <a:r>
              <a:rPr lang="en-US" sz="3600" dirty="0">
                <a:solidFill>
                  <a:schemeClr val="tx1"/>
                </a:solidFill>
                <a:effectLst>
                  <a:glow rad="101600">
                    <a:schemeClr val="accent1">
                      <a:satMod val="175000"/>
                      <a:alpha val="40000"/>
                    </a:schemeClr>
                  </a:glow>
                </a:effectLst>
                <a:latin typeface="Times New Roman" panose="02020603050405020304" pitchFamily="18" charset="0"/>
                <a:cs typeface="Times New Roman" panose="02020603050405020304" pitchFamily="18" charset="0"/>
              </a:rPr>
              <a:t>6</a:t>
            </a:r>
          </a:p>
        </p:txBody>
      </p:sp>
      <p:pic>
        <p:nvPicPr>
          <p:cNvPr id="2" name="Picture 1">
            <a:extLst>
              <a:ext uri="{FF2B5EF4-FFF2-40B4-BE49-F238E27FC236}">
                <a16:creationId xmlns:a16="http://schemas.microsoft.com/office/drawing/2014/main" id="{CAF2F4CF-3858-FF6F-0C54-EAE3DBBCDF07}"/>
              </a:ext>
            </a:extLst>
          </p:cNvPr>
          <p:cNvPicPr>
            <a:picLocks noChangeAspect="1"/>
          </p:cNvPicPr>
          <p:nvPr/>
        </p:nvPicPr>
        <p:blipFill>
          <a:blip r:embed="rId2">
            <a:alphaModFix amt="35000"/>
            <a:extLst>
              <a:ext uri="{BEBA8EAE-BF5A-486C-A8C5-ECC9F3942E4B}">
                <a14:imgProps xmlns:a14="http://schemas.microsoft.com/office/drawing/2010/main">
                  <a14:imgLayer r:embed="rId3">
                    <a14:imgEffect>
                      <a14:backgroundRemoval t="962" b="98558" l="1240" r="96281">
                        <a14:foregroundMark x1="34711" y1="12019" x2="34711" y2="12019"/>
                        <a14:foregroundMark x1="33471" y1="5769" x2="33471" y2="5769"/>
                        <a14:foregroundMark x1="33471" y1="1442" x2="33471" y2="1442"/>
                        <a14:foregroundMark x1="51653" y1="15865" x2="51653" y2="15865"/>
                        <a14:foregroundMark x1="35537" y1="17788" x2="35537" y2="17788"/>
                        <a14:foregroundMark x1="47107" y1="29327" x2="47107" y2="29327"/>
                        <a14:foregroundMark x1="41322" y1="45673" x2="41322" y2="45673"/>
                        <a14:foregroundMark x1="32645" y1="39423" x2="32645" y2="39423"/>
                        <a14:foregroundMark x1="7851" y1="22115" x2="7851" y2="22115"/>
                        <a14:foregroundMark x1="2893" y1="20192" x2="2893" y2="20192"/>
                        <a14:foregroundMark x1="2066" y1="32212" x2="2066" y2="32212"/>
                        <a14:foregroundMark x1="1240" y1="41827" x2="1240" y2="41827"/>
                        <a14:foregroundMark x1="10744" y1="18750" x2="10744" y2="18750"/>
                        <a14:foregroundMark x1="25207" y1="61058" x2="25207" y2="61058"/>
                        <a14:foregroundMark x1="23554" y1="63942" x2="23554" y2="63942"/>
                        <a14:foregroundMark x1="43802" y1="57692" x2="43802" y2="57692"/>
                        <a14:foregroundMark x1="45041" y1="65865" x2="45041" y2="65865"/>
                        <a14:foregroundMark x1="50000" y1="68269" x2="50000" y2="68269"/>
                        <a14:foregroundMark x1="47934" y1="73077" x2="47934" y2="73077"/>
                        <a14:foregroundMark x1="45868" y1="79808" x2="45868" y2="79808"/>
                        <a14:foregroundMark x1="45041" y1="83654" x2="45041" y2="83654"/>
                        <a14:foregroundMark x1="58678" y1="60577" x2="58678" y2="60577"/>
                        <a14:foregroundMark x1="62397" y1="58654" x2="62397" y2="58654"/>
                        <a14:foregroundMark x1="71901" y1="50000" x2="71901" y2="50000"/>
                        <a14:foregroundMark x1="74793" y1="37500" x2="74793" y2="37500"/>
                        <a14:foregroundMark x1="87190" y1="45192" x2="87190" y2="45192"/>
                        <a14:foregroundMark x1="91322" y1="60096" x2="85124" y2="37981"/>
                        <a14:foregroundMark x1="94215" y1="57212" x2="96694" y2="94712"/>
                        <a14:foregroundMark x1="96694" y1="94712" x2="95868" y2="96635"/>
                        <a14:foregroundMark x1="70661" y1="9615" x2="70661" y2="10577"/>
                        <a14:foregroundMark x1="33471" y1="41827" x2="33471" y2="41827"/>
                        <a14:foregroundMark x1="22727" y1="27404" x2="22727" y2="27404"/>
                        <a14:foregroundMark x1="46694" y1="98558" x2="46694" y2="98077"/>
                        <a14:foregroundMark x1="30992" y1="41827" x2="30992" y2="41827"/>
                        <a14:foregroundMark x1="9917" y1="14904" x2="9917" y2="14904"/>
                        <a14:backgroundMark x1="13223" y1="67788" x2="13223" y2="67788"/>
                        <a14:backgroundMark x1="21074" y1="81250" x2="21074" y2="81250"/>
                        <a14:backgroundMark x1="17769" y1="81250" x2="17769" y2="81250"/>
                        <a14:backgroundMark x1="29752" y1="82212" x2="29752" y2="82212"/>
                        <a14:backgroundMark x1="37190" y1="80769" x2="37190" y2="80769"/>
                        <a14:backgroundMark x1="43802" y1="80288" x2="43802" y2="80288"/>
                        <a14:backgroundMark x1="46694" y1="67788" x2="46694" y2="67788"/>
                      </a14:backgroundRemoval>
                    </a14:imgEffect>
                  </a14:imgLayer>
                </a14:imgProps>
              </a:ext>
              <a:ext uri="{28A0092B-C50C-407E-A947-70E740481C1C}">
                <a14:useLocalDpi xmlns:a14="http://schemas.microsoft.com/office/drawing/2010/main" val="0"/>
              </a:ext>
            </a:extLst>
          </a:blip>
          <a:stretch>
            <a:fillRect/>
          </a:stretch>
        </p:blipFill>
        <p:spPr>
          <a:xfrm>
            <a:off x="6530525" y="2006789"/>
            <a:ext cx="5041103" cy="4332849"/>
          </a:xfrm>
          <a:prstGeom prst="rect">
            <a:avLst/>
          </a:prstGeom>
          <a:ln>
            <a:noFill/>
          </a:ln>
          <a:effectLst>
            <a:outerShdw blurRad="76200" dir="18900000" sy="23000" kx="-1200000" algn="bl" rotWithShape="0">
              <a:prstClr val="black">
                <a:alpha val="20000"/>
              </a:prstClr>
            </a:outerShdw>
            <a:reflection blurRad="6350" stA="50000" endA="300" endPos="55500" dist="50800" dir="5400000" sy="-100000" algn="bl" rotWithShape="0"/>
          </a:effectLst>
        </p:spPr>
      </p:pic>
      <p:sp>
        <p:nvSpPr>
          <p:cNvPr id="5" name="TextBox 4">
            <a:extLst>
              <a:ext uri="{FF2B5EF4-FFF2-40B4-BE49-F238E27FC236}">
                <a16:creationId xmlns:a16="http://schemas.microsoft.com/office/drawing/2014/main" id="{D3941063-6E95-E01B-25AC-6B8A1902D739}"/>
              </a:ext>
            </a:extLst>
          </p:cNvPr>
          <p:cNvSpPr txBox="1"/>
          <p:nvPr/>
        </p:nvSpPr>
        <p:spPr>
          <a:xfrm>
            <a:off x="3743737" y="2293711"/>
            <a:ext cx="8249480" cy="1569660"/>
          </a:xfrm>
          <a:prstGeom prst="rect">
            <a:avLst/>
          </a:prstGeom>
          <a:noFill/>
        </p:spPr>
        <p:txBody>
          <a:bodyPr wrap="square" rtlCol="0" anchor="ctr">
            <a:spAutoFit/>
          </a:bodyPr>
          <a:lstStyle/>
          <a:p>
            <a:r>
              <a:rPr lang="en-US" sz="3200" dirty="0">
                <a:latin typeface="Times New Roman" panose="02020603050405020304" pitchFamily="18" charset="0"/>
                <a:cs typeface="Times New Roman" panose="02020603050405020304" pitchFamily="18" charset="0"/>
              </a:rPr>
              <a:t>Top 5 customers who received an average high pre_invoice_discount_pct for the fiscal year 2021 and in the Indian market</a:t>
            </a:r>
          </a:p>
        </p:txBody>
      </p:sp>
      <p:pic>
        <p:nvPicPr>
          <p:cNvPr id="3" name="Picture 2">
            <a:extLst>
              <a:ext uri="{FF2B5EF4-FFF2-40B4-BE49-F238E27FC236}">
                <a16:creationId xmlns:a16="http://schemas.microsoft.com/office/drawing/2014/main" id="{8AA94D16-DB57-6561-057C-B434FD9F3C5A}"/>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10000" b="90000" l="10000" r="90000">
                        <a14:foregroundMark x1="44737" y1="45395" x2="26316" y2="80263"/>
                        <a14:foregroundMark x1="26316" y1="80263" x2="25658" y2="80263"/>
                        <a14:foregroundMark x1="56579" y1="30921" x2="72961" y2="57044"/>
                        <a14:foregroundMark x1="80921" y1="71273" x2="80921" y2="78947"/>
                        <a14:foregroundMark x1="79774" y1="35102" x2="79605" y2="34211"/>
                        <a14:foregroundMark x1="81979" y1="46755" x2="81950" y2="46604"/>
                        <a14:foregroundMark x1="83272" y1="53592" x2="83137" y2="52877"/>
                        <a14:foregroundMark x1="56579" y1="68421" x2="51974" y2="71711"/>
                        <a14:foregroundMark x1="23684" y1="48684" x2="23684" y2="44079"/>
                        <a14:foregroundMark x1="28947" y1="31579" x2="28947" y2="31579"/>
                        <a14:foregroundMark x1="38158" y1="23026" x2="38158" y2="23026"/>
                        <a14:foregroundMark x1="48026" y1="18421" x2="48026" y2="18421"/>
                        <a14:foregroundMark x1="57895" y1="19737" x2="57895" y2="19737"/>
                        <a14:backgroundMark x1="80921" y1="42763" x2="80921" y2="42763"/>
                        <a14:backgroundMark x1="80921" y1="45395" x2="80921" y2="45395"/>
                        <a14:backgroundMark x1="78289" y1="39474" x2="78289" y2="39474"/>
                        <a14:backgroundMark x1="81579" y1="68421" x2="81579" y2="68421"/>
                        <a14:backgroundMark x1="81579" y1="68421" x2="81579" y2="68421"/>
                        <a14:backgroundMark x1="80921" y1="67105" x2="80921" y2="67105"/>
                        <a14:backgroundMark x1="76316" y1="55921" x2="81579" y2="71053"/>
                        <a14:backgroundMark x1="78289" y1="35526" x2="81579" y2="46711"/>
                        <a14:backgroundMark x1="81579" y1="46711" x2="80921" y2="52632"/>
                      </a14:backgroundRemoval>
                    </a14:imgEffect>
                  </a14:imgLayer>
                </a14:imgProps>
              </a:ext>
              <a:ext uri="{28A0092B-C50C-407E-A947-70E740481C1C}">
                <a14:useLocalDpi xmlns:a14="http://schemas.microsoft.com/office/drawing/2010/main" val="0"/>
              </a:ext>
            </a:extLst>
          </a:blip>
          <a:stretch>
            <a:fillRect/>
          </a:stretch>
        </p:blipFill>
        <p:spPr>
          <a:xfrm>
            <a:off x="0" y="0"/>
            <a:ext cx="846701" cy="846701"/>
          </a:xfrm>
          <a:prstGeom prst="rect">
            <a:avLst/>
          </a:prstGeom>
        </p:spPr>
      </p:pic>
      <p:pic>
        <p:nvPicPr>
          <p:cNvPr id="6" name="Picture 5">
            <a:extLst>
              <a:ext uri="{FF2B5EF4-FFF2-40B4-BE49-F238E27FC236}">
                <a16:creationId xmlns:a16="http://schemas.microsoft.com/office/drawing/2014/main" id="{53F812EC-6580-BB7B-81A4-C892A0A81BA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268266" y="0"/>
            <a:ext cx="846701" cy="846701"/>
          </a:xfrm>
          <a:prstGeom prst="rect">
            <a:avLst/>
          </a:prstGeom>
        </p:spPr>
      </p:pic>
    </p:spTree>
    <p:extLst>
      <p:ext uri="{BB962C8B-B14F-4D97-AF65-F5344CB8AC3E}">
        <p14:creationId xmlns:p14="http://schemas.microsoft.com/office/powerpoint/2010/main" val="23030707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val 7">
            <a:extLst>
              <a:ext uri="{FF2B5EF4-FFF2-40B4-BE49-F238E27FC236}">
                <a16:creationId xmlns:a16="http://schemas.microsoft.com/office/drawing/2014/main" id="{8ABCC89C-E589-F50C-0718-3A9A3FA84738}"/>
              </a:ext>
            </a:extLst>
          </p:cNvPr>
          <p:cNvSpPr/>
          <p:nvPr/>
        </p:nvSpPr>
        <p:spPr>
          <a:xfrm>
            <a:off x="500268" y="1422954"/>
            <a:ext cx="2398643" cy="1219202"/>
          </a:xfrm>
          <a:prstGeom prst="ellipse">
            <a:avLst/>
          </a:prstGeom>
          <a:solidFill>
            <a:srgbClr val="114259"/>
          </a:solidFill>
          <a:ln>
            <a:solidFill>
              <a:schemeClr val="tx2">
                <a:lumMod val="75000"/>
              </a:schemeClr>
            </a:solidFill>
          </a:ln>
          <a:effectLst>
            <a:glow rad="101600">
              <a:schemeClr val="accent1">
                <a:satMod val="175000"/>
                <a:alpha val="40000"/>
              </a:schemeClr>
            </a:glow>
            <a:outerShdw blurRad="152400" dist="3175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effectLst>
                  <a:glow rad="101600">
                    <a:schemeClr val="accent1">
                      <a:satMod val="175000"/>
                      <a:alpha val="40000"/>
                    </a:schemeClr>
                  </a:glow>
                </a:effectLst>
                <a:latin typeface="Times New Roman" panose="02020603050405020304" pitchFamily="18" charset="0"/>
                <a:cs typeface="Times New Roman" panose="02020603050405020304" pitchFamily="18" charset="0"/>
              </a:rPr>
              <a:t>Output</a:t>
            </a:r>
          </a:p>
        </p:txBody>
      </p:sp>
      <p:sp>
        <p:nvSpPr>
          <p:cNvPr id="9" name="Oval 8">
            <a:extLst>
              <a:ext uri="{FF2B5EF4-FFF2-40B4-BE49-F238E27FC236}">
                <a16:creationId xmlns:a16="http://schemas.microsoft.com/office/drawing/2014/main" id="{C82CB5D7-143C-160C-91D7-05B60A37B6CB}"/>
              </a:ext>
            </a:extLst>
          </p:cNvPr>
          <p:cNvSpPr/>
          <p:nvPr/>
        </p:nvSpPr>
        <p:spPr>
          <a:xfrm>
            <a:off x="500268" y="4568686"/>
            <a:ext cx="2398643" cy="1219202"/>
          </a:xfrm>
          <a:prstGeom prst="ellipse">
            <a:avLst/>
          </a:prstGeom>
          <a:solidFill>
            <a:srgbClr val="114259"/>
          </a:solidFill>
          <a:ln>
            <a:solidFill>
              <a:schemeClr val="tx2">
                <a:lumMod val="75000"/>
              </a:schemeClr>
            </a:solidFill>
          </a:ln>
          <a:effectLst>
            <a:glow rad="101600">
              <a:schemeClr val="accent1">
                <a:satMod val="175000"/>
                <a:alpha val="40000"/>
              </a:schemeClr>
            </a:glow>
            <a:outerShdw blurRad="152400" dist="3175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effectLst>
                  <a:glow rad="101600">
                    <a:schemeClr val="accent1">
                      <a:satMod val="175000"/>
                      <a:alpha val="40000"/>
                    </a:schemeClr>
                  </a:glow>
                </a:effectLst>
                <a:latin typeface="Times New Roman" panose="02020603050405020304" pitchFamily="18" charset="0"/>
                <a:cs typeface="Times New Roman" panose="02020603050405020304" pitchFamily="18" charset="0"/>
              </a:rPr>
              <a:t>Insights</a:t>
            </a:r>
          </a:p>
        </p:txBody>
      </p:sp>
      <p:sp>
        <p:nvSpPr>
          <p:cNvPr id="10" name="TextBox 9">
            <a:extLst>
              <a:ext uri="{FF2B5EF4-FFF2-40B4-BE49-F238E27FC236}">
                <a16:creationId xmlns:a16="http://schemas.microsoft.com/office/drawing/2014/main" id="{D482560C-114F-CF77-73F8-6797D52830E6}"/>
              </a:ext>
            </a:extLst>
          </p:cNvPr>
          <p:cNvSpPr txBox="1"/>
          <p:nvPr/>
        </p:nvSpPr>
        <p:spPr>
          <a:xfrm>
            <a:off x="3250099" y="4585349"/>
            <a:ext cx="8812696" cy="1384995"/>
          </a:xfrm>
          <a:prstGeom prst="rect">
            <a:avLst/>
          </a:prstGeom>
          <a:noFill/>
        </p:spPr>
        <p:txBody>
          <a:bodyPr wrap="square" rtlCol="0" anchor="ctr">
            <a:spAutoFit/>
          </a:bodyPr>
          <a:lstStyle/>
          <a:p>
            <a:r>
              <a:rPr lang="en-US" sz="2800" dirty="0">
                <a:latin typeface="Times New Roman" panose="02020603050405020304" pitchFamily="18" charset="0"/>
                <a:cs typeface="Times New Roman" panose="02020603050405020304" pitchFamily="18" charset="0"/>
              </a:rPr>
              <a:t>For the fiscal year 2021 Flipkart, Viveks, Ezone, Croma and Amazon are the top 5 customers for Atliq Hardwares who are receiving the maximum average discount.</a:t>
            </a:r>
          </a:p>
        </p:txBody>
      </p:sp>
      <p:graphicFrame>
        <p:nvGraphicFramePr>
          <p:cNvPr id="11" name="Chart 10">
            <a:extLst>
              <a:ext uri="{FF2B5EF4-FFF2-40B4-BE49-F238E27FC236}">
                <a16:creationId xmlns:a16="http://schemas.microsoft.com/office/drawing/2014/main" id="{16227171-7904-5679-8635-7E1F9A091FF5}"/>
              </a:ext>
            </a:extLst>
          </p:cNvPr>
          <p:cNvGraphicFramePr/>
          <p:nvPr>
            <p:extLst>
              <p:ext uri="{D42A27DB-BD31-4B8C-83A1-F6EECF244321}">
                <p14:modId xmlns:p14="http://schemas.microsoft.com/office/powerpoint/2010/main" val="1379351939"/>
              </p:ext>
            </p:extLst>
          </p:nvPr>
        </p:nvGraphicFramePr>
        <p:xfrm>
          <a:off x="7991735" y="365759"/>
          <a:ext cx="3923600" cy="3063241"/>
        </p:xfrm>
        <a:graphic>
          <a:graphicData uri="http://schemas.openxmlformats.org/drawingml/2006/chart">
            <c:chart xmlns:c="http://schemas.openxmlformats.org/drawingml/2006/chart" xmlns:r="http://schemas.openxmlformats.org/officeDocument/2006/relationships" r:id="rId2"/>
          </a:graphicData>
        </a:graphic>
      </p:graphicFrame>
      <p:pic>
        <p:nvPicPr>
          <p:cNvPr id="3" name="Picture 2">
            <a:extLst>
              <a:ext uri="{FF2B5EF4-FFF2-40B4-BE49-F238E27FC236}">
                <a16:creationId xmlns:a16="http://schemas.microsoft.com/office/drawing/2014/main" id="{4094C9C2-D5BF-47B9-B437-3DEE277EC34B}"/>
              </a:ext>
            </a:extLst>
          </p:cNvPr>
          <p:cNvPicPr>
            <a:picLocks noChangeAspect="1"/>
          </p:cNvPicPr>
          <p:nvPr/>
        </p:nvPicPr>
        <p:blipFill rotWithShape="1">
          <a:blip r:embed="rId3">
            <a:extLst>
              <a:ext uri="{28A0092B-C50C-407E-A947-70E740481C1C}">
                <a14:useLocalDpi xmlns:a14="http://schemas.microsoft.com/office/drawing/2010/main" val="0"/>
              </a:ext>
            </a:extLst>
          </a:blip>
          <a:srcRect t="8498" r="4372" b="15119"/>
          <a:stretch/>
        </p:blipFill>
        <p:spPr>
          <a:xfrm>
            <a:off x="3128439" y="1194241"/>
            <a:ext cx="4633768" cy="1676627"/>
          </a:xfrm>
          <a:prstGeom prst="rect">
            <a:avLst/>
          </a:prstGeom>
          <a:effectLst>
            <a:outerShdw blurRad="76200" dir="18900000" sy="23000" kx="-1200000" algn="bl" rotWithShape="0">
              <a:prstClr val="black">
                <a:alpha val="20000"/>
              </a:prstClr>
            </a:outerShdw>
          </a:effectLst>
        </p:spPr>
      </p:pic>
      <p:pic>
        <p:nvPicPr>
          <p:cNvPr id="2" name="Picture 1">
            <a:extLst>
              <a:ext uri="{FF2B5EF4-FFF2-40B4-BE49-F238E27FC236}">
                <a16:creationId xmlns:a16="http://schemas.microsoft.com/office/drawing/2014/main" id="{98394272-FD7A-9586-D0AE-8AC76098574F}"/>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10000" b="90000" l="10000" r="90000">
                        <a14:foregroundMark x1="44737" y1="45395" x2="26316" y2="80263"/>
                        <a14:foregroundMark x1="26316" y1="80263" x2="25658" y2="80263"/>
                        <a14:foregroundMark x1="56579" y1="30921" x2="72961" y2="57044"/>
                        <a14:foregroundMark x1="80921" y1="71273" x2="80921" y2="78947"/>
                        <a14:foregroundMark x1="79774" y1="35102" x2="79605" y2="34211"/>
                        <a14:foregroundMark x1="81979" y1="46755" x2="81950" y2="46604"/>
                        <a14:foregroundMark x1="83272" y1="53592" x2="83137" y2="52877"/>
                        <a14:foregroundMark x1="56579" y1="68421" x2="51974" y2="71711"/>
                        <a14:foregroundMark x1="23684" y1="48684" x2="23684" y2="44079"/>
                        <a14:foregroundMark x1="28947" y1="31579" x2="28947" y2="31579"/>
                        <a14:foregroundMark x1="38158" y1="23026" x2="38158" y2="23026"/>
                        <a14:foregroundMark x1="48026" y1="18421" x2="48026" y2="18421"/>
                        <a14:foregroundMark x1="57895" y1="19737" x2="57895" y2="19737"/>
                        <a14:backgroundMark x1="80921" y1="42763" x2="80921" y2="42763"/>
                        <a14:backgroundMark x1="80921" y1="45395" x2="80921" y2="45395"/>
                        <a14:backgroundMark x1="78289" y1="39474" x2="78289" y2="39474"/>
                        <a14:backgroundMark x1="81579" y1="68421" x2="81579" y2="68421"/>
                        <a14:backgroundMark x1="81579" y1="68421" x2="81579" y2="68421"/>
                        <a14:backgroundMark x1="80921" y1="67105" x2="80921" y2="67105"/>
                        <a14:backgroundMark x1="76316" y1="55921" x2="81579" y2="71053"/>
                        <a14:backgroundMark x1="78289" y1="35526" x2="81579" y2="46711"/>
                        <a14:backgroundMark x1="81579" y1="46711" x2="80921" y2="52632"/>
                      </a14:backgroundRemoval>
                    </a14:imgEffect>
                  </a14:imgLayer>
                </a14:imgProps>
              </a:ext>
              <a:ext uri="{28A0092B-C50C-407E-A947-70E740481C1C}">
                <a14:useLocalDpi xmlns:a14="http://schemas.microsoft.com/office/drawing/2010/main" val="0"/>
              </a:ext>
            </a:extLst>
          </a:blip>
          <a:stretch>
            <a:fillRect/>
          </a:stretch>
        </p:blipFill>
        <p:spPr>
          <a:xfrm>
            <a:off x="0" y="0"/>
            <a:ext cx="846701" cy="846701"/>
          </a:xfrm>
          <a:prstGeom prst="rect">
            <a:avLst/>
          </a:prstGeom>
        </p:spPr>
      </p:pic>
      <p:pic>
        <p:nvPicPr>
          <p:cNvPr id="4" name="Picture 3">
            <a:extLst>
              <a:ext uri="{FF2B5EF4-FFF2-40B4-BE49-F238E27FC236}">
                <a16:creationId xmlns:a16="http://schemas.microsoft.com/office/drawing/2014/main" id="{AF712780-CD1A-F4B3-4CF9-0E9B3C0D0C4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268266" y="0"/>
            <a:ext cx="846701" cy="846701"/>
          </a:xfrm>
          <a:prstGeom prst="rect">
            <a:avLst/>
          </a:prstGeom>
        </p:spPr>
      </p:pic>
    </p:spTree>
    <p:extLst>
      <p:ext uri="{BB962C8B-B14F-4D97-AF65-F5344CB8AC3E}">
        <p14:creationId xmlns:p14="http://schemas.microsoft.com/office/powerpoint/2010/main" val="29399868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642E3A57-08E2-6368-B204-020A5038A79A}"/>
              </a:ext>
            </a:extLst>
          </p:cNvPr>
          <p:cNvSpPr/>
          <p:nvPr/>
        </p:nvSpPr>
        <p:spPr>
          <a:xfrm>
            <a:off x="437323" y="2021499"/>
            <a:ext cx="2729946" cy="2114085"/>
          </a:xfrm>
          <a:prstGeom prst="ellipse">
            <a:avLst/>
          </a:prstGeom>
          <a:solidFill>
            <a:srgbClr val="114259"/>
          </a:solidFill>
          <a:ln>
            <a:solidFill>
              <a:schemeClr val="tx2">
                <a:lumMod val="75000"/>
              </a:schemeClr>
            </a:solidFill>
          </a:ln>
          <a:effectLst>
            <a:glow rad="101600">
              <a:schemeClr val="accent1">
                <a:satMod val="175000"/>
                <a:alpha val="40000"/>
              </a:schemeClr>
            </a:glow>
            <a:outerShdw blurRad="152400" dist="3175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effectLst>
                  <a:glow rad="101600">
                    <a:schemeClr val="accent1">
                      <a:satMod val="175000"/>
                      <a:alpha val="40000"/>
                    </a:schemeClr>
                  </a:glow>
                </a:effectLst>
                <a:latin typeface="Times New Roman" panose="02020603050405020304" pitchFamily="18" charset="0"/>
                <a:cs typeface="Times New Roman" panose="02020603050405020304" pitchFamily="18" charset="0"/>
              </a:rPr>
              <a:t>Request</a:t>
            </a:r>
          </a:p>
          <a:p>
            <a:pPr algn="ctr"/>
            <a:r>
              <a:rPr lang="en-US" sz="3600" dirty="0">
                <a:solidFill>
                  <a:schemeClr val="tx1"/>
                </a:solidFill>
                <a:effectLst>
                  <a:glow rad="101600">
                    <a:schemeClr val="accent1">
                      <a:satMod val="175000"/>
                      <a:alpha val="40000"/>
                    </a:schemeClr>
                  </a:glow>
                </a:effectLst>
                <a:latin typeface="Times New Roman" panose="02020603050405020304" pitchFamily="18" charset="0"/>
                <a:cs typeface="Times New Roman" panose="02020603050405020304" pitchFamily="18" charset="0"/>
              </a:rPr>
              <a:t>7</a:t>
            </a:r>
          </a:p>
        </p:txBody>
      </p:sp>
      <p:pic>
        <p:nvPicPr>
          <p:cNvPr id="2" name="Picture 1">
            <a:extLst>
              <a:ext uri="{FF2B5EF4-FFF2-40B4-BE49-F238E27FC236}">
                <a16:creationId xmlns:a16="http://schemas.microsoft.com/office/drawing/2014/main" id="{6ABED360-3A02-FEB2-37A2-6CDBE114FF44}"/>
              </a:ext>
            </a:extLst>
          </p:cNvPr>
          <p:cNvPicPr>
            <a:picLocks noChangeAspect="1"/>
          </p:cNvPicPr>
          <p:nvPr/>
        </p:nvPicPr>
        <p:blipFill>
          <a:blip r:embed="rId2">
            <a:alphaModFix amt="35000"/>
            <a:extLst>
              <a:ext uri="{BEBA8EAE-BF5A-486C-A8C5-ECC9F3942E4B}">
                <a14:imgProps xmlns:a14="http://schemas.microsoft.com/office/drawing/2010/main">
                  <a14:imgLayer r:embed="rId3">
                    <a14:imgEffect>
                      <a14:backgroundRemoval t="962" b="98558" l="1240" r="96281">
                        <a14:foregroundMark x1="34711" y1="12019" x2="34711" y2="12019"/>
                        <a14:foregroundMark x1="33471" y1="5769" x2="33471" y2="5769"/>
                        <a14:foregroundMark x1="33471" y1="1442" x2="33471" y2="1442"/>
                        <a14:foregroundMark x1="51653" y1="15865" x2="51653" y2="15865"/>
                        <a14:foregroundMark x1="35537" y1="17788" x2="35537" y2="17788"/>
                        <a14:foregroundMark x1="47107" y1="29327" x2="47107" y2="29327"/>
                        <a14:foregroundMark x1="41322" y1="45673" x2="41322" y2="45673"/>
                        <a14:foregroundMark x1="32645" y1="39423" x2="32645" y2="39423"/>
                        <a14:foregroundMark x1="7851" y1="22115" x2="7851" y2="22115"/>
                        <a14:foregroundMark x1="2893" y1="20192" x2="2893" y2="20192"/>
                        <a14:foregroundMark x1="2066" y1="32212" x2="2066" y2="32212"/>
                        <a14:foregroundMark x1="1240" y1="41827" x2="1240" y2="41827"/>
                        <a14:foregroundMark x1="10744" y1="18750" x2="10744" y2="18750"/>
                        <a14:foregroundMark x1="25207" y1="61058" x2="25207" y2="61058"/>
                        <a14:foregroundMark x1="23554" y1="63942" x2="23554" y2="63942"/>
                        <a14:foregroundMark x1="43802" y1="57692" x2="43802" y2="57692"/>
                        <a14:foregroundMark x1="45041" y1="65865" x2="45041" y2="65865"/>
                        <a14:foregroundMark x1="50000" y1="68269" x2="50000" y2="68269"/>
                        <a14:foregroundMark x1="47934" y1="73077" x2="47934" y2="73077"/>
                        <a14:foregroundMark x1="45868" y1="79808" x2="45868" y2="79808"/>
                        <a14:foregroundMark x1="45041" y1="83654" x2="45041" y2="83654"/>
                        <a14:foregroundMark x1="58678" y1="60577" x2="58678" y2="60577"/>
                        <a14:foregroundMark x1="62397" y1="58654" x2="62397" y2="58654"/>
                        <a14:foregroundMark x1="71901" y1="50000" x2="71901" y2="50000"/>
                        <a14:foregroundMark x1="74793" y1="37500" x2="74793" y2="37500"/>
                        <a14:foregroundMark x1="87190" y1="45192" x2="87190" y2="45192"/>
                        <a14:foregroundMark x1="91322" y1="60096" x2="85124" y2="37981"/>
                        <a14:foregroundMark x1="94215" y1="57212" x2="96694" y2="94712"/>
                        <a14:foregroundMark x1="96694" y1="94712" x2="95868" y2="96635"/>
                        <a14:foregroundMark x1="70661" y1="9615" x2="70661" y2="10577"/>
                        <a14:foregroundMark x1="33471" y1="41827" x2="33471" y2="41827"/>
                        <a14:foregroundMark x1="22727" y1="27404" x2="22727" y2="27404"/>
                        <a14:foregroundMark x1="46694" y1="98558" x2="46694" y2="98077"/>
                        <a14:foregroundMark x1="30992" y1="41827" x2="30992" y2="41827"/>
                        <a14:foregroundMark x1="9917" y1="14904" x2="9917" y2="14904"/>
                        <a14:backgroundMark x1="13223" y1="67788" x2="13223" y2="67788"/>
                        <a14:backgroundMark x1="21074" y1="81250" x2="21074" y2="81250"/>
                        <a14:backgroundMark x1="17769" y1="81250" x2="17769" y2="81250"/>
                        <a14:backgroundMark x1="29752" y1="82212" x2="29752" y2="82212"/>
                        <a14:backgroundMark x1="37190" y1="80769" x2="37190" y2="80769"/>
                        <a14:backgroundMark x1="43802" y1="80288" x2="43802" y2="80288"/>
                        <a14:backgroundMark x1="46694" y1="67788" x2="46694" y2="67788"/>
                      </a14:backgroundRemoval>
                    </a14:imgEffect>
                  </a14:imgLayer>
                </a14:imgProps>
              </a:ext>
              <a:ext uri="{28A0092B-C50C-407E-A947-70E740481C1C}">
                <a14:useLocalDpi xmlns:a14="http://schemas.microsoft.com/office/drawing/2010/main" val="0"/>
              </a:ext>
            </a:extLst>
          </a:blip>
          <a:stretch>
            <a:fillRect/>
          </a:stretch>
        </p:blipFill>
        <p:spPr>
          <a:xfrm>
            <a:off x="6530525" y="2006789"/>
            <a:ext cx="5041103" cy="4332849"/>
          </a:xfrm>
          <a:prstGeom prst="rect">
            <a:avLst/>
          </a:prstGeom>
          <a:ln>
            <a:noFill/>
          </a:ln>
          <a:effectLst>
            <a:outerShdw blurRad="76200" dir="18900000" sy="23000" kx="-1200000" algn="bl" rotWithShape="0">
              <a:prstClr val="black">
                <a:alpha val="20000"/>
              </a:prstClr>
            </a:outerShdw>
            <a:reflection blurRad="6350" stA="50000" endA="300" endPos="55500" dist="50800" dir="5400000" sy="-100000" algn="bl" rotWithShape="0"/>
          </a:effectLst>
        </p:spPr>
      </p:pic>
      <p:sp>
        <p:nvSpPr>
          <p:cNvPr id="5" name="TextBox 4">
            <a:extLst>
              <a:ext uri="{FF2B5EF4-FFF2-40B4-BE49-F238E27FC236}">
                <a16:creationId xmlns:a16="http://schemas.microsoft.com/office/drawing/2014/main" id="{D3941063-6E95-E01B-25AC-6B8A1902D739}"/>
              </a:ext>
            </a:extLst>
          </p:cNvPr>
          <p:cNvSpPr txBox="1"/>
          <p:nvPr/>
        </p:nvSpPr>
        <p:spPr>
          <a:xfrm>
            <a:off x="3743737" y="2539932"/>
            <a:ext cx="8249480" cy="1077218"/>
          </a:xfrm>
          <a:prstGeom prst="rect">
            <a:avLst/>
          </a:prstGeom>
          <a:noFill/>
        </p:spPr>
        <p:txBody>
          <a:bodyPr wrap="square" rtlCol="0" anchor="ctr">
            <a:spAutoFit/>
          </a:bodyPr>
          <a:lstStyle/>
          <a:p>
            <a:r>
              <a:rPr lang="en-US" sz="3200" dirty="0">
                <a:latin typeface="Times New Roman" panose="02020603050405020304" pitchFamily="18" charset="0"/>
                <a:cs typeface="Times New Roman" panose="02020603050405020304" pitchFamily="18" charset="0"/>
              </a:rPr>
              <a:t>Complete report of the Gross sales amount for the customer “Atliq Exclusive” for each month</a:t>
            </a:r>
          </a:p>
        </p:txBody>
      </p:sp>
      <p:pic>
        <p:nvPicPr>
          <p:cNvPr id="3" name="Picture 2">
            <a:extLst>
              <a:ext uri="{FF2B5EF4-FFF2-40B4-BE49-F238E27FC236}">
                <a16:creationId xmlns:a16="http://schemas.microsoft.com/office/drawing/2014/main" id="{330DD72D-E613-8EC2-B3B5-E5EFD2EBB5ED}"/>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10000" b="90000" l="10000" r="90000">
                        <a14:foregroundMark x1="44737" y1="45395" x2="26316" y2="80263"/>
                        <a14:foregroundMark x1="26316" y1="80263" x2="25658" y2="80263"/>
                        <a14:foregroundMark x1="56579" y1="30921" x2="72961" y2="57044"/>
                        <a14:foregroundMark x1="80921" y1="71273" x2="80921" y2="78947"/>
                        <a14:foregroundMark x1="79774" y1="35102" x2="79605" y2="34211"/>
                        <a14:foregroundMark x1="81979" y1="46755" x2="81950" y2="46604"/>
                        <a14:foregroundMark x1="83272" y1="53592" x2="83137" y2="52877"/>
                        <a14:foregroundMark x1="56579" y1="68421" x2="51974" y2="71711"/>
                        <a14:foregroundMark x1="23684" y1="48684" x2="23684" y2="44079"/>
                        <a14:foregroundMark x1="28947" y1="31579" x2="28947" y2="31579"/>
                        <a14:foregroundMark x1="38158" y1="23026" x2="38158" y2="23026"/>
                        <a14:foregroundMark x1="48026" y1="18421" x2="48026" y2="18421"/>
                        <a14:foregroundMark x1="57895" y1="19737" x2="57895" y2="19737"/>
                        <a14:backgroundMark x1="80921" y1="42763" x2="80921" y2="42763"/>
                        <a14:backgroundMark x1="80921" y1="45395" x2="80921" y2="45395"/>
                        <a14:backgroundMark x1="78289" y1="39474" x2="78289" y2="39474"/>
                        <a14:backgroundMark x1="81579" y1="68421" x2="81579" y2="68421"/>
                        <a14:backgroundMark x1="81579" y1="68421" x2="81579" y2="68421"/>
                        <a14:backgroundMark x1="80921" y1="67105" x2="80921" y2="67105"/>
                        <a14:backgroundMark x1="76316" y1="55921" x2="81579" y2="71053"/>
                        <a14:backgroundMark x1="78289" y1="35526" x2="81579" y2="46711"/>
                        <a14:backgroundMark x1="81579" y1="46711" x2="80921" y2="52632"/>
                      </a14:backgroundRemoval>
                    </a14:imgEffect>
                  </a14:imgLayer>
                </a14:imgProps>
              </a:ext>
              <a:ext uri="{28A0092B-C50C-407E-A947-70E740481C1C}">
                <a14:useLocalDpi xmlns:a14="http://schemas.microsoft.com/office/drawing/2010/main" val="0"/>
              </a:ext>
            </a:extLst>
          </a:blip>
          <a:stretch>
            <a:fillRect/>
          </a:stretch>
        </p:blipFill>
        <p:spPr>
          <a:xfrm>
            <a:off x="0" y="0"/>
            <a:ext cx="846701" cy="846701"/>
          </a:xfrm>
          <a:prstGeom prst="rect">
            <a:avLst/>
          </a:prstGeom>
        </p:spPr>
      </p:pic>
      <p:pic>
        <p:nvPicPr>
          <p:cNvPr id="6" name="Picture 5">
            <a:extLst>
              <a:ext uri="{FF2B5EF4-FFF2-40B4-BE49-F238E27FC236}">
                <a16:creationId xmlns:a16="http://schemas.microsoft.com/office/drawing/2014/main" id="{3048F16C-E842-CD29-2B89-78E3322F989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268266" y="0"/>
            <a:ext cx="846701" cy="846701"/>
          </a:xfrm>
          <a:prstGeom prst="rect">
            <a:avLst/>
          </a:prstGeom>
        </p:spPr>
      </p:pic>
    </p:spTree>
    <p:extLst>
      <p:ext uri="{BB962C8B-B14F-4D97-AF65-F5344CB8AC3E}">
        <p14:creationId xmlns:p14="http://schemas.microsoft.com/office/powerpoint/2010/main" val="38041317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val 7">
            <a:extLst>
              <a:ext uri="{FF2B5EF4-FFF2-40B4-BE49-F238E27FC236}">
                <a16:creationId xmlns:a16="http://schemas.microsoft.com/office/drawing/2014/main" id="{8ABCC89C-E589-F50C-0718-3A9A3FA84738}"/>
              </a:ext>
            </a:extLst>
          </p:cNvPr>
          <p:cNvSpPr/>
          <p:nvPr/>
        </p:nvSpPr>
        <p:spPr>
          <a:xfrm>
            <a:off x="129205" y="1665968"/>
            <a:ext cx="2398643" cy="1219202"/>
          </a:xfrm>
          <a:prstGeom prst="ellipse">
            <a:avLst/>
          </a:prstGeom>
          <a:solidFill>
            <a:srgbClr val="114259"/>
          </a:solidFill>
          <a:ln>
            <a:solidFill>
              <a:schemeClr val="tx2">
                <a:lumMod val="75000"/>
              </a:schemeClr>
            </a:solidFill>
          </a:ln>
          <a:effectLst>
            <a:glow rad="101600">
              <a:schemeClr val="accent1">
                <a:satMod val="175000"/>
                <a:alpha val="40000"/>
              </a:schemeClr>
            </a:glow>
            <a:outerShdw blurRad="152400" dist="3175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effectLst>
                  <a:glow rad="101600">
                    <a:schemeClr val="accent1">
                      <a:satMod val="175000"/>
                      <a:alpha val="40000"/>
                    </a:schemeClr>
                  </a:glow>
                </a:effectLst>
                <a:latin typeface="Times New Roman" panose="02020603050405020304" pitchFamily="18" charset="0"/>
                <a:cs typeface="Times New Roman" panose="02020603050405020304" pitchFamily="18" charset="0"/>
              </a:rPr>
              <a:t>Output</a:t>
            </a:r>
          </a:p>
        </p:txBody>
      </p:sp>
      <p:sp>
        <p:nvSpPr>
          <p:cNvPr id="9" name="Oval 8">
            <a:extLst>
              <a:ext uri="{FF2B5EF4-FFF2-40B4-BE49-F238E27FC236}">
                <a16:creationId xmlns:a16="http://schemas.microsoft.com/office/drawing/2014/main" id="{C82CB5D7-143C-160C-91D7-05B60A37B6CB}"/>
              </a:ext>
            </a:extLst>
          </p:cNvPr>
          <p:cNvSpPr/>
          <p:nvPr/>
        </p:nvSpPr>
        <p:spPr>
          <a:xfrm>
            <a:off x="129205" y="4860233"/>
            <a:ext cx="2398643" cy="1219202"/>
          </a:xfrm>
          <a:prstGeom prst="ellipse">
            <a:avLst/>
          </a:prstGeom>
          <a:solidFill>
            <a:srgbClr val="114259"/>
          </a:solidFill>
          <a:ln>
            <a:solidFill>
              <a:schemeClr val="tx2">
                <a:lumMod val="75000"/>
              </a:schemeClr>
            </a:solidFill>
          </a:ln>
          <a:effectLst>
            <a:glow rad="101600">
              <a:schemeClr val="accent1">
                <a:satMod val="175000"/>
                <a:alpha val="40000"/>
              </a:schemeClr>
            </a:glow>
            <a:outerShdw blurRad="152400" dist="3175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effectLst>
                  <a:glow rad="101600">
                    <a:schemeClr val="accent1">
                      <a:satMod val="175000"/>
                      <a:alpha val="40000"/>
                    </a:schemeClr>
                  </a:glow>
                </a:effectLst>
                <a:latin typeface="Times New Roman" panose="02020603050405020304" pitchFamily="18" charset="0"/>
                <a:cs typeface="Times New Roman" panose="02020603050405020304" pitchFamily="18" charset="0"/>
              </a:rPr>
              <a:t>Insights</a:t>
            </a:r>
          </a:p>
        </p:txBody>
      </p:sp>
      <p:sp>
        <p:nvSpPr>
          <p:cNvPr id="10" name="TextBox 9">
            <a:extLst>
              <a:ext uri="{FF2B5EF4-FFF2-40B4-BE49-F238E27FC236}">
                <a16:creationId xmlns:a16="http://schemas.microsoft.com/office/drawing/2014/main" id="{D482560C-114F-CF77-73F8-6797D52830E6}"/>
              </a:ext>
            </a:extLst>
          </p:cNvPr>
          <p:cNvSpPr txBox="1"/>
          <p:nvPr/>
        </p:nvSpPr>
        <p:spPr>
          <a:xfrm>
            <a:off x="2892290" y="4561893"/>
            <a:ext cx="8812696" cy="1815882"/>
          </a:xfrm>
          <a:prstGeom prst="rect">
            <a:avLst/>
          </a:prstGeom>
          <a:noFill/>
        </p:spPr>
        <p:txBody>
          <a:bodyPr wrap="square" rtlCol="0" anchor="ctr">
            <a:spAutoFit/>
          </a:bodyPr>
          <a:lstStyle/>
          <a:p>
            <a:r>
              <a:rPr lang="en-US" sz="2800" dirty="0">
                <a:latin typeface="Times New Roman" panose="02020603050405020304" pitchFamily="18" charset="0"/>
                <a:cs typeface="Times New Roman" panose="02020603050405020304" pitchFamily="18" charset="0"/>
              </a:rPr>
              <a:t>In comparison with 2019 and 2021, the company has received the highest gross sale in November, 2020. Further, there is lowest steep in the months of March, April and May in the same year.</a:t>
            </a:r>
          </a:p>
        </p:txBody>
      </p:sp>
      <p:pic>
        <p:nvPicPr>
          <p:cNvPr id="4" name="Picture 3">
            <a:extLst>
              <a:ext uri="{FF2B5EF4-FFF2-40B4-BE49-F238E27FC236}">
                <a16:creationId xmlns:a16="http://schemas.microsoft.com/office/drawing/2014/main" id="{C14256C0-2FC6-72D6-ADA8-6953CF4FD154}"/>
              </a:ext>
            </a:extLst>
          </p:cNvPr>
          <p:cNvPicPr>
            <a:picLocks noChangeAspect="1"/>
          </p:cNvPicPr>
          <p:nvPr/>
        </p:nvPicPr>
        <p:blipFill rotWithShape="1">
          <a:blip r:embed="rId2">
            <a:extLst>
              <a:ext uri="{28A0092B-C50C-407E-A947-70E740481C1C}">
                <a14:useLocalDpi xmlns:a14="http://schemas.microsoft.com/office/drawing/2010/main" val="0"/>
              </a:ext>
            </a:extLst>
          </a:blip>
          <a:srcRect r="9607"/>
          <a:stretch/>
        </p:blipFill>
        <p:spPr>
          <a:xfrm>
            <a:off x="2643805" y="459195"/>
            <a:ext cx="2732066" cy="3632749"/>
          </a:xfrm>
          <a:prstGeom prst="rect">
            <a:avLst/>
          </a:prstGeom>
          <a:effectLst>
            <a:outerShdw blurRad="76200" dir="18900000" sy="23000" kx="-1200000" algn="bl" rotWithShape="0">
              <a:prstClr val="black">
                <a:alpha val="20000"/>
              </a:prstClr>
            </a:outerShdw>
          </a:effectLst>
        </p:spPr>
      </p:pic>
      <p:pic>
        <p:nvPicPr>
          <p:cNvPr id="6" name="Picture 5">
            <a:extLst>
              <a:ext uri="{FF2B5EF4-FFF2-40B4-BE49-F238E27FC236}">
                <a16:creationId xmlns:a16="http://schemas.microsoft.com/office/drawing/2014/main" id="{9BBDFE17-2654-A607-DD7D-C47C9E9F4E0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91828" y="1045372"/>
            <a:ext cx="6570967" cy="2379576"/>
          </a:xfrm>
          <a:prstGeom prst="rect">
            <a:avLst/>
          </a:prstGeom>
        </p:spPr>
      </p:pic>
      <p:pic>
        <p:nvPicPr>
          <p:cNvPr id="2" name="Picture 1">
            <a:extLst>
              <a:ext uri="{FF2B5EF4-FFF2-40B4-BE49-F238E27FC236}">
                <a16:creationId xmlns:a16="http://schemas.microsoft.com/office/drawing/2014/main" id="{212E4C29-6EC2-CB7C-C7FD-50D612B90911}"/>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10000" b="90000" l="10000" r="90000">
                        <a14:foregroundMark x1="44737" y1="45395" x2="26316" y2="80263"/>
                        <a14:foregroundMark x1="26316" y1="80263" x2="25658" y2="80263"/>
                        <a14:foregroundMark x1="56579" y1="30921" x2="72961" y2="57044"/>
                        <a14:foregroundMark x1="80921" y1="71273" x2="80921" y2="78947"/>
                        <a14:foregroundMark x1="79774" y1="35102" x2="79605" y2="34211"/>
                        <a14:foregroundMark x1="81979" y1="46755" x2="81950" y2="46604"/>
                        <a14:foregroundMark x1="83272" y1="53592" x2="83137" y2="52877"/>
                        <a14:foregroundMark x1="56579" y1="68421" x2="51974" y2="71711"/>
                        <a14:foregroundMark x1="23684" y1="48684" x2="23684" y2="44079"/>
                        <a14:foregroundMark x1="28947" y1="31579" x2="28947" y2="31579"/>
                        <a14:foregroundMark x1="38158" y1="23026" x2="38158" y2="23026"/>
                        <a14:foregroundMark x1="48026" y1="18421" x2="48026" y2="18421"/>
                        <a14:foregroundMark x1="57895" y1="19737" x2="57895" y2="19737"/>
                        <a14:backgroundMark x1="80921" y1="42763" x2="80921" y2="42763"/>
                        <a14:backgroundMark x1="80921" y1="45395" x2="80921" y2="45395"/>
                        <a14:backgroundMark x1="78289" y1="39474" x2="78289" y2="39474"/>
                        <a14:backgroundMark x1="81579" y1="68421" x2="81579" y2="68421"/>
                        <a14:backgroundMark x1="81579" y1="68421" x2="81579" y2="68421"/>
                        <a14:backgroundMark x1="80921" y1="67105" x2="80921" y2="67105"/>
                        <a14:backgroundMark x1="76316" y1="55921" x2="81579" y2="71053"/>
                        <a14:backgroundMark x1="78289" y1="35526" x2="81579" y2="46711"/>
                        <a14:backgroundMark x1="81579" y1="46711" x2="80921" y2="52632"/>
                      </a14:backgroundRemoval>
                    </a14:imgEffect>
                  </a14:imgLayer>
                </a14:imgProps>
              </a:ext>
              <a:ext uri="{28A0092B-C50C-407E-A947-70E740481C1C}">
                <a14:useLocalDpi xmlns:a14="http://schemas.microsoft.com/office/drawing/2010/main" val="0"/>
              </a:ext>
            </a:extLst>
          </a:blip>
          <a:stretch>
            <a:fillRect/>
          </a:stretch>
        </p:blipFill>
        <p:spPr>
          <a:xfrm>
            <a:off x="0" y="0"/>
            <a:ext cx="846701" cy="846701"/>
          </a:xfrm>
          <a:prstGeom prst="rect">
            <a:avLst/>
          </a:prstGeom>
        </p:spPr>
      </p:pic>
      <p:pic>
        <p:nvPicPr>
          <p:cNvPr id="3" name="Picture 2">
            <a:extLst>
              <a:ext uri="{FF2B5EF4-FFF2-40B4-BE49-F238E27FC236}">
                <a16:creationId xmlns:a16="http://schemas.microsoft.com/office/drawing/2014/main" id="{6F1C4D05-CE2B-5006-D085-55D4637F667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268266" y="0"/>
            <a:ext cx="846701" cy="846701"/>
          </a:xfrm>
          <a:prstGeom prst="rect">
            <a:avLst/>
          </a:prstGeom>
        </p:spPr>
      </p:pic>
    </p:spTree>
    <p:extLst>
      <p:ext uri="{BB962C8B-B14F-4D97-AF65-F5344CB8AC3E}">
        <p14:creationId xmlns:p14="http://schemas.microsoft.com/office/powerpoint/2010/main" val="5013369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642E3A57-08E2-6368-B204-020A5038A79A}"/>
              </a:ext>
            </a:extLst>
          </p:cNvPr>
          <p:cNvSpPr/>
          <p:nvPr/>
        </p:nvSpPr>
        <p:spPr>
          <a:xfrm>
            <a:off x="437323" y="2021499"/>
            <a:ext cx="2729946" cy="2114085"/>
          </a:xfrm>
          <a:prstGeom prst="ellipse">
            <a:avLst/>
          </a:prstGeom>
          <a:solidFill>
            <a:srgbClr val="114259"/>
          </a:solidFill>
          <a:ln>
            <a:solidFill>
              <a:schemeClr val="tx2">
                <a:lumMod val="75000"/>
              </a:schemeClr>
            </a:solidFill>
          </a:ln>
          <a:effectLst>
            <a:glow rad="101600">
              <a:schemeClr val="accent1">
                <a:satMod val="175000"/>
                <a:alpha val="40000"/>
              </a:schemeClr>
            </a:glow>
            <a:outerShdw blurRad="152400" dist="3175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effectLst>
                  <a:glow rad="101600">
                    <a:schemeClr val="accent1">
                      <a:satMod val="175000"/>
                      <a:alpha val="40000"/>
                    </a:schemeClr>
                  </a:glow>
                </a:effectLst>
                <a:latin typeface="Times New Roman" panose="02020603050405020304" pitchFamily="18" charset="0"/>
                <a:cs typeface="Times New Roman" panose="02020603050405020304" pitchFamily="18" charset="0"/>
              </a:rPr>
              <a:t>Request</a:t>
            </a:r>
          </a:p>
          <a:p>
            <a:pPr algn="ctr"/>
            <a:r>
              <a:rPr lang="en-US" sz="3600" dirty="0">
                <a:solidFill>
                  <a:schemeClr val="tx1"/>
                </a:solidFill>
                <a:effectLst>
                  <a:glow rad="101600">
                    <a:schemeClr val="accent1">
                      <a:satMod val="175000"/>
                      <a:alpha val="40000"/>
                    </a:schemeClr>
                  </a:glow>
                </a:effectLst>
                <a:latin typeface="Times New Roman" panose="02020603050405020304" pitchFamily="18" charset="0"/>
                <a:cs typeface="Times New Roman" panose="02020603050405020304" pitchFamily="18" charset="0"/>
              </a:rPr>
              <a:t>8</a:t>
            </a:r>
          </a:p>
        </p:txBody>
      </p:sp>
      <p:pic>
        <p:nvPicPr>
          <p:cNvPr id="2" name="Picture 1">
            <a:extLst>
              <a:ext uri="{FF2B5EF4-FFF2-40B4-BE49-F238E27FC236}">
                <a16:creationId xmlns:a16="http://schemas.microsoft.com/office/drawing/2014/main" id="{20A5FAD0-E5DC-18FF-66F4-B0E3E05F347A}"/>
              </a:ext>
            </a:extLst>
          </p:cNvPr>
          <p:cNvPicPr>
            <a:picLocks noChangeAspect="1"/>
          </p:cNvPicPr>
          <p:nvPr/>
        </p:nvPicPr>
        <p:blipFill>
          <a:blip r:embed="rId2">
            <a:alphaModFix amt="35000"/>
            <a:extLst>
              <a:ext uri="{BEBA8EAE-BF5A-486C-A8C5-ECC9F3942E4B}">
                <a14:imgProps xmlns:a14="http://schemas.microsoft.com/office/drawing/2010/main">
                  <a14:imgLayer r:embed="rId3">
                    <a14:imgEffect>
                      <a14:backgroundRemoval t="962" b="98558" l="1240" r="96281">
                        <a14:foregroundMark x1="34711" y1="12019" x2="34711" y2="12019"/>
                        <a14:foregroundMark x1="33471" y1="5769" x2="33471" y2="5769"/>
                        <a14:foregroundMark x1="33471" y1="1442" x2="33471" y2="1442"/>
                        <a14:foregroundMark x1="51653" y1="15865" x2="51653" y2="15865"/>
                        <a14:foregroundMark x1="35537" y1="17788" x2="35537" y2="17788"/>
                        <a14:foregroundMark x1="47107" y1="29327" x2="47107" y2="29327"/>
                        <a14:foregroundMark x1="41322" y1="45673" x2="41322" y2="45673"/>
                        <a14:foregroundMark x1="32645" y1="39423" x2="32645" y2="39423"/>
                        <a14:foregroundMark x1="7851" y1="22115" x2="7851" y2="22115"/>
                        <a14:foregroundMark x1="2893" y1="20192" x2="2893" y2="20192"/>
                        <a14:foregroundMark x1="2066" y1="32212" x2="2066" y2="32212"/>
                        <a14:foregroundMark x1="1240" y1="41827" x2="1240" y2="41827"/>
                        <a14:foregroundMark x1="10744" y1="18750" x2="10744" y2="18750"/>
                        <a14:foregroundMark x1="25207" y1="61058" x2="25207" y2="61058"/>
                        <a14:foregroundMark x1="23554" y1="63942" x2="23554" y2="63942"/>
                        <a14:foregroundMark x1="43802" y1="57692" x2="43802" y2="57692"/>
                        <a14:foregroundMark x1="45041" y1="65865" x2="45041" y2="65865"/>
                        <a14:foregroundMark x1="50000" y1="68269" x2="50000" y2="68269"/>
                        <a14:foregroundMark x1="47934" y1="73077" x2="47934" y2="73077"/>
                        <a14:foregroundMark x1="45868" y1="79808" x2="45868" y2="79808"/>
                        <a14:foregroundMark x1="45041" y1="83654" x2="45041" y2="83654"/>
                        <a14:foregroundMark x1="58678" y1="60577" x2="58678" y2="60577"/>
                        <a14:foregroundMark x1="62397" y1="58654" x2="62397" y2="58654"/>
                        <a14:foregroundMark x1="71901" y1="50000" x2="71901" y2="50000"/>
                        <a14:foregroundMark x1="74793" y1="37500" x2="74793" y2="37500"/>
                        <a14:foregroundMark x1="87190" y1="45192" x2="87190" y2="45192"/>
                        <a14:foregroundMark x1="91322" y1="60096" x2="85124" y2="37981"/>
                        <a14:foregroundMark x1="94215" y1="57212" x2="96694" y2="94712"/>
                        <a14:foregroundMark x1="96694" y1="94712" x2="95868" y2="96635"/>
                        <a14:foregroundMark x1="70661" y1="9615" x2="70661" y2="10577"/>
                        <a14:foregroundMark x1="33471" y1="41827" x2="33471" y2="41827"/>
                        <a14:foregroundMark x1="22727" y1="27404" x2="22727" y2="27404"/>
                        <a14:foregroundMark x1="46694" y1="98558" x2="46694" y2="98077"/>
                        <a14:foregroundMark x1="30992" y1="41827" x2="30992" y2="41827"/>
                        <a14:foregroundMark x1="9917" y1="14904" x2="9917" y2="14904"/>
                        <a14:backgroundMark x1="13223" y1="67788" x2="13223" y2="67788"/>
                        <a14:backgroundMark x1="21074" y1="81250" x2="21074" y2="81250"/>
                        <a14:backgroundMark x1="17769" y1="81250" x2="17769" y2="81250"/>
                        <a14:backgroundMark x1="29752" y1="82212" x2="29752" y2="82212"/>
                        <a14:backgroundMark x1="37190" y1="80769" x2="37190" y2="80769"/>
                        <a14:backgroundMark x1="43802" y1="80288" x2="43802" y2="80288"/>
                        <a14:backgroundMark x1="46694" y1="67788" x2="46694" y2="67788"/>
                      </a14:backgroundRemoval>
                    </a14:imgEffect>
                  </a14:imgLayer>
                </a14:imgProps>
              </a:ext>
              <a:ext uri="{28A0092B-C50C-407E-A947-70E740481C1C}">
                <a14:useLocalDpi xmlns:a14="http://schemas.microsoft.com/office/drawing/2010/main" val="0"/>
              </a:ext>
            </a:extLst>
          </a:blip>
          <a:stretch>
            <a:fillRect/>
          </a:stretch>
        </p:blipFill>
        <p:spPr>
          <a:xfrm>
            <a:off x="6530525" y="2006789"/>
            <a:ext cx="5041103" cy="4332849"/>
          </a:xfrm>
          <a:prstGeom prst="rect">
            <a:avLst/>
          </a:prstGeom>
          <a:ln>
            <a:noFill/>
          </a:ln>
          <a:effectLst>
            <a:outerShdw blurRad="76200" dir="18900000" sy="23000" kx="-1200000" algn="bl" rotWithShape="0">
              <a:prstClr val="black">
                <a:alpha val="20000"/>
              </a:prstClr>
            </a:outerShdw>
            <a:reflection blurRad="6350" stA="50000" endA="300" endPos="55500" dist="50800" dir="5400000" sy="-100000" algn="bl" rotWithShape="0"/>
          </a:effectLst>
        </p:spPr>
      </p:pic>
      <p:sp>
        <p:nvSpPr>
          <p:cNvPr id="5" name="TextBox 4">
            <a:extLst>
              <a:ext uri="{FF2B5EF4-FFF2-40B4-BE49-F238E27FC236}">
                <a16:creationId xmlns:a16="http://schemas.microsoft.com/office/drawing/2014/main" id="{D3941063-6E95-E01B-25AC-6B8A1902D739}"/>
              </a:ext>
            </a:extLst>
          </p:cNvPr>
          <p:cNvSpPr txBox="1"/>
          <p:nvPr/>
        </p:nvSpPr>
        <p:spPr>
          <a:xfrm>
            <a:off x="3743737" y="2539932"/>
            <a:ext cx="8249480" cy="1077218"/>
          </a:xfrm>
          <a:prstGeom prst="rect">
            <a:avLst/>
          </a:prstGeom>
          <a:noFill/>
        </p:spPr>
        <p:txBody>
          <a:bodyPr wrap="square" rtlCol="0" anchor="ctr">
            <a:spAutoFit/>
          </a:bodyPr>
          <a:lstStyle/>
          <a:p>
            <a:r>
              <a:rPr lang="en-US" sz="3200" dirty="0">
                <a:latin typeface="Times New Roman" panose="02020603050405020304" pitchFamily="18" charset="0"/>
                <a:cs typeface="Times New Roman" panose="02020603050405020304" pitchFamily="18" charset="0"/>
              </a:rPr>
              <a:t>In which quarter of 2020, got the maximum total_sold_quantity</a:t>
            </a:r>
          </a:p>
        </p:txBody>
      </p:sp>
      <p:pic>
        <p:nvPicPr>
          <p:cNvPr id="3" name="Picture 2">
            <a:extLst>
              <a:ext uri="{FF2B5EF4-FFF2-40B4-BE49-F238E27FC236}">
                <a16:creationId xmlns:a16="http://schemas.microsoft.com/office/drawing/2014/main" id="{BF5CF1E3-6BC7-A08B-3402-21683233B8CE}"/>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10000" b="90000" l="10000" r="90000">
                        <a14:foregroundMark x1="44737" y1="45395" x2="26316" y2="80263"/>
                        <a14:foregroundMark x1="26316" y1="80263" x2="25658" y2="80263"/>
                        <a14:foregroundMark x1="56579" y1="30921" x2="72961" y2="57044"/>
                        <a14:foregroundMark x1="80921" y1="71273" x2="80921" y2="78947"/>
                        <a14:foregroundMark x1="79774" y1="35102" x2="79605" y2="34211"/>
                        <a14:foregroundMark x1="81979" y1="46755" x2="81950" y2="46604"/>
                        <a14:foregroundMark x1="83272" y1="53592" x2="83137" y2="52877"/>
                        <a14:foregroundMark x1="56579" y1="68421" x2="51974" y2="71711"/>
                        <a14:foregroundMark x1="23684" y1="48684" x2="23684" y2="44079"/>
                        <a14:foregroundMark x1="28947" y1="31579" x2="28947" y2="31579"/>
                        <a14:foregroundMark x1="38158" y1="23026" x2="38158" y2="23026"/>
                        <a14:foregroundMark x1="48026" y1="18421" x2="48026" y2="18421"/>
                        <a14:foregroundMark x1="57895" y1="19737" x2="57895" y2="19737"/>
                        <a14:backgroundMark x1="80921" y1="42763" x2="80921" y2="42763"/>
                        <a14:backgroundMark x1="80921" y1="45395" x2="80921" y2="45395"/>
                        <a14:backgroundMark x1="78289" y1="39474" x2="78289" y2="39474"/>
                        <a14:backgroundMark x1="81579" y1="68421" x2="81579" y2="68421"/>
                        <a14:backgroundMark x1="81579" y1="68421" x2="81579" y2="68421"/>
                        <a14:backgroundMark x1="80921" y1="67105" x2="80921" y2="67105"/>
                        <a14:backgroundMark x1="76316" y1="55921" x2="81579" y2="71053"/>
                        <a14:backgroundMark x1="78289" y1="35526" x2="81579" y2="46711"/>
                        <a14:backgroundMark x1="81579" y1="46711" x2="80921" y2="52632"/>
                      </a14:backgroundRemoval>
                    </a14:imgEffect>
                  </a14:imgLayer>
                </a14:imgProps>
              </a:ext>
              <a:ext uri="{28A0092B-C50C-407E-A947-70E740481C1C}">
                <a14:useLocalDpi xmlns:a14="http://schemas.microsoft.com/office/drawing/2010/main" val="0"/>
              </a:ext>
            </a:extLst>
          </a:blip>
          <a:stretch>
            <a:fillRect/>
          </a:stretch>
        </p:blipFill>
        <p:spPr>
          <a:xfrm>
            <a:off x="0" y="0"/>
            <a:ext cx="846701" cy="846701"/>
          </a:xfrm>
          <a:prstGeom prst="rect">
            <a:avLst/>
          </a:prstGeom>
        </p:spPr>
      </p:pic>
      <p:pic>
        <p:nvPicPr>
          <p:cNvPr id="6" name="Picture 5">
            <a:extLst>
              <a:ext uri="{FF2B5EF4-FFF2-40B4-BE49-F238E27FC236}">
                <a16:creationId xmlns:a16="http://schemas.microsoft.com/office/drawing/2014/main" id="{4E33291F-B06C-BE03-D3AB-F1C3C5DCA76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268266" y="0"/>
            <a:ext cx="846701" cy="846701"/>
          </a:xfrm>
          <a:prstGeom prst="rect">
            <a:avLst/>
          </a:prstGeom>
        </p:spPr>
      </p:pic>
    </p:spTree>
    <p:extLst>
      <p:ext uri="{BB962C8B-B14F-4D97-AF65-F5344CB8AC3E}">
        <p14:creationId xmlns:p14="http://schemas.microsoft.com/office/powerpoint/2010/main" val="27788265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val 7">
            <a:extLst>
              <a:ext uri="{FF2B5EF4-FFF2-40B4-BE49-F238E27FC236}">
                <a16:creationId xmlns:a16="http://schemas.microsoft.com/office/drawing/2014/main" id="{8ABCC89C-E589-F50C-0718-3A9A3FA84738}"/>
              </a:ext>
            </a:extLst>
          </p:cNvPr>
          <p:cNvSpPr/>
          <p:nvPr/>
        </p:nvSpPr>
        <p:spPr>
          <a:xfrm>
            <a:off x="500268" y="1422954"/>
            <a:ext cx="2398643" cy="1219202"/>
          </a:xfrm>
          <a:prstGeom prst="ellipse">
            <a:avLst/>
          </a:prstGeom>
          <a:solidFill>
            <a:srgbClr val="114259"/>
          </a:solidFill>
          <a:ln>
            <a:solidFill>
              <a:schemeClr val="tx2">
                <a:lumMod val="75000"/>
              </a:schemeClr>
            </a:solidFill>
          </a:ln>
          <a:effectLst>
            <a:glow rad="101600">
              <a:schemeClr val="accent1">
                <a:satMod val="175000"/>
                <a:alpha val="40000"/>
              </a:schemeClr>
            </a:glow>
            <a:outerShdw blurRad="152400" dist="3175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effectLst>
                  <a:glow rad="101600">
                    <a:schemeClr val="accent1">
                      <a:satMod val="175000"/>
                      <a:alpha val="40000"/>
                    </a:schemeClr>
                  </a:glow>
                </a:effectLst>
                <a:latin typeface="Times New Roman" panose="02020603050405020304" pitchFamily="18" charset="0"/>
                <a:cs typeface="Times New Roman" panose="02020603050405020304" pitchFamily="18" charset="0"/>
              </a:rPr>
              <a:t>Output</a:t>
            </a:r>
          </a:p>
        </p:txBody>
      </p:sp>
      <p:sp>
        <p:nvSpPr>
          <p:cNvPr id="9" name="Oval 8">
            <a:extLst>
              <a:ext uri="{FF2B5EF4-FFF2-40B4-BE49-F238E27FC236}">
                <a16:creationId xmlns:a16="http://schemas.microsoft.com/office/drawing/2014/main" id="{C82CB5D7-143C-160C-91D7-05B60A37B6CB}"/>
              </a:ext>
            </a:extLst>
          </p:cNvPr>
          <p:cNvSpPr/>
          <p:nvPr/>
        </p:nvSpPr>
        <p:spPr>
          <a:xfrm>
            <a:off x="500268" y="4568686"/>
            <a:ext cx="2398643" cy="1219202"/>
          </a:xfrm>
          <a:prstGeom prst="ellipse">
            <a:avLst/>
          </a:prstGeom>
          <a:solidFill>
            <a:srgbClr val="114259"/>
          </a:solidFill>
          <a:ln>
            <a:solidFill>
              <a:schemeClr val="tx2">
                <a:lumMod val="75000"/>
              </a:schemeClr>
            </a:solidFill>
          </a:ln>
          <a:effectLst>
            <a:glow rad="101600">
              <a:schemeClr val="accent1">
                <a:satMod val="175000"/>
                <a:alpha val="40000"/>
              </a:schemeClr>
            </a:glow>
            <a:outerShdw blurRad="152400" dist="3175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effectLst>
                  <a:glow rad="101600">
                    <a:schemeClr val="accent1">
                      <a:satMod val="175000"/>
                      <a:alpha val="40000"/>
                    </a:schemeClr>
                  </a:glow>
                </a:effectLst>
                <a:latin typeface="Times New Roman" panose="02020603050405020304" pitchFamily="18" charset="0"/>
                <a:cs typeface="Times New Roman" panose="02020603050405020304" pitchFamily="18" charset="0"/>
              </a:rPr>
              <a:t>Insights</a:t>
            </a:r>
          </a:p>
        </p:txBody>
      </p:sp>
      <p:sp>
        <p:nvSpPr>
          <p:cNvPr id="10" name="TextBox 9">
            <a:extLst>
              <a:ext uri="{FF2B5EF4-FFF2-40B4-BE49-F238E27FC236}">
                <a16:creationId xmlns:a16="http://schemas.microsoft.com/office/drawing/2014/main" id="{D482560C-114F-CF77-73F8-6797D52830E6}"/>
              </a:ext>
            </a:extLst>
          </p:cNvPr>
          <p:cNvSpPr txBox="1"/>
          <p:nvPr/>
        </p:nvSpPr>
        <p:spPr>
          <a:xfrm>
            <a:off x="3250099" y="4585349"/>
            <a:ext cx="8812696" cy="1384995"/>
          </a:xfrm>
          <a:prstGeom prst="rect">
            <a:avLst/>
          </a:prstGeom>
          <a:noFill/>
        </p:spPr>
        <p:txBody>
          <a:bodyPr wrap="square" rtlCol="0" anchor="ctr">
            <a:spAutoFit/>
          </a:bodyPr>
          <a:lstStyle/>
          <a:p>
            <a:r>
              <a:rPr lang="en-US" sz="2800" dirty="0">
                <a:latin typeface="Times New Roman" panose="02020603050405020304" pitchFamily="18" charset="0"/>
                <a:cs typeface="Times New Roman" panose="02020603050405020304" pitchFamily="18" charset="0"/>
              </a:rPr>
              <a:t>For Quarter 1, our company sold maximum of its products in the year 2020, while our sale declined by Quarter 3 but we have recovered a lot by Quarter 4.</a:t>
            </a:r>
          </a:p>
        </p:txBody>
      </p:sp>
      <p:graphicFrame>
        <p:nvGraphicFramePr>
          <p:cNvPr id="11" name="Chart 10">
            <a:extLst>
              <a:ext uri="{FF2B5EF4-FFF2-40B4-BE49-F238E27FC236}">
                <a16:creationId xmlns:a16="http://schemas.microsoft.com/office/drawing/2014/main" id="{16227171-7904-5679-8635-7E1F9A091FF5}"/>
              </a:ext>
            </a:extLst>
          </p:cNvPr>
          <p:cNvGraphicFramePr/>
          <p:nvPr>
            <p:extLst>
              <p:ext uri="{D42A27DB-BD31-4B8C-83A1-F6EECF244321}">
                <p14:modId xmlns:p14="http://schemas.microsoft.com/office/powerpoint/2010/main" val="3519550733"/>
              </p:ext>
            </p:extLst>
          </p:nvPr>
        </p:nvGraphicFramePr>
        <p:xfrm>
          <a:off x="7527908" y="381334"/>
          <a:ext cx="3713249" cy="3381953"/>
        </p:xfrm>
        <a:graphic>
          <a:graphicData uri="http://schemas.openxmlformats.org/drawingml/2006/chart">
            <c:chart xmlns:c="http://schemas.openxmlformats.org/drawingml/2006/chart" xmlns:r="http://schemas.openxmlformats.org/officeDocument/2006/relationships" r:id="rId2"/>
          </a:graphicData>
        </a:graphic>
      </p:graphicFrame>
      <p:pic>
        <p:nvPicPr>
          <p:cNvPr id="4" name="Picture 3">
            <a:extLst>
              <a:ext uri="{FF2B5EF4-FFF2-40B4-BE49-F238E27FC236}">
                <a16:creationId xmlns:a16="http://schemas.microsoft.com/office/drawing/2014/main" id="{A8ECE461-E5AF-8686-814F-09378FF3CD8A}"/>
              </a:ext>
            </a:extLst>
          </p:cNvPr>
          <p:cNvPicPr>
            <a:picLocks noChangeAspect="1"/>
          </p:cNvPicPr>
          <p:nvPr/>
        </p:nvPicPr>
        <p:blipFill rotWithShape="1">
          <a:blip r:embed="rId3">
            <a:extLst>
              <a:ext uri="{28A0092B-C50C-407E-A947-70E740481C1C}">
                <a14:useLocalDpi xmlns:a14="http://schemas.microsoft.com/office/drawing/2010/main" val="0"/>
              </a:ext>
            </a:extLst>
          </a:blip>
          <a:srcRect t="12738" r="6472" b="11082"/>
          <a:stretch/>
        </p:blipFill>
        <p:spPr>
          <a:xfrm>
            <a:off x="3250099" y="1127267"/>
            <a:ext cx="3757754" cy="1810576"/>
          </a:xfrm>
          <a:prstGeom prst="rect">
            <a:avLst/>
          </a:prstGeom>
          <a:effectLst>
            <a:outerShdw blurRad="76200" dir="18900000" sy="23000" kx="-1200000" algn="bl" rotWithShape="0">
              <a:prstClr val="black">
                <a:alpha val="20000"/>
              </a:prstClr>
            </a:outerShdw>
          </a:effectLst>
        </p:spPr>
      </p:pic>
      <p:pic>
        <p:nvPicPr>
          <p:cNvPr id="2" name="Picture 1">
            <a:extLst>
              <a:ext uri="{FF2B5EF4-FFF2-40B4-BE49-F238E27FC236}">
                <a16:creationId xmlns:a16="http://schemas.microsoft.com/office/drawing/2014/main" id="{EC9A3E07-2223-B10D-4A72-1341FD37527E}"/>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10000" b="90000" l="10000" r="90000">
                        <a14:foregroundMark x1="44737" y1="45395" x2="26316" y2="80263"/>
                        <a14:foregroundMark x1="26316" y1="80263" x2="25658" y2="80263"/>
                        <a14:foregroundMark x1="56579" y1="30921" x2="72961" y2="57044"/>
                        <a14:foregroundMark x1="80921" y1="71273" x2="80921" y2="78947"/>
                        <a14:foregroundMark x1="79774" y1="35102" x2="79605" y2="34211"/>
                        <a14:foregroundMark x1="81979" y1="46755" x2="81950" y2="46604"/>
                        <a14:foregroundMark x1="83272" y1="53592" x2="83137" y2="52877"/>
                        <a14:foregroundMark x1="56579" y1="68421" x2="51974" y2="71711"/>
                        <a14:foregroundMark x1="23684" y1="48684" x2="23684" y2="44079"/>
                        <a14:foregroundMark x1="28947" y1="31579" x2="28947" y2="31579"/>
                        <a14:foregroundMark x1="38158" y1="23026" x2="38158" y2="23026"/>
                        <a14:foregroundMark x1="48026" y1="18421" x2="48026" y2="18421"/>
                        <a14:foregroundMark x1="57895" y1="19737" x2="57895" y2="19737"/>
                        <a14:backgroundMark x1="80921" y1="42763" x2="80921" y2="42763"/>
                        <a14:backgroundMark x1="80921" y1="45395" x2="80921" y2="45395"/>
                        <a14:backgroundMark x1="78289" y1="39474" x2="78289" y2="39474"/>
                        <a14:backgroundMark x1="81579" y1="68421" x2="81579" y2="68421"/>
                        <a14:backgroundMark x1="81579" y1="68421" x2="81579" y2="68421"/>
                        <a14:backgroundMark x1="80921" y1="67105" x2="80921" y2="67105"/>
                        <a14:backgroundMark x1="76316" y1="55921" x2="81579" y2="71053"/>
                        <a14:backgroundMark x1="78289" y1="35526" x2="81579" y2="46711"/>
                        <a14:backgroundMark x1="81579" y1="46711" x2="80921" y2="52632"/>
                      </a14:backgroundRemoval>
                    </a14:imgEffect>
                  </a14:imgLayer>
                </a14:imgProps>
              </a:ext>
              <a:ext uri="{28A0092B-C50C-407E-A947-70E740481C1C}">
                <a14:useLocalDpi xmlns:a14="http://schemas.microsoft.com/office/drawing/2010/main" val="0"/>
              </a:ext>
            </a:extLst>
          </a:blip>
          <a:stretch>
            <a:fillRect/>
          </a:stretch>
        </p:blipFill>
        <p:spPr>
          <a:xfrm>
            <a:off x="0" y="0"/>
            <a:ext cx="846701" cy="846701"/>
          </a:xfrm>
          <a:prstGeom prst="rect">
            <a:avLst/>
          </a:prstGeom>
        </p:spPr>
      </p:pic>
      <p:pic>
        <p:nvPicPr>
          <p:cNvPr id="3" name="Picture 2">
            <a:extLst>
              <a:ext uri="{FF2B5EF4-FFF2-40B4-BE49-F238E27FC236}">
                <a16:creationId xmlns:a16="http://schemas.microsoft.com/office/drawing/2014/main" id="{DCD00623-7A67-FAFC-71C5-FB8BA32ADAA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268266" y="0"/>
            <a:ext cx="846701" cy="846701"/>
          </a:xfrm>
          <a:prstGeom prst="rect">
            <a:avLst/>
          </a:prstGeom>
        </p:spPr>
      </p:pic>
    </p:spTree>
    <p:extLst>
      <p:ext uri="{BB962C8B-B14F-4D97-AF65-F5344CB8AC3E}">
        <p14:creationId xmlns:p14="http://schemas.microsoft.com/office/powerpoint/2010/main" val="14677486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642E3A57-08E2-6368-B204-020A5038A79A}"/>
              </a:ext>
            </a:extLst>
          </p:cNvPr>
          <p:cNvSpPr/>
          <p:nvPr/>
        </p:nvSpPr>
        <p:spPr>
          <a:xfrm>
            <a:off x="437323" y="2021499"/>
            <a:ext cx="2729946" cy="2114085"/>
          </a:xfrm>
          <a:prstGeom prst="ellipse">
            <a:avLst/>
          </a:prstGeom>
          <a:solidFill>
            <a:srgbClr val="114259"/>
          </a:solidFill>
          <a:ln>
            <a:solidFill>
              <a:schemeClr val="tx2">
                <a:lumMod val="75000"/>
              </a:schemeClr>
            </a:solidFill>
          </a:ln>
          <a:effectLst>
            <a:glow rad="101600">
              <a:schemeClr val="accent1">
                <a:satMod val="175000"/>
                <a:alpha val="40000"/>
              </a:schemeClr>
            </a:glow>
            <a:outerShdw blurRad="152400" dist="3175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effectLst>
                  <a:glow rad="101600">
                    <a:schemeClr val="accent1">
                      <a:satMod val="175000"/>
                      <a:alpha val="40000"/>
                    </a:schemeClr>
                  </a:glow>
                </a:effectLst>
                <a:latin typeface="Times New Roman" panose="02020603050405020304" pitchFamily="18" charset="0"/>
                <a:cs typeface="Times New Roman" panose="02020603050405020304" pitchFamily="18" charset="0"/>
              </a:rPr>
              <a:t>Request</a:t>
            </a:r>
          </a:p>
          <a:p>
            <a:pPr algn="ctr"/>
            <a:r>
              <a:rPr lang="en-US" sz="3600" dirty="0">
                <a:solidFill>
                  <a:schemeClr val="tx1"/>
                </a:solidFill>
                <a:effectLst>
                  <a:glow rad="101600">
                    <a:schemeClr val="accent1">
                      <a:satMod val="175000"/>
                      <a:alpha val="40000"/>
                    </a:schemeClr>
                  </a:glow>
                </a:effectLst>
                <a:latin typeface="Times New Roman" panose="02020603050405020304" pitchFamily="18" charset="0"/>
                <a:cs typeface="Times New Roman" panose="02020603050405020304" pitchFamily="18" charset="0"/>
              </a:rPr>
              <a:t>9</a:t>
            </a:r>
          </a:p>
        </p:txBody>
      </p:sp>
      <p:pic>
        <p:nvPicPr>
          <p:cNvPr id="2" name="Picture 1">
            <a:extLst>
              <a:ext uri="{FF2B5EF4-FFF2-40B4-BE49-F238E27FC236}">
                <a16:creationId xmlns:a16="http://schemas.microsoft.com/office/drawing/2014/main" id="{A537C006-D105-33A5-A2D2-1583852A8B62}"/>
              </a:ext>
            </a:extLst>
          </p:cNvPr>
          <p:cNvPicPr>
            <a:picLocks noChangeAspect="1"/>
          </p:cNvPicPr>
          <p:nvPr/>
        </p:nvPicPr>
        <p:blipFill>
          <a:blip r:embed="rId2">
            <a:alphaModFix amt="35000"/>
            <a:extLst>
              <a:ext uri="{BEBA8EAE-BF5A-486C-A8C5-ECC9F3942E4B}">
                <a14:imgProps xmlns:a14="http://schemas.microsoft.com/office/drawing/2010/main">
                  <a14:imgLayer r:embed="rId3">
                    <a14:imgEffect>
                      <a14:backgroundRemoval t="962" b="98558" l="1240" r="96281">
                        <a14:foregroundMark x1="34711" y1="12019" x2="34711" y2="12019"/>
                        <a14:foregroundMark x1="33471" y1="5769" x2="33471" y2="5769"/>
                        <a14:foregroundMark x1="33471" y1="1442" x2="33471" y2="1442"/>
                        <a14:foregroundMark x1="51653" y1="15865" x2="51653" y2="15865"/>
                        <a14:foregroundMark x1="35537" y1="17788" x2="35537" y2="17788"/>
                        <a14:foregroundMark x1="47107" y1="29327" x2="47107" y2="29327"/>
                        <a14:foregroundMark x1="41322" y1="45673" x2="41322" y2="45673"/>
                        <a14:foregroundMark x1="32645" y1="39423" x2="32645" y2="39423"/>
                        <a14:foregroundMark x1="7851" y1="22115" x2="7851" y2="22115"/>
                        <a14:foregroundMark x1="2893" y1="20192" x2="2893" y2="20192"/>
                        <a14:foregroundMark x1="2066" y1="32212" x2="2066" y2="32212"/>
                        <a14:foregroundMark x1="1240" y1="41827" x2="1240" y2="41827"/>
                        <a14:foregroundMark x1="10744" y1="18750" x2="10744" y2="18750"/>
                        <a14:foregroundMark x1="25207" y1="61058" x2="25207" y2="61058"/>
                        <a14:foregroundMark x1="23554" y1="63942" x2="23554" y2="63942"/>
                        <a14:foregroundMark x1="43802" y1="57692" x2="43802" y2="57692"/>
                        <a14:foregroundMark x1="45041" y1="65865" x2="45041" y2="65865"/>
                        <a14:foregroundMark x1="50000" y1="68269" x2="50000" y2="68269"/>
                        <a14:foregroundMark x1="47934" y1="73077" x2="47934" y2="73077"/>
                        <a14:foregroundMark x1="45868" y1="79808" x2="45868" y2="79808"/>
                        <a14:foregroundMark x1="45041" y1="83654" x2="45041" y2="83654"/>
                        <a14:foregroundMark x1="58678" y1="60577" x2="58678" y2="60577"/>
                        <a14:foregroundMark x1="62397" y1="58654" x2="62397" y2="58654"/>
                        <a14:foregroundMark x1="71901" y1="50000" x2="71901" y2="50000"/>
                        <a14:foregroundMark x1="74793" y1="37500" x2="74793" y2="37500"/>
                        <a14:foregroundMark x1="87190" y1="45192" x2="87190" y2="45192"/>
                        <a14:foregroundMark x1="91322" y1="60096" x2="85124" y2="37981"/>
                        <a14:foregroundMark x1="94215" y1="57212" x2="96694" y2="94712"/>
                        <a14:foregroundMark x1="96694" y1="94712" x2="95868" y2="96635"/>
                        <a14:foregroundMark x1="70661" y1="9615" x2="70661" y2="10577"/>
                        <a14:foregroundMark x1="33471" y1="41827" x2="33471" y2="41827"/>
                        <a14:foregroundMark x1="22727" y1="27404" x2="22727" y2="27404"/>
                        <a14:foregroundMark x1="46694" y1="98558" x2="46694" y2="98077"/>
                        <a14:foregroundMark x1="30992" y1="41827" x2="30992" y2="41827"/>
                        <a14:foregroundMark x1="9917" y1="14904" x2="9917" y2="14904"/>
                        <a14:backgroundMark x1="13223" y1="67788" x2="13223" y2="67788"/>
                        <a14:backgroundMark x1="21074" y1="81250" x2="21074" y2="81250"/>
                        <a14:backgroundMark x1="17769" y1="81250" x2="17769" y2="81250"/>
                        <a14:backgroundMark x1="29752" y1="82212" x2="29752" y2="82212"/>
                        <a14:backgroundMark x1="37190" y1="80769" x2="37190" y2="80769"/>
                        <a14:backgroundMark x1="43802" y1="80288" x2="43802" y2="80288"/>
                        <a14:backgroundMark x1="46694" y1="67788" x2="46694" y2="67788"/>
                      </a14:backgroundRemoval>
                    </a14:imgEffect>
                  </a14:imgLayer>
                </a14:imgProps>
              </a:ext>
              <a:ext uri="{28A0092B-C50C-407E-A947-70E740481C1C}">
                <a14:useLocalDpi xmlns:a14="http://schemas.microsoft.com/office/drawing/2010/main" val="0"/>
              </a:ext>
            </a:extLst>
          </a:blip>
          <a:stretch>
            <a:fillRect/>
          </a:stretch>
        </p:blipFill>
        <p:spPr>
          <a:xfrm>
            <a:off x="6530525" y="2006789"/>
            <a:ext cx="5041103" cy="4332849"/>
          </a:xfrm>
          <a:prstGeom prst="rect">
            <a:avLst/>
          </a:prstGeom>
          <a:ln>
            <a:noFill/>
          </a:ln>
          <a:effectLst>
            <a:outerShdw blurRad="76200" dir="18900000" sy="23000" kx="-1200000" algn="bl" rotWithShape="0">
              <a:prstClr val="black">
                <a:alpha val="20000"/>
              </a:prstClr>
            </a:outerShdw>
            <a:reflection blurRad="6350" stA="50000" endA="300" endPos="55500" dist="50800" dir="5400000" sy="-100000" algn="bl" rotWithShape="0"/>
          </a:effectLst>
        </p:spPr>
      </p:pic>
      <p:sp>
        <p:nvSpPr>
          <p:cNvPr id="5" name="TextBox 4">
            <a:extLst>
              <a:ext uri="{FF2B5EF4-FFF2-40B4-BE49-F238E27FC236}">
                <a16:creationId xmlns:a16="http://schemas.microsoft.com/office/drawing/2014/main" id="{D3941063-6E95-E01B-25AC-6B8A1902D739}"/>
              </a:ext>
            </a:extLst>
          </p:cNvPr>
          <p:cNvSpPr txBox="1"/>
          <p:nvPr/>
        </p:nvSpPr>
        <p:spPr>
          <a:xfrm>
            <a:off x="3743737" y="2539932"/>
            <a:ext cx="8249480" cy="1077218"/>
          </a:xfrm>
          <a:prstGeom prst="rect">
            <a:avLst/>
          </a:prstGeom>
          <a:noFill/>
        </p:spPr>
        <p:txBody>
          <a:bodyPr wrap="square" rtlCol="0" anchor="ctr">
            <a:spAutoFit/>
          </a:bodyPr>
          <a:lstStyle/>
          <a:p>
            <a:r>
              <a:rPr lang="en-US" sz="3200" dirty="0">
                <a:latin typeface="Times New Roman" panose="02020603050405020304" pitchFamily="18" charset="0"/>
                <a:cs typeface="Times New Roman" panose="02020603050405020304" pitchFamily="18" charset="0"/>
              </a:rPr>
              <a:t>Which channel helped to bring more gross sales in the fiscal year 2021</a:t>
            </a:r>
          </a:p>
        </p:txBody>
      </p:sp>
      <p:pic>
        <p:nvPicPr>
          <p:cNvPr id="3" name="Picture 2">
            <a:extLst>
              <a:ext uri="{FF2B5EF4-FFF2-40B4-BE49-F238E27FC236}">
                <a16:creationId xmlns:a16="http://schemas.microsoft.com/office/drawing/2014/main" id="{B9BE565D-8DF9-F68D-3BD7-39D595C9754F}"/>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10000" b="90000" l="10000" r="90000">
                        <a14:foregroundMark x1="44737" y1="45395" x2="26316" y2="80263"/>
                        <a14:foregroundMark x1="26316" y1="80263" x2="25658" y2="80263"/>
                        <a14:foregroundMark x1="56579" y1="30921" x2="72961" y2="57044"/>
                        <a14:foregroundMark x1="80921" y1="71273" x2="80921" y2="78947"/>
                        <a14:foregroundMark x1="79774" y1="35102" x2="79605" y2="34211"/>
                        <a14:foregroundMark x1="81979" y1="46755" x2="81950" y2="46604"/>
                        <a14:foregroundMark x1="83272" y1="53592" x2="83137" y2="52877"/>
                        <a14:foregroundMark x1="56579" y1="68421" x2="51974" y2="71711"/>
                        <a14:foregroundMark x1="23684" y1="48684" x2="23684" y2="44079"/>
                        <a14:foregroundMark x1="28947" y1="31579" x2="28947" y2="31579"/>
                        <a14:foregroundMark x1="38158" y1="23026" x2="38158" y2="23026"/>
                        <a14:foregroundMark x1="48026" y1="18421" x2="48026" y2="18421"/>
                        <a14:foregroundMark x1="57895" y1="19737" x2="57895" y2="19737"/>
                        <a14:backgroundMark x1="80921" y1="42763" x2="80921" y2="42763"/>
                        <a14:backgroundMark x1="80921" y1="45395" x2="80921" y2="45395"/>
                        <a14:backgroundMark x1="78289" y1="39474" x2="78289" y2="39474"/>
                        <a14:backgroundMark x1="81579" y1="68421" x2="81579" y2="68421"/>
                        <a14:backgroundMark x1="81579" y1="68421" x2="81579" y2="68421"/>
                        <a14:backgroundMark x1="80921" y1="67105" x2="80921" y2="67105"/>
                        <a14:backgroundMark x1="76316" y1="55921" x2="81579" y2="71053"/>
                        <a14:backgroundMark x1="78289" y1="35526" x2="81579" y2="46711"/>
                        <a14:backgroundMark x1="81579" y1="46711" x2="80921" y2="52632"/>
                      </a14:backgroundRemoval>
                    </a14:imgEffect>
                  </a14:imgLayer>
                </a14:imgProps>
              </a:ext>
              <a:ext uri="{28A0092B-C50C-407E-A947-70E740481C1C}">
                <a14:useLocalDpi xmlns:a14="http://schemas.microsoft.com/office/drawing/2010/main" val="0"/>
              </a:ext>
            </a:extLst>
          </a:blip>
          <a:stretch>
            <a:fillRect/>
          </a:stretch>
        </p:blipFill>
        <p:spPr>
          <a:xfrm>
            <a:off x="0" y="0"/>
            <a:ext cx="846701" cy="846701"/>
          </a:xfrm>
          <a:prstGeom prst="rect">
            <a:avLst/>
          </a:prstGeom>
        </p:spPr>
      </p:pic>
      <p:pic>
        <p:nvPicPr>
          <p:cNvPr id="6" name="Picture 5">
            <a:extLst>
              <a:ext uri="{FF2B5EF4-FFF2-40B4-BE49-F238E27FC236}">
                <a16:creationId xmlns:a16="http://schemas.microsoft.com/office/drawing/2014/main" id="{D794068B-1281-0611-EC4A-BBAC40A9CEE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268266" y="0"/>
            <a:ext cx="846701" cy="846701"/>
          </a:xfrm>
          <a:prstGeom prst="rect">
            <a:avLst/>
          </a:prstGeom>
        </p:spPr>
      </p:pic>
    </p:spTree>
    <p:extLst>
      <p:ext uri="{BB962C8B-B14F-4D97-AF65-F5344CB8AC3E}">
        <p14:creationId xmlns:p14="http://schemas.microsoft.com/office/powerpoint/2010/main" val="10258541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val 7">
            <a:extLst>
              <a:ext uri="{FF2B5EF4-FFF2-40B4-BE49-F238E27FC236}">
                <a16:creationId xmlns:a16="http://schemas.microsoft.com/office/drawing/2014/main" id="{8ABCC89C-E589-F50C-0718-3A9A3FA84738}"/>
              </a:ext>
            </a:extLst>
          </p:cNvPr>
          <p:cNvSpPr/>
          <p:nvPr/>
        </p:nvSpPr>
        <p:spPr>
          <a:xfrm>
            <a:off x="500268" y="1422954"/>
            <a:ext cx="2398643" cy="1219202"/>
          </a:xfrm>
          <a:prstGeom prst="ellipse">
            <a:avLst/>
          </a:prstGeom>
          <a:solidFill>
            <a:srgbClr val="114259"/>
          </a:solidFill>
          <a:ln>
            <a:solidFill>
              <a:schemeClr val="tx2">
                <a:lumMod val="75000"/>
              </a:schemeClr>
            </a:solidFill>
          </a:ln>
          <a:effectLst>
            <a:glow rad="101600">
              <a:schemeClr val="accent1">
                <a:satMod val="175000"/>
                <a:alpha val="40000"/>
              </a:schemeClr>
            </a:glow>
            <a:outerShdw blurRad="152400" dist="3175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effectLst>
                  <a:glow rad="101600">
                    <a:schemeClr val="accent1">
                      <a:satMod val="175000"/>
                      <a:alpha val="40000"/>
                    </a:schemeClr>
                  </a:glow>
                </a:effectLst>
                <a:latin typeface="Times New Roman" panose="02020603050405020304" pitchFamily="18" charset="0"/>
                <a:cs typeface="Times New Roman" panose="02020603050405020304" pitchFamily="18" charset="0"/>
              </a:rPr>
              <a:t>Output</a:t>
            </a:r>
          </a:p>
        </p:txBody>
      </p:sp>
      <p:sp>
        <p:nvSpPr>
          <p:cNvPr id="9" name="Oval 8">
            <a:extLst>
              <a:ext uri="{FF2B5EF4-FFF2-40B4-BE49-F238E27FC236}">
                <a16:creationId xmlns:a16="http://schemas.microsoft.com/office/drawing/2014/main" id="{C82CB5D7-143C-160C-91D7-05B60A37B6CB}"/>
              </a:ext>
            </a:extLst>
          </p:cNvPr>
          <p:cNvSpPr/>
          <p:nvPr/>
        </p:nvSpPr>
        <p:spPr>
          <a:xfrm>
            <a:off x="500268" y="4568686"/>
            <a:ext cx="2398643" cy="1219202"/>
          </a:xfrm>
          <a:prstGeom prst="ellipse">
            <a:avLst/>
          </a:prstGeom>
          <a:solidFill>
            <a:srgbClr val="114259"/>
          </a:solidFill>
          <a:ln>
            <a:solidFill>
              <a:schemeClr val="tx2">
                <a:lumMod val="75000"/>
              </a:schemeClr>
            </a:solidFill>
          </a:ln>
          <a:effectLst>
            <a:glow rad="101600">
              <a:schemeClr val="accent1">
                <a:satMod val="175000"/>
                <a:alpha val="40000"/>
              </a:schemeClr>
            </a:glow>
            <a:outerShdw blurRad="152400" dist="3175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effectLst>
                  <a:glow rad="101600">
                    <a:schemeClr val="accent1">
                      <a:satMod val="175000"/>
                      <a:alpha val="40000"/>
                    </a:schemeClr>
                  </a:glow>
                </a:effectLst>
                <a:latin typeface="Times New Roman" panose="02020603050405020304" pitchFamily="18" charset="0"/>
                <a:cs typeface="Times New Roman" panose="02020603050405020304" pitchFamily="18" charset="0"/>
              </a:rPr>
              <a:t>Insights</a:t>
            </a:r>
          </a:p>
        </p:txBody>
      </p:sp>
      <p:sp>
        <p:nvSpPr>
          <p:cNvPr id="10" name="TextBox 9">
            <a:extLst>
              <a:ext uri="{FF2B5EF4-FFF2-40B4-BE49-F238E27FC236}">
                <a16:creationId xmlns:a16="http://schemas.microsoft.com/office/drawing/2014/main" id="{D482560C-114F-CF77-73F8-6797D52830E6}"/>
              </a:ext>
            </a:extLst>
          </p:cNvPr>
          <p:cNvSpPr txBox="1"/>
          <p:nvPr/>
        </p:nvSpPr>
        <p:spPr>
          <a:xfrm>
            <a:off x="3250099" y="4585349"/>
            <a:ext cx="8812696" cy="1384995"/>
          </a:xfrm>
          <a:prstGeom prst="rect">
            <a:avLst/>
          </a:prstGeom>
          <a:noFill/>
        </p:spPr>
        <p:txBody>
          <a:bodyPr wrap="square" rtlCol="0" anchor="ctr">
            <a:spAutoFit/>
          </a:bodyPr>
          <a:lstStyle/>
          <a:p>
            <a:r>
              <a:rPr lang="en-US" sz="2800" dirty="0">
                <a:latin typeface="Times New Roman" panose="02020603050405020304" pitchFamily="18" charset="0"/>
                <a:cs typeface="Times New Roman" panose="02020603050405020304" pitchFamily="18" charset="0"/>
              </a:rPr>
              <a:t>In fiscal year 2021 the “Retailer” channel brought maximum gross sales with a total of 19 million (approx.) i.e., contributing 73% of the total gross sales. </a:t>
            </a:r>
          </a:p>
        </p:txBody>
      </p:sp>
      <p:graphicFrame>
        <p:nvGraphicFramePr>
          <p:cNvPr id="11" name="Chart 10">
            <a:extLst>
              <a:ext uri="{FF2B5EF4-FFF2-40B4-BE49-F238E27FC236}">
                <a16:creationId xmlns:a16="http://schemas.microsoft.com/office/drawing/2014/main" id="{16227171-7904-5679-8635-7E1F9A091FF5}"/>
              </a:ext>
            </a:extLst>
          </p:cNvPr>
          <p:cNvGraphicFramePr/>
          <p:nvPr>
            <p:extLst>
              <p:ext uri="{D42A27DB-BD31-4B8C-83A1-F6EECF244321}">
                <p14:modId xmlns:p14="http://schemas.microsoft.com/office/powerpoint/2010/main" val="1019788034"/>
              </p:ext>
            </p:extLst>
          </p:nvPr>
        </p:nvGraphicFramePr>
        <p:xfrm>
          <a:off x="7023653" y="556303"/>
          <a:ext cx="4015408" cy="2570921"/>
        </p:xfrm>
        <a:graphic>
          <a:graphicData uri="http://schemas.openxmlformats.org/drawingml/2006/chart">
            <c:chart xmlns:c="http://schemas.openxmlformats.org/drawingml/2006/chart" xmlns:r="http://schemas.openxmlformats.org/officeDocument/2006/relationships" r:id="rId2"/>
          </a:graphicData>
        </a:graphic>
      </p:graphicFrame>
      <p:pic>
        <p:nvPicPr>
          <p:cNvPr id="3" name="Picture 2">
            <a:extLst>
              <a:ext uri="{FF2B5EF4-FFF2-40B4-BE49-F238E27FC236}">
                <a16:creationId xmlns:a16="http://schemas.microsoft.com/office/drawing/2014/main" id="{C67F0495-373E-1F73-3B7A-C608519C3EE6}"/>
              </a:ext>
            </a:extLst>
          </p:cNvPr>
          <p:cNvPicPr>
            <a:picLocks noChangeAspect="1"/>
          </p:cNvPicPr>
          <p:nvPr/>
        </p:nvPicPr>
        <p:blipFill rotWithShape="1">
          <a:blip r:embed="rId3">
            <a:extLst>
              <a:ext uri="{28A0092B-C50C-407E-A947-70E740481C1C}">
                <a14:useLocalDpi xmlns:a14="http://schemas.microsoft.com/office/drawing/2010/main" val="0"/>
              </a:ext>
            </a:extLst>
          </a:blip>
          <a:srcRect t="23932" r="5962" b="9815"/>
          <a:stretch/>
        </p:blipFill>
        <p:spPr>
          <a:xfrm>
            <a:off x="3188186" y="1290430"/>
            <a:ext cx="3704984" cy="1219202"/>
          </a:xfrm>
          <a:prstGeom prst="rect">
            <a:avLst/>
          </a:prstGeom>
          <a:effectLst>
            <a:outerShdw blurRad="76200" dir="18900000" sy="23000" kx="-1200000" algn="bl" rotWithShape="0">
              <a:prstClr val="black">
                <a:alpha val="20000"/>
              </a:prstClr>
            </a:outerShdw>
          </a:effectLst>
        </p:spPr>
      </p:pic>
      <p:graphicFrame>
        <p:nvGraphicFramePr>
          <p:cNvPr id="5" name="Chart 4">
            <a:extLst>
              <a:ext uri="{FF2B5EF4-FFF2-40B4-BE49-F238E27FC236}">
                <a16:creationId xmlns:a16="http://schemas.microsoft.com/office/drawing/2014/main" id="{AD85A77E-BF89-0136-E741-677AF58476B2}"/>
              </a:ext>
            </a:extLst>
          </p:cNvPr>
          <p:cNvGraphicFramePr/>
          <p:nvPr>
            <p:extLst>
              <p:ext uri="{D42A27DB-BD31-4B8C-83A1-F6EECF244321}">
                <p14:modId xmlns:p14="http://schemas.microsoft.com/office/powerpoint/2010/main" val="2933122435"/>
              </p:ext>
            </p:extLst>
          </p:nvPr>
        </p:nvGraphicFramePr>
        <p:xfrm>
          <a:off x="7737230" y="450166"/>
          <a:ext cx="5598941" cy="3158199"/>
        </p:xfrm>
        <a:graphic>
          <a:graphicData uri="http://schemas.openxmlformats.org/drawingml/2006/chart">
            <c:chart xmlns:c="http://schemas.openxmlformats.org/drawingml/2006/chart" xmlns:r="http://schemas.openxmlformats.org/officeDocument/2006/relationships" r:id="rId4"/>
          </a:graphicData>
        </a:graphic>
      </p:graphicFrame>
      <p:pic>
        <p:nvPicPr>
          <p:cNvPr id="2" name="Picture 1">
            <a:extLst>
              <a:ext uri="{FF2B5EF4-FFF2-40B4-BE49-F238E27FC236}">
                <a16:creationId xmlns:a16="http://schemas.microsoft.com/office/drawing/2014/main" id="{8DC6D150-B368-823E-47F5-252E5BA1C646}"/>
              </a:ext>
            </a:extLst>
          </p:cNvPr>
          <p:cNvPicPr>
            <a:picLocks noChangeAspect="1"/>
          </p:cNvPicPr>
          <p:nvPr/>
        </p:nvPicPr>
        <p:blipFill>
          <a:blip r:embed="rId5">
            <a:extLst>
              <a:ext uri="{BEBA8EAE-BF5A-486C-A8C5-ECC9F3942E4B}">
                <a14:imgProps xmlns:a14="http://schemas.microsoft.com/office/drawing/2010/main">
                  <a14:imgLayer r:embed="rId6">
                    <a14:imgEffect>
                      <a14:backgroundRemoval t="10000" b="90000" l="10000" r="90000">
                        <a14:foregroundMark x1="44737" y1="45395" x2="26316" y2="80263"/>
                        <a14:foregroundMark x1="26316" y1="80263" x2="25658" y2="80263"/>
                        <a14:foregroundMark x1="56579" y1="30921" x2="72961" y2="57044"/>
                        <a14:foregroundMark x1="80921" y1="71273" x2="80921" y2="78947"/>
                        <a14:foregroundMark x1="79774" y1="35102" x2="79605" y2="34211"/>
                        <a14:foregroundMark x1="81979" y1="46755" x2="81950" y2="46604"/>
                        <a14:foregroundMark x1="83272" y1="53592" x2="83137" y2="52877"/>
                        <a14:foregroundMark x1="56579" y1="68421" x2="51974" y2="71711"/>
                        <a14:foregroundMark x1="23684" y1="48684" x2="23684" y2="44079"/>
                        <a14:foregroundMark x1="28947" y1="31579" x2="28947" y2="31579"/>
                        <a14:foregroundMark x1="38158" y1="23026" x2="38158" y2="23026"/>
                        <a14:foregroundMark x1="48026" y1="18421" x2="48026" y2="18421"/>
                        <a14:foregroundMark x1="57895" y1="19737" x2="57895" y2="19737"/>
                        <a14:backgroundMark x1="80921" y1="42763" x2="80921" y2="42763"/>
                        <a14:backgroundMark x1="80921" y1="45395" x2="80921" y2="45395"/>
                        <a14:backgroundMark x1="78289" y1="39474" x2="78289" y2="39474"/>
                        <a14:backgroundMark x1="81579" y1="68421" x2="81579" y2="68421"/>
                        <a14:backgroundMark x1="81579" y1="68421" x2="81579" y2="68421"/>
                        <a14:backgroundMark x1="80921" y1="67105" x2="80921" y2="67105"/>
                        <a14:backgroundMark x1="76316" y1="55921" x2="81579" y2="71053"/>
                        <a14:backgroundMark x1="78289" y1="35526" x2="81579" y2="46711"/>
                        <a14:backgroundMark x1="81579" y1="46711" x2="80921" y2="52632"/>
                      </a14:backgroundRemoval>
                    </a14:imgEffect>
                  </a14:imgLayer>
                </a14:imgProps>
              </a:ext>
              <a:ext uri="{28A0092B-C50C-407E-A947-70E740481C1C}">
                <a14:useLocalDpi xmlns:a14="http://schemas.microsoft.com/office/drawing/2010/main" val="0"/>
              </a:ext>
            </a:extLst>
          </a:blip>
          <a:stretch>
            <a:fillRect/>
          </a:stretch>
        </p:blipFill>
        <p:spPr>
          <a:xfrm>
            <a:off x="77033" y="0"/>
            <a:ext cx="846701" cy="846701"/>
          </a:xfrm>
          <a:prstGeom prst="rect">
            <a:avLst/>
          </a:prstGeom>
        </p:spPr>
      </p:pic>
      <p:pic>
        <p:nvPicPr>
          <p:cNvPr id="4" name="Picture 3">
            <a:extLst>
              <a:ext uri="{FF2B5EF4-FFF2-40B4-BE49-F238E27FC236}">
                <a16:creationId xmlns:a16="http://schemas.microsoft.com/office/drawing/2014/main" id="{2D2FCF70-1729-9120-59F9-340B2F97F27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345299" y="0"/>
            <a:ext cx="846701" cy="846701"/>
          </a:xfrm>
          <a:prstGeom prst="rect">
            <a:avLst/>
          </a:prstGeom>
        </p:spPr>
      </p:pic>
    </p:spTree>
    <p:extLst>
      <p:ext uri="{BB962C8B-B14F-4D97-AF65-F5344CB8AC3E}">
        <p14:creationId xmlns:p14="http://schemas.microsoft.com/office/powerpoint/2010/main" val="21201516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B96927E2-6F65-BC95-830D-BF3608E4D004}"/>
              </a:ext>
            </a:extLst>
          </p:cNvPr>
          <p:cNvSpPr/>
          <p:nvPr/>
        </p:nvSpPr>
        <p:spPr>
          <a:xfrm>
            <a:off x="437323" y="2021499"/>
            <a:ext cx="2729946" cy="2114085"/>
          </a:xfrm>
          <a:prstGeom prst="ellipse">
            <a:avLst/>
          </a:prstGeom>
          <a:solidFill>
            <a:srgbClr val="114259"/>
          </a:solidFill>
          <a:ln>
            <a:solidFill>
              <a:schemeClr val="tx2">
                <a:lumMod val="75000"/>
              </a:schemeClr>
            </a:solidFill>
          </a:ln>
          <a:effectLst>
            <a:glow rad="101600">
              <a:schemeClr val="accent1">
                <a:satMod val="175000"/>
                <a:alpha val="40000"/>
              </a:schemeClr>
            </a:glow>
            <a:outerShdw blurRad="152400" dist="3175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effectLst>
                  <a:glow rad="101600">
                    <a:schemeClr val="accent1">
                      <a:satMod val="175000"/>
                      <a:alpha val="40000"/>
                    </a:schemeClr>
                  </a:glow>
                </a:effectLst>
                <a:latin typeface="Times New Roman" panose="02020603050405020304" pitchFamily="18" charset="0"/>
                <a:cs typeface="Times New Roman" panose="02020603050405020304" pitchFamily="18" charset="0"/>
              </a:rPr>
              <a:t>Request 1</a:t>
            </a:r>
          </a:p>
        </p:txBody>
      </p:sp>
      <p:pic>
        <p:nvPicPr>
          <p:cNvPr id="2" name="Picture 1">
            <a:extLst>
              <a:ext uri="{FF2B5EF4-FFF2-40B4-BE49-F238E27FC236}">
                <a16:creationId xmlns:a16="http://schemas.microsoft.com/office/drawing/2014/main" id="{1CC9CD8A-4FD6-63C6-85A5-8BBB2B32BBBE}"/>
              </a:ext>
            </a:extLst>
          </p:cNvPr>
          <p:cNvPicPr>
            <a:picLocks noChangeAspect="1"/>
          </p:cNvPicPr>
          <p:nvPr/>
        </p:nvPicPr>
        <p:blipFill>
          <a:blip r:embed="rId2">
            <a:alphaModFix amt="35000"/>
            <a:extLst>
              <a:ext uri="{BEBA8EAE-BF5A-486C-A8C5-ECC9F3942E4B}">
                <a14:imgProps xmlns:a14="http://schemas.microsoft.com/office/drawing/2010/main">
                  <a14:imgLayer r:embed="rId3">
                    <a14:imgEffect>
                      <a14:backgroundRemoval t="962" b="98558" l="1240" r="96281">
                        <a14:foregroundMark x1="34711" y1="12019" x2="34711" y2="12019"/>
                        <a14:foregroundMark x1="33471" y1="5769" x2="33471" y2="5769"/>
                        <a14:foregroundMark x1="33471" y1="1442" x2="33471" y2="1442"/>
                        <a14:foregroundMark x1="51653" y1="15865" x2="51653" y2="15865"/>
                        <a14:foregroundMark x1="35537" y1="17788" x2="35537" y2="17788"/>
                        <a14:foregroundMark x1="47107" y1="29327" x2="47107" y2="29327"/>
                        <a14:foregroundMark x1="41322" y1="45673" x2="41322" y2="45673"/>
                        <a14:foregroundMark x1="32645" y1="39423" x2="32645" y2="39423"/>
                        <a14:foregroundMark x1="7851" y1="22115" x2="7851" y2="22115"/>
                        <a14:foregroundMark x1="2893" y1="20192" x2="2893" y2="20192"/>
                        <a14:foregroundMark x1="2066" y1="32212" x2="2066" y2="32212"/>
                        <a14:foregroundMark x1="1240" y1="41827" x2="1240" y2="41827"/>
                        <a14:foregroundMark x1="10744" y1="18750" x2="10744" y2="18750"/>
                        <a14:foregroundMark x1="25207" y1="61058" x2="25207" y2="61058"/>
                        <a14:foregroundMark x1="23554" y1="63942" x2="23554" y2="63942"/>
                        <a14:foregroundMark x1="43802" y1="57692" x2="43802" y2="57692"/>
                        <a14:foregroundMark x1="45041" y1="65865" x2="45041" y2="65865"/>
                        <a14:foregroundMark x1="50000" y1="68269" x2="50000" y2="68269"/>
                        <a14:foregroundMark x1="47934" y1="73077" x2="47934" y2="73077"/>
                        <a14:foregroundMark x1="45868" y1="79808" x2="45868" y2="79808"/>
                        <a14:foregroundMark x1="45041" y1="83654" x2="45041" y2="83654"/>
                        <a14:foregroundMark x1="58678" y1="60577" x2="58678" y2="60577"/>
                        <a14:foregroundMark x1="62397" y1="58654" x2="62397" y2="58654"/>
                        <a14:foregroundMark x1="71901" y1="50000" x2="71901" y2="50000"/>
                        <a14:foregroundMark x1="74793" y1="37500" x2="74793" y2="37500"/>
                        <a14:foregroundMark x1="87190" y1="45192" x2="87190" y2="45192"/>
                        <a14:foregroundMark x1="91322" y1="60096" x2="85124" y2="37981"/>
                        <a14:foregroundMark x1="94215" y1="57212" x2="96694" y2="94712"/>
                        <a14:foregroundMark x1="96694" y1="94712" x2="95868" y2="96635"/>
                        <a14:foregroundMark x1="70661" y1="9615" x2="70661" y2="10577"/>
                        <a14:foregroundMark x1="33471" y1="41827" x2="33471" y2="41827"/>
                        <a14:foregroundMark x1="22727" y1="27404" x2="22727" y2="27404"/>
                        <a14:foregroundMark x1="46694" y1="98558" x2="46694" y2="98077"/>
                        <a14:foregroundMark x1="30992" y1="41827" x2="30992" y2="41827"/>
                        <a14:foregroundMark x1="9917" y1="14904" x2="9917" y2="14904"/>
                        <a14:backgroundMark x1="13223" y1="67788" x2="13223" y2="67788"/>
                        <a14:backgroundMark x1="21074" y1="81250" x2="21074" y2="81250"/>
                        <a14:backgroundMark x1="17769" y1="81250" x2="17769" y2="81250"/>
                        <a14:backgroundMark x1="29752" y1="82212" x2="29752" y2="82212"/>
                        <a14:backgroundMark x1="37190" y1="80769" x2="37190" y2="80769"/>
                        <a14:backgroundMark x1="43802" y1="80288" x2="43802" y2="80288"/>
                        <a14:backgroundMark x1="46694" y1="67788" x2="46694" y2="67788"/>
                      </a14:backgroundRemoval>
                    </a14:imgEffect>
                  </a14:imgLayer>
                </a14:imgProps>
              </a:ext>
              <a:ext uri="{28A0092B-C50C-407E-A947-70E740481C1C}">
                <a14:useLocalDpi xmlns:a14="http://schemas.microsoft.com/office/drawing/2010/main" val="0"/>
              </a:ext>
            </a:extLst>
          </a:blip>
          <a:stretch>
            <a:fillRect/>
          </a:stretch>
        </p:blipFill>
        <p:spPr>
          <a:xfrm>
            <a:off x="6530525" y="2006789"/>
            <a:ext cx="5041103" cy="4332849"/>
          </a:xfrm>
          <a:prstGeom prst="rect">
            <a:avLst/>
          </a:prstGeom>
          <a:ln>
            <a:noFill/>
          </a:ln>
          <a:effectLst>
            <a:outerShdw blurRad="76200" dir="18900000" sy="23000" kx="-1200000" algn="bl" rotWithShape="0">
              <a:prstClr val="black">
                <a:alpha val="20000"/>
              </a:prstClr>
            </a:outerShdw>
            <a:reflection blurRad="6350" stA="50000" endA="300" endPos="55500" dist="50800" dir="5400000" sy="-100000" algn="bl" rotWithShape="0"/>
          </a:effectLst>
        </p:spPr>
      </p:pic>
      <p:sp>
        <p:nvSpPr>
          <p:cNvPr id="5" name="TextBox 4">
            <a:extLst>
              <a:ext uri="{FF2B5EF4-FFF2-40B4-BE49-F238E27FC236}">
                <a16:creationId xmlns:a16="http://schemas.microsoft.com/office/drawing/2014/main" id="{F0E709B8-7944-9875-2779-B8535A929CAB}"/>
              </a:ext>
            </a:extLst>
          </p:cNvPr>
          <p:cNvSpPr txBox="1"/>
          <p:nvPr/>
        </p:nvSpPr>
        <p:spPr>
          <a:xfrm>
            <a:off x="3942520" y="2293711"/>
            <a:ext cx="8249480" cy="1569660"/>
          </a:xfrm>
          <a:prstGeom prst="rect">
            <a:avLst/>
          </a:prstGeom>
          <a:noFill/>
        </p:spPr>
        <p:txBody>
          <a:bodyPr wrap="square" rtlCol="0" anchor="ctr">
            <a:spAutoFit/>
          </a:bodyPr>
          <a:lstStyle/>
          <a:p>
            <a:r>
              <a:rPr lang="en-US" sz="3200" dirty="0"/>
              <a:t>List of markets in which customer "Atliq Exclusive" operates its business in the APAC region</a:t>
            </a:r>
            <a:endParaRPr lang="en-US" sz="3200"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CCCC894B-EAC3-AD1B-3576-F5BACF12AEF7}"/>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10000" b="90000" l="10000" r="90000">
                        <a14:foregroundMark x1="44737" y1="45395" x2="26316" y2="80263"/>
                        <a14:foregroundMark x1="26316" y1="80263" x2="25658" y2="80263"/>
                        <a14:foregroundMark x1="56579" y1="30921" x2="72961" y2="57044"/>
                        <a14:foregroundMark x1="80921" y1="71273" x2="80921" y2="78947"/>
                        <a14:foregroundMark x1="79774" y1="35102" x2="79605" y2="34211"/>
                        <a14:foregroundMark x1="81979" y1="46755" x2="81950" y2="46604"/>
                        <a14:foregroundMark x1="83272" y1="53592" x2="83137" y2="52877"/>
                        <a14:foregroundMark x1="56579" y1="68421" x2="51974" y2="71711"/>
                        <a14:foregroundMark x1="23684" y1="48684" x2="23684" y2="44079"/>
                        <a14:foregroundMark x1="28947" y1="31579" x2="28947" y2="31579"/>
                        <a14:foregroundMark x1="38158" y1="23026" x2="38158" y2="23026"/>
                        <a14:foregroundMark x1="48026" y1="18421" x2="48026" y2="18421"/>
                        <a14:foregroundMark x1="57895" y1="19737" x2="57895" y2="19737"/>
                        <a14:backgroundMark x1="80921" y1="42763" x2="80921" y2="42763"/>
                        <a14:backgroundMark x1="80921" y1="45395" x2="80921" y2="45395"/>
                        <a14:backgroundMark x1="78289" y1="39474" x2="78289" y2="39474"/>
                        <a14:backgroundMark x1="81579" y1="68421" x2="81579" y2="68421"/>
                        <a14:backgroundMark x1="81579" y1="68421" x2="81579" y2="68421"/>
                        <a14:backgroundMark x1="80921" y1="67105" x2="80921" y2="67105"/>
                        <a14:backgroundMark x1="76316" y1="55921" x2="81579" y2="71053"/>
                        <a14:backgroundMark x1="78289" y1="35526" x2="81579" y2="46711"/>
                        <a14:backgroundMark x1="81579" y1="46711" x2="80921" y2="52632"/>
                      </a14:backgroundRemoval>
                    </a14:imgEffect>
                  </a14:imgLayer>
                </a14:imgProps>
              </a:ext>
              <a:ext uri="{28A0092B-C50C-407E-A947-70E740481C1C}">
                <a14:useLocalDpi xmlns:a14="http://schemas.microsoft.com/office/drawing/2010/main" val="0"/>
              </a:ext>
            </a:extLst>
          </a:blip>
          <a:stretch>
            <a:fillRect/>
          </a:stretch>
        </p:blipFill>
        <p:spPr>
          <a:xfrm>
            <a:off x="0" y="0"/>
            <a:ext cx="846701" cy="846701"/>
          </a:xfrm>
          <a:prstGeom prst="rect">
            <a:avLst/>
          </a:prstGeom>
        </p:spPr>
      </p:pic>
      <p:pic>
        <p:nvPicPr>
          <p:cNvPr id="6" name="Picture 5">
            <a:extLst>
              <a:ext uri="{FF2B5EF4-FFF2-40B4-BE49-F238E27FC236}">
                <a16:creationId xmlns:a16="http://schemas.microsoft.com/office/drawing/2014/main" id="{402F808E-4B68-A2CA-1A4F-4FB6FB9A5D1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268266" y="0"/>
            <a:ext cx="846701" cy="846701"/>
          </a:xfrm>
          <a:prstGeom prst="rect">
            <a:avLst/>
          </a:prstGeom>
        </p:spPr>
      </p:pic>
    </p:spTree>
    <p:extLst>
      <p:ext uri="{BB962C8B-B14F-4D97-AF65-F5344CB8AC3E}">
        <p14:creationId xmlns:p14="http://schemas.microsoft.com/office/powerpoint/2010/main" val="5437525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642E3A57-08E2-6368-B204-020A5038A79A}"/>
              </a:ext>
            </a:extLst>
          </p:cNvPr>
          <p:cNvSpPr/>
          <p:nvPr/>
        </p:nvSpPr>
        <p:spPr>
          <a:xfrm>
            <a:off x="437323" y="2021499"/>
            <a:ext cx="2729946" cy="2114085"/>
          </a:xfrm>
          <a:prstGeom prst="ellipse">
            <a:avLst/>
          </a:prstGeom>
          <a:solidFill>
            <a:srgbClr val="114259"/>
          </a:solidFill>
          <a:ln>
            <a:solidFill>
              <a:schemeClr val="tx2">
                <a:lumMod val="75000"/>
              </a:schemeClr>
            </a:solidFill>
          </a:ln>
          <a:effectLst>
            <a:glow rad="101600">
              <a:schemeClr val="accent1">
                <a:satMod val="175000"/>
                <a:alpha val="40000"/>
              </a:schemeClr>
            </a:glow>
            <a:outerShdw blurRad="152400" dist="3175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effectLst>
                  <a:glow rad="101600">
                    <a:schemeClr val="accent1">
                      <a:satMod val="175000"/>
                      <a:alpha val="40000"/>
                    </a:schemeClr>
                  </a:glow>
                </a:effectLst>
                <a:latin typeface="Times New Roman" panose="02020603050405020304" pitchFamily="18" charset="0"/>
                <a:cs typeface="Times New Roman" panose="02020603050405020304" pitchFamily="18" charset="0"/>
              </a:rPr>
              <a:t>Request</a:t>
            </a:r>
          </a:p>
          <a:p>
            <a:pPr algn="ctr"/>
            <a:r>
              <a:rPr lang="en-US" sz="3600" dirty="0">
                <a:solidFill>
                  <a:schemeClr val="tx1"/>
                </a:solidFill>
                <a:effectLst>
                  <a:glow rad="101600">
                    <a:schemeClr val="accent1">
                      <a:satMod val="175000"/>
                      <a:alpha val="40000"/>
                    </a:schemeClr>
                  </a:glow>
                </a:effectLst>
                <a:latin typeface="Times New Roman" panose="02020603050405020304" pitchFamily="18" charset="0"/>
                <a:cs typeface="Times New Roman" panose="02020603050405020304" pitchFamily="18" charset="0"/>
              </a:rPr>
              <a:t>10</a:t>
            </a:r>
          </a:p>
        </p:txBody>
      </p:sp>
      <p:pic>
        <p:nvPicPr>
          <p:cNvPr id="2" name="Picture 1">
            <a:extLst>
              <a:ext uri="{FF2B5EF4-FFF2-40B4-BE49-F238E27FC236}">
                <a16:creationId xmlns:a16="http://schemas.microsoft.com/office/drawing/2014/main" id="{4FEBC858-94E6-3287-B4B3-C79EAA73167D}"/>
              </a:ext>
            </a:extLst>
          </p:cNvPr>
          <p:cNvPicPr>
            <a:picLocks noChangeAspect="1"/>
          </p:cNvPicPr>
          <p:nvPr/>
        </p:nvPicPr>
        <p:blipFill>
          <a:blip r:embed="rId2">
            <a:alphaModFix amt="35000"/>
            <a:extLst>
              <a:ext uri="{BEBA8EAE-BF5A-486C-A8C5-ECC9F3942E4B}">
                <a14:imgProps xmlns:a14="http://schemas.microsoft.com/office/drawing/2010/main">
                  <a14:imgLayer r:embed="rId3">
                    <a14:imgEffect>
                      <a14:backgroundRemoval t="962" b="98558" l="1240" r="96281">
                        <a14:foregroundMark x1="34711" y1="12019" x2="34711" y2="12019"/>
                        <a14:foregroundMark x1="33471" y1="5769" x2="33471" y2="5769"/>
                        <a14:foregroundMark x1="33471" y1="1442" x2="33471" y2="1442"/>
                        <a14:foregroundMark x1="51653" y1="15865" x2="51653" y2="15865"/>
                        <a14:foregroundMark x1="35537" y1="17788" x2="35537" y2="17788"/>
                        <a14:foregroundMark x1="47107" y1="29327" x2="47107" y2="29327"/>
                        <a14:foregroundMark x1="41322" y1="45673" x2="41322" y2="45673"/>
                        <a14:foregroundMark x1="32645" y1="39423" x2="32645" y2="39423"/>
                        <a14:foregroundMark x1="7851" y1="22115" x2="7851" y2="22115"/>
                        <a14:foregroundMark x1="2893" y1="20192" x2="2893" y2="20192"/>
                        <a14:foregroundMark x1="2066" y1="32212" x2="2066" y2="32212"/>
                        <a14:foregroundMark x1="1240" y1="41827" x2="1240" y2="41827"/>
                        <a14:foregroundMark x1="10744" y1="18750" x2="10744" y2="18750"/>
                        <a14:foregroundMark x1="25207" y1="61058" x2="25207" y2="61058"/>
                        <a14:foregroundMark x1="23554" y1="63942" x2="23554" y2="63942"/>
                        <a14:foregroundMark x1="43802" y1="57692" x2="43802" y2="57692"/>
                        <a14:foregroundMark x1="45041" y1="65865" x2="45041" y2="65865"/>
                        <a14:foregroundMark x1="50000" y1="68269" x2="50000" y2="68269"/>
                        <a14:foregroundMark x1="47934" y1="73077" x2="47934" y2="73077"/>
                        <a14:foregroundMark x1="45868" y1="79808" x2="45868" y2="79808"/>
                        <a14:foregroundMark x1="45041" y1="83654" x2="45041" y2="83654"/>
                        <a14:foregroundMark x1="58678" y1="60577" x2="58678" y2="60577"/>
                        <a14:foregroundMark x1="62397" y1="58654" x2="62397" y2="58654"/>
                        <a14:foregroundMark x1="71901" y1="50000" x2="71901" y2="50000"/>
                        <a14:foregroundMark x1="74793" y1="37500" x2="74793" y2="37500"/>
                        <a14:foregroundMark x1="87190" y1="45192" x2="87190" y2="45192"/>
                        <a14:foregroundMark x1="91322" y1="60096" x2="85124" y2="37981"/>
                        <a14:foregroundMark x1="94215" y1="57212" x2="96694" y2="94712"/>
                        <a14:foregroundMark x1="96694" y1="94712" x2="95868" y2="96635"/>
                        <a14:foregroundMark x1="70661" y1="9615" x2="70661" y2="10577"/>
                        <a14:foregroundMark x1="33471" y1="41827" x2="33471" y2="41827"/>
                        <a14:foregroundMark x1="22727" y1="27404" x2="22727" y2="27404"/>
                        <a14:foregroundMark x1="46694" y1="98558" x2="46694" y2="98077"/>
                        <a14:foregroundMark x1="30992" y1="41827" x2="30992" y2="41827"/>
                        <a14:foregroundMark x1="9917" y1="14904" x2="9917" y2="14904"/>
                        <a14:backgroundMark x1="13223" y1="67788" x2="13223" y2="67788"/>
                        <a14:backgroundMark x1="21074" y1="81250" x2="21074" y2="81250"/>
                        <a14:backgroundMark x1="17769" y1="81250" x2="17769" y2="81250"/>
                        <a14:backgroundMark x1="29752" y1="82212" x2="29752" y2="82212"/>
                        <a14:backgroundMark x1="37190" y1="80769" x2="37190" y2="80769"/>
                        <a14:backgroundMark x1="43802" y1="80288" x2="43802" y2="80288"/>
                        <a14:backgroundMark x1="46694" y1="67788" x2="46694" y2="67788"/>
                      </a14:backgroundRemoval>
                    </a14:imgEffect>
                  </a14:imgLayer>
                </a14:imgProps>
              </a:ext>
              <a:ext uri="{28A0092B-C50C-407E-A947-70E740481C1C}">
                <a14:useLocalDpi xmlns:a14="http://schemas.microsoft.com/office/drawing/2010/main" val="0"/>
              </a:ext>
            </a:extLst>
          </a:blip>
          <a:stretch>
            <a:fillRect/>
          </a:stretch>
        </p:blipFill>
        <p:spPr>
          <a:xfrm>
            <a:off x="6530525" y="2006789"/>
            <a:ext cx="5041103" cy="4332849"/>
          </a:xfrm>
          <a:prstGeom prst="rect">
            <a:avLst/>
          </a:prstGeom>
          <a:ln>
            <a:noFill/>
          </a:ln>
          <a:effectLst>
            <a:outerShdw blurRad="76200" dir="18900000" sy="23000" kx="-1200000" algn="bl" rotWithShape="0">
              <a:prstClr val="black">
                <a:alpha val="20000"/>
              </a:prstClr>
            </a:outerShdw>
            <a:reflection blurRad="6350" stA="50000" endA="300" endPos="55500" dist="50800" dir="5400000" sy="-100000" algn="bl" rotWithShape="0"/>
          </a:effectLst>
        </p:spPr>
      </p:pic>
      <p:sp>
        <p:nvSpPr>
          <p:cNvPr id="5" name="TextBox 4">
            <a:extLst>
              <a:ext uri="{FF2B5EF4-FFF2-40B4-BE49-F238E27FC236}">
                <a16:creationId xmlns:a16="http://schemas.microsoft.com/office/drawing/2014/main" id="{D3941063-6E95-E01B-25AC-6B8A1902D739}"/>
              </a:ext>
            </a:extLst>
          </p:cNvPr>
          <p:cNvSpPr txBox="1"/>
          <p:nvPr/>
        </p:nvSpPr>
        <p:spPr>
          <a:xfrm>
            <a:off x="3743737" y="2539932"/>
            <a:ext cx="8249480" cy="1077218"/>
          </a:xfrm>
          <a:prstGeom prst="rect">
            <a:avLst/>
          </a:prstGeom>
          <a:noFill/>
        </p:spPr>
        <p:txBody>
          <a:bodyPr wrap="square" rtlCol="0" anchor="ctr">
            <a:spAutoFit/>
          </a:bodyPr>
          <a:lstStyle/>
          <a:p>
            <a:r>
              <a:rPr lang="en-US" sz="3200" dirty="0">
                <a:latin typeface="Times New Roman" panose="02020603050405020304" pitchFamily="18" charset="0"/>
                <a:cs typeface="Times New Roman" panose="02020603050405020304" pitchFamily="18" charset="0"/>
              </a:rPr>
              <a:t>Top 3 products in each division that have a high total_sold_quantity in the fiscal_year 2021</a:t>
            </a:r>
          </a:p>
        </p:txBody>
      </p:sp>
      <p:pic>
        <p:nvPicPr>
          <p:cNvPr id="3" name="Picture 2">
            <a:extLst>
              <a:ext uri="{FF2B5EF4-FFF2-40B4-BE49-F238E27FC236}">
                <a16:creationId xmlns:a16="http://schemas.microsoft.com/office/drawing/2014/main" id="{BBF5474E-3A15-353B-82DF-A0AC1BC1326D}"/>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10000" b="90000" l="10000" r="90000">
                        <a14:foregroundMark x1="44737" y1="45395" x2="26316" y2="80263"/>
                        <a14:foregroundMark x1="26316" y1="80263" x2="25658" y2="80263"/>
                        <a14:foregroundMark x1="56579" y1="30921" x2="72961" y2="57044"/>
                        <a14:foregroundMark x1="80921" y1="71273" x2="80921" y2="78947"/>
                        <a14:foregroundMark x1="79774" y1="35102" x2="79605" y2="34211"/>
                        <a14:foregroundMark x1="81979" y1="46755" x2="81950" y2="46604"/>
                        <a14:foregroundMark x1="83272" y1="53592" x2="83137" y2="52877"/>
                        <a14:foregroundMark x1="56579" y1="68421" x2="51974" y2="71711"/>
                        <a14:foregroundMark x1="23684" y1="48684" x2="23684" y2="44079"/>
                        <a14:foregroundMark x1="28947" y1="31579" x2="28947" y2="31579"/>
                        <a14:foregroundMark x1="38158" y1="23026" x2="38158" y2="23026"/>
                        <a14:foregroundMark x1="48026" y1="18421" x2="48026" y2="18421"/>
                        <a14:foregroundMark x1="57895" y1="19737" x2="57895" y2="19737"/>
                        <a14:backgroundMark x1="80921" y1="42763" x2="80921" y2="42763"/>
                        <a14:backgroundMark x1="80921" y1="45395" x2="80921" y2="45395"/>
                        <a14:backgroundMark x1="78289" y1="39474" x2="78289" y2="39474"/>
                        <a14:backgroundMark x1="81579" y1="68421" x2="81579" y2="68421"/>
                        <a14:backgroundMark x1="81579" y1="68421" x2="81579" y2="68421"/>
                        <a14:backgroundMark x1="80921" y1="67105" x2="80921" y2="67105"/>
                        <a14:backgroundMark x1="76316" y1="55921" x2="81579" y2="71053"/>
                        <a14:backgroundMark x1="78289" y1="35526" x2="81579" y2="46711"/>
                        <a14:backgroundMark x1="81579" y1="46711" x2="80921" y2="52632"/>
                      </a14:backgroundRemoval>
                    </a14:imgEffect>
                  </a14:imgLayer>
                </a14:imgProps>
              </a:ext>
              <a:ext uri="{28A0092B-C50C-407E-A947-70E740481C1C}">
                <a14:useLocalDpi xmlns:a14="http://schemas.microsoft.com/office/drawing/2010/main" val="0"/>
              </a:ext>
            </a:extLst>
          </a:blip>
          <a:stretch>
            <a:fillRect/>
          </a:stretch>
        </p:blipFill>
        <p:spPr>
          <a:xfrm>
            <a:off x="0" y="0"/>
            <a:ext cx="846701" cy="846701"/>
          </a:xfrm>
          <a:prstGeom prst="rect">
            <a:avLst/>
          </a:prstGeom>
        </p:spPr>
      </p:pic>
      <p:pic>
        <p:nvPicPr>
          <p:cNvPr id="6" name="Picture 5">
            <a:extLst>
              <a:ext uri="{FF2B5EF4-FFF2-40B4-BE49-F238E27FC236}">
                <a16:creationId xmlns:a16="http://schemas.microsoft.com/office/drawing/2014/main" id="{72624D94-D71D-01BA-38F7-6B1264D8C21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268266" y="0"/>
            <a:ext cx="846701" cy="846701"/>
          </a:xfrm>
          <a:prstGeom prst="rect">
            <a:avLst/>
          </a:prstGeom>
        </p:spPr>
      </p:pic>
    </p:spTree>
    <p:extLst>
      <p:ext uri="{BB962C8B-B14F-4D97-AF65-F5344CB8AC3E}">
        <p14:creationId xmlns:p14="http://schemas.microsoft.com/office/powerpoint/2010/main" val="8895473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val 7">
            <a:extLst>
              <a:ext uri="{FF2B5EF4-FFF2-40B4-BE49-F238E27FC236}">
                <a16:creationId xmlns:a16="http://schemas.microsoft.com/office/drawing/2014/main" id="{8ABCC89C-E589-F50C-0718-3A9A3FA84738}"/>
              </a:ext>
            </a:extLst>
          </p:cNvPr>
          <p:cNvSpPr/>
          <p:nvPr/>
        </p:nvSpPr>
        <p:spPr>
          <a:xfrm>
            <a:off x="129207" y="197034"/>
            <a:ext cx="2398643" cy="1026855"/>
          </a:xfrm>
          <a:prstGeom prst="ellipse">
            <a:avLst/>
          </a:prstGeom>
          <a:solidFill>
            <a:srgbClr val="114259"/>
          </a:solidFill>
          <a:ln>
            <a:solidFill>
              <a:schemeClr val="tx2">
                <a:lumMod val="75000"/>
              </a:schemeClr>
            </a:solidFill>
          </a:ln>
          <a:effectLst>
            <a:glow rad="101600">
              <a:schemeClr val="accent1">
                <a:satMod val="175000"/>
                <a:alpha val="40000"/>
              </a:schemeClr>
            </a:glow>
            <a:outerShdw blurRad="152400" dist="3175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effectLst>
                  <a:glow rad="101600">
                    <a:schemeClr val="accent1">
                      <a:satMod val="175000"/>
                      <a:alpha val="40000"/>
                    </a:schemeClr>
                  </a:glow>
                </a:effectLst>
                <a:latin typeface="Times New Roman" panose="02020603050405020304" pitchFamily="18" charset="0"/>
                <a:cs typeface="Times New Roman" panose="02020603050405020304" pitchFamily="18" charset="0"/>
              </a:rPr>
              <a:t>Output</a:t>
            </a:r>
          </a:p>
        </p:txBody>
      </p:sp>
      <p:sp>
        <p:nvSpPr>
          <p:cNvPr id="9" name="Oval 8">
            <a:extLst>
              <a:ext uri="{FF2B5EF4-FFF2-40B4-BE49-F238E27FC236}">
                <a16:creationId xmlns:a16="http://schemas.microsoft.com/office/drawing/2014/main" id="{C82CB5D7-143C-160C-91D7-05B60A37B6CB}"/>
              </a:ext>
            </a:extLst>
          </p:cNvPr>
          <p:cNvSpPr/>
          <p:nvPr/>
        </p:nvSpPr>
        <p:spPr>
          <a:xfrm>
            <a:off x="500268" y="4568686"/>
            <a:ext cx="2398643" cy="1219202"/>
          </a:xfrm>
          <a:prstGeom prst="ellipse">
            <a:avLst/>
          </a:prstGeom>
          <a:solidFill>
            <a:srgbClr val="114259"/>
          </a:solidFill>
          <a:ln>
            <a:solidFill>
              <a:schemeClr val="tx2">
                <a:lumMod val="75000"/>
              </a:schemeClr>
            </a:solidFill>
          </a:ln>
          <a:effectLst>
            <a:glow rad="101600">
              <a:schemeClr val="accent1">
                <a:satMod val="175000"/>
                <a:alpha val="40000"/>
              </a:schemeClr>
            </a:glow>
            <a:outerShdw blurRad="152400" dist="3175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effectLst>
                  <a:glow rad="101600">
                    <a:schemeClr val="accent1">
                      <a:satMod val="175000"/>
                      <a:alpha val="40000"/>
                    </a:schemeClr>
                  </a:glow>
                </a:effectLst>
                <a:latin typeface="Times New Roman" panose="02020603050405020304" pitchFamily="18" charset="0"/>
                <a:cs typeface="Times New Roman" panose="02020603050405020304" pitchFamily="18" charset="0"/>
              </a:rPr>
              <a:t>Insights</a:t>
            </a:r>
          </a:p>
        </p:txBody>
      </p:sp>
      <p:sp>
        <p:nvSpPr>
          <p:cNvPr id="10" name="TextBox 9">
            <a:extLst>
              <a:ext uri="{FF2B5EF4-FFF2-40B4-BE49-F238E27FC236}">
                <a16:creationId xmlns:a16="http://schemas.microsoft.com/office/drawing/2014/main" id="{D482560C-114F-CF77-73F8-6797D52830E6}"/>
              </a:ext>
            </a:extLst>
          </p:cNvPr>
          <p:cNvSpPr txBox="1"/>
          <p:nvPr/>
        </p:nvSpPr>
        <p:spPr>
          <a:xfrm>
            <a:off x="3250099" y="4585349"/>
            <a:ext cx="8812696" cy="1384995"/>
          </a:xfrm>
          <a:prstGeom prst="rect">
            <a:avLst/>
          </a:prstGeom>
          <a:noFill/>
        </p:spPr>
        <p:txBody>
          <a:bodyPr wrap="square" rtlCol="0" anchor="ctr">
            <a:spAutoFit/>
          </a:bodyPr>
          <a:lstStyle/>
          <a:p>
            <a:r>
              <a:rPr lang="en-US" sz="2800" dirty="0">
                <a:latin typeface="Times New Roman" panose="02020603050405020304" pitchFamily="18" charset="0"/>
                <a:cs typeface="Times New Roman" panose="02020603050405020304" pitchFamily="18" charset="0"/>
              </a:rPr>
              <a:t>“AQ Pen Drive 2 in 1”, “AQ Gamers Ms” and “AQ Digital” are the three top selling products from the division “N &amp; S”, “P &amp; A” and “PC” respectively. </a:t>
            </a:r>
          </a:p>
        </p:txBody>
      </p:sp>
      <p:graphicFrame>
        <p:nvGraphicFramePr>
          <p:cNvPr id="11" name="Chart 10">
            <a:extLst>
              <a:ext uri="{FF2B5EF4-FFF2-40B4-BE49-F238E27FC236}">
                <a16:creationId xmlns:a16="http://schemas.microsoft.com/office/drawing/2014/main" id="{16227171-7904-5679-8635-7E1F9A091FF5}"/>
              </a:ext>
            </a:extLst>
          </p:cNvPr>
          <p:cNvGraphicFramePr/>
          <p:nvPr>
            <p:extLst>
              <p:ext uri="{D42A27DB-BD31-4B8C-83A1-F6EECF244321}">
                <p14:modId xmlns:p14="http://schemas.microsoft.com/office/powerpoint/2010/main" val="3671306008"/>
              </p:ext>
            </p:extLst>
          </p:nvPr>
        </p:nvGraphicFramePr>
        <p:xfrm>
          <a:off x="4494376" y="197034"/>
          <a:ext cx="7469943" cy="2876002"/>
        </p:xfrm>
        <a:graphic>
          <a:graphicData uri="http://schemas.openxmlformats.org/drawingml/2006/chart">
            <c:chart xmlns:c="http://schemas.openxmlformats.org/drawingml/2006/chart" xmlns:r="http://schemas.openxmlformats.org/officeDocument/2006/relationships" r:id="rId2"/>
          </a:graphicData>
        </a:graphic>
      </p:graphicFrame>
      <p:pic>
        <p:nvPicPr>
          <p:cNvPr id="4" name="Picture 3">
            <a:extLst>
              <a:ext uri="{FF2B5EF4-FFF2-40B4-BE49-F238E27FC236}">
                <a16:creationId xmlns:a16="http://schemas.microsoft.com/office/drawing/2014/main" id="{62AB00D8-B397-8130-F7FA-8C15B63329F8}"/>
              </a:ext>
            </a:extLst>
          </p:cNvPr>
          <p:cNvPicPr>
            <a:picLocks noChangeAspect="1"/>
          </p:cNvPicPr>
          <p:nvPr/>
        </p:nvPicPr>
        <p:blipFill rotWithShape="1">
          <a:blip r:embed="rId3">
            <a:extLst>
              <a:ext uri="{28A0092B-C50C-407E-A947-70E740481C1C}">
                <a14:useLocalDpi xmlns:a14="http://schemas.microsoft.com/office/drawing/2010/main" val="0"/>
              </a:ext>
            </a:extLst>
          </a:blip>
          <a:srcRect r="2433" b="7237"/>
          <a:stretch/>
        </p:blipFill>
        <p:spPr>
          <a:xfrm>
            <a:off x="1153549" y="1499580"/>
            <a:ext cx="4740812" cy="2417438"/>
          </a:xfrm>
          <a:prstGeom prst="rect">
            <a:avLst/>
          </a:prstGeom>
          <a:effectLst>
            <a:outerShdw blurRad="76200" dir="18900000" sy="23000" kx="-1200000" algn="bl" rotWithShape="0">
              <a:prstClr val="black">
                <a:alpha val="20000"/>
              </a:prstClr>
            </a:outerShdw>
          </a:effectLst>
        </p:spPr>
      </p:pic>
      <p:pic>
        <p:nvPicPr>
          <p:cNvPr id="2" name="Picture 1">
            <a:extLst>
              <a:ext uri="{FF2B5EF4-FFF2-40B4-BE49-F238E27FC236}">
                <a16:creationId xmlns:a16="http://schemas.microsoft.com/office/drawing/2014/main" id="{096A37CE-3938-D9BF-76DD-C5BF4C35AA49}"/>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10000" b="90000" l="10000" r="90000">
                        <a14:foregroundMark x1="44737" y1="45395" x2="26316" y2="80263"/>
                        <a14:foregroundMark x1="26316" y1="80263" x2="25658" y2="80263"/>
                        <a14:foregroundMark x1="56579" y1="30921" x2="72961" y2="57044"/>
                        <a14:foregroundMark x1="80921" y1="71273" x2="80921" y2="78947"/>
                        <a14:foregroundMark x1="79774" y1="35102" x2="79605" y2="34211"/>
                        <a14:foregroundMark x1="81979" y1="46755" x2="81950" y2="46604"/>
                        <a14:foregroundMark x1="83272" y1="53592" x2="83137" y2="52877"/>
                        <a14:foregroundMark x1="56579" y1="68421" x2="51974" y2="71711"/>
                        <a14:foregroundMark x1="23684" y1="48684" x2="23684" y2="44079"/>
                        <a14:foregroundMark x1="28947" y1="31579" x2="28947" y2="31579"/>
                        <a14:foregroundMark x1="38158" y1="23026" x2="38158" y2="23026"/>
                        <a14:foregroundMark x1="48026" y1="18421" x2="48026" y2="18421"/>
                        <a14:foregroundMark x1="57895" y1="19737" x2="57895" y2="19737"/>
                        <a14:backgroundMark x1="80921" y1="42763" x2="80921" y2="42763"/>
                        <a14:backgroundMark x1="80921" y1="45395" x2="80921" y2="45395"/>
                        <a14:backgroundMark x1="78289" y1="39474" x2="78289" y2="39474"/>
                        <a14:backgroundMark x1="81579" y1="68421" x2="81579" y2="68421"/>
                        <a14:backgroundMark x1="81579" y1="68421" x2="81579" y2="68421"/>
                        <a14:backgroundMark x1="80921" y1="67105" x2="80921" y2="67105"/>
                        <a14:backgroundMark x1="76316" y1="55921" x2="81579" y2="71053"/>
                        <a14:backgroundMark x1="78289" y1="35526" x2="81579" y2="46711"/>
                        <a14:backgroundMark x1="81579" y1="46711" x2="80921" y2="52632"/>
                      </a14:backgroundRemoval>
                    </a14:imgEffect>
                  </a14:imgLayer>
                </a14:imgProps>
              </a:ext>
              <a:ext uri="{28A0092B-C50C-407E-A947-70E740481C1C}">
                <a14:useLocalDpi xmlns:a14="http://schemas.microsoft.com/office/drawing/2010/main" val="0"/>
              </a:ext>
            </a:extLst>
          </a:blip>
          <a:stretch>
            <a:fillRect/>
          </a:stretch>
        </p:blipFill>
        <p:spPr>
          <a:xfrm>
            <a:off x="0" y="5970344"/>
            <a:ext cx="846701" cy="846701"/>
          </a:xfrm>
          <a:prstGeom prst="rect">
            <a:avLst/>
          </a:prstGeom>
        </p:spPr>
      </p:pic>
      <p:pic>
        <p:nvPicPr>
          <p:cNvPr id="3" name="Picture 2">
            <a:extLst>
              <a:ext uri="{FF2B5EF4-FFF2-40B4-BE49-F238E27FC236}">
                <a16:creationId xmlns:a16="http://schemas.microsoft.com/office/drawing/2014/main" id="{5BB9B514-628A-BD85-7053-C8187B98569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268266" y="5970344"/>
            <a:ext cx="846701" cy="846701"/>
          </a:xfrm>
          <a:prstGeom prst="rect">
            <a:avLst/>
          </a:prstGeom>
        </p:spPr>
      </p:pic>
    </p:spTree>
    <p:extLst>
      <p:ext uri="{BB962C8B-B14F-4D97-AF65-F5344CB8AC3E}">
        <p14:creationId xmlns:p14="http://schemas.microsoft.com/office/powerpoint/2010/main" val="40584383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3FCFB0D0-9C9E-5FEB-B699-1A9DBE2BF9D4}"/>
              </a:ext>
            </a:extLst>
          </p:cNvPr>
          <p:cNvSpPr/>
          <p:nvPr/>
        </p:nvSpPr>
        <p:spPr>
          <a:xfrm>
            <a:off x="500269" y="1648241"/>
            <a:ext cx="2398643" cy="1219202"/>
          </a:xfrm>
          <a:prstGeom prst="ellipse">
            <a:avLst/>
          </a:prstGeom>
          <a:solidFill>
            <a:srgbClr val="114259"/>
          </a:solidFill>
          <a:ln>
            <a:solidFill>
              <a:schemeClr val="tx2">
                <a:lumMod val="75000"/>
              </a:schemeClr>
            </a:solidFill>
          </a:ln>
          <a:effectLst>
            <a:glow rad="101600">
              <a:schemeClr val="accent1">
                <a:satMod val="175000"/>
                <a:alpha val="40000"/>
              </a:schemeClr>
            </a:glow>
            <a:outerShdw blurRad="152400" dist="3175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effectLst>
                  <a:glow rad="101600">
                    <a:schemeClr val="accent1">
                      <a:satMod val="175000"/>
                      <a:alpha val="40000"/>
                    </a:schemeClr>
                  </a:glow>
                </a:effectLst>
                <a:latin typeface="Times New Roman" panose="02020603050405020304" pitchFamily="18" charset="0"/>
                <a:cs typeface="Times New Roman" panose="02020603050405020304" pitchFamily="18" charset="0"/>
              </a:rPr>
              <a:t>Output</a:t>
            </a:r>
          </a:p>
        </p:txBody>
      </p:sp>
      <p:pic>
        <p:nvPicPr>
          <p:cNvPr id="5" name="Picture 4">
            <a:extLst>
              <a:ext uri="{FF2B5EF4-FFF2-40B4-BE49-F238E27FC236}">
                <a16:creationId xmlns:a16="http://schemas.microsoft.com/office/drawing/2014/main" id="{532A0152-492B-394D-B89B-ADEBED8B1035}"/>
              </a:ext>
            </a:extLst>
          </p:cNvPr>
          <p:cNvPicPr>
            <a:picLocks noChangeAspect="1"/>
          </p:cNvPicPr>
          <p:nvPr/>
        </p:nvPicPr>
        <p:blipFill rotWithShape="1">
          <a:blip r:embed="rId2">
            <a:extLst>
              <a:ext uri="{28A0092B-C50C-407E-A947-70E740481C1C}">
                <a14:useLocalDpi xmlns:a14="http://schemas.microsoft.com/office/drawing/2010/main" val="0"/>
              </a:ext>
            </a:extLst>
          </a:blip>
          <a:srcRect t="12267" r="65853"/>
          <a:stretch/>
        </p:blipFill>
        <p:spPr>
          <a:xfrm>
            <a:off x="3423734" y="1000514"/>
            <a:ext cx="1748031" cy="2792890"/>
          </a:xfrm>
          <a:prstGeom prst="rect">
            <a:avLst/>
          </a:prstGeom>
          <a:effectLst>
            <a:outerShdw blurRad="76200" dir="18900000" sy="23000" kx="-1200000" algn="bl" rotWithShape="0">
              <a:prstClr val="black">
                <a:alpha val="20000"/>
              </a:prstClr>
            </a:outerShdw>
          </a:effectLst>
        </p:spPr>
      </p:pic>
      <p:sp>
        <p:nvSpPr>
          <p:cNvPr id="6" name="Oval 5">
            <a:extLst>
              <a:ext uri="{FF2B5EF4-FFF2-40B4-BE49-F238E27FC236}">
                <a16:creationId xmlns:a16="http://schemas.microsoft.com/office/drawing/2014/main" id="{1E70F7DD-0C0A-C8D0-37EA-9531AD196081}"/>
              </a:ext>
            </a:extLst>
          </p:cNvPr>
          <p:cNvSpPr/>
          <p:nvPr/>
        </p:nvSpPr>
        <p:spPr>
          <a:xfrm>
            <a:off x="423350" y="4600158"/>
            <a:ext cx="2398643" cy="1219202"/>
          </a:xfrm>
          <a:prstGeom prst="ellipse">
            <a:avLst/>
          </a:prstGeom>
          <a:solidFill>
            <a:srgbClr val="114259"/>
          </a:solidFill>
          <a:ln>
            <a:solidFill>
              <a:schemeClr val="tx2">
                <a:lumMod val="75000"/>
              </a:schemeClr>
            </a:solidFill>
          </a:ln>
          <a:effectLst>
            <a:glow rad="101600">
              <a:schemeClr val="accent1">
                <a:satMod val="175000"/>
                <a:alpha val="40000"/>
              </a:schemeClr>
            </a:glow>
            <a:outerShdw blurRad="152400" dist="3175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effectLst>
                  <a:glow rad="101600">
                    <a:schemeClr val="accent1">
                      <a:satMod val="175000"/>
                      <a:alpha val="40000"/>
                    </a:schemeClr>
                  </a:glow>
                </a:effectLst>
                <a:latin typeface="Times New Roman" panose="02020603050405020304" pitchFamily="18" charset="0"/>
                <a:cs typeface="Times New Roman" panose="02020603050405020304" pitchFamily="18" charset="0"/>
              </a:rPr>
              <a:t>Insights</a:t>
            </a:r>
          </a:p>
        </p:txBody>
      </p:sp>
      <p:sp>
        <p:nvSpPr>
          <p:cNvPr id="7" name="TextBox 6">
            <a:extLst>
              <a:ext uri="{FF2B5EF4-FFF2-40B4-BE49-F238E27FC236}">
                <a16:creationId xmlns:a16="http://schemas.microsoft.com/office/drawing/2014/main" id="{C98A90D7-8175-B9A6-3223-C41633CD958B}"/>
              </a:ext>
            </a:extLst>
          </p:cNvPr>
          <p:cNvSpPr txBox="1"/>
          <p:nvPr/>
        </p:nvSpPr>
        <p:spPr>
          <a:xfrm>
            <a:off x="3207026" y="4484430"/>
            <a:ext cx="8812696" cy="1815882"/>
          </a:xfrm>
          <a:prstGeom prst="rect">
            <a:avLst/>
          </a:prstGeom>
          <a:noFill/>
        </p:spPr>
        <p:txBody>
          <a:bodyPr wrap="square" rtlCol="0" anchor="ctr">
            <a:spAutoFit/>
          </a:bodyPr>
          <a:lstStyle/>
          <a:p>
            <a:r>
              <a:rPr lang="en-US" sz="2800" dirty="0">
                <a:latin typeface="Times New Roman" panose="02020603050405020304" pitchFamily="18" charset="0"/>
                <a:cs typeface="Times New Roman" panose="02020603050405020304" pitchFamily="18" charset="0"/>
              </a:rPr>
              <a:t>The customer base of Atliq Hardware is in 27 countries belonging to 4 regions – APAC, EU, NA, LATAM – out of which  countries belong to APAC region and are “Atilq Exclusive” customers. </a:t>
            </a:r>
          </a:p>
        </p:txBody>
      </p:sp>
      <p:pic>
        <p:nvPicPr>
          <p:cNvPr id="2" name="Picture 1">
            <a:extLst>
              <a:ext uri="{FF2B5EF4-FFF2-40B4-BE49-F238E27FC236}">
                <a16:creationId xmlns:a16="http://schemas.microsoft.com/office/drawing/2014/main" id="{BFF498D9-630A-25EA-7446-E1CED20AE094}"/>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10000" b="90000" l="10000" r="90000">
                        <a14:foregroundMark x1="44737" y1="45395" x2="26316" y2="80263"/>
                        <a14:foregroundMark x1="26316" y1="80263" x2="25658" y2="80263"/>
                        <a14:foregroundMark x1="56579" y1="30921" x2="72961" y2="57044"/>
                        <a14:foregroundMark x1="80921" y1="71273" x2="80921" y2="78947"/>
                        <a14:foregroundMark x1="79774" y1="35102" x2="79605" y2="34211"/>
                        <a14:foregroundMark x1="81979" y1="46755" x2="81950" y2="46604"/>
                        <a14:foregroundMark x1="83272" y1="53592" x2="83137" y2="52877"/>
                        <a14:foregroundMark x1="56579" y1="68421" x2="51974" y2="71711"/>
                        <a14:foregroundMark x1="23684" y1="48684" x2="23684" y2="44079"/>
                        <a14:foregroundMark x1="28947" y1="31579" x2="28947" y2="31579"/>
                        <a14:foregroundMark x1="38158" y1="23026" x2="38158" y2="23026"/>
                        <a14:foregroundMark x1="48026" y1="18421" x2="48026" y2="18421"/>
                        <a14:foregroundMark x1="57895" y1="19737" x2="57895" y2="19737"/>
                        <a14:backgroundMark x1="80921" y1="42763" x2="80921" y2="42763"/>
                        <a14:backgroundMark x1="80921" y1="45395" x2="80921" y2="45395"/>
                        <a14:backgroundMark x1="78289" y1="39474" x2="78289" y2="39474"/>
                        <a14:backgroundMark x1="81579" y1="68421" x2="81579" y2="68421"/>
                        <a14:backgroundMark x1="81579" y1="68421" x2="81579" y2="68421"/>
                        <a14:backgroundMark x1="80921" y1="67105" x2="80921" y2="67105"/>
                        <a14:backgroundMark x1="76316" y1="55921" x2="81579" y2="71053"/>
                        <a14:backgroundMark x1="78289" y1="35526" x2="81579" y2="46711"/>
                        <a14:backgroundMark x1="81579" y1="46711" x2="80921" y2="52632"/>
                      </a14:backgroundRemoval>
                    </a14:imgEffect>
                  </a14:imgLayer>
                </a14:imgProps>
              </a:ext>
              <a:ext uri="{28A0092B-C50C-407E-A947-70E740481C1C}">
                <a14:useLocalDpi xmlns:a14="http://schemas.microsoft.com/office/drawing/2010/main" val="0"/>
              </a:ext>
            </a:extLst>
          </a:blip>
          <a:stretch>
            <a:fillRect/>
          </a:stretch>
        </p:blipFill>
        <p:spPr>
          <a:xfrm>
            <a:off x="0" y="0"/>
            <a:ext cx="846701" cy="846701"/>
          </a:xfrm>
          <a:prstGeom prst="rect">
            <a:avLst/>
          </a:prstGeom>
        </p:spPr>
      </p:pic>
      <p:pic>
        <p:nvPicPr>
          <p:cNvPr id="3" name="Picture 2">
            <a:extLst>
              <a:ext uri="{FF2B5EF4-FFF2-40B4-BE49-F238E27FC236}">
                <a16:creationId xmlns:a16="http://schemas.microsoft.com/office/drawing/2014/main" id="{5E54EB6F-4FD1-B87D-4074-B66D1632233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268266" y="0"/>
            <a:ext cx="846701" cy="846701"/>
          </a:xfrm>
          <a:prstGeom prst="rect">
            <a:avLst/>
          </a:prstGeom>
        </p:spPr>
      </p:pic>
      <p:pic>
        <p:nvPicPr>
          <p:cNvPr id="9" name="Picture 8">
            <a:extLst>
              <a:ext uri="{FF2B5EF4-FFF2-40B4-BE49-F238E27FC236}">
                <a16:creationId xmlns:a16="http://schemas.microsoft.com/office/drawing/2014/main" id="{F087F2AD-2B22-C76F-D669-0EB447970D5D}"/>
              </a:ext>
            </a:extLst>
          </p:cNvPr>
          <p:cNvPicPr>
            <a:picLocks noChangeAspect="1"/>
          </p:cNvPicPr>
          <p:nvPr/>
        </p:nvPicPr>
        <p:blipFill>
          <a:blip r:embed="rId6">
            <a:extLst>
              <a:ext uri="{28A0092B-C50C-407E-A947-70E740481C1C}">
                <a14:useLocalDpi xmlns:a14="http://schemas.microsoft.com/office/drawing/2010/main" val="0"/>
              </a:ext>
            </a:extLst>
          </a:blip>
          <a:srcRect/>
          <a:stretch/>
        </p:blipFill>
        <p:spPr>
          <a:xfrm>
            <a:off x="6834705" y="531248"/>
            <a:ext cx="4142013" cy="3453188"/>
          </a:xfrm>
          <a:prstGeom prst="rect">
            <a:avLst/>
          </a:prstGeom>
        </p:spPr>
      </p:pic>
    </p:spTree>
    <p:extLst>
      <p:ext uri="{BB962C8B-B14F-4D97-AF65-F5344CB8AC3E}">
        <p14:creationId xmlns:p14="http://schemas.microsoft.com/office/powerpoint/2010/main" val="1440417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642E3A57-08E2-6368-B204-020A5038A79A}"/>
              </a:ext>
            </a:extLst>
          </p:cNvPr>
          <p:cNvSpPr/>
          <p:nvPr/>
        </p:nvSpPr>
        <p:spPr>
          <a:xfrm>
            <a:off x="437323" y="2021499"/>
            <a:ext cx="2729946" cy="2114085"/>
          </a:xfrm>
          <a:prstGeom prst="ellipse">
            <a:avLst/>
          </a:prstGeom>
          <a:solidFill>
            <a:srgbClr val="114259"/>
          </a:solidFill>
          <a:ln>
            <a:solidFill>
              <a:schemeClr val="tx2">
                <a:lumMod val="75000"/>
              </a:schemeClr>
            </a:solidFill>
          </a:ln>
          <a:effectLst>
            <a:glow rad="101600">
              <a:schemeClr val="accent1">
                <a:satMod val="175000"/>
                <a:alpha val="40000"/>
              </a:schemeClr>
            </a:glow>
            <a:outerShdw blurRad="152400" dist="3175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effectLst>
                  <a:glow rad="101600">
                    <a:schemeClr val="accent1">
                      <a:satMod val="175000"/>
                      <a:alpha val="40000"/>
                    </a:schemeClr>
                  </a:glow>
                </a:effectLst>
                <a:latin typeface="Times New Roman" panose="02020603050405020304" pitchFamily="18" charset="0"/>
                <a:cs typeface="Times New Roman" panose="02020603050405020304" pitchFamily="18" charset="0"/>
              </a:rPr>
              <a:t>Request 2</a:t>
            </a:r>
          </a:p>
        </p:txBody>
      </p:sp>
      <p:pic>
        <p:nvPicPr>
          <p:cNvPr id="2" name="Picture 1">
            <a:extLst>
              <a:ext uri="{FF2B5EF4-FFF2-40B4-BE49-F238E27FC236}">
                <a16:creationId xmlns:a16="http://schemas.microsoft.com/office/drawing/2014/main" id="{5E098111-177E-A4E1-2534-288A1811C57E}"/>
              </a:ext>
            </a:extLst>
          </p:cNvPr>
          <p:cNvPicPr>
            <a:picLocks noChangeAspect="1"/>
          </p:cNvPicPr>
          <p:nvPr/>
        </p:nvPicPr>
        <p:blipFill>
          <a:blip r:embed="rId2">
            <a:alphaModFix amt="35000"/>
            <a:extLst>
              <a:ext uri="{BEBA8EAE-BF5A-486C-A8C5-ECC9F3942E4B}">
                <a14:imgProps xmlns:a14="http://schemas.microsoft.com/office/drawing/2010/main">
                  <a14:imgLayer r:embed="rId3">
                    <a14:imgEffect>
                      <a14:backgroundRemoval t="962" b="98558" l="1240" r="96281">
                        <a14:foregroundMark x1="34711" y1="12019" x2="34711" y2="12019"/>
                        <a14:foregroundMark x1="33471" y1="5769" x2="33471" y2="5769"/>
                        <a14:foregroundMark x1="33471" y1="1442" x2="33471" y2="1442"/>
                        <a14:foregroundMark x1="51653" y1="15865" x2="51653" y2="15865"/>
                        <a14:foregroundMark x1="35537" y1="17788" x2="35537" y2="17788"/>
                        <a14:foregroundMark x1="47107" y1="29327" x2="47107" y2="29327"/>
                        <a14:foregroundMark x1="41322" y1="45673" x2="41322" y2="45673"/>
                        <a14:foregroundMark x1="32645" y1="39423" x2="32645" y2="39423"/>
                        <a14:foregroundMark x1="7851" y1="22115" x2="7851" y2="22115"/>
                        <a14:foregroundMark x1="2893" y1="20192" x2="2893" y2="20192"/>
                        <a14:foregroundMark x1="2066" y1="32212" x2="2066" y2="32212"/>
                        <a14:foregroundMark x1="1240" y1="41827" x2="1240" y2="41827"/>
                        <a14:foregroundMark x1="10744" y1="18750" x2="10744" y2="18750"/>
                        <a14:foregroundMark x1="25207" y1="61058" x2="25207" y2="61058"/>
                        <a14:foregroundMark x1="23554" y1="63942" x2="23554" y2="63942"/>
                        <a14:foregroundMark x1="43802" y1="57692" x2="43802" y2="57692"/>
                        <a14:foregroundMark x1="45041" y1="65865" x2="45041" y2="65865"/>
                        <a14:foregroundMark x1="50000" y1="68269" x2="50000" y2="68269"/>
                        <a14:foregroundMark x1="47934" y1="73077" x2="47934" y2="73077"/>
                        <a14:foregroundMark x1="45868" y1="79808" x2="45868" y2="79808"/>
                        <a14:foregroundMark x1="45041" y1="83654" x2="45041" y2="83654"/>
                        <a14:foregroundMark x1="58678" y1="60577" x2="58678" y2="60577"/>
                        <a14:foregroundMark x1="62397" y1="58654" x2="62397" y2="58654"/>
                        <a14:foregroundMark x1="71901" y1="50000" x2="71901" y2="50000"/>
                        <a14:foregroundMark x1="74793" y1="37500" x2="74793" y2="37500"/>
                        <a14:foregroundMark x1="87190" y1="45192" x2="87190" y2="45192"/>
                        <a14:foregroundMark x1="91322" y1="60096" x2="85124" y2="37981"/>
                        <a14:foregroundMark x1="94215" y1="57212" x2="96694" y2="94712"/>
                        <a14:foregroundMark x1="96694" y1="94712" x2="95868" y2="96635"/>
                        <a14:foregroundMark x1="70661" y1="9615" x2="70661" y2="10577"/>
                        <a14:foregroundMark x1="33471" y1="41827" x2="33471" y2="41827"/>
                        <a14:foregroundMark x1="22727" y1="27404" x2="22727" y2="27404"/>
                        <a14:foregroundMark x1="46694" y1="98558" x2="46694" y2="98077"/>
                        <a14:foregroundMark x1="30992" y1="41827" x2="30992" y2="41827"/>
                        <a14:foregroundMark x1="9917" y1="14904" x2="9917" y2="14904"/>
                        <a14:backgroundMark x1="13223" y1="67788" x2="13223" y2="67788"/>
                        <a14:backgroundMark x1="21074" y1="81250" x2="21074" y2="81250"/>
                        <a14:backgroundMark x1="17769" y1="81250" x2="17769" y2="81250"/>
                        <a14:backgroundMark x1="29752" y1="82212" x2="29752" y2="82212"/>
                        <a14:backgroundMark x1="37190" y1="80769" x2="37190" y2="80769"/>
                        <a14:backgroundMark x1="43802" y1="80288" x2="43802" y2="80288"/>
                        <a14:backgroundMark x1="46694" y1="67788" x2="46694" y2="67788"/>
                      </a14:backgroundRemoval>
                    </a14:imgEffect>
                  </a14:imgLayer>
                </a14:imgProps>
              </a:ext>
              <a:ext uri="{28A0092B-C50C-407E-A947-70E740481C1C}">
                <a14:useLocalDpi xmlns:a14="http://schemas.microsoft.com/office/drawing/2010/main" val="0"/>
              </a:ext>
            </a:extLst>
          </a:blip>
          <a:stretch>
            <a:fillRect/>
          </a:stretch>
        </p:blipFill>
        <p:spPr>
          <a:xfrm>
            <a:off x="6530525" y="2006789"/>
            <a:ext cx="5041103" cy="4332849"/>
          </a:xfrm>
          <a:prstGeom prst="rect">
            <a:avLst/>
          </a:prstGeom>
          <a:ln>
            <a:noFill/>
          </a:ln>
          <a:effectLst>
            <a:outerShdw blurRad="76200" dir="18900000" sy="23000" kx="-1200000" algn="bl" rotWithShape="0">
              <a:prstClr val="black">
                <a:alpha val="20000"/>
              </a:prstClr>
            </a:outerShdw>
            <a:reflection blurRad="6350" stA="50000" endA="300" endPos="55500" dist="50800" dir="5400000" sy="-100000" algn="bl" rotWithShape="0"/>
          </a:effectLst>
        </p:spPr>
      </p:pic>
      <p:sp>
        <p:nvSpPr>
          <p:cNvPr id="5" name="TextBox 4">
            <a:extLst>
              <a:ext uri="{FF2B5EF4-FFF2-40B4-BE49-F238E27FC236}">
                <a16:creationId xmlns:a16="http://schemas.microsoft.com/office/drawing/2014/main" id="{D3941063-6E95-E01B-25AC-6B8A1902D739}"/>
              </a:ext>
            </a:extLst>
          </p:cNvPr>
          <p:cNvSpPr txBox="1"/>
          <p:nvPr/>
        </p:nvSpPr>
        <p:spPr>
          <a:xfrm>
            <a:off x="3942520" y="2539932"/>
            <a:ext cx="8249480" cy="1077218"/>
          </a:xfrm>
          <a:prstGeom prst="rect">
            <a:avLst/>
          </a:prstGeom>
          <a:noFill/>
        </p:spPr>
        <p:txBody>
          <a:bodyPr wrap="square" rtlCol="0" anchor="ctr">
            <a:spAutoFit/>
          </a:bodyPr>
          <a:lstStyle/>
          <a:p>
            <a:r>
              <a:rPr lang="en-US" sz="3200" dirty="0">
                <a:latin typeface="Times New Roman" panose="02020603050405020304" pitchFamily="18" charset="0"/>
                <a:cs typeface="Times New Roman" panose="02020603050405020304" pitchFamily="18" charset="0"/>
              </a:rPr>
              <a:t>The percentage of unique product increase in 2021 vs. 2020</a:t>
            </a:r>
          </a:p>
        </p:txBody>
      </p:sp>
      <p:pic>
        <p:nvPicPr>
          <p:cNvPr id="3" name="Picture 2">
            <a:extLst>
              <a:ext uri="{FF2B5EF4-FFF2-40B4-BE49-F238E27FC236}">
                <a16:creationId xmlns:a16="http://schemas.microsoft.com/office/drawing/2014/main" id="{E0137DA2-5172-371A-BB4A-53959D142942}"/>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10000" b="90000" l="10000" r="90000">
                        <a14:foregroundMark x1="44737" y1="45395" x2="26316" y2="80263"/>
                        <a14:foregroundMark x1="26316" y1="80263" x2="25658" y2="80263"/>
                        <a14:foregroundMark x1="56579" y1="30921" x2="72961" y2="57044"/>
                        <a14:foregroundMark x1="80921" y1="71273" x2="80921" y2="78947"/>
                        <a14:foregroundMark x1="79774" y1="35102" x2="79605" y2="34211"/>
                        <a14:foregroundMark x1="81979" y1="46755" x2="81950" y2="46604"/>
                        <a14:foregroundMark x1="83272" y1="53592" x2="83137" y2="52877"/>
                        <a14:foregroundMark x1="56579" y1="68421" x2="51974" y2="71711"/>
                        <a14:foregroundMark x1="23684" y1="48684" x2="23684" y2="44079"/>
                        <a14:foregroundMark x1="28947" y1="31579" x2="28947" y2="31579"/>
                        <a14:foregroundMark x1="38158" y1="23026" x2="38158" y2="23026"/>
                        <a14:foregroundMark x1="48026" y1="18421" x2="48026" y2="18421"/>
                        <a14:foregroundMark x1="57895" y1="19737" x2="57895" y2="19737"/>
                        <a14:backgroundMark x1="80921" y1="42763" x2="80921" y2="42763"/>
                        <a14:backgroundMark x1="80921" y1="45395" x2="80921" y2="45395"/>
                        <a14:backgroundMark x1="78289" y1="39474" x2="78289" y2="39474"/>
                        <a14:backgroundMark x1="81579" y1="68421" x2="81579" y2="68421"/>
                        <a14:backgroundMark x1="81579" y1="68421" x2="81579" y2="68421"/>
                        <a14:backgroundMark x1="80921" y1="67105" x2="80921" y2="67105"/>
                        <a14:backgroundMark x1="76316" y1="55921" x2="81579" y2="71053"/>
                        <a14:backgroundMark x1="78289" y1="35526" x2="81579" y2="46711"/>
                        <a14:backgroundMark x1="81579" y1="46711" x2="80921" y2="52632"/>
                      </a14:backgroundRemoval>
                    </a14:imgEffect>
                  </a14:imgLayer>
                </a14:imgProps>
              </a:ext>
              <a:ext uri="{28A0092B-C50C-407E-A947-70E740481C1C}">
                <a14:useLocalDpi xmlns:a14="http://schemas.microsoft.com/office/drawing/2010/main" val="0"/>
              </a:ext>
            </a:extLst>
          </a:blip>
          <a:stretch>
            <a:fillRect/>
          </a:stretch>
        </p:blipFill>
        <p:spPr>
          <a:xfrm>
            <a:off x="0" y="0"/>
            <a:ext cx="846701" cy="846701"/>
          </a:xfrm>
          <a:prstGeom prst="rect">
            <a:avLst/>
          </a:prstGeom>
        </p:spPr>
      </p:pic>
      <p:pic>
        <p:nvPicPr>
          <p:cNvPr id="6" name="Picture 5">
            <a:extLst>
              <a:ext uri="{FF2B5EF4-FFF2-40B4-BE49-F238E27FC236}">
                <a16:creationId xmlns:a16="http://schemas.microsoft.com/office/drawing/2014/main" id="{7BBD5964-D0A4-5026-C27D-036543DC66A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268266" y="0"/>
            <a:ext cx="846701" cy="846701"/>
          </a:xfrm>
          <a:prstGeom prst="rect">
            <a:avLst/>
          </a:prstGeom>
        </p:spPr>
      </p:pic>
    </p:spTree>
    <p:extLst>
      <p:ext uri="{BB962C8B-B14F-4D97-AF65-F5344CB8AC3E}">
        <p14:creationId xmlns:p14="http://schemas.microsoft.com/office/powerpoint/2010/main" val="20747443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hart 6">
            <a:extLst>
              <a:ext uri="{FF2B5EF4-FFF2-40B4-BE49-F238E27FC236}">
                <a16:creationId xmlns:a16="http://schemas.microsoft.com/office/drawing/2014/main" id="{B553FF5C-68D1-D86A-5B9E-EDC0040601A6}"/>
              </a:ext>
            </a:extLst>
          </p:cNvPr>
          <p:cNvGraphicFramePr/>
          <p:nvPr>
            <p:extLst>
              <p:ext uri="{D42A27DB-BD31-4B8C-83A1-F6EECF244321}">
                <p14:modId xmlns:p14="http://schemas.microsoft.com/office/powerpoint/2010/main" val="2309507363"/>
              </p:ext>
            </p:extLst>
          </p:nvPr>
        </p:nvGraphicFramePr>
        <p:xfrm>
          <a:off x="8262659" y="198528"/>
          <a:ext cx="3776869" cy="3230472"/>
        </p:xfrm>
        <a:graphic>
          <a:graphicData uri="http://schemas.openxmlformats.org/drawingml/2006/chart">
            <c:chart xmlns:c="http://schemas.openxmlformats.org/drawingml/2006/chart" xmlns:r="http://schemas.openxmlformats.org/officeDocument/2006/relationships" r:id="rId2"/>
          </a:graphicData>
        </a:graphic>
      </p:graphicFrame>
      <p:sp>
        <p:nvSpPr>
          <p:cNvPr id="8" name="Oval 7">
            <a:extLst>
              <a:ext uri="{FF2B5EF4-FFF2-40B4-BE49-F238E27FC236}">
                <a16:creationId xmlns:a16="http://schemas.microsoft.com/office/drawing/2014/main" id="{8ABCC89C-E589-F50C-0718-3A9A3FA84738}"/>
              </a:ext>
            </a:extLst>
          </p:cNvPr>
          <p:cNvSpPr/>
          <p:nvPr/>
        </p:nvSpPr>
        <p:spPr>
          <a:xfrm>
            <a:off x="500268" y="1422954"/>
            <a:ext cx="2398643" cy="1219202"/>
          </a:xfrm>
          <a:prstGeom prst="ellipse">
            <a:avLst/>
          </a:prstGeom>
          <a:solidFill>
            <a:srgbClr val="114259"/>
          </a:solidFill>
          <a:ln>
            <a:solidFill>
              <a:schemeClr val="tx2">
                <a:lumMod val="75000"/>
              </a:schemeClr>
            </a:solidFill>
          </a:ln>
          <a:effectLst>
            <a:glow rad="101600">
              <a:schemeClr val="accent1">
                <a:satMod val="175000"/>
                <a:alpha val="40000"/>
              </a:schemeClr>
            </a:glow>
            <a:outerShdw blurRad="152400" dist="3175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effectLst>
                  <a:glow rad="101600">
                    <a:schemeClr val="accent1">
                      <a:satMod val="175000"/>
                      <a:alpha val="40000"/>
                    </a:schemeClr>
                  </a:glow>
                </a:effectLst>
                <a:latin typeface="Times New Roman" panose="02020603050405020304" pitchFamily="18" charset="0"/>
                <a:cs typeface="Times New Roman" panose="02020603050405020304" pitchFamily="18" charset="0"/>
              </a:rPr>
              <a:t>Output</a:t>
            </a:r>
          </a:p>
        </p:txBody>
      </p:sp>
      <p:sp>
        <p:nvSpPr>
          <p:cNvPr id="9" name="Oval 8">
            <a:extLst>
              <a:ext uri="{FF2B5EF4-FFF2-40B4-BE49-F238E27FC236}">
                <a16:creationId xmlns:a16="http://schemas.microsoft.com/office/drawing/2014/main" id="{C82CB5D7-143C-160C-91D7-05B60A37B6CB}"/>
              </a:ext>
            </a:extLst>
          </p:cNvPr>
          <p:cNvSpPr/>
          <p:nvPr/>
        </p:nvSpPr>
        <p:spPr>
          <a:xfrm>
            <a:off x="500269" y="4369904"/>
            <a:ext cx="2398643" cy="1219202"/>
          </a:xfrm>
          <a:prstGeom prst="ellipse">
            <a:avLst/>
          </a:prstGeom>
          <a:solidFill>
            <a:srgbClr val="114259"/>
          </a:solidFill>
          <a:ln>
            <a:solidFill>
              <a:schemeClr val="tx2">
                <a:lumMod val="75000"/>
              </a:schemeClr>
            </a:solidFill>
          </a:ln>
          <a:effectLst>
            <a:glow rad="101600">
              <a:schemeClr val="accent1">
                <a:satMod val="175000"/>
                <a:alpha val="40000"/>
              </a:schemeClr>
            </a:glow>
            <a:outerShdw blurRad="152400" dist="3175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effectLst>
                  <a:glow rad="101600">
                    <a:schemeClr val="accent1">
                      <a:satMod val="175000"/>
                      <a:alpha val="40000"/>
                    </a:schemeClr>
                  </a:glow>
                </a:effectLst>
                <a:latin typeface="Times New Roman" panose="02020603050405020304" pitchFamily="18" charset="0"/>
                <a:cs typeface="Times New Roman" panose="02020603050405020304" pitchFamily="18" charset="0"/>
              </a:rPr>
              <a:t>Insights</a:t>
            </a:r>
          </a:p>
        </p:txBody>
      </p:sp>
      <p:sp>
        <p:nvSpPr>
          <p:cNvPr id="10" name="TextBox 9">
            <a:extLst>
              <a:ext uri="{FF2B5EF4-FFF2-40B4-BE49-F238E27FC236}">
                <a16:creationId xmlns:a16="http://schemas.microsoft.com/office/drawing/2014/main" id="{D482560C-114F-CF77-73F8-6797D52830E6}"/>
              </a:ext>
            </a:extLst>
          </p:cNvPr>
          <p:cNvSpPr txBox="1"/>
          <p:nvPr/>
        </p:nvSpPr>
        <p:spPr>
          <a:xfrm>
            <a:off x="3250099" y="4418014"/>
            <a:ext cx="8812696" cy="1384995"/>
          </a:xfrm>
          <a:prstGeom prst="rect">
            <a:avLst/>
          </a:prstGeom>
          <a:noFill/>
        </p:spPr>
        <p:txBody>
          <a:bodyPr wrap="square" rtlCol="0" anchor="ctr">
            <a:spAutoFit/>
          </a:bodyPr>
          <a:lstStyle/>
          <a:p>
            <a:r>
              <a:rPr lang="en-US" sz="2800" dirty="0">
                <a:latin typeface="Times New Roman" panose="02020603050405020304" pitchFamily="18" charset="0"/>
                <a:cs typeface="Times New Roman" panose="02020603050405020304" pitchFamily="18" charset="0"/>
              </a:rPr>
              <a:t>There is 36% increase in unique products in the year 2021 that is amounting to a total increase of 89 unique products as compared to 2020. </a:t>
            </a:r>
          </a:p>
        </p:txBody>
      </p:sp>
      <p:pic>
        <p:nvPicPr>
          <p:cNvPr id="12" name="Picture 11">
            <a:extLst>
              <a:ext uri="{FF2B5EF4-FFF2-40B4-BE49-F238E27FC236}">
                <a16:creationId xmlns:a16="http://schemas.microsoft.com/office/drawing/2014/main" id="{5131065B-CC1D-B4CE-89F9-50F612A40005}"/>
              </a:ext>
            </a:extLst>
          </p:cNvPr>
          <p:cNvPicPr>
            <a:picLocks noChangeAspect="1"/>
          </p:cNvPicPr>
          <p:nvPr/>
        </p:nvPicPr>
        <p:blipFill rotWithShape="1">
          <a:blip r:embed="rId3">
            <a:extLst>
              <a:ext uri="{28A0092B-C50C-407E-A947-70E740481C1C}">
                <a14:useLocalDpi xmlns:a14="http://schemas.microsoft.com/office/drawing/2010/main" val="0"/>
              </a:ext>
            </a:extLst>
          </a:blip>
          <a:srcRect t="28283" r="9412" b="16663"/>
          <a:stretch/>
        </p:blipFill>
        <p:spPr>
          <a:xfrm>
            <a:off x="3250099" y="1618429"/>
            <a:ext cx="5012560" cy="935933"/>
          </a:xfrm>
          <a:prstGeom prst="rect">
            <a:avLst/>
          </a:prstGeom>
          <a:effectLst>
            <a:outerShdw blurRad="76200" dir="18900000" sy="23000" kx="-1200000" algn="bl" rotWithShape="0">
              <a:prstClr val="black">
                <a:alpha val="20000"/>
              </a:prstClr>
            </a:outerShdw>
          </a:effectLst>
        </p:spPr>
      </p:pic>
      <p:pic>
        <p:nvPicPr>
          <p:cNvPr id="2" name="Picture 1">
            <a:extLst>
              <a:ext uri="{FF2B5EF4-FFF2-40B4-BE49-F238E27FC236}">
                <a16:creationId xmlns:a16="http://schemas.microsoft.com/office/drawing/2014/main" id="{B28CE9E4-C52E-81FA-5C8E-3CC3336B53A7}"/>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10000" b="90000" l="10000" r="90000">
                        <a14:foregroundMark x1="44737" y1="45395" x2="26316" y2="80263"/>
                        <a14:foregroundMark x1="26316" y1="80263" x2="25658" y2="80263"/>
                        <a14:foregroundMark x1="56579" y1="30921" x2="72961" y2="57044"/>
                        <a14:foregroundMark x1="80921" y1="71273" x2="80921" y2="78947"/>
                        <a14:foregroundMark x1="79774" y1="35102" x2="79605" y2="34211"/>
                        <a14:foregroundMark x1="81979" y1="46755" x2="81950" y2="46604"/>
                        <a14:foregroundMark x1="83272" y1="53592" x2="83137" y2="52877"/>
                        <a14:foregroundMark x1="56579" y1="68421" x2="51974" y2="71711"/>
                        <a14:foregroundMark x1="23684" y1="48684" x2="23684" y2="44079"/>
                        <a14:foregroundMark x1="28947" y1="31579" x2="28947" y2="31579"/>
                        <a14:foregroundMark x1="38158" y1="23026" x2="38158" y2="23026"/>
                        <a14:foregroundMark x1="48026" y1="18421" x2="48026" y2="18421"/>
                        <a14:foregroundMark x1="57895" y1="19737" x2="57895" y2="19737"/>
                        <a14:backgroundMark x1="80921" y1="42763" x2="80921" y2="42763"/>
                        <a14:backgroundMark x1="80921" y1="45395" x2="80921" y2="45395"/>
                        <a14:backgroundMark x1="78289" y1="39474" x2="78289" y2="39474"/>
                        <a14:backgroundMark x1="81579" y1="68421" x2="81579" y2="68421"/>
                        <a14:backgroundMark x1="81579" y1="68421" x2="81579" y2="68421"/>
                        <a14:backgroundMark x1="80921" y1="67105" x2="80921" y2="67105"/>
                        <a14:backgroundMark x1="76316" y1="55921" x2="81579" y2="71053"/>
                        <a14:backgroundMark x1="78289" y1="35526" x2="81579" y2="46711"/>
                        <a14:backgroundMark x1="81579" y1="46711" x2="80921" y2="52632"/>
                      </a14:backgroundRemoval>
                    </a14:imgEffect>
                  </a14:imgLayer>
                </a14:imgProps>
              </a:ext>
              <a:ext uri="{28A0092B-C50C-407E-A947-70E740481C1C}">
                <a14:useLocalDpi xmlns:a14="http://schemas.microsoft.com/office/drawing/2010/main" val="0"/>
              </a:ext>
            </a:extLst>
          </a:blip>
          <a:stretch>
            <a:fillRect/>
          </a:stretch>
        </p:blipFill>
        <p:spPr>
          <a:xfrm>
            <a:off x="77033" y="5945322"/>
            <a:ext cx="846701" cy="846701"/>
          </a:xfrm>
          <a:prstGeom prst="rect">
            <a:avLst/>
          </a:prstGeom>
        </p:spPr>
      </p:pic>
      <p:pic>
        <p:nvPicPr>
          <p:cNvPr id="3" name="Picture 2">
            <a:extLst>
              <a:ext uri="{FF2B5EF4-FFF2-40B4-BE49-F238E27FC236}">
                <a16:creationId xmlns:a16="http://schemas.microsoft.com/office/drawing/2014/main" id="{1A404598-DB0B-DBE7-C20B-9E99EEFC6CA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345299" y="5945322"/>
            <a:ext cx="846701" cy="846701"/>
          </a:xfrm>
          <a:prstGeom prst="rect">
            <a:avLst/>
          </a:prstGeom>
        </p:spPr>
      </p:pic>
    </p:spTree>
    <p:extLst>
      <p:ext uri="{BB962C8B-B14F-4D97-AF65-F5344CB8AC3E}">
        <p14:creationId xmlns:p14="http://schemas.microsoft.com/office/powerpoint/2010/main" val="42191806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642E3A57-08E2-6368-B204-020A5038A79A}"/>
              </a:ext>
            </a:extLst>
          </p:cNvPr>
          <p:cNvSpPr/>
          <p:nvPr/>
        </p:nvSpPr>
        <p:spPr>
          <a:xfrm>
            <a:off x="437323" y="2021499"/>
            <a:ext cx="2729946" cy="2114085"/>
          </a:xfrm>
          <a:prstGeom prst="ellipse">
            <a:avLst/>
          </a:prstGeom>
          <a:solidFill>
            <a:srgbClr val="114259"/>
          </a:solidFill>
          <a:ln>
            <a:solidFill>
              <a:schemeClr val="tx2">
                <a:lumMod val="75000"/>
              </a:schemeClr>
            </a:solidFill>
          </a:ln>
          <a:effectLst>
            <a:glow rad="101600">
              <a:schemeClr val="accent1">
                <a:satMod val="175000"/>
                <a:alpha val="40000"/>
              </a:schemeClr>
            </a:glow>
            <a:outerShdw blurRad="152400" dist="3175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effectLst>
                  <a:glow rad="101600">
                    <a:schemeClr val="accent1">
                      <a:satMod val="175000"/>
                      <a:alpha val="40000"/>
                    </a:schemeClr>
                  </a:glow>
                </a:effectLst>
                <a:latin typeface="Times New Roman" panose="02020603050405020304" pitchFamily="18" charset="0"/>
                <a:cs typeface="Times New Roman" panose="02020603050405020304" pitchFamily="18" charset="0"/>
              </a:rPr>
              <a:t>Request 3</a:t>
            </a:r>
          </a:p>
        </p:txBody>
      </p:sp>
      <p:pic>
        <p:nvPicPr>
          <p:cNvPr id="2" name="Picture 1">
            <a:extLst>
              <a:ext uri="{FF2B5EF4-FFF2-40B4-BE49-F238E27FC236}">
                <a16:creationId xmlns:a16="http://schemas.microsoft.com/office/drawing/2014/main" id="{FF687FD9-CD93-B33A-6353-9BF4DE7D2464}"/>
              </a:ext>
            </a:extLst>
          </p:cNvPr>
          <p:cNvPicPr>
            <a:picLocks noChangeAspect="1"/>
          </p:cNvPicPr>
          <p:nvPr/>
        </p:nvPicPr>
        <p:blipFill>
          <a:blip r:embed="rId2">
            <a:alphaModFix amt="35000"/>
            <a:extLst>
              <a:ext uri="{BEBA8EAE-BF5A-486C-A8C5-ECC9F3942E4B}">
                <a14:imgProps xmlns:a14="http://schemas.microsoft.com/office/drawing/2010/main">
                  <a14:imgLayer r:embed="rId3">
                    <a14:imgEffect>
                      <a14:backgroundRemoval t="962" b="98558" l="1240" r="96281">
                        <a14:foregroundMark x1="34711" y1="12019" x2="34711" y2="12019"/>
                        <a14:foregroundMark x1="33471" y1="5769" x2="33471" y2="5769"/>
                        <a14:foregroundMark x1="33471" y1="1442" x2="33471" y2="1442"/>
                        <a14:foregroundMark x1="51653" y1="15865" x2="51653" y2="15865"/>
                        <a14:foregroundMark x1="35537" y1="17788" x2="35537" y2="17788"/>
                        <a14:foregroundMark x1="47107" y1="29327" x2="47107" y2="29327"/>
                        <a14:foregroundMark x1="41322" y1="45673" x2="41322" y2="45673"/>
                        <a14:foregroundMark x1="32645" y1="39423" x2="32645" y2="39423"/>
                        <a14:foregroundMark x1="7851" y1="22115" x2="7851" y2="22115"/>
                        <a14:foregroundMark x1="2893" y1="20192" x2="2893" y2="20192"/>
                        <a14:foregroundMark x1="2066" y1="32212" x2="2066" y2="32212"/>
                        <a14:foregroundMark x1="1240" y1="41827" x2="1240" y2="41827"/>
                        <a14:foregroundMark x1="10744" y1="18750" x2="10744" y2="18750"/>
                        <a14:foregroundMark x1="25207" y1="61058" x2="25207" y2="61058"/>
                        <a14:foregroundMark x1="23554" y1="63942" x2="23554" y2="63942"/>
                        <a14:foregroundMark x1="43802" y1="57692" x2="43802" y2="57692"/>
                        <a14:foregroundMark x1="45041" y1="65865" x2="45041" y2="65865"/>
                        <a14:foregroundMark x1="50000" y1="68269" x2="50000" y2="68269"/>
                        <a14:foregroundMark x1="47934" y1="73077" x2="47934" y2="73077"/>
                        <a14:foregroundMark x1="45868" y1="79808" x2="45868" y2="79808"/>
                        <a14:foregroundMark x1="45041" y1="83654" x2="45041" y2="83654"/>
                        <a14:foregroundMark x1="58678" y1="60577" x2="58678" y2="60577"/>
                        <a14:foregroundMark x1="62397" y1="58654" x2="62397" y2="58654"/>
                        <a14:foregroundMark x1="71901" y1="50000" x2="71901" y2="50000"/>
                        <a14:foregroundMark x1="74793" y1="37500" x2="74793" y2="37500"/>
                        <a14:foregroundMark x1="87190" y1="45192" x2="87190" y2="45192"/>
                        <a14:foregroundMark x1="91322" y1="60096" x2="85124" y2="37981"/>
                        <a14:foregroundMark x1="94215" y1="57212" x2="96694" y2="94712"/>
                        <a14:foregroundMark x1="96694" y1="94712" x2="95868" y2="96635"/>
                        <a14:foregroundMark x1="70661" y1="9615" x2="70661" y2="10577"/>
                        <a14:foregroundMark x1="33471" y1="41827" x2="33471" y2="41827"/>
                        <a14:foregroundMark x1="22727" y1="27404" x2="22727" y2="27404"/>
                        <a14:foregroundMark x1="46694" y1="98558" x2="46694" y2="98077"/>
                        <a14:foregroundMark x1="30992" y1="41827" x2="30992" y2="41827"/>
                        <a14:foregroundMark x1="9917" y1="14904" x2="9917" y2="14904"/>
                        <a14:backgroundMark x1="13223" y1="67788" x2="13223" y2="67788"/>
                        <a14:backgroundMark x1="21074" y1="81250" x2="21074" y2="81250"/>
                        <a14:backgroundMark x1="17769" y1="81250" x2="17769" y2="81250"/>
                        <a14:backgroundMark x1="29752" y1="82212" x2="29752" y2="82212"/>
                        <a14:backgroundMark x1="37190" y1="80769" x2="37190" y2="80769"/>
                        <a14:backgroundMark x1="43802" y1="80288" x2="43802" y2="80288"/>
                        <a14:backgroundMark x1="46694" y1="67788" x2="46694" y2="67788"/>
                      </a14:backgroundRemoval>
                    </a14:imgEffect>
                  </a14:imgLayer>
                </a14:imgProps>
              </a:ext>
              <a:ext uri="{28A0092B-C50C-407E-A947-70E740481C1C}">
                <a14:useLocalDpi xmlns:a14="http://schemas.microsoft.com/office/drawing/2010/main" val="0"/>
              </a:ext>
            </a:extLst>
          </a:blip>
          <a:stretch>
            <a:fillRect/>
          </a:stretch>
        </p:blipFill>
        <p:spPr>
          <a:xfrm>
            <a:off x="6530525" y="2006789"/>
            <a:ext cx="5041103" cy="4332849"/>
          </a:xfrm>
          <a:prstGeom prst="rect">
            <a:avLst/>
          </a:prstGeom>
          <a:ln>
            <a:noFill/>
          </a:ln>
          <a:effectLst>
            <a:outerShdw blurRad="76200" dir="18900000" sy="23000" kx="-1200000" algn="bl" rotWithShape="0">
              <a:prstClr val="black">
                <a:alpha val="20000"/>
              </a:prstClr>
            </a:outerShdw>
            <a:reflection blurRad="6350" stA="50000" endA="300" endPos="55500" dist="50800" dir="5400000" sy="-100000" algn="bl" rotWithShape="0"/>
          </a:effectLst>
        </p:spPr>
      </p:pic>
      <p:sp>
        <p:nvSpPr>
          <p:cNvPr id="5" name="TextBox 4">
            <a:extLst>
              <a:ext uri="{FF2B5EF4-FFF2-40B4-BE49-F238E27FC236}">
                <a16:creationId xmlns:a16="http://schemas.microsoft.com/office/drawing/2014/main" id="{D3941063-6E95-E01B-25AC-6B8A1902D739}"/>
              </a:ext>
            </a:extLst>
          </p:cNvPr>
          <p:cNvSpPr txBox="1"/>
          <p:nvPr/>
        </p:nvSpPr>
        <p:spPr>
          <a:xfrm>
            <a:off x="3743737" y="2786153"/>
            <a:ext cx="8249480" cy="584775"/>
          </a:xfrm>
          <a:prstGeom prst="rect">
            <a:avLst/>
          </a:prstGeom>
          <a:noFill/>
        </p:spPr>
        <p:txBody>
          <a:bodyPr wrap="square" rtlCol="0" anchor="ctr">
            <a:spAutoFit/>
          </a:bodyPr>
          <a:lstStyle/>
          <a:p>
            <a:r>
              <a:rPr lang="en-US" sz="3200" dirty="0">
                <a:latin typeface="Times New Roman" panose="02020603050405020304" pitchFamily="18" charset="0"/>
                <a:cs typeface="Times New Roman" panose="02020603050405020304" pitchFamily="18" charset="0"/>
              </a:rPr>
              <a:t>All the unique product counts for each segment</a:t>
            </a:r>
          </a:p>
        </p:txBody>
      </p:sp>
      <p:pic>
        <p:nvPicPr>
          <p:cNvPr id="3" name="Picture 2">
            <a:extLst>
              <a:ext uri="{FF2B5EF4-FFF2-40B4-BE49-F238E27FC236}">
                <a16:creationId xmlns:a16="http://schemas.microsoft.com/office/drawing/2014/main" id="{F7722A8E-9B54-B022-AD87-CEA5B6201062}"/>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10000" b="90000" l="10000" r="90000">
                        <a14:foregroundMark x1="44737" y1="45395" x2="26316" y2="80263"/>
                        <a14:foregroundMark x1="26316" y1="80263" x2="25658" y2="80263"/>
                        <a14:foregroundMark x1="56579" y1="30921" x2="72961" y2="57044"/>
                        <a14:foregroundMark x1="80921" y1="71273" x2="80921" y2="78947"/>
                        <a14:foregroundMark x1="79774" y1="35102" x2="79605" y2="34211"/>
                        <a14:foregroundMark x1="81979" y1="46755" x2="81950" y2="46604"/>
                        <a14:foregroundMark x1="83272" y1="53592" x2="83137" y2="52877"/>
                        <a14:foregroundMark x1="56579" y1="68421" x2="51974" y2="71711"/>
                        <a14:foregroundMark x1="23684" y1="48684" x2="23684" y2="44079"/>
                        <a14:foregroundMark x1="28947" y1="31579" x2="28947" y2="31579"/>
                        <a14:foregroundMark x1="38158" y1="23026" x2="38158" y2="23026"/>
                        <a14:foregroundMark x1="48026" y1="18421" x2="48026" y2="18421"/>
                        <a14:foregroundMark x1="57895" y1="19737" x2="57895" y2="19737"/>
                        <a14:backgroundMark x1="80921" y1="42763" x2="80921" y2="42763"/>
                        <a14:backgroundMark x1="80921" y1="45395" x2="80921" y2="45395"/>
                        <a14:backgroundMark x1="78289" y1="39474" x2="78289" y2="39474"/>
                        <a14:backgroundMark x1="81579" y1="68421" x2="81579" y2="68421"/>
                        <a14:backgroundMark x1="81579" y1="68421" x2="81579" y2="68421"/>
                        <a14:backgroundMark x1="80921" y1="67105" x2="80921" y2="67105"/>
                        <a14:backgroundMark x1="76316" y1="55921" x2="81579" y2="71053"/>
                        <a14:backgroundMark x1="78289" y1="35526" x2="81579" y2="46711"/>
                        <a14:backgroundMark x1="81579" y1="46711" x2="80921" y2="52632"/>
                      </a14:backgroundRemoval>
                    </a14:imgEffect>
                  </a14:imgLayer>
                </a14:imgProps>
              </a:ext>
              <a:ext uri="{28A0092B-C50C-407E-A947-70E740481C1C}">
                <a14:useLocalDpi xmlns:a14="http://schemas.microsoft.com/office/drawing/2010/main" val="0"/>
              </a:ext>
            </a:extLst>
          </a:blip>
          <a:stretch>
            <a:fillRect/>
          </a:stretch>
        </p:blipFill>
        <p:spPr>
          <a:xfrm>
            <a:off x="0" y="0"/>
            <a:ext cx="846701" cy="846701"/>
          </a:xfrm>
          <a:prstGeom prst="rect">
            <a:avLst/>
          </a:prstGeom>
        </p:spPr>
      </p:pic>
      <p:pic>
        <p:nvPicPr>
          <p:cNvPr id="6" name="Picture 5">
            <a:extLst>
              <a:ext uri="{FF2B5EF4-FFF2-40B4-BE49-F238E27FC236}">
                <a16:creationId xmlns:a16="http://schemas.microsoft.com/office/drawing/2014/main" id="{FE42261F-BC09-3BC5-D337-44F89C7D855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268266" y="0"/>
            <a:ext cx="846701" cy="846701"/>
          </a:xfrm>
          <a:prstGeom prst="rect">
            <a:avLst/>
          </a:prstGeom>
        </p:spPr>
      </p:pic>
    </p:spTree>
    <p:extLst>
      <p:ext uri="{BB962C8B-B14F-4D97-AF65-F5344CB8AC3E}">
        <p14:creationId xmlns:p14="http://schemas.microsoft.com/office/powerpoint/2010/main" val="3015243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val 7">
            <a:extLst>
              <a:ext uri="{FF2B5EF4-FFF2-40B4-BE49-F238E27FC236}">
                <a16:creationId xmlns:a16="http://schemas.microsoft.com/office/drawing/2014/main" id="{8ABCC89C-E589-F50C-0718-3A9A3FA84738}"/>
              </a:ext>
            </a:extLst>
          </p:cNvPr>
          <p:cNvSpPr/>
          <p:nvPr/>
        </p:nvSpPr>
        <p:spPr>
          <a:xfrm>
            <a:off x="500268" y="1422954"/>
            <a:ext cx="2398643" cy="1219202"/>
          </a:xfrm>
          <a:prstGeom prst="ellipse">
            <a:avLst/>
          </a:prstGeom>
          <a:solidFill>
            <a:srgbClr val="114259"/>
          </a:solidFill>
          <a:ln>
            <a:solidFill>
              <a:schemeClr val="tx2">
                <a:lumMod val="75000"/>
              </a:schemeClr>
            </a:solidFill>
          </a:ln>
          <a:effectLst>
            <a:glow rad="101600">
              <a:schemeClr val="accent1">
                <a:satMod val="175000"/>
                <a:alpha val="40000"/>
              </a:schemeClr>
            </a:glow>
            <a:outerShdw blurRad="152400" dist="3175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effectLst>
                  <a:glow rad="101600">
                    <a:schemeClr val="accent1">
                      <a:satMod val="175000"/>
                      <a:alpha val="40000"/>
                    </a:schemeClr>
                  </a:glow>
                </a:effectLst>
                <a:latin typeface="Times New Roman" panose="02020603050405020304" pitchFamily="18" charset="0"/>
                <a:cs typeface="Times New Roman" panose="02020603050405020304" pitchFamily="18" charset="0"/>
              </a:rPr>
              <a:t>Output</a:t>
            </a:r>
          </a:p>
        </p:txBody>
      </p:sp>
      <p:sp>
        <p:nvSpPr>
          <p:cNvPr id="9" name="Oval 8">
            <a:extLst>
              <a:ext uri="{FF2B5EF4-FFF2-40B4-BE49-F238E27FC236}">
                <a16:creationId xmlns:a16="http://schemas.microsoft.com/office/drawing/2014/main" id="{C82CB5D7-143C-160C-91D7-05B60A37B6CB}"/>
              </a:ext>
            </a:extLst>
          </p:cNvPr>
          <p:cNvSpPr/>
          <p:nvPr/>
        </p:nvSpPr>
        <p:spPr>
          <a:xfrm>
            <a:off x="500268" y="4568686"/>
            <a:ext cx="2398643" cy="1219202"/>
          </a:xfrm>
          <a:prstGeom prst="ellipse">
            <a:avLst/>
          </a:prstGeom>
          <a:solidFill>
            <a:srgbClr val="114259"/>
          </a:solidFill>
          <a:ln>
            <a:solidFill>
              <a:schemeClr val="tx2">
                <a:lumMod val="75000"/>
              </a:schemeClr>
            </a:solidFill>
          </a:ln>
          <a:effectLst>
            <a:glow rad="101600">
              <a:schemeClr val="accent1">
                <a:satMod val="175000"/>
                <a:alpha val="40000"/>
              </a:schemeClr>
            </a:glow>
            <a:outerShdw blurRad="152400" dist="3175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effectLst>
                  <a:glow rad="101600">
                    <a:schemeClr val="accent1">
                      <a:satMod val="175000"/>
                      <a:alpha val="40000"/>
                    </a:schemeClr>
                  </a:glow>
                </a:effectLst>
                <a:latin typeface="Times New Roman" panose="02020603050405020304" pitchFamily="18" charset="0"/>
                <a:cs typeface="Times New Roman" panose="02020603050405020304" pitchFamily="18" charset="0"/>
              </a:rPr>
              <a:t>Insights</a:t>
            </a:r>
          </a:p>
        </p:txBody>
      </p:sp>
      <p:sp>
        <p:nvSpPr>
          <p:cNvPr id="10" name="TextBox 9">
            <a:extLst>
              <a:ext uri="{FF2B5EF4-FFF2-40B4-BE49-F238E27FC236}">
                <a16:creationId xmlns:a16="http://schemas.microsoft.com/office/drawing/2014/main" id="{D482560C-114F-CF77-73F8-6797D52830E6}"/>
              </a:ext>
            </a:extLst>
          </p:cNvPr>
          <p:cNvSpPr txBox="1"/>
          <p:nvPr/>
        </p:nvSpPr>
        <p:spPr>
          <a:xfrm>
            <a:off x="3250099" y="4369904"/>
            <a:ext cx="8812696" cy="1815882"/>
          </a:xfrm>
          <a:prstGeom prst="rect">
            <a:avLst/>
          </a:prstGeom>
          <a:noFill/>
        </p:spPr>
        <p:txBody>
          <a:bodyPr wrap="square" rtlCol="0" anchor="ctr">
            <a:spAutoFit/>
          </a:bodyPr>
          <a:lstStyle/>
          <a:p>
            <a:r>
              <a:rPr lang="en-US" sz="2800" dirty="0">
                <a:latin typeface="Times New Roman" panose="02020603050405020304" pitchFamily="18" charset="0"/>
                <a:cs typeface="Times New Roman" panose="02020603050405020304" pitchFamily="18" charset="0"/>
              </a:rPr>
              <a:t>The “Notebook” segment has highest number of unique products with a total of 129 products, while “Networking” segment has lowest number of unique products with only 9 products. </a:t>
            </a:r>
          </a:p>
        </p:txBody>
      </p:sp>
      <p:pic>
        <p:nvPicPr>
          <p:cNvPr id="3" name="Picture 2">
            <a:extLst>
              <a:ext uri="{FF2B5EF4-FFF2-40B4-BE49-F238E27FC236}">
                <a16:creationId xmlns:a16="http://schemas.microsoft.com/office/drawing/2014/main" id="{2B93AF90-D084-721C-330D-D8A7B470DDCB}"/>
              </a:ext>
            </a:extLst>
          </p:cNvPr>
          <p:cNvPicPr>
            <a:picLocks noChangeAspect="1"/>
          </p:cNvPicPr>
          <p:nvPr/>
        </p:nvPicPr>
        <p:blipFill rotWithShape="1">
          <a:blip r:embed="rId2">
            <a:extLst>
              <a:ext uri="{28A0092B-C50C-407E-A947-70E740481C1C}">
                <a14:useLocalDpi xmlns:a14="http://schemas.microsoft.com/office/drawing/2010/main" val="0"/>
              </a:ext>
            </a:extLst>
          </a:blip>
          <a:srcRect t="19622"/>
          <a:stretch/>
        </p:blipFill>
        <p:spPr>
          <a:xfrm>
            <a:off x="3250099" y="951714"/>
            <a:ext cx="3374243" cy="2161682"/>
          </a:xfrm>
          <a:prstGeom prst="rect">
            <a:avLst/>
          </a:prstGeom>
          <a:effectLst>
            <a:outerShdw blurRad="76200" dir="18900000" sy="23000" kx="-1200000" algn="bl" rotWithShape="0">
              <a:prstClr val="black">
                <a:alpha val="20000"/>
              </a:prstClr>
            </a:outerShdw>
          </a:effectLst>
        </p:spPr>
      </p:pic>
      <p:graphicFrame>
        <p:nvGraphicFramePr>
          <p:cNvPr id="11" name="Chart 10">
            <a:extLst>
              <a:ext uri="{FF2B5EF4-FFF2-40B4-BE49-F238E27FC236}">
                <a16:creationId xmlns:a16="http://schemas.microsoft.com/office/drawing/2014/main" id="{16227171-7904-5679-8635-7E1F9A091FF5}"/>
              </a:ext>
            </a:extLst>
          </p:cNvPr>
          <p:cNvGraphicFramePr/>
          <p:nvPr>
            <p:extLst>
              <p:ext uri="{D42A27DB-BD31-4B8C-83A1-F6EECF244321}">
                <p14:modId xmlns:p14="http://schemas.microsoft.com/office/powerpoint/2010/main" val="569478732"/>
              </p:ext>
            </p:extLst>
          </p:nvPr>
        </p:nvGraphicFramePr>
        <p:xfrm>
          <a:off x="7427658" y="359290"/>
          <a:ext cx="4440786" cy="3346530"/>
        </p:xfrm>
        <a:graphic>
          <a:graphicData uri="http://schemas.openxmlformats.org/drawingml/2006/chart">
            <c:chart xmlns:c="http://schemas.openxmlformats.org/drawingml/2006/chart" xmlns:r="http://schemas.openxmlformats.org/officeDocument/2006/relationships" r:id="rId3"/>
          </a:graphicData>
        </a:graphic>
      </p:graphicFrame>
      <p:pic>
        <p:nvPicPr>
          <p:cNvPr id="2" name="Picture 1">
            <a:extLst>
              <a:ext uri="{FF2B5EF4-FFF2-40B4-BE49-F238E27FC236}">
                <a16:creationId xmlns:a16="http://schemas.microsoft.com/office/drawing/2014/main" id="{D8B27D47-1C0D-5774-BD90-709EE7B56039}"/>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10000" b="90000" l="10000" r="90000">
                        <a14:foregroundMark x1="44737" y1="45395" x2="26316" y2="80263"/>
                        <a14:foregroundMark x1="26316" y1="80263" x2="25658" y2="80263"/>
                        <a14:foregroundMark x1="56579" y1="30921" x2="72961" y2="57044"/>
                        <a14:foregroundMark x1="80921" y1="71273" x2="80921" y2="78947"/>
                        <a14:foregroundMark x1="79774" y1="35102" x2="79605" y2="34211"/>
                        <a14:foregroundMark x1="81979" y1="46755" x2="81950" y2="46604"/>
                        <a14:foregroundMark x1="83272" y1="53592" x2="83137" y2="52877"/>
                        <a14:foregroundMark x1="56579" y1="68421" x2="51974" y2="71711"/>
                        <a14:foregroundMark x1="23684" y1="48684" x2="23684" y2="44079"/>
                        <a14:foregroundMark x1="28947" y1="31579" x2="28947" y2="31579"/>
                        <a14:foregroundMark x1="38158" y1="23026" x2="38158" y2="23026"/>
                        <a14:foregroundMark x1="48026" y1="18421" x2="48026" y2="18421"/>
                        <a14:foregroundMark x1="57895" y1="19737" x2="57895" y2="19737"/>
                        <a14:backgroundMark x1="80921" y1="42763" x2="80921" y2="42763"/>
                        <a14:backgroundMark x1="80921" y1="45395" x2="80921" y2="45395"/>
                        <a14:backgroundMark x1="78289" y1="39474" x2="78289" y2="39474"/>
                        <a14:backgroundMark x1="81579" y1="68421" x2="81579" y2="68421"/>
                        <a14:backgroundMark x1="81579" y1="68421" x2="81579" y2="68421"/>
                        <a14:backgroundMark x1="80921" y1="67105" x2="80921" y2="67105"/>
                        <a14:backgroundMark x1="76316" y1="55921" x2="81579" y2="71053"/>
                        <a14:backgroundMark x1="78289" y1="35526" x2="81579" y2="46711"/>
                        <a14:backgroundMark x1="81579" y1="46711" x2="80921" y2="52632"/>
                      </a14:backgroundRemoval>
                    </a14:imgEffect>
                  </a14:imgLayer>
                </a14:imgProps>
              </a:ext>
              <a:ext uri="{28A0092B-C50C-407E-A947-70E740481C1C}">
                <a14:useLocalDpi xmlns:a14="http://schemas.microsoft.com/office/drawing/2010/main" val="0"/>
              </a:ext>
            </a:extLst>
          </a:blip>
          <a:stretch>
            <a:fillRect/>
          </a:stretch>
        </p:blipFill>
        <p:spPr>
          <a:xfrm>
            <a:off x="0" y="0"/>
            <a:ext cx="846701" cy="846701"/>
          </a:xfrm>
          <a:prstGeom prst="rect">
            <a:avLst/>
          </a:prstGeom>
        </p:spPr>
      </p:pic>
      <p:pic>
        <p:nvPicPr>
          <p:cNvPr id="4" name="Picture 3">
            <a:extLst>
              <a:ext uri="{FF2B5EF4-FFF2-40B4-BE49-F238E27FC236}">
                <a16:creationId xmlns:a16="http://schemas.microsoft.com/office/drawing/2014/main" id="{E363C4D5-7E40-DDAF-CA50-6EC2C79D3D1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268266" y="0"/>
            <a:ext cx="846701" cy="846701"/>
          </a:xfrm>
          <a:prstGeom prst="rect">
            <a:avLst/>
          </a:prstGeom>
        </p:spPr>
      </p:pic>
    </p:spTree>
    <p:extLst>
      <p:ext uri="{BB962C8B-B14F-4D97-AF65-F5344CB8AC3E}">
        <p14:creationId xmlns:p14="http://schemas.microsoft.com/office/powerpoint/2010/main" val="16520029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642E3A57-08E2-6368-B204-020A5038A79A}"/>
              </a:ext>
            </a:extLst>
          </p:cNvPr>
          <p:cNvSpPr/>
          <p:nvPr/>
        </p:nvSpPr>
        <p:spPr>
          <a:xfrm>
            <a:off x="437323" y="2021499"/>
            <a:ext cx="2729946" cy="2114085"/>
          </a:xfrm>
          <a:prstGeom prst="ellipse">
            <a:avLst/>
          </a:prstGeom>
          <a:solidFill>
            <a:srgbClr val="114259"/>
          </a:solidFill>
          <a:ln>
            <a:solidFill>
              <a:schemeClr val="tx2">
                <a:lumMod val="75000"/>
              </a:schemeClr>
            </a:solidFill>
          </a:ln>
          <a:effectLst>
            <a:glow rad="101600">
              <a:schemeClr val="accent1">
                <a:satMod val="175000"/>
                <a:alpha val="40000"/>
              </a:schemeClr>
            </a:glow>
            <a:outerShdw blurRad="152400" dist="3175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effectLst>
                  <a:glow rad="101600">
                    <a:schemeClr val="accent1">
                      <a:satMod val="175000"/>
                      <a:alpha val="40000"/>
                    </a:schemeClr>
                  </a:glow>
                </a:effectLst>
                <a:latin typeface="Times New Roman" panose="02020603050405020304" pitchFamily="18" charset="0"/>
                <a:cs typeface="Times New Roman" panose="02020603050405020304" pitchFamily="18" charset="0"/>
              </a:rPr>
              <a:t>Request 4</a:t>
            </a:r>
          </a:p>
        </p:txBody>
      </p:sp>
      <p:pic>
        <p:nvPicPr>
          <p:cNvPr id="2" name="Picture 1">
            <a:extLst>
              <a:ext uri="{FF2B5EF4-FFF2-40B4-BE49-F238E27FC236}">
                <a16:creationId xmlns:a16="http://schemas.microsoft.com/office/drawing/2014/main" id="{1F285BB0-0C87-86DF-B3A4-C8AF94715D40}"/>
              </a:ext>
            </a:extLst>
          </p:cNvPr>
          <p:cNvPicPr>
            <a:picLocks noChangeAspect="1"/>
          </p:cNvPicPr>
          <p:nvPr/>
        </p:nvPicPr>
        <p:blipFill>
          <a:blip r:embed="rId2">
            <a:alphaModFix amt="35000"/>
            <a:extLst>
              <a:ext uri="{BEBA8EAE-BF5A-486C-A8C5-ECC9F3942E4B}">
                <a14:imgProps xmlns:a14="http://schemas.microsoft.com/office/drawing/2010/main">
                  <a14:imgLayer r:embed="rId3">
                    <a14:imgEffect>
                      <a14:backgroundRemoval t="962" b="98558" l="1240" r="96281">
                        <a14:foregroundMark x1="34711" y1="12019" x2="34711" y2="12019"/>
                        <a14:foregroundMark x1="33471" y1="5769" x2="33471" y2="5769"/>
                        <a14:foregroundMark x1="33471" y1="1442" x2="33471" y2="1442"/>
                        <a14:foregroundMark x1="51653" y1="15865" x2="51653" y2="15865"/>
                        <a14:foregroundMark x1="35537" y1="17788" x2="35537" y2="17788"/>
                        <a14:foregroundMark x1="47107" y1="29327" x2="47107" y2="29327"/>
                        <a14:foregroundMark x1="41322" y1="45673" x2="41322" y2="45673"/>
                        <a14:foregroundMark x1="32645" y1="39423" x2="32645" y2="39423"/>
                        <a14:foregroundMark x1="7851" y1="22115" x2="7851" y2="22115"/>
                        <a14:foregroundMark x1="2893" y1="20192" x2="2893" y2="20192"/>
                        <a14:foregroundMark x1="2066" y1="32212" x2="2066" y2="32212"/>
                        <a14:foregroundMark x1="1240" y1="41827" x2="1240" y2="41827"/>
                        <a14:foregroundMark x1="10744" y1="18750" x2="10744" y2="18750"/>
                        <a14:foregroundMark x1="25207" y1="61058" x2="25207" y2="61058"/>
                        <a14:foregroundMark x1="23554" y1="63942" x2="23554" y2="63942"/>
                        <a14:foregroundMark x1="43802" y1="57692" x2="43802" y2="57692"/>
                        <a14:foregroundMark x1="45041" y1="65865" x2="45041" y2="65865"/>
                        <a14:foregroundMark x1="50000" y1="68269" x2="50000" y2="68269"/>
                        <a14:foregroundMark x1="47934" y1="73077" x2="47934" y2="73077"/>
                        <a14:foregroundMark x1="45868" y1="79808" x2="45868" y2="79808"/>
                        <a14:foregroundMark x1="45041" y1="83654" x2="45041" y2="83654"/>
                        <a14:foregroundMark x1="58678" y1="60577" x2="58678" y2="60577"/>
                        <a14:foregroundMark x1="62397" y1="58654" x2="62397" y2="58654"/>
                        <a14:foregroundMark x1="71901" y1="50000" x2="71901" y2="50000"/>
                        <a14:foregroundMark x1="74793" y1="37500" x2="74793" y2="37500"/>
                        <a14:foregroundMark x1="87190" y1="45192" x2="87190" y2="45192"/>
                        <a14:foregroundMark x1="91322" y1="60096" x2="85124" y2="37981"/>
                        <a14:foregroundMark x1="94215" y1="57212" x2="96694" y2="94712"/>
                        <a14:foregroundMark x1="96694" y1="94712" x2="95868" y2="96635"/>
                        <a14:foregroundMark x1="70661" y1="9615" x2="70661" y2="10577"/>
                        <a14:foregroundMark x1="33471" y1="41827" x2="33471" y2="41827"/>
                        <a14:foregroundMark x1="22727" y1="27404" x2="22727" y2="27404"/>
                        <a14:foregroundMark x1="46694" y1="98558" x2="46694" y2="98077"/>
                        <a14:foregroundMark x1="30992" y1="41827" x2="30992" y2="41827"/>
                        <a14:foregroundMark x1="9917" y1="14904" x2="9917" y2="14904"/>
                        <a14:backgroundMark x1="13223" y1="67788" x2="13223" y2="67788"/>
                        <a14:backgroundMark x1="21074" y1="81250" x2="21074" y2="81250"/>
                        <a14:backgroundMark x1="17769" y1="81250" x2="17769" y2="81250"/>
                        <a14:backgroundMark x1="29752" y1="82212" x2="29752" y2="82212"/>
                        <a14:backgroundMark x1="37190" y1="80769" x2="37190" y2="80769"/>
                        <a14:backgroundMark x1="43802" y1="80288" x2="43802" y2="80288"/>
                        <a14:backgroundMark x1="46694" y1="67788" x2="46694" y2="67788"/>
                      </a14:backgroundRemoval>
                    </a14:imgEffect>
                  </a14:imgLayer>
                </a14:imgProps>
              </a:ext>
              <a:ext uri="{28A0092B-C50C-407E-A947-70E740481C1C}">
                <a14:useLocalDpi xmlns:a14="http://schemas.microsoft.com/office/drawing/2010/main" val="0"/>
              </a:ext>
            </a:extLst>
          </a:blip>
          <a:stretch>
            <a:fillRect/>
          </a:stretch>
        </p:blipFill>
        <p:spPr>
          <a:xfrm>
            <a:off x="6530525" y="2006789"/>
            <a:ext cx="5041103" cy="4332849"/>
          </a:xfrm>
          <a:prstGeom prst="rect">
            <a:avLst/>
          </a:prstGeom>
          <a:ln>
            <a:noFill/>
          </a:ln>
          <a:effectLst>
            <a:outerShdw blurRad="76200" dir="18900000" sy="23000" kx="-1200000" algn="bl" rotWithShape="0">
              <a:prstClr val="black">
                <a:alpha val="20000"/>
              </a:prstClr>
            </a:outerShdw>
            <a:reflection blurRad="6350" stA="50000" endA="300" endPos="55500" dist="50800" dir="5400000" sy="-100000" algn="bl" rotWithShape="0"/>
          </a:effectLst>
        </p:spPr>
      </p:pic>
      <p:sp>
        <p:nvSpPr>
          <p:cNvPr id="5" name="TextBox 4">
            <a:extLst>
              <a:ext uri="{FF2B5EF4-FFF2-40B4-BE49-F238E27FC236}">
                <a16:creationId xmlns:a16="http://schemas.microsoft.com/office/drawing/2014/main" id="{D3941063-6E95-E01B-25AC-6B8A1902D739}"/>
              </a:ext>
            </a:extLst>
          </p:cNvPr>
          <p:cNvSpPr txBox="1"/>
          <p:nvPr/>
        </p:nvSpPr>
        <p:spPr>
          <a:xfrm>
            <a:off x="3743737" y="2539932"/>
            <a:ext cx="8249480" cy="1077218"/>
          </a:xfrm>
          <a:prstGeom prst="rect">
            <a:avLst/>
          </a:prstGeom>
          <a:noFill/>
        </p:spPr>
        <p:txBody>
          <a:bodyPr wrap="square" rtlCol="0" anchor="ctr">
            <a:spAutoFit/>
          </a:bodyPr>
          <a:lstStyle/>
          <a:p>
            <a:r>
              <a:rPr lang="en-US" sz="3200" dirty="0">
                <a:latin typeface="Times New Roman" panose="02020603050405020304" pitchFamily="18" charset="0"/>
                <a:cs typeface="Times New Roman" panose="02020603050405020304" pitchFamily="18" charset="0"/>
              </a:rPr>
              <a:t>Which segment had the most increase in unique products in 2021 vs 2020</a:t>
            </a:r>
          </a:p>
        </p:txBody>
      </p:sp>
      <p:pic>
        <p:nvPicPr>
          <p:cNvPr id="3" name="Picture 2">
            <a:extLst>
              <a:ext uri="{FF2B5EF4-FFF2-40B4-BE49-F238E27FC236}">
                <a16:creationId xmlns:a16="http://schemas.microsoft.com/office/drawing/2014/main" id="{9468326E-BCF3-0DAE-A390-8EDC303EDE39}"/>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10000" b="90000" l="10000" r="90000">
                        <a14:foregroundMark x1="44737" y1="45395" x2="26316" y2="80263"/>
                        <a14:foregroundMark x1="26316" y1="80263" x2="25658" y2="80263"/>
                        <a14:foregroundMark x1="56579" y1="30921" x2="72961" y2="57044"/>
                        <a14:foregroundMark x1="80921" y1="71273" x2="80921" y2="78947"/>
                        <a14:foregroundMark x1="79774" y1="35102" x2="79605" y2="34211"/>
                        <a14:foregroundMark x1="81979" y1="46755" x2="81950" y2="46604"/>
                        <a14:foregroundMark x1="83272" y1="53592" x2="83137" y2="52877"/>
                        <a14:foregroundMark x1="56579" y1="68421" x2="51974" y2="71711"/>
                        <a14:foregroundMark x1="23684" y1="48684" x2="23684" y2="44079"/>
                        <a14:foregroundMark x1="28947" y1="31579" x2="28947" y2="31579"/>
                        <a14:foregroundMark x1="38158" y1="23026" x2="38158" y2="23026"/>
                        <a14:foregroundMark x1="48026" y1="18421" x2="48026" y2="18421"/>
                        <a14:foregroundMark x1="57895" y1="19737" x2="57895" y2="19737"/>
                        <a14:backgroundMark x1="80921" y1="42763" x2="80921" y2="42763"/>
                        <a14:backgroundMark x1="80921" y1="45395" x2="80921" y2="45395"/>
                        <a14:backgroundMark x1="78289" y1="39474" x2="78289" y2="39474"/>
                        <a14:backgroundMark x1="81579" y1="68421" x2="81579" y2="68421"/>
                        <a14:backgroundMark x1="81579" y1="68421" x2="81579" y2="68421"/>
                        <a14:backgroundMark x1="80921" y1="67105" x2="80921" y2="67105"/>
                        <a14:backgroundMark x1="76316" y1="55921" x2="81579" y2="71053"/>
                        <a14:backgroundMark x1="78289" y1="35526" x2="81579" y2="46711"/>
                        <a14:backgroundMark x1="81579" y1="46711" x2="80921" y2="52632"/>
                      </a14:backgroundRemoval>
                    </a14:imgEffect>
                  </a14:imgLayer>
                </a14:imgProps>
              </a:ext>
              <a:ext uri="{28A0092B-C50C-407E-A947-70E740481C1C}">
                <a14:useLocalDpi xmlns:a14="http://schemas.microsoft.com/office/drawing/2010/main" val="0"/>
              </a:ext>
            </a:extLst>
          </a:blip>
          <a:stretch>
            <a:fillRect/>
          </a:stretch>
        </p:blipFill>
        <p:spPr>
          <a:xfrm>
            <a:off x="0" y="0"/>
            <a:ext cx="846701" cy="846701"/>
          </a:xfrm>
          <a:prstGeom prst="rect">
            <a:avLst/>
          </a:prstGeom>
        </p:spPr>
      </p:pic>
      <p:pic>
        <p:nvPicPr>
          <p:cNvPr id="6" name="Picture 5">
            <a:extLst>
              <a:ext uri="{FF2B5EF4-FFF2-40B4-BE49-F238E27FC236}">
                <a16:creationId xmlns:a16="http://schemas.microsoft.com/office/drawing/2014/main" id="{86C8F4CA-0E92-FAAB-8B7A-2323497D16B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268266" y="0"/>
            <a:ext cx="846701" cy="846701"/>
          </a:xfrm>
          <a:prstGeom prst="rect">
            <a:avLst/>
          </a:prstGeom>
        </p:spPr>
      </p:pic>
    </p:spTree>
    <p:extLst>
      <p:ext uri="{BB962C8B-B14F-4D97-AF65-F5344CB8AC3E}">
        <p14:creationId xmlns:p14="http://schemas.microsoft.com/office/powerpoint/2010/main" val="34675711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hart 6">
            <a:extLst>
              <a:ext uri="{FF2B5EF4-FFF2-40B4-BE49-F238E27FC236}">
                <a16:creationId xmlns:a16="http://schemas.microsoft.com/office/drawing/2014/main" id="{B553FF5C-68D1-D86A-5B9E-EDC0040601A6}"/>
              </a:ext>
            </a:extLst>
          </p:cNvPr>
          <p:cNvGraphicFramePr/>
          <p:nvPr>
            <p:extLst>
              <p:ext uri="{D42A27DB-BD31-4B8C-83A1-F6EECF244321}">
                <p14:modId xmlns:p14="http://schemas.microsoft.com/office/powerpoint/2010/main" val="3807893282"/>
              </p:ext>
            </p:extLst>
          </p:nvPr>
        </p:nvGraphicFramePr>
        <p:xfrm>
          <a:off x="7717969" y="794529"/>
          <a:ext cx="4187483" cy="3230472"/>
        </p:xfrm>
        <a:graphic>
          <a:graphicData uri="http://schemas.openxmlformats.org/drawingml/2006/chart">
            <c:chart xmlns:c="http://schemas.openxmlformats.org/drawingml/2006/chart" xmlns:r="http://schemas.openxmlformats.org/officeDocument/2006/relationships" r:id="rId2"/>
          </a:graphicData>
        </a:graphic>
      </p:graphicFrame>
      <p:sp>
        <p:nvSpPr>
          <p:cNvPr id="8" name="Oval 7">
            <a:extLst>
              <a:ext uri="{FF2B5EF4-FFF2-40B4-BE49-F238E27FC236}">
                <a16:creationId xmlns:a16="http://schemas.microsoft.com/office/drawing/2014/main" id="{8ABCC89C-E589-F50C-0718-3A9A3FA84738}"/>
              </a:ext>
            </a:extLst>
          </p:cNvPr>
          <p:cNvSpPr/>
          <p:nvPr/>
        </p:nvSpPr>
        <p:spPr>
          <a:xfrm>
            <a:off x="286548" y="1512184"/>
            <a:ext cx="2398643" cy="1219202"/>
          </a:xfrm>
          <a:prstGeom prst="ellipse">
            <a:avLst/>
          </a:prstGeom>
          <a:solidFill>
            <a:srgbClr val="114259"/>
          </a:solidFill>
          <a:ln>
            <a:solidFill>
              <a:schemeClr val="tx2">
                <a:lumMod val="75000"/>
              </a:schemeClr>
            </a:solidFill>
          </a:ln>
          <a:effectLst>
            <a:glow rad="101600">
              <a:schemeClr val="accent1">
                <a:satMod val="175000"/>
                <a:alpha val="40000"/>
              </a:schemeClr>
            </a:glow>
            <a:outerShdw blurRad="152400" dist="3175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effectLst>
                  <a:glow rad="101600">
                    <a:schemeClr val="accent1">
                      <a:satMod val="175000"/>
                      <a:alpha val="40000"/>
                    </a:schemeClr>
                  </a:glow>
                </a:effectLst>
                <a:latin typeface="Times New Roman" panose="02020603050405020304" pitchFamily="18" charset="0"/>
                <a:cs typeface="Times New Roman" panose="02020603050405020304" pitchFamily="18" charset="0"/>
              </a:rPr>
              <a:t>Output</a:t>
            </a:r>
          </a:p>
        </p:txBody>
      </p:sp>
      <p:sp>
        <p:nvSpPr>
          <p:cNvPr id="9" name="Oval 8">
            <a:extLst>
              <a:ext uri="{FF2B5EF4-FFF2-40B4-BE49-F238E27FC236}">
                <a16:creationId xmlns:a16="http://schemas.microsoft.com/office/drawing/2014/main" id="{C82CB5D7-143C-160C-91D7-05B60A37B6CB}"/>
              </a:ext>
            </a:extLst>
          </p:cNvPr>
          <p:cNvSpPr/>
          <p:nvPr/>
        </p:nvSpPr>
        <p:spPr>
          <a:xfrm>
            <a:off x="500268" y="4668244"/>
            <a:ext cx="2398643" cy="1219202"/>
          </a:xfrm>
          <a:prstGeom prst="ellipse">
            <a:avLst/>
          </a:prstGeom>
          <a:solidFill>
            <a:srgbClr val="114259"/>
          </a:solidFill>
          <a:ln>
            <a:solidFill>
              <a:schemeClr val="tx2">
                <a:lumMod val="75000"/>
              </a:schemeClr>
            </a:solidFill>
          </a:ln>
          <a:effectLst>
            <a:glow rad="101600">
              <a:schemeClr val="accent1">
                <a:satMod val="175000"/>
                <a:alpha val="40000"/>
              </a:schemeClr>
            </a:glow>
            <a:outerShdw blurRad="152400" dist="3175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effectLst>
                  <a:glow rad="101600">
                    <a:schemeClr val="accent1">
                      <a:satMod val="175000"/>
                      <a:alpha val="40000"/>
                    </a:schemeClr>
                  </a:glow>
                </a:effectLst>
                <a:latin typeface="Times New Roman" panose="02020603050405020304" pitchFamily="18" charset="0"/>
                <a:cs typeface="Times New Roman" panose="02020603050405020304" pitchFamily="18" charset="0"/>
              </a:rPr>
              <a:t>Insights</a:t>
            </a:r>
          </a:p>
        </p:txBody>
      </p:sp>
      <p:sp>
        <p:nvSpPr>
          <p:cNvPr id="10" name="TextBox 9">
            <a:extLst>
              <a:ext uri="{FF2B5EF4-FFF2-40B4-BE49-F238E27FC236}">
                <a16:creationId xmlns:a16="http://schemas.microsoft.com/office/drawing/2014/main" id="{D482560C-114F-CF77-73F8-6797D52830E6}"/>
              </a:ext>
            </a:extLst>
          </p:cNvPr>
          <p:cNvSpPr txBox="1"/>
          <p:nvPr/>
        </p:nvSpPr>
        <p:spPr>
          <a:xfrm>
            <a:off x="3250099" y="4369904"/>
            <a:ext cx="8812696" cy="1815882"/>
          </a:xfrm>
          <a:prstGeom prst="rect">
            <a:avLst/>
          </a:prstGeom>
          <a:noFill/>
        </p:spPr>
        <p:txBody>
          <a:bodyPr wrap="square" rtlCol="0" anchor="ctr">
            <a:spAutoFit/>
          </a:bodyPr>
          <a:lstStyle/>
          <a:p>
            <a:r>
              <a:rPr lang="en-US" sz="2800" dirty="0">
                <a:latin typeface="Times New Roman" panose="02020603050405020304" pitchFamily="18" charset="0"/>
                <a:cs typeface="Times New Roman" panose="02020603050405020304" pitchFamily="18" charset="0"/>
              </a:rPr>
              <a:t>Comparing the product count for 2021 and 2020, the “Accessories” segment has the highest increase with a difference of 34 total products. And “Networking” segment has the lowest increase with only 3 products.</a:t>
            </a:r>
          </a:p>
        </p:txBody>
      </p:sp>
      <p:pic>
        <p:nvPicPr>
          <p:cNvPr id="3" name="Picture 2">
            <a:extLst>
              <a:ext uri="{FF2B5EF4-FFF2-40B4-BE49-F238E27FC236}">
                <a16:creationId xmlns:a16="http://schemas.microsoft.com/office/drawing/2014/main" id="{0F759797-662B-6A73-4B97-B8EA5FF31560}"/>
              </a:ext>
            </a:extLst>
          </p:cNvPr>
          <p:cNvPicPr>
            <a:picLocks noChangeAspect="1"/>
          </p:cNvPicPr>
          <p:nvPr/>
        </p:nvPicPr>
        <p:blipFill rotWithShape="1">
          <a:blip r:embed="rId3">
            <a:extLst>
              <a:ext uri="{28A0092B-C50C-407E-A947-70E740481C1C}">
                <a14:useLocalDpi xmlns:a14="http://schemas.microsoft.com/office/drawing/2010/main" val="0"/>
              </a:ext>
            </a:extLst>
          </a:blip>
          <a:srcRect t="15002" r="7635"/>
          <a:stretch/>
        </p:blipFill>
        <p:spPr>
          <a:xfrm>
            <a:off x="2870722" y="1228443"/>
            <a:ext cx="4661716" cy="1786683"/>
          </a:xfrm>
          <a:prstGeom prst="rect">
            <a:avLst/>
          </a:prstGeom>
          <a:effectLst>
            <a:outerShdw blurRad="76200" dir="18900000" sy="23000" kx="-1200000" algn="bl" rotWithShape="0">
              <a:prstClr val="black">
                <a:alpha val="20000"/>
              </a:prstClr>
            </a:outerShdw>
          </a:effectLst>
        </p:spPr>
      </p:pic>
      <p:pic>
        <p:nvPicPr>
          <p:cNvPr id="2" name="Picture 1">
            <a:extLst>
              <a:ext uri="{FF2B5EF4-FFF2-40B4-BE49-F238E27FC236}">
                <a16:creationId xmlns:a16="http://schemas.microsoft.com/office/drawing/2014/main" id="{720FEA4A-29F7-14A5-4FF4-98F00773E2A7}"/>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10000" b="90000" l="10000" r="90000">
                        <a14:foregroundMark x1="44737" y1="45395" x2="26316" y2="80263"/>
                        <a14:foregroundMark x1="26316" y1="80263" x2="25658" y2="80263"/>
                        <a14:foregroundMark x1="56579" y1="30921" x2="72961" y2="57044"/>
                        <a14:foregroundMark x1="80921" y1="71273" x2="80921" y2="78947"/>
                        <a14:foregroundMark x1="79774" y1="35102" x2="79605" y2="34211"/>
                        <a14:foregroundMark x1="81979" y1="46755" x2="81950" y2="46604"/>
                        <a14:foregroundMark x1="83272" y1="53592" x2="83137" y2="52877"/>
                        <a14:foregroundMark x1="56579" y1="68421" x2="51974" y2="71711"/>
                        <a14:foregroundMark x1="23684" y1="48684" x2="23684" y2="44079"/>
                        <a14:foregroundMark x1="28947" y1="31579" x2="28947" y2="31579"/>
                        <a14:foregroundMark x1="38158" y1="23026" x2="38158" y2="23026"/>
                        <a14:foregroundMark x1="48026" y1="18421" x2="48026" y2="18421"/>
                        <a14:foregroundMark x1="57895" y1="19737" x2="57895" y2="19737"/>
                        <a14:backgroundMark x1="80921" y1="42763" x2="80921" y2="42763"/>
                        <a14:backgroundMark x1="80921" y1="45395" x2="80921" y2="45395"/>
                        <a14:backgroundMark x1="78289" y1="39474" x2="78289" y2="39474"/>
                        <a14:backgroundMark x1="81579" y1="68421" x2="81579" y2="68421"/>
                        <a14:backgroundMark x1="81579" y1="68421" x2="81579" y2="68421"/>
                        <a14:backgroundMark x1="80921" y1="67105" x2="80921" y2="67105"/>
                        <a14:backgroundMark x1="76316" y1="55921" x2="81579" y2="71053"/>
                        <a14:backgroundMark x1="78289" y1="35526" x2="81579" y2="46711"/>
                        <a14:backgroundMark x1="81579" y1="46711" x2="80921" y2="52632"/>
                      </a14:backgroundRemoval>
                    </a14:imgEffect>
                  </a14:imgLayer>
                </a14:imgProps>
              </a:ext>
              <a:ext uri="{28A0092B-C50C-407E-A947-70E740481C1C}">
                <a14:useLocalDpi xmlns:a14="http://schemas.microsoft.com/office/drawing/2010/main" val="0"/>
              </a:ext>
            </a:extLst>
          </a:blip>
          <a:stretch>
            <a:fillRect/>
          </a:stretch>
        </p:blipFill>
        <p:spPr>
          <a:xfrm>
            <a:off x="0" y="0"/>
            <a:ext cx="794529" cy="794529"/>
          </a:xfrm>
          <a:prstGeom prst="rect">
            <a:avLst/>
          </a:prstGeom>
        </p:spPr>
      </p:pic>
      <p:pic>
        <p:nvPicPr>
          <p:cNvPr id="4" name="Picture 3">
            <a:extLst>
              <a:ext uri="{FF2B5EF4-FFF2-40B4-BE49-F238E27FC236}">
                <a16:creationId xmlns:a16="http://schemas.microsoft.com/office/drawing/2014/main" id="{18831016-8D13-2B3C-3847-4DE7BAEEBA5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268266" y="0"/>
            <a:ext cx="794529" cy="794529"/>
          </a:xfrm>
          <a:prstGeom prst="rect">
            <a:avLst/>
          </a:prstGeom>
        </p:spPr>
      </p:pic>
    </p:spTree>
    <p:extLst>
      <p:ext uri="{BB962C8B-B14F-4D97-AF65-F5344CB8AC3E}">
        <p14:creationId xmlns:p14="http://schemas.microsoft.com/office/powerpoint/2010/main" val="1345096815"/>
      </p:ext>
    </p:extLst>
  </p:cSld>
  <p:clrMapOvr>
    <a:masterClrMapping/>
  </p:clrMapOvr>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docProps/app.xml><?xml version="1.0" encoding="utf-8"?>
<Properties xmlns="http://schemas.openxmlformats.org/officeDocument/2006/extended-properties" xmlns:vt="http://schemas.openxmlformats.org/officeDocument/2006/docPropsVTypes">
  <Template>TM04033923[[fn=Depth]]</Template>
  <TotalTime>359</TotalTime>
  <Words>566</Words>
  <Application>Microsoft Office PowerPoint</Application>
  <PresentationFormat>Widescreen</PresentationFormat>
  <Paragraphs>59</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Corbel</vt:lpstr>
      <vt:lpstr>Times New Roman</vt:lpstr>
      <vt:lpstr>Depth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sneha mandal</dc:creator>
  <cp:lastModifiedBy>cloudconvert_10</cp:lastModifiedBy>
  <cp:revision>7</cp:revision>
  <dcterms:created xsi:type="dcterms:W3CDTF">2023-02-25T10:50:18Z</dcterms:created>
  <dcterms:modified xsi:type="dcterms:W3CDTF">2023-02-25T16:55:17Z</dcterms:modified>
</cp:coreProperties>
</file>