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14"/>
  </p:notesMasterIdLst>
  <p:handoutMasterIdLst>
    <p:handoutMasterId r:id="rId15"/>
  </p:handoutMasterIdLst>
  <p:sldIdLst>
    <p:sldId id="256" r:id="rId5"/>
    <p:sldId id="276" r:id="rId6"/>
    <p:sldId id="291" r:id="rId7"/>
    <p:sldId id="292" r:id="rId8"/>
    <p:sldId id="290" r:id="rId9"/>
    <p:sldId id="289" r:id="rId10"/>
    <p:sldId id="293" r:id="rId11"/>
    <p:sldId id="294"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451" autoAdjust="0"/>
  </p:normalViewPr>
  <p:slideViewPr>
    <p:cSldViewPr snapToGrid="0" showGuides="1">
      <p:cViewPr varScale="1">
        <p:scale>
          <a:sx n="72" d="100"/>
          <a:sy n="72" d="100"/>
        </p:scale>
        <p:origin x="660"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4/5/2021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83475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1213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871068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058261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8008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6068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35217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0DA1498-92C7-4E4B-8045-C9195F453964}" type="datetimeFigureOut">
              <a:rPr lang="en-US" smtClean="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662087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0DA1498-92C7-4E4B-8045-C9195F453964}" type="datetimeFigureOut">
              <a:rPr lang="en-US" smtClean="0"/>
              <a:t>4/5/2021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2527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0DA1498-92C7-4E4B-8045-C9195F453964}" type="datetimeFigureOut">
              <a:rPr lang="en-US" smtClean="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6999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6236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6799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0DA1498-92C7-4E4B-8045-C9195F453964}" type="datetimeFigureOut">
              <a:rPr lang="en-US" smtClean="0"/>
              <a:t>4/5/2021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8195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0DA1498-92C7-4E4B-8045-C9195F453964}" type="datetimeFigureOut">
              <a:rPr lang="en-US" smtClean="0"/>
              <a:t>4/5/2021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1159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0DA1498-92C7-4E4B-8045-C9195F453964}" type="datetimeFigureOut">
              <a:rPr lang="en-US" smtClean="0"/>
              <a:t>4/5/2021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5471932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Mean_squared_error" TargetMode="External"/><Relationship Id="rId2" Type="http://schemas.openxmlformats.org/officeDocument/2006/relationships/hyperlink" Target="https://en.wikipedia.org/wiki/Peak_signal-to-noise_ratio#:~:text=Peak%20signal%2Dto%2Dnoise%20ratio%20(PSNR)%20is%20an,the%20fidelity%20of%20its%20representation" TargetMode="External"/><Relationship Id="rId1" Type="http://schemas.openxmlformats.org/officeDocument/2006/relationships/slideLayout" Target="../slideLayouts/slideLayout2.xml"/><Relationship Id="rId5" Type="http://schemas.openxmlformats.org/officeDocument/2006/relationships/hyperlink" Target="https://towardsdatascience.com/yolo-you-only-look-once-3dbdbb608ec4" TargetMode="External"/><Relationship Id="rId4" Type="http://schemas.openxmlformats.org/officeDocument/2006/relationships/hyperlink" Target="https://en.wikipedia.org/wiki/Signal-to-noise_ratio#:~:text=Signal%2Dto%2Dnoise%20ratio%20(,the%20level%20of%20background%20nois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79513" y="4085913"/>
            <a:ext cx="12032974" cy="2603790"/>
          </a:xfrm>
        </p:spPr>
        <p:txBody>
          <a:bodyPr wrap="square" lIns="0" tIns="0" rIns="0" bIns="0" anchor="t">
            <a:spAutoFit/>
          </a:bodyPr>
          <a:lstStyle/>
          <a:p>
            <a:pPr algn="r"/>
            <a:r>
              <a:rPr lang="en-US" sz="6000" b="1" dirty="0">
                <a:solidFill>
                  <a:schemeClr val="bg1"/>
                </a:solidFill>
                <a:latin typeface="Cambria Math" panose="02040503050406030204" pitchFamily="18" charset="0"/>
                <a:ea typeface="Cambria Math" panose="02040503050406030204" pitchFamily="18" charset="0"/>
              </a:rPr>
              <a:t>Real-Time Vehicle Detection from captured images</a:t>
            </a:r>
            <a:br>
              <a:rPr lang="en-US" sz="3600" dirty="0">
                <a:solidFill>
                  <a:schemeClr val="bg1"/>
                </a:solidFill>
                <a:latin typeface="Cambria Math" panose="02040503050406030204" pitchFamily="18" charset="0"/>
                <a:ea typeface="Cambria Math" panose="02040503050406030204" pitchFamily="18" charset="0"/>
              </a:rPr>
            </a:br>
            <a:r>
              <a:rPr lang="en-US" sz="3600" dirty="0">
                <a:solidFill>
                  <a:schemeClr val="bg1"/>
                </a:solidFill>
                <a:latin typeface="Cambria Math" panose="02040503050406030204" pitchFamily="18" charset="0"/>
                <a:ea typeface="Cambria Math" panose="02040503050406030204" pitchFamily="18" charset="0"/>
              </a:rPr>
              <a:t>                                   </a:t>
            </a:r>
            <a:r>
              <a:rPr lang="en-US" sz="3200" dirty="0">
                <a:solidFill>
                  <a:schemeClr val="accent4"/>
                </a:solidFill>
                <a:latin typeface="Cambria Math" panose="02040503050406030204" pitchFamily="18" charset="0"/>
                <a:ea typeface="Cambria Math" panose="02040503050406030204" pitchFamily="18" charset="0"/>
              </a:rPr>
              <a:t>Sneha Kothi  </a:t>
            </a:r>
            <a:br>
              <a:rPr lang="en-US" sz="3200" dirty="0">
                <a:solidFill>
                  <a:schemeClr val="accent4"/>
                </a:solidFill>
                <a:latin typeface="Cambria Math" panose="02040503050406030204" pitchFamily="18" charset="0"/>
                <a:ea typeface="Cambria Math" panose="02040503050406030204" pitchFamily="18" charset="0"/>
              </a:rPr>
            </a:br>
            <a:r>
              <a:rPr lang="en-US" sz="3200" dirty="0">
                <a:solidFill>
                  <a:schemeClr val="accent4"/>
                </a:solidFill>
                <a:latin typeface="Cambria Math" panose="02040503050406030204" pitchFamily="18" charset="0"/>
                <a:ea typeface="Cambria Math" panose="02040503050406030204" pitchFamily="18" charset="0"/>
              </a:rPr>
              <a:t> 1911024   </a:t>
            </a:r>
            <a:endParaRPr lang="en-US" sz="3600" dirty="0">
              <a:solidFill>
                <a:schemeClr val="accent4"/>
              </a:solidFill>
              <a:latin typeface="Cambria Math" panose="02040503050406030204" pitchFamily="18" charset="0"/>
              <a:ea typeface="Cambria Math" panose="02040503050406030204" pitchFamily="18"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67819" y="-456171"/>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00758" y="-898001"/>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495242"/>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75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1324858" y="1756349"/>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INTRODUCTION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4364945" y="163284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810939" y="3409342"/>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ARCHITECTURE</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3834142" y="326277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824956" y="3354079"/>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RESULT</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7537545" y="326864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7371483" y="181741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CONCLUSION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7063508" y="171801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1167879" y="507051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4303191" y="4941901"/>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7363346" y="497593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7063507" y="489074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7823548" y="3496718"/>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4661966" y="1929868"/>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4130661" y="3558832"/>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438558" y="5234364"/>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600212" y="5245817"/>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Graphic 2" descr="Statistics RTL">
            <a:extLst>
              <a:ext uri="{FF2B5EF4-FFF2-40B4-BE49-F238E27FC236}">
                <a16:creationId xmlns:a16="http://schemas.microsoft.com/office/drawing/2014/main" id="{72341204-296E-40C7-BB92-0408DCD694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5120" y="1872861"/>
            <a:ext cx="596575" cy="596575"/>
          </a:xfrm>
          <a:prstGeom prst="rect">
            <a:avLst/>
          </a:prstGeom>
        </p:spPr>
      </p:pic>
    </p:spTree>
    <p:extLst>
      <p:ext uri="{BB962C8B-B14F-4D97-AF65-F5344CB8AC3E}">
        <p14:creationId xmlns:p14="http://schemas.microsoft.com/office/powerpoint/2010/main" val="3299715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1000"/>
                                        <p:tgtEl>
                                          <p:spTgt spid="28"/>
                                        </p:tgtEl>
                                      </p:cBhvr>
                                    </p:animEffect>
                                    <p:anim calcmode="lin" valueType="num">
                                      <p:cBhvr>
                                        <p:cTn id="63" dur="1000" fill="hold"/>
                                        <p:tgtEl>
                                          <p:spTgt spid="28"/>
                                        </p:tgtEl>
                                        <p:attrNameLst>
                                          <p:attrName>ppt_x</p:attrName>
                                        </p:attrNameLst>
                                      </p:cBhvr>
                                      <p:tavLst>
                                        <p:tav tm="0">
                                          <p:val>
                                            <p:strVal val="#ppt_x"/>
                                          </p:val>
                                        </p:tav>
                                        <p:tav tm="100000">
                                          <p:val>
                                            <p:strVal val="#ppt_x"/>
                                          </p:val>
                                        </p:tav>
                                      </p:tavLst>
                                    </p:anim>
                                    <p:anim calcmode="lin" valueType="num">
                                      <p:cBhvr>
                                        <p:cTn id="64" dur="1000" fill="hold"/>
                                        <p:tgtEl>
                                          <p:spTgt spid="2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1000"/>
                                        <p:tgtEl>
                                          <p:spTgt spid="30"/>
                                        </p:tgtEl>
                                      </p:cBhvr>
                                    </p:animEffect>
                                    <p:anim calcmode="lin" valueType="num">
                                      <p:cBhvr>
                                        <p:cTn id="73" dur="1000" fill="hold"/>
                                        <p:tgtEl>
                                          <p:spTgt spid="30"/>
                                        </p:tgtEl>
                                        <p:attrNameLst>
                                          <p:attrName>ppt_x</p:attrName>
                                        </p:attrNameLst>
                                      </p:cBhvr>
                                      <p:tavLst>
                                        <p:tav tm="0">
                                          <p:val>
                                            <p:strVal val="#ppt_x"/>
                                          </p:val>
                                        </p:tav>
                                        <p:tav tm="100000">
                                          <p:val>
                                            <p:strVal val="#ppt_x"/>
                                          </p:val>
                                        </p:tav>
                                      </p:tavLst>
                                    </p:anim>
                                    <p:anim calcmode="lin" valueType="num">
                                      <p:cBhvr>
                                        <p:cTn id="74" dur="1000" fill="hold"/>
                                        <p:tgtEl>
                                          <p:spTgt spid="3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1000"/>
                                        <p:tgtEl>
                                          <p:spTgt spid="31"/>
                                        </p:tgtEl>
                                      </p:cBhvr>
                                    </p:animEffect>
                                    <p:anim calcmode="lin" valueType="num">
                                      <p:cBhvr>
                                        <p:cTn id="78" dur="1000" fill="hold"/>
                                        <p:tgtEl>
                                          <p:spTgt spid="31"/>
                                        </p:tgtEl>
                                        <p:attrNameLst>
                                          <p:attrName>ppt_x</p:attrName>
                                        </p:attrNameLst>
                                      </p:cBhvr>
                                      <p:tavLst>
                                        <p:tav tm="0">
                                          <p:val>
                                            <p:strVal val="#ppt_x"/>
                                          </p:val>
                                        </p:tav>
                                        <p:tav tm="100000">
                                          <p:val>
                                            <p:strVal val="#ppt_x"/>
                                          </p:val>
                                        </p:tav>
                                      </p:tavLst>
                                    </p:anim>
                                    <p:anim calcmode="lin" valueType="num">
                                      <p:cBhvr>
                                        <p:cTn id="79" dur="1000" fill="hold"/>
                                        <p:tgtEl>
                                          <p:spTgt spid="3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1000"/>
                                        <p:tgtEl>
                                          <p:spTgt spid="34"/>
                                        </p:tgtEl>
                                      </p:cBhvr>
                                    </p:animEffect>
                                    <p:anim calcmode="lin" valueType="num">
                                      <p:cBhvr>
                                        <p:cTn id="83" dur="1000" fill="hold"/>
                                        <p:tgtEl>
                                          <p:spTgt spid="34"/>
                                        </p:tgtEl>
                                        <p:attrNameLst>
                                          <p:attrName>ppt_x</p:attrName>
                                        </p:attrNameLst>
                                      </p:cBhvr>
                                      <p:tavLst>
                                        <p:tav tm="0">
                                          <p:val>
                                            <p:strVal val="#ppt_x"/>
                                          </p:val>
                                        </p:tav>
                                        <p:tav tm="100000">
                                          <p:val>
                                            <p:strVal val="#ppt_x"/>
                                          </p:val>
                                        </p:tav>
                                      </p:tavLst>
                                    </p:anim>
                                    <p:anim calcmode="lin" valueType="num">
                                      <p:cBhvr>
                                        <p:cTn id="84" dur="1000" fill="hold"/>
                                        <p:tgtEl>
                                          <p:spTgt spid="3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1000" fill="hold"/>
                                        <p:tgtEl>
                                          <p:spTgt spid="3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1000"/>
                                        <p:tgtEl>
                                          <p:spTgt spid="39"/>
                                        </p:tgtEl>
                                      </p:cBhvr>
                                    </p:animEffect>
                                    <p:anim calcmode="lin" valueType="num">
                                      <p:cBhvr>
                                        <p:cTn id="93" dur="1000" fill="hold"/>
                                        <p:tgtEl>
                                          <p:spTgt spid="39"/>
                                        </p:tgtEl>
                                        <p:attrNameLst>
                                          <p:attrName>ppt_x</p:attrName>
                                        </p:attrNameLst>
                                      </p:cBhvr>
                                      <p:tavLst>
                                        <p:tav tm="0">
                                          <p:val>
                                            <p:strVal val="#ppt_x"/>
                                          </p:val>
                                        </p:tav>
                                        <p:tav tm="100000">
                                          <p:val>
                                            <p:strVal val="#ppt_x"/>
                                          </p:val>
                                        </p:tav>
                                      </p:tavLst>
                                    </p:anim>
                                    <p:anim calcmode="lin" valueType="num">
                                      <p:cBhvr>
                                        <p:cTn id="94" dur="1000" fill="hold"/>
                                        <p:tgtEl>
                                          <p:spTgt spid="3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1000"/>
                                        <p:tgtEl>
                                          <p:spTgt spid="42"/>
                                        </p:tgtEl>
                                      </p:cBhvr>
                                    </p:animEffect>
                                    <p:anim calcmode="lin" valueType="num">
                                      <p:cBhvr>
                                        <p:cTn id="98" dur="1000" fill="hold"/>
                                        <p:tgtEl>
                                          <p:spTgt spid="42"/>
                                        </p:tgtEl>
                                        <p:attrNameLst>
                                          <p:attrName>ppt_x</p:attrName>
                                        </p:attrNameLst>
                                      </p:cBhvr>
                                      <p:tavLst>
                                        <p:tav tm="0">
                                          <p:val>
                                            <p:strVal val="#ppt_x"/>
                                          </p:val>
                                        </p:tav>
                                        <p:tav tm="100000">
                                          <p:val>
                                            <p:strVal val="#ppt_x"/>
                                          </p:val>
                                        </p:tav>
                                      </p:tavLst>
                                    </p:anim>
                                    <p:anim calcmode="lin" valueType="num">
                                      <p:cBhvr>
                                        <p:cTn id="99" dur="1000" fill="hold"/>
                                        <p:tgtEl>
                                          <p:spTgt spid="42"/>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fade">
                                      <p:cBhvr>
                                        <p:cTn id="102" dur="1000"/>
                                        <p:tgtEl>
                                          <p:spTgt spid="3"/>
                                        </p:tgtEl>
                                      </p:cBhvr>
                                    </p:animEffect>
                                    <p:anim calcmode="lin" valueType="num">
                                      <p:cBhvr>
                                        <p:cTn id="103" dur="1000" fill="hold"/>
                                        <p:tgtEl>
                                          <p:spTgt spid="3"/>
                                        </p:tgtEl>
                                        <p:attrNameLst>
                                          <p:attrName>ppt_x</p:attrName>
                                        </p:attrNameLst>
                                      </p:cBhvr>
                                      <p:tavLst>
                                        <p:tav tm="0">
                                          <p:val>
                                            <p:strVal val="#ppt_x"/>
                                          </p:val>
                                        </p:tav>
                                        <p:tav tm="100000">
                                          <p:val>
                                            <p:strVal val="#ppt_x"/>
                                          </p:val>
                                        </p:tav>
                                      </p:tavLst>
                                    </p:anim>
                                    <p:anim calcmode="lin" valueType="num">
                                      <p:cBhvr>
                                        <p:cTn id="10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animBg="1"/>
      <p:bldP spid="16" grpId="0" animBg="1"/>
      <p:bldP spid="15" grpId="0" animBg="1"/>
      <p:bldP spid="19" grpId="0" animBg="1"/>
      <p:bldP spid="20" grpId="0" animBg="1"/>
      <p:bldP spid="21" grpId="0" animBg="1"/>
      <p:bldP spid="22" grpId="0" animBg="1"/>
      <p:bldP spid="25" grpId="0" animBg="1"/>
      <p:bldP spid="26" grpId="0" animBg="1"/>
      <p:bldP spid="27" grpId="0" animBg="1"/>
      <p:bldP spid="28" grpId="0" animBg="1"/>
      <p:bldP spid="29" grpId="0" animBg="1"/>
      <p:bldP spid="30" grpId="0" animBg="1"/>
      <p:bldP spid="34" grpId="0" animBg="1"/>
      <p:bldP spid="35"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D687-5ECF-4F8D-8923-74F9B59D72F0}"/>
              </a:ext>
            </a:extLst>
          </p:cNvPr>
          <p:cNvSpPr>
            <a:spLocks noGrp="1"/>
          </p:cNvSpPr>
          <p:nvPr>
            <p:ph type="title"/>
          </p:nvPr>
        </p:nvSpPr>
        <p:spPr>
          <a:xfrm>
            <a:off x="2231136" y="496957"/>
            <a:ext cx="7729728" cy="118872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99EB072-2DA5-4AC2-801A-7F5673288A10}"/>
              </a:ext>
            </a:extLst>
          </p:cNvPr>
          <p:cNvSpPr>
            <a:spLocks noGrp="1"/>
          </p:cNvSpPr>
          <p:nvPr>
            <p:ph idx="1"/>
          </p:nvPr>
        </p:nvSpPr>
        <p:spPr>
          <a:xfrm>
            <a:off x="715617" y="2030278"/>
            <a:ext cx="10760765" cy="4330765"/>
          </a:xfrm>
        </p:spPr>
        <p:txBody>
          <a:bodyPr>
            <a:normAutofit lnSpcReduction="10000"/>
          </a:bodyPr>
          <a:lstStyle/>
          <a:p>
            <a:pPr algn="l"/>
            <a:r>
              <a:rPr lang="en-US" i="0" u="none" strike="noStrike" baseline="0" dirty="0">
                <a:latin typeface="TimesNewRoman"/>
              </a:rPr>
              <a:t>Real-time image capture and detection is one of the subjects of research which gained focus rather than conventional areas of image processing due to its immense </a:t>
            </a:r>
            <a:r>
              <a:rPr lang="en-IN" i="0" u="none" strike="noStrike" baseline="0" dirty="0">
                <a:latin typeface="TimesNewRoman"/>
              </a:rPr>
              <a:t>possibility of industrial detection.</a:t>
            </a:r>
          </a:p>
          <a:p>
            <a:pPr algn="l"/>
            <a:r>
              <a:rPr lang="en-US" sz="1800" i="0" u="none" strike="noStrike" baseline="0" dirty="0">
                <a:latin typeface="TimesNewRoman"/>
              </a:rPr>
              <a:t>Data captured at real-time has immense opportunity to analyze vehicle density, motion detection, and moreover, reading plate numbers of vehicles.</a:t>
            </a:r>
          </a:p>
          <a:p>
            <a:pPr algn="l"/>
            <a:r>
              <a:rPr lang="en-IN" sz="1800" i="0" u="none" strike="noStrike" baseline="0" dirty="0">
                <a:latin typeface="TimesNewRoman"/>
              </a:rPr>
              <a:t>Among the various algorithms </a:t>
            </a:r>
            <a:r>
              <a:rPr lang="en-US" sz="1800" i="0" u="none" strike="noStrike" baseline="0" dirty="0">
                <a:latin typeface="TimesNewRoman"/>
              </a:rPr>
              <a:t>used by neural networks, Yolo algorithm is favored for this specific purpose, as it has already proved to be beneficial for several image capturing purposes, and also to extract the data for further analysis.</a:t>
            </a:r>
            <a:endParaRPr lang="en-US" i="0" u="none" strike="noStrike" baseline="0" dirty="0">
              <a:latin typeface="TimesNewRoman,Bold"/>
            </a:endParaRPr>
          </a:p>
          <a:p>
            <a:r>
              <a:rPr lang="en-US" b="1" i="0" u="none" strike="noStrike" baseline="0" dirty="0">
                <a:latin typeface="TimesNewRoman,Bold"/>
              </a:rPr>
              <a:t>Objective</a:t>
            </a:r>
            <a:r>
              <a:rPr lang="en-US" i="0" u="none" strike="noStrike" baseline="0" dirty="0">
                <a:latin typeface="TimesNewRoman,Bold"/>
              </a:rPr>
              <a:t> of this paper is to primarily detect moving vehicles from real-time captured images. </a:t>
            </a:r>
          </a:p>
          <a:p>
            <a:pPr algn="l"/>
            <a:r>
              <a:rPr lang="en-US" b="1" dirty="0">
                <a:latin typeface="TimesNewRoman,Bold"/>
              </a:rPr>
              <a:t>Application:</a:t>
            </a:r>
          </a:p>
          <a:p>
            <a:pPr algn="l">
              <a:buFont typeface="Wingdings" panose="05000000000000000000" pitchFamily="2" charset="2"/>
              <a:buChar char="ü"/>
            </a:pPr>
            <a:r>
              <a:rPr lang="en-IN" i="0" u="none" strike="noStrike" baseline="0" dirty="0">
                <a:latin typeface="Times New Roman" panose="02020603050405020304" pitchFamily="18" charset="0"/>
                <a:cs typeface="Times New Roman" panose="02020603050405020304" pitchFamily="18" charset="0"/>
              </a:rPr>
              <a:t>detecting the </a:t>
            </a:r>
            <a:r>
              <a:rPr lang="en-US" i="0" u="none" strike="noStrike" baseline="0" dirty="0">
                <a:latin typeface="Times New Roman" panose="02020603050405020304" pitchFamily="18" charset="0"/>
                <a:cs typeface="Times New Roman" panose="02020603050405020304" pitchFamily="18" charset="0"/>
              </a:rPr>
              <a:t>number of vehicles that are present at a road at a certain point</a:t>
            </a:r>
          </a:p>
          <a:p>
            <a:pPr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a:t>
            </a:r>
            <a:r>
              <a:rPr lang="en-US" i="0" u="none" strike="noStrike" baseline="0" dirty="0">
                <a:latin typeface="Times New Roman" panose="02020603050405020304" pitchFamily="18" charset="0"/>
                <a:cs typeface="Times New Roman" panose="02020603050405020304" pitchFamily="18" charset="0"/>
              </a:rPr>
              <a:t>nderstanding the motion of the vehicles</a:t>
            </a:r>
          </a:p>
          <a:p>
            <a:pPr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a:t>
            </a:r>
            <a:r>
              <a:rPr lang="en-US" i="0" u="none" strike="noStrike" baseline="0" dirty="0">
                <a:latin typeface="Times New Roman" panose="02020603050405020304" pitchFamily="18" charset="0"/>
                <a:cs typeface="Times New Roman" panose="02020603050405020304" pitchFamily="18" charset="0"/>
              </a:rPr>
              <a:t>nalyzing vehicle density at any traffic signal at any specified point of time; and based on our previous knowledge can make a good assumption where the vehicle will be heading towards.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837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D687-5ECF-4F8D-8923-74F9B59D72F0}"/>
              </a:ext>
            </a:extLst>
          </p:cNvPr>
          <p:cNvSpPr>
            <a:spLocks noGrp="1"/>
          </p:cNvSpPr>
          <p:nvPr>
            <p:ph type="title"/>
          </p:nvPr>
        </p:nvSpPr>
        <p:spPr>
          <a:xfrm>
            <a:off x="2231136" y="606884"/>
            <a:ext cx="7729728" cy="1188720"/>
          </a:xfrm>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799EB072-2DA5-4AC2-801A-7F5673288A10}"/>
              </a:ext>
            </a:extLst>
          </p:cNvPr>
          <p:cNvSpPr>
            <a:spLocks noGrp="1"/>
          </p:cNvSpPr>
          <p:nvPr>
            <p:ph idx="1"/>
          </p:nvPr>
        </p:nvSpPr>
        <p:spPr>
          <a:xfrm>
            <a:off x="715617" y="2528117"/>
            <a:ext cx="10760765" cy="3722999"/>
          </a:xfrm>
        </p:spPr>
        <p:txBody>
          <a:bodyPr>
            <a:normAutofit lnSpcReduction="10000"/>
          </a:bodyPr>
          <a:lstStyle/>
          <a:p>
            <a:pPr algn="l"/>
            <a:r>
              <a:rPr lang="en-US" sz="2000" b="0" i="0" u="none" strike="noStrike" baseline="0" dirty="0">
                <a:latin typeface="TimesNewRoman"/>
              </a:rPr>
              <a:t>In this paper, we have to detect common objects which are seen day-to-day, for which OpenCV DNN module is used along with trained YOLO model.</a:t>
            </a:r>
          </a:p>
          <a:p>
            <a:pPr algn="l"/>
            <a:endParaRPr lang="en-US" sz="2000" b="0" i="0" u="none" strike="noStrike" baseline="0" dirty="0">
              <a:latin typeface="TimesNewRoman"/>
            </a:endParaRPr>
          </a:p>
          <a:p>
            <a:pPr algn="l"/>
            <a:r>
              <a:rPr lang="en-US" sz="2000" b="0" i="0" u="none" strike="noStrike" baseline="0" dirty="0">
                <a:latin typeface="TimesNewRoman"/>
              </a:rPr>
              <a:t>We use the YOLO algorithm to detect vehicle from images. YOLO (You Only Look Once) can detect any object from an image-we are specifically using it for vehicle </a:t>
            </a:r>
            <a:r>
              <a:rPr lang="en-IN" sz="2000" b="0" i="0" u="none" strike="noStrike" baseline="0" dirty="0">
                <a:latin typeface="TimesNewRoman"/>
              </a:rPr>
              <a:t>detection here.</a:t>
            </a:r>
          </a:p>
          <a:p>
            <a:pPr algn="l"/>
            <a:endParaRPr lang="en-IN" sz="2000" b="0" i="0" u="none" strike="noStrike" baseline="0" dirty="0">
              <a:latin typeface="TimesNewRoman"/>
            </a:endParaRPr>
          </a:p>
          <a:p>
            <a:pPr algn="l"/>
            <a:r>
              <a:rPr lang="en-US" sz="2000" b="0" i="0" dirty="0">
                <a:solidFill>
                  <a:srgbClr val="292929"/>
                </a:solidFill>
                <a:effectLst/>
                <a:latin typeface="charter"/>
              </a:rPr>
              <a:t>YOLO algorithm gives a much better performance with a high fps for real-time usage.</a:t>
            </a:r>
          </a:p>
          <a:p>
            <a:pPr algn="l"/>
            <a:endParaRPr lang="en-IN" sz="2000" b="0" i="0" u="none" strike="noStrike" baseline="0" dirty="0">
              <a:latin typeface="TimesNewRoman"/>
            </a:endParaRPr>
          </a:p>
          <a:p>
            <a:pPr algn="l"/>
            <a:r>
              <a:rPr lang="en-US" sz="2000" b="0" i="0" dirty="0">
                <a:solidFill>
                  <a:srgbClr val="292929"/>
                </a:solidFill>
                <a:effectLst/>
                <a:latin typeface="charter"/>
              </a:rPr>
              <a:t>YOLO algorithm is an algorithm based on regression, instead of selecting the interesting part of an Image, it predicts classes and bounding boxes for the whole image in </a:t>
            </a:r>
            <a:r>
              <a:rPr lang="en-US" sz="2000" b="1" i="0" dirty="0">
                <a:solidFill>
                  <a:srgbClr val="292929"/>
                </a:solidFill>
                <a:effectLst/>
                <a:latin typeface="charter"/>
              </a:rPr>
              <a:t>one run of the Algorithm.</a:t>
            </a:r>
            <a:endParaRPr lang="en-IN" sz="2000" b="0" i="0" u="none" strike="noStrike" baseline="0" dirty="0">
              <a:latin typeface="TimesNewRoman"/>
            </a:endParaRPr>
          </a:p>
          <a:p>
            <a:pPr algn="l"/>
            <a:endParaRPr lang="en-US" sz="1800" b="0" i="0" u="none" strike="noStrike" baseline="0" dirty="0">
              <a:latin typeface="TimesNewRoman"/>
            </a:endParaRPr>
          </a:p>
          <a:p>
            <a:pPr algn="l"/>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65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Result</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A2E3D59-68FB-4D62-A8EE-E1602B68CFD7}"/>
              </a:ext>
            </a:extLst>
          </p:cNvPr>
          <p:cNvPicPr>
            <a:picLocks noChangeAspect="1"/>
          </p:cNvPicPr>
          <p:nvPr/>
        </p:nvPicPr>
        <p:blipFill>
          <a:blip r:embed="rId3"/>
          <a:stretch>
            <a:fillRect/>
          </a:stretch>
        </p:blipFill>
        <p:spPr>
          <a:xfrm>
            <a:off x="228600" y="855296"/>
            <a:ext cx="3867690" cy="5496692"/>
          </a:xfrm>
          <a:prstGeom prst="rect">
            <a:avLst/>
          </a:prstGeom>
        </p:spPr>
      </p:pic>
      <p:pic>
        <p:nvPicPr>
          <p:cNvPr id="12" name="Picture 11">
            <a:extLst>
              <a:ext uri="{FF2B5EF4-FFF2-40B4-BE49-F238E27FC236}">
                <a16:creationId xmlns:a16="http://schemas.microsoft.com/office/drawing/2014/main" id="{1287B973-D66F-49FB-8036-AACF27631AE3}"/>
              </a:ext>
            </a:extLst>
          </p:cNvPr>
          <p:cNvPicPr>
            <a:picLocks noChangeAspect="1"/>
          </p:cNvPicPr>
          <p:nvPr/>
        </p:nvPicPr>
        <p:blipFill>
          <a:blip r:embed="rId4"/>
          <a:stretch>
            <a:fillRect/>
          </a:stretch>
        </p:blipFill>
        <p:spPr>
          <a:xfrm>
            <a:off x="4096290" y="855299"/>
            <a:ext cx="4359096" cy="5496689"/>
          </a:xfrm>
          <a:prstGeom prst="rect">
            <a:avLst/>
          </a:prstGeom>
        </p:spPr>
      </p:pic>
      <p:sp>
        <p:nvSpPr>
          <p:cNvPr id="13" name="TextBox 12">
            <a:extLst>
              <a:ext uri="{FF2B5EF4-FFF2-40B4-BE49-F238E27FC236}">
                <a16:creationId xmlns:a16="http://schemas.microsoft.com/office/drawing/2014/main" id="{C700D545-3C25-4F84-8C41-520124EDB25A}"/>
              </a:ext>
            </a:extLst>
          </p:cNvPr>
          <p:cNvSpPr txBox="1"/>
          <p:nvPr/>
        </p:nvSpPr>
        <p:spPr>
          <a:xfrm>
            <a:off x="4705743" y="5915732"/>
            <a:ext cx="3506569" cy="261610"/>
          </a:xfrm>
          <a:prstGeom prst="rect">
            <a:avLst/>
          </a:prstGeom>
          <a:noFill/>
        </p:spPr>
        <p:txBody>
          <a:bodyPr wrap="square" rtlCol="0">
            <a:spAutoFit/>
          </a:bodyPr>
          <a:lstStyle/>
          <a:p>
            <a:r>
              <a:rPr lang="en-US" sz="1050" b="0" i="0" u="none" strike="noStrike" baseline="0" dirty="0">
                <a:latin typeface="TimesNewRoman"/>
              </a:rPr>
              <a:t>Fig 2b: Detected image of bus</a:t>
            </a:r>
            <a:endParaRPr lang="en-IN" sz="1050" dirty="0"/>
          </a:p>
        </p:txBody>
      </p:sp>
      <p:pic>
        <p:nvPicPr>
          <p:cNvPr id="17" name="Picture 16">
            <a:extLst>
              <a:ext uri="{FF2B5EF4-FFF2-40B4-BE49-F238E27FC236}">
                <a16:creationId xmlns:a16="http://schemas.microsoft.com/office/drawing/2014/main" id="{24BB1E16-E522-44DE-8672-CB7CF80C4EAF}"/>
              </a:ext>
            </a:extLst>
          </p:cNvPr>
          <p:cNvPicPr>
            <a:picLocks noChangeAspect="1"/>
          </p:cNvPicPr>
          <p:nvPr/>
        </p:nvPicPr>
        <p:blipFill>
          <a:blip r:embed="rId5"/>
          <a:stretch>
            <a:fillRect/>
          </a:stretch>
        </p:blipFill>
        <p:spPr>
          <a:xfrm>
            <a:off x="8391011" y="855305"/>
            <a:ext cx="3686689" cy="5496683"/>
          </a:xfrm>
          <a:prstGeom prst="rect">
            <a:avLst/>
          </a:prstGeom>
        </p:spPr>
      </p:pic>
    </p:spTree>
    <p:extLst>
      <p:ext uri="{BB962C8B-B14F-4D97-AF65-F5344CB8AC3E}">
        <p14:creationId xmlns:p14="http://schemas.microsoft.com/office/powerpoint/2010/main" val="45905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D341-8917-4F8C-A68C-CC8DC9D8C83D}"/>
              </a:ext>
            </a:extLst>
          </p:cNvPr>
          <p:cNvSpPr>
            <a:spLocks noGrp="1"/>
          </p:cNvSpPr>
          <p:nvPr>
            <p:ph type="title"/>
          </p:nvPr>
        </p:nvSpPr>
        <p:spPr>
          <a:xfrm>
            <a:off x="2231136" y="541781"/>
            <a:ext cx="7729728" cy="118872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FE7F206-4715-47A3-AAB3-54E98444B216}"/>
              </a:ext>
            </a:extLst>
          </p:cNvPr>
          <p:cNvSpPr>
            <a:spLocks noGrp="1"/>
          </p:cNvSpPr>
          <p:nvPr>
            <p:ph idx="1"/>
          </p:nvPr>
        </p:nvSpPr>
        <p:spPr>
          <a:xfrm>
            <a:off x="319209" y="2377189"/>
            <a:ext cx="6164718" cy="4184073"/>
          </a:xfrm>
        </p:spPr>
        <p:txBody>
          <a:bodyPr>
            <a:normAutofit/>
          </a:bodyPr>
          <a:lstStyle/>
          <a:p>
            <a:pPr algn="l">
              <a:buFont typeface="Wingdings" panose="05000000000000000000" pitchFamily="2" charset="2"/>
              <a:buChar char="ü"/>
            </a:pPr>
            <a:r>
              <a:rPr lang="en-US" sz="2000" b="0" i="0" u="none" strike="noStrike" baseline="0" dirty="0">
                <a:latin typeface="TimesNewRoman"/>
              </a:rPr>
              <a:t>This algorithm is capable in detecting vehicles with a very high sense of precision and also detects nearby people as pedestrians who are willing to cross roads or are just passerby.</a:t>
            </a:r>
          </a:p>
          <a:p>
            <a:pPr algn="l">
              <a:buFont typeface="Wingdings" panose="05000000000000000000" pitchFamily="2" charset="2"/>
              <a:buChar char="ü"/>
            </a:pPr>
            <a:endParaRPr lang="en-US" sz="2000" b="0" i="0" u="none" strike="noStrike" baseline="0" dirty="0">
              <a:latin typeface="TimesNewRoman"/>
            </a:endParaRPr>
          </a:p>
          <a:p>
            <a:pPr algn="l">
              <a:buFont typeface="Wingdings" panose="05000000000000000000" pitchFamily="2" charset="2"/>
              <a:buChar char="ü"/>
            </a:pPr>
            <a:r>
              <a:rPr lang="en-US" sz="2000" b="0" i="0" u="none" strike="noStrike" baseline="0" dirty="0">
                <a:latin typeface="TimesNewRoman"/>
              </a:rPr>
              <a:t> SNR of all the detected images are very close, and the same conclusion can also be applied for MSE. Detecting both vehicles and pedestrians in a transportation </a:t>
            </a:r>
            <a:r>
              <a:rPr lang="en-IN" sz="2000" b="0" i="0" u="none" strike="noStrike" baseline="0" dirty="0">
                <a:latin typeface="TimesNewRoman"/>
              </a:rPr>
              <a:t>system is crucial.</a:t>
            </a:r>
            <a:endParaRPr lang="en-IN" sz="2000" dirty="0"/>
          </a:p>
        </p:txBody>
      </p:sp>
      <p:pic>
        <p:nvPicPr>
          <p:cNvPr id="4" name="Picture 3">
            <a:extLst>
              <a:ext uri="{FF2B5EF4-FFF2-40B4-BE49-F238E27FC236}">
                <a16:creationId xmlns:a16="http://schemas.microsoft.com/office/drawing/2014/main" id="{3F34E1F9-01AB-4BD9-A17F-69A3ED3E855B}"/>
              </a:ext>
            </a:extLst>
          </p:cNvPr>
          <p:cNvPicPr>
            <a:picLocks noChangeAspect="1"/>
          </p:cNvPicPr>
          <p:nvPr/>
        </p:nvPicPr>
        <p:blipFill>
          <a:blip r:embed="rId2"/>
          <a:stretch>
            <a:fillRect/>
          </a:stretch>
        </p:blipFill>
        <p:spPr>
          <a:xfrm>
            <a:off x="6936434" y="2535381"/>
            <a:ext cx="4839375" cy="1933845"/>
          </a:xfrm>
          <a:prstGeom prst="rect">
            <a:avLst/>
          </a:prstGeom>
        </p:spPr>
      </p:pic>
      <p:sp>
        <p:nvSpPr>
          <p:cNvPr id="5" name="TextBox 4">
            <a:extLst>
              <a:ext uri="{FF2B5EF4-FFF2-40B4-BE49-F238E27FC236}">
                <a16:creationId xmlns:a16="http://schemas.microsoft.com/office/drawing/2014/main" id="{4A7FCAE3-AFBA-4066-BCB2-CB32663A22DA}"/>
              </a:ext>
            </a:extLst>
          </p:cNvPr>
          <p:cNvSpPr txBox="1"/>
          <p:nvPr/>
        </p:nvSpPr>
        <p:spPr>
          <a:xfrm>
            <a:off x="6936434" y="4627417"/>
            <a:ext cx="4710546" cy="830997"/>
          </a:xfrm>
          <a:prstGeom prst="rect">
            <a:avLst/>
          </a:prstGeom>
          <a:noFill/>
        </p:spPr>
        <p:txBody>
          <a:bodyPr wrap="square" rtlCol="0">
            <a:spAutoFit/>
          </a:bodyPr>
          <a:lstStyle/>
          <a:p>
            <a:pPr algn="l"/>
            <a:r>
              <a:rPr lang="en-US" sz="1600" dirty="0"/>
              <a:t>Analysis is justified through the error table </a:t>
            </a:r>
            <a:r>
              <a:rPr lang="en-IN" sz="1600" b="0" i="0" u="none" strike="noStrike" baseline="0" dirty="0">
                <a:latin typeface="TimesNewRoman"/>
              </a:rPr>
              <a:t>where we </a:t>
            </a:r>
            <a:r>
              <a:rPr lang="en-US" sz="1600" b="0" i="0" u="none" strike="noStrike" baseline="0" dirty="0">
                <a:latin typeface="TimesNewRoman"/>
              </a:rPr>
              <a:t>have computed SNR, PSNR and MSE for all the output </a:t>
            </a:r>
            <a:r>
              <a:rPr lang="en-IN" sz="1600" b="0" i="0" u="none" strike="noStrike" baseline="0" dirty="0">
                <a:latin typeface="TimesNewRoman"/>
              </a:rPr>
              <a:t>images.</a:t>
            </a:r>
            <a:endParaRPr lang="en-IN" sz="1600" dirty="0"/>
          </a:p>
        </p:txBody>
      </p:sp>
    </p:spTree>
    <p:extLst>
      <p:ext uri="{BB962C8B-B14F-4D97-AF65-F5344CB8AC3E}">
        <p14:creationId xmlns:p14="http://schemas.microsoft.com/office/powerpoint/2010/main" val="1420273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D341-8917-4F8C-A68C-CC8DC9D8C83D}"/>
              </a:ext>
            </a:extLst>
          </p:cNvPr>
          <p:cNvSpPr>
            <a:spLocks noGrp="1"/>
          </p:cNvSpPr>
          <p:nvPr>
            <p:ph type="title"/>
          </p:nvPr>
        </p:nvSpPr>
        <p:spPr>
          <a:xfrm>
            <a:off x="2231136" y="541781"/>
            <a:ext cx="7729728" cy="1188720"/>
          </a:xfrm>
        </p:spPr>
        <p:txBody>
          <a:bodyPr/>
          <a:lstStyle/>
          <a:p>
            <a:r>
              <a:rPr lang="en-US" dirty="0"/>
              <a:t>BIBLIOGRAPHY</a:t>
            </a:r>
            <a:endParaRPr lang="en-IN" dirty="0"/>
          </a:p>
        </p:txBody>
      </p:sp>
      <p:sp>
        <p:nvSpPr>
          <p:cNvPr id="3" name="Content Placeholder 2">
            <a:extLst>
              <a:ext uri="{FF2B5EF4-FFF2-40B4-BE49-F238E27FC236}">
                <a16:creationId xmlns:a16="http://schemas.microsoft.com/office/drawing/2014/main" id="{7FE7F206-4715-47A3-AAB3-54E98444B216}"/>
              </a:ext>
            </a:extLst>
          </p:cNvPr>
          <p:cNvSpPr>
            <a:spLocks noGrp="1"/>
          </p:cNvSpPr>
          <p:nvPr>
            <p:ph idx="1"/>
          </p:nvPr>
        </p:nvSpPr>
        <p:spPr>
          <a:xfrm>
            <a:off x="1420091" y="2424545"/>
            <a:ext cx="9351818" cy="3214186"/>
          </a:xfrm>
        </p:spPr>
        <p:txBody>
          <a:bodyPr>
            <a:normAutofit fontScale="92500"/>
          </a:bodyPr>
          <a:lstStyle/>
          <a:p>
            <a:pPr marL="285750" indent="-285750">
              <a:buFont typeface="Wingdings" panose="05000000000000000000" pitchFamily="2" charset="2"/>
              <a:buChar char="ü"/>
            </a:pPr>
            <a:r>
              <a:rPr lang="en-IN" sz="2400" dirty="0">
                <a:hlinkClick r:id="rId2"/>
              </a:rPr>
              <a:t>https://en.wikipedia.org/wiki/Peak_signal-to-noise_ratio#:~:text=Peak%20signal%2Dto%2Dnoise%20ratio%20(PSNR)%20is%20an,the%20fidelity%20of%20its%20representation</a:t>
            </a:r>
            <a:r>
              <a:rPr lang="en-IN" sz="2400" dirty="0"/>
              <a:t>.</a:t>
            </a:r>
          </a:p>
          <a:p>
            <a:pPr marL="285750" indent="-285750">
              <a:buFont typeface="Wingdings" panose="05000000000000000000" pitchFamily="2" charset="2"/>
              <a:buChar char="ü"/>
            </a:pPr>
            <a:r>
              <a:rPr lang="en-IN" sz="2400" dirty="0">
                <a:hlinkClick r:id="rId3"/>
              </a:rPr>
              <a:t>https://en.wikipedia.org/wiki/Mean_squared_error</a:t>
            </a:r>
            <a:endParaRPr lang="en-IN" sz="2400" dirty="0"/>
          </a:p>
          <a:p>
            <a:pPr marL="285750" indent="-285750">
              <a:buFont typeface="Wingdings" panose="05000000000000000000" pitchFamily="2" charset="2"/>
              <a:buChar char="ü"/>
            </a:pPr>
            <a:r>
              <a:rPr lang="en-IN" sz="2400" dirty="0">
                <a:hlinkClick r:id="rId4"/>
              </a:rPr>
              <a:t>https://en.wikipedia.org/wiki/Signal-to-noise_ratio#:~:text=Signal%2Dto%2Dnoise%20ratio%20(,the%20level%20of%20background%20noise</a:t>
            </a:r>
            <a:r>
              <a:rPr lang="en-IN" sz="2400" dirty="0"/>
              <a:t>.</a:t>
            </a:r>
          </a:p>
          <a:p>
            <a:pPr marL="285750" indent="-285750">
              <a:buFont typeface="Wingdings" panose="05000000000000000000" pitchFamily="2" charset="2"/>
              <a:buChar char="ü"/>
            </a:pPr>
            <a:r>
              <a:rPr lang="en-IN" sz="2400" dirty="0">
                <a:hlinkClick r:id="rId5"/>
              </a:rPr>
              <a:t>https://towardsdatascience.com/yolo-you-only-look-once-3dbdbb608ec4</a:t>
            </a:r>
            <a:endParaRPr lang="en-IN" sz="2400" dirty="0"/>
          </a:p>
          <a:p>
            <a:endParaRPr lang="en-IN" sz="2400" dirty="0"/>
          </a:p>
        </p:txBody>
      </p:sp>
    </p:spTree>
    <p:extLst>
      <p:ext uri="{BB962C8B-B14F-4D97-AF65-F5344CB8AC3E}">
        <p14:creationId xmlns:p14="http://schemas.microsoft.com/office/powerpoint/2010/main" val="17819300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D687-5ECF-4F8D-8923-74F9B59D72F0}"/>
              </a:ext>
            </a:extLst>
          </p:cNvPr>
          <p:cNvSpPr>
            <a:spLocks noGrp="1"/>
          </p:cNvSpPr>
          <p:nvPr>
            <p:ph type="title"/>
          </p:nvPr>
        </p:nvSpPr>
        <p:spPr>
          <a:xfrm>
            <a:off x="2231136" y="496957"/>
            <a:ext cx="7729728" cy="1188720"/>
          </a:xfrm>
        </p:spPr>
        <p:txBody>
          <a:bodyPr/>
          <a:lstStyle/>
          <a:p>
            <a:r>
              <a:rPr lang="en-US" dirty="0"/>
              <a:t>Implementation strategy</a:t>
            </a:r>
            <a:endParaRPr lang="en-IN" dirty="0"/>
          </a:p>
        </p:txBody>
      </p:sp>
      <p:sp>
        <p:nvSpPr>
          <p:cNvPr id="3" name="Content Placeholder 2">
            <a:extLst>
              <a:ext uri="{FF2B5EF4-FFF2-40B4-BE49-F238E27FC236}">
                <a16:creationId xmlns:a16="http://schemas.microsoft.com/office/drawing/2014/main" id="{799EB072-2DA5-4AC2-801A-7F5673288A10}"/>
              </a:ext>
            </a:extLst>
          </p:cNvPr>
          <p:cNvSpPr>
            <a:spLocks noGrp="1"/>
          </p:cNvSpPr>
          <p:nvPr>
            <p:ph idx="1"/>
          </p:nvPr>
        </p:nvSpPr>
        <p:spPr>
          <a:xfrm>
            <a:off x="715617" y="2527235"/>
            <a:ext cx="10760765" cy="4330765"/>
          </a:xfrm>
        </p:spPr>
        <p:txBody>
          <a:bodyPr>
            <a:normAutofit/>
          </a:bodyPr>
          <a:lstStyle/>
          <a:p>
            <a:pPr algn="l"/>
            <a:r>
              <a:rPr lang="en-US" sz="2400" dirty="0">
                <a:latin typeface="Times New Roman" panose="02020603050405020304" pitchFamily="18" charset="0"/>
                <a:cs typeface="Times New Roman" panose="02020603050405020304" pitchFamily="18" charset="0"/>
              </a:rPr>
              <a:t>Create a dataset with random images of vehicles</a:t>
            </a: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Apply YOLO Algorithm for vehicle detection</a:t>
            </a: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Show the detected vehicle on Screen and save the detected image in working directory</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296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7" y="1658256"/>
            <a:ext cx="3541486" cy="3541486"/>
            <a:chOff x="4325258" y="1924957"/>
            <a:chExt cx="3541486" cy="3541486"/>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92495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3055051"/>
            <a:ext cx="9144000" cy="747897"/>
          </a:xfrm>
        </p:spPr>
        <p:txBody>
          <a:bodyPr lIns="0" tIns="0" rIns="0" bIns="0" anchor="ctr">
            <a:spAutoFit/>
          </a:bodyPr>
          <a:lstStyle/>
          <a:p>
            <a:r>
              <a:rPr lang="en-US" sz="5400" dirty="0">
                <a:solidFill>
                  <a:schemeClr val="bg1"/>
                </a:solidFill>
                <a:latin typeface="Cambria Math" panose="02040503050406030204" pitchFamily="18" charset="0"/>
                <a:ea typeface="Cambria Math" panose="02040503050406030204" pitchFamily="18" charset="0"/>
              </a:rPr>
              <a:t>Thank You</a:t>
            </a:r>
            <a:endParaRPr lang="en-US" sz="5400" dirty="0">
              <a:solidFill>
                <a:schemeClr val="accent4"/>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TM10001115[[fn=Parcel]]</Template>
  <TotalTime>15852</TotalTime>
  <Words>556</Words>
  <Application>Microsoft Office PowerPoint</Application>
  <PresentationFormat>Widescreen</PresentationFormat>
  <Paragraphs>53</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Cambria Math</vt:lpstr>
      <vt:lpstr>charter</vt:lpstr>
      <vt:lpstr>Gill Sans MT</vt:lpstr>
      <vt:lpstr>Times New Roman</vt:lpstr>
      <vt:lpstr>TimesNewRoman</vt:lpstr>
      <vt:lpstr>TimesNewRoman,Bold</vt:lpstr>
      <vt:lpstr>Wingdings</vt:lpstr>
      <vt:lpstr>Parcel</vt:lpstr>
      <vt:lpstr>Real-Time Vehicle Detection from captured images                                    Sneha Kothi    1911024   </vt:lpstr>
      <vt:lpstr>Project analysis slide 2</vt:lpstr>
      <vt:lpstr>INTRODUCTION</vt:lpstr>
      <vt:lpstr>ARCHITECTURE</vt:lpstr>
      <vt:lpstr>Project analysis slide 8</vt:lpstr>
      <vt:lpstr>CONCLUSION</vt:lpstr>
      <vt:lpstr>BIBLIOGRAPHY</vt:lpstr>
      <vt:lpstr>Implementation strategy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Vehicle Detection                                      -Sneha Kothi    1911024</dc:title>
  <dc:creator>Ashit</dc:creator>
  <cp:lastModifiedBy>Ashit</cp:lastModifiedBy>
  <cp:revision>28</cp:revision>
  <dcterms:created xsi:type="dcterms:W3CDTF">2021-02-24T09:34:04Z</dcterms:created>
  <dcterms:modified xsi:type="dcterms:W3CDTF">2021-04-06T05:00:07Z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