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7" r:id="rId1"/>
  </p:sldMasterIdLst>
  <p:notesMasterIdLst>
    <p:notesMasterId r:id="rId47"/>
  </p:notesMasterIdLst>
  <p:sldIdLst>
    <p:sldId id="256" r:id="rId2"/>
    <p:sldId id="258" r:id="rId3"/>
    <p:sldId id="261" r:id="rId4"/>
    <p:sldId id="300" r:id="rId5"/>
    <p:sldId id="301" r:id="rId6"/>
    <p:sldId id="302" r:id="rId7"/>
    <p:sldId id="262" r:id="rId8"/>
    <p:sldId id="264" r:id="rId9"/>
    <p:sldId id="268" r:id="rId10"/>
    <p:sldId id="269" r:id="rId11"/>
    <p:sldId id="283" r:id="rId12"/>
    <p:sldId id="282" r:id="rId13"/>
    <p:sldId id="270" r:id="rId14"/>
    <p:sldId id="266" r:id="rId15"/>
    <p:sldId id="267" r:id="rId16"/>
    <p:sldId id="271" r:id="rId17"/>
    <p:sldId id="289" r:id="rId18"/>
    <p:sldId id="272" r:id="rId19"/>
    <p:sldId id="273" r:id="rId20"/>
    <p:sldId id="291" r:id="rId21"/>
    <p:sldId id="290" r:id="rId22"/>
    <p:sldId id="292" r:id="rId23"/>
    <p:sldId id="293" r:id="rId24"/>
    <p:sldId id="274" r:id="rId25"/>
    <p:sldId id="294" r:id="rId26"/>
    <p:sldId id="307" r:id="rId27"/>
    <p:sldId id="308" r:id="rId28"/>
    <p:sldId id="309" r:id="rId29"/>
    <p:sldId id="310" r:id="rId30"/>
    <p:sldId id="275" r:id="rId31"/>
    <p:sldId id="276" r:id="rId32"/>
    <p:sldId id="298" r:id="rId33"/>
    <p:sldId id="277" r:id="rId34"/>
    <p:sldId id="313" r:id="rId35"/>
    <p:sldId id="314" r:id="rId36"/>
    <p:sldId id="315" r:id="rId37"/>
    <p:sldId id="316" r:id="rId38"/>
    <p:sldId id="323" r:id="rId39"/>
    <p:sldId id="319" r:id="rId40"/>
    <p:sldId id="324" r:id="rId41"/>
    <p:sldId id="278" r:id="rId42"/>
    <p:sldId id="279" r:id="rId43"/>
    <p:sldId id="280" r:id="rId44"/>
    <p:sldId id="306" r:id="rId45"/>
    <p:sldId id="281"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53694D-0BE3-4E68-80D5-D79440F708B3}" type="datetimeFigureOut">
              <a:rPr lang="en-US" smtClean="0"/>
              <a:t>4/27/2023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1E5FD-092B-4D9A-8098-E1B62F015B73}" type="slidenum">
              <a:rPr lang="en-IN" smtClean="0"/>
              <a:t>‹#›</a:t>
            </a:fld>
            <a:endParaRPr lang="en-IN"/>
          </a:p>
        </p:txBody>
      </p:sp>
    </p:spTree>
    <p:extLst>
      <p:ext uri="{BB962C8B-B14F-4D97-AF65-F5344CB8AC3E}">
        <p14:creationId xmlns:p14="http://schemas.microsoft.com/office/powerpoint/2010/main" val="4042093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082572-FFE5-4D1A-B0C8-DA2B7D64C754}" type="datetimeFigureOut">
              <a:rPr lang="en-US" smtClean="0"/>
              <a:pPr/>
              <a:t>4/27/2023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11356177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082572-FFE5-4D1A-B0C8-DA2B7D64C754}" type="datetimeFigureOut">
              <a:rPr lang="en-US" smtClean="0"/>
              <a:pPr/>
              <a:t>4/27/2023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204564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082572-FFE5-4D1A-B0C8-DA2B7D64C754}" type="datetimeFigureOut">
              <a:rPr lang="en-US" smtClean="0"/>
              <a:pPr/>
              <a:t>4/27/2023</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356A752-0ABF-4568-92E2-69E0A6E61F7C}" type="slidenum">
              <a:rPr lang="en-IN" smtClean="0"/>
              <a:pPr/>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6877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082572-FFE5-4D1A-B0C8-DA2B7D64C754}" type="datetimeFigureOut">
              <a:rPr lang="en-US" smtClean="0"/>
              <a:pPr/>
              <a:t>4/27/2023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967415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082572-FFE5-4D1A-B0C8-DA2B7D64C754}" type="datetimeFigureOut">
              <a:rPr lang="en-US" smtClean="0"/>
              <a:pPr/>
              <a:t>4/27/2023</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356A752-0ABF-4568-92E2-69E0A6E61F7C}" type="slidenum">
              <a:rPr lang="en-IN" smtClean="0"/>
              <a:pPr/>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1983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082572-FFE5-4D1A-B0C8-DA2B7D64C754}" type="datetimeFigureOut">
              <a:rPr lang="en-US" smtClean="0"/>
              <a:pPr/>
              <a:t>4/27/2023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1123194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82572-FFE5-4D1A-B0C8-DA2B7D64C754}" type="datetimeFigureOut">
              <a:rPr lang="en-US" smtClean="0"/>
              <a:pPr/>
              <a:t>4/27/2023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3904390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82572-FFE5-4D1A-B0C8-DA2B7D64C754}" type="datetimeFigureOut">
              <a:rPr lang="en-US" smtClean="0"/>
              <a:pPr/>
              <a:t>4/27/2023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368574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82572-FFE5-4D1A-B0C8-DA2B7D64C754}" type="datetimeFigureOut">
              <a:rPr lang="en-US" smtClean="0"/>
              <a:pPr/>
              <a:t>4/27/2023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131693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082572-FFE5-4D1A-B0C8-DA2B7D64C754}" type="datetimeFigureOut">
              <a:rPr lang="en-US" smtClean="0"/>
              <a:pPr/>
              <a:t>4/27/2023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92240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082572-FFE5-4D1A-B0C8-DA2B7D64C754}" type="datetimeFigureOut">
              <a:rPr lang="en-US" smtClean="0"/>
              <a:pPr/>
              <a:t>4/27/2023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228371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082572-FFE5-4D1A-B0C8-DA2B7D64C754}" type="datetimeFigureOut">
              <a:rPr lang="en-US" smtClean="0"/>
              <a:pPr/>
              <a:t>4/27/2023</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226323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082572-FFE5-4D1A-B0C8-DA2B7D64C754}" type="datetimeFigureOut">
              <a:rPr lang="en-US" smtClean="0"/>
              <a:pPr/>
              <a:t>4/27/2023</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309704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82572-FFE5-4D1A-B0C8-DA2B7D64C754}" type="datetimeFigureOut">
              <a:rPr lang="en-US" smtClean="0"/>
              <a:pPr/>
              <a:t>4/27/2023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21178694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082572-FFE5-4D1A-B0C8-DA2B7D64C754}" type="datetimeFigureOut">
              <a:rPr lang="en-US" smtClean="0"/>
              <a:pPr/>
              <a:t>4/27/2023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355418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082572-FFE5-4D1A-B0C8-DA2B7D64C754}" type="datetimeFigureOut">
              <a:rPr lang="en-US" smtClean="0"/>
              <a:pPr/>
              <a:t>4/27/2023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356A752-0ABF-4568-92E2-69E0A6E61F7C}" type="slidenum">
              <a:rPr lang="en-IN" smtClean="0"/>
              <a:pPr/>
              <a:t>‹#›</a:t>
            </a:fld>
            <a:endParaRPr lang="en-IN"/>
          </a:p>
        </p:txBody>
      </p:sp>
    </p:spTree>
    <p:extLst>
      <p:ext uri="{BB962C8B-B14F-4D97-AF65-F5344CB8AC3E}">
        <p14:creationId xmlns:p14="http://schemas.microsoft.com/office/powerpoint/2010/main" val="387766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D082572-FFE5-4D1A-B0C8-DA2B7D64C754}" type="datetimeFigureOut">
              <a:rPr lang="en-US" smtClean="0"/>
              <a:pPr/>
              <a:t>4/27/2023</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356A752-0ABF-4568-92E2-69E0A6E61F7C}" type="slidenum">
              <a:rPr lang="en-IN" smtClean="0"/>
              <a:pPr/>
              <a:t>‹#›</a:t>
            </a:fld>
            <a:endParaRPr lang="en-IN"/>
          </a:p>
        </p:txBody>
      </p:sp>
    </p:spTree>
    <p:extLst>
      <p:ext uri="{BB962C8B-B14F-4D97-AF65-F5344CB8AC3E}">
        <p14:creationId xmlns:p14="http://schemas.microsoft.com/office/powerpoint/2010/main" val="2764440526"/>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 id="2147484310" r:id="rId13"/>
    <p:sldLayoutId id="2147484311" r:id="rId14"/>
    <p:sldLayoutId id="2147484312" r:id="rId15"/>
    <p:sldLayoutId id="214748431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0034" y="419484"/>
            <a:ext cx="8176422" cy="1857388"/>
          </a:xfrm>
        </p:spPr>
        <p:txBody>
          <a:bodyPr>
            <a:noAutofit/>
          </a:bodyPr>
          <a:lstStyle/>
          <a:p>
            <a:pPr algn="ctr">
              <a:lnSpc>
                <a:spcPct val="107000"/>
              </a:lnSpc>
              <a:spcAft>
                <a:spcPts val="800"/>
              </a:spcAft>
            </a:pPr>
            <a:r>
              <a:rPr lang="en-IN" sz="4200" b="1" cap="all" dirty="0">
                <a:latin typeface="Sitka Banner" panose="02000505000000020004" pitchFamily="2" charset="0"/>
                <a:ea typeface="Calibri" panose="020F0502020204030204" pitchFamily="34" charset="0"/>
                <a:cs typeface="Times New Roman" panose="02020603050405020304" pitchFamily="18" charset="0"/>
              </a:rPr>
              <a:t>Feature Free Method for Detecting the </a:t>
            </a:r>
            <a:br>
              <a:rPr lang="en-IN" sz="4200" b="1" cap="all" dirty="0">
                <a:latin typeface="Sitka Banner" panose="02000505000000020004" pitchFamily="2" charset="0"/>
                <a:ea typeface="Calibri" panose="020F0502020204030204" pitchFamily="34" charset="0"/>
                <a:cs typeface="Times New Roman" panose="02020603050405020304" pitchFamily="18" charset="0"/>
              </a:rPr>
            </a:br>
            <a:r>
              <a:rPr lang="en-IN" sz="4200" b="1" cap="all" dirty="0">
                <a:latin typeface="Sitka Banner" panose="02000505000000020004" pitchFamily="2" charset="0"/>
                <a:ea typeface="Calibri" panose="020F0502020204030204" pitchFamily="34" charset="0"/>
                <a:cs typeface="Times New Roman" panose="02020603050405020304" pitchFamily="18" charset="0"/>
              </a:rPr>
              <a:t>Phishing Websites</a:t>
            </a:r>
            <a:endParaRPr lang="en-IN" sz="4200" cap="all" dirty="0">
              <a:effectLst/>
              <a:latin typeface="Sitka Banner" panose="02000505000000020004" pitchFamily="2"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F313532-1C3E-846C-F5AA-A9EEAA9B6497}"/>
              </a:ext>
            </a:extLst>
          </p:cNvPr>
          <p:cNvSpPr txBox="1"/>
          <p:nvPr/>
        </p:nvSpPr>
        <p:spPr>
          <a:xfrm>
            <a:off x="1440160" y="3429000"/>
            <a:ext cx="3707904" cy="1938992"/>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Presented by:</a:t>
            </a:r>
          </a:p>
          <a:p>
            <a:endParaRPr lang="en-IN" sz="2400"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920119104003  </a:t>
            </a:r>
            <a:r>
              <a:rPr lang="en-IN" b="1" dirty="0" err="1">
                <a:latin typeface="Times New Roman" panose="02020603050405020304" pitchFamily="18" charset="0"/>
                <a:cs typeface="Times New Roman" panose="02020603050405020304" pitchFamily="18" charset="0"/>
              </a:rPr>
              <a:t>Buvaneshwari.K</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920119104015  </a:t>
            </a:r>
            <a:r>
              <a:rPr lang="en-IN" b="1" dirty="0" err="1">
                <a:latin typeface="Times New Roman" panose="02020603050405020304" pitchFamily="18" charset="0"/>
                <a:cs typeface="Times New Roman" panose="02020603050405020304" pitchFamily="18" charset="0"/>
              </a:rPr>
              <a:t>Sneha.R</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920119104017  </a:t>
            </a:r>
            <a:r>
              <a:rPr lang="en-IN" b="1" dirty="0" err="1">
                <a:latin typeface="Times New Roman" panose="02020603050405020304" pitchFamily="18" charset="0"/>
                <a:cs typeface="Times New Roman" panose="02020603050405020304" pitchFamily="18" charset="0"/>
              </a:rPr>
              <a:t>Sowmya.P</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920119104020  </a:t>
            </a:r>
            <a:r>
              <a:rPr lang="en-IN" b="1" dirty="0" err="1">
                <a:latin typeface="Times New Roman" panose="02020603050405020304" pitchFamily="18" charset="0"/>
                <a:cs typeface="Times New Roman" panose="02020603050405020304" pitchFamily="18" charset="0"/>
              </a:rPr>
              <a:t>Viji.T</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8A5FE66-8114-8F25-E016-1E526C2C1E14}"/>
              </a:ext>
            </a:extLst>
          </p:cNvPr>
          <p:cNvSpPr txBox="1"/>
          <p:nvPr/>
        </p:nvSpPr>
        <p:spPr>
          <a:xfrm>
            <a:off x="5755356" y="3789040"/>
            <a:ext cx="3209132" cy="1415772"/>
          </a:xfrm>
          <a:prstGeom prst="rect">
            <a:avLst/>
          </a:prstGeom>
          <a:noFill/>
        </p:spPr>
        <p:txBody>
          <a:bodyPr wrap="square">
            <a:spAutoFit/>
          </a:bodyPr>
          <a:lstStyle/>
          <a:p>
            <a:r>
              <a:rPr lang="en-IN" sz="2400" b="1" dirty="0">
                <a:latin typeface="Times New Roman" pitchFamily="18" charset="0"/>
                <a:cs typeface="Times New Roman" pitchFamily="18" charset="0"/>
              </a:rPr>
              <a:t>Guided by:</a:t>
            </a:r>
          </a:p>
          <a:p>
            <a:endParaRPr lang="en-IN" sz="24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K.Saravanaselvi.ME</a:t>
            </a:r>
          </a:p>
          <a:p>
            <a:r>
              <a:rPr lang="en-IN" b="1" dirty="0">
                <a:latin typeface="Times New Roman" pitchFamily="18" charset="0"/>
                <a:cs typeface="Times New Roman" pitchFamily="18" charset="0"/>
              </a:rPr>
              <a:t>Assistant professor/IT</a:t>
            </a: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62981" y="620688"/>
            <a:ext cx="7429499" cy="877537"/>
          </a:xfrm>
        </p:spPr>
        <p:txBody>
          <a:bodyPr>
            <a:normAutofit/>
          </a:bodyPr>
          <a:lstStyle/>
          <a:p>
            <a:r>
              <a:rPr lang="en-US" b="1" dirty="0">
                <a:solidFill>
                  <a:schemeClr val="tx1"/>
                </a:solidFill>
                <a:latin typeface="Sitka Banner" panose="02000505000000020004" pitchFamily="2" charset="0"/>
                <a:cs typeface="Times New Roman" panose="02020603050405020304" pitchFamily="18" charset="0"/>
              </a:rPr>
              <a:t>FLOW DIAGRAM</a:t>
            </a:r>
            <a:endParaRPr lang="en-IN" dirty="0">
              <a:latin typeface="Sitka Banner" panose="02000505000000020004" pitchFamily="2" charset="0"/>
            </a:endParaRPr>
          </a:p>
        </p:txBody>
      </p:sp>
      <p:grpSp>
        <p:nvGrpSpPr>
          <p:cNvPr id="4" name="Group 3"/>
          <p:cNvGrpSpPr/>
          <p:nvPr/>
        </p:nvGrpSpPr>
        <p:grpSpPr>
          <a:xfrm>
            <a:off x="1000100" y="1797167"/>
            <a:ext cx="7669201" cy="4368137"/>
            <a:chOff x="0" y="0"/>
            <a:chExt cx="9988308" cy="3634139"/>
          </a:xfrm>
        </p:grpSpPr>
        <p:grpSp>
          <p:nvGrpSpPr>
            <p:cNvPr id="5" name="Group 34"/>
            <p:cNvGrpSpPr/>
            <p:nvPr/>
          </p:nvGrpSpPr>
          <p:grpSpPr>
            <a:xfrm>
              <a:off x="0" y="0"/>
              <a:ext cx="9988308" cy="3634139"/>
              <a:chOff x="0" y="0"/>
              <a:chExt cx="8305800" cy="4527259"/>
            </a:xfrm>
          </p:grpSpPr>
          <p:sp>
            <p:nvSpPr>
              <p:cNvPr id="9" name="Rectangle 8"/>
              <p:cNvSpPr/>
              <p:nvPr/>
            </p:nvSpPr>
            <p:spPr>
              <a:xfrm>
                <a:off x="0" y="0"/>
                <a:ext cx="1524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kern="1200" dirty="0">
                    <a:solidFill>
                      <a:srgbClr val="000000"/>
                    </a:solidFill>
                    <a:effectLst/>
                    <a:latin typeface="Times New Roman"/>
                    <a:ea typeface="Times New Roman"/>
                  </a:rPr>
                  <a:t>Start</a:t>
                </a:r>
                <a:endParaRPr lang="en-IN" sz="1200" dirty="0">
                  <a:effectLst/>
                  <a:latin typeface="Times New Roman"/>
                  <a:ea typeface="Times New Roman"/>
                </a:endParaRPr>
              </a:p>
            </p:txBody>
          </p:sp>
          <p:cxnSp>
            <p:nvCxnSpPr>
              <p:cNvPr id="10" name="Straight Arrow Connector 9"/>
              <p:cNvCxnSpPr/>
              <p:nvPr/>
            </p:nvCxnSpPr>
            <p:spPr>
              <a:xfrm>
                <a:off x="1524000" y="227012"/>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981200" y="0"/>
                <a:ext cx="1524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kern="1200" dirty="0">
                    <a:solidFill>
                      <a:srgbClr val="000000"/>
                    </a:solidFill>
                    <a:effectLst/>
                    <a:latin typeface="Times New Roman"/>
                    <a:ea typeface="Times New Roman"/>
                  </a:rPr>
                  <a:t>Select Dataset</a:t>
                </a:r>
                <a:endParaRPr lang="en-IN" sz="1400" dirty="0">
                  <a:effectLst/>
                  <a:latin typeface="Times New Roman"/>
                  <a:ea typeface="Times New Roman"/>
                </a:endParaRPr>
              </a:p>
            </p:txBody>
          </p:sp>
          <p:sp>
            <p:nvSpPr>
              <p:cNvPr id="12" name="Rectangle 11"/>
              <p:cNvSpPr/>
              <p:nvPr/>
            </p:nvSpPr>
            <p:spPr>
              <a:xfrm>
                <a:off x="3962400" y="0"/>
                <a:ext cx="2133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kern="1200" dirty="0">
                    <a:solidFill>
                      <a:srgbClr val="000000"/>
                    </a:solidFill>
                    <a:effectLst/>
                    <a:latin typeface="Times New Roman"/>
                    <a:ea typeface="Times New Roman"/>
                  </a:rPr>
                  <a:t>View Data</a:t>
                </a:r>
                <a:endParaRPr lang="en-IN" sz="1400" dirty="0">
                  <a:effectLst/>
                  <a:latin typeface="Times New Roman"/>
                  <a:ea typeface="Times New Roman"/>
                </a:endParaRPr>
              </a:p>
            </p:txBody>
          </p:sp>
          <p:cxnSp>
            <p:nvCxnSpPr>
              <p:cNvPr id="13" name="Straight Arrow Connector 12"/>
              <p:cNvCxnSpPr/>
              <p:nvPr/>
            </p:nvCxnSpPr>
            <p:spPr>
              <a:xfrm>
                <a:off x="3505200" y="2286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3"/>
              </p:cNvCxnSpPr>
              <p:nvPr/>
            </p:nvCxnSpPr>
            <p:spPr>
              <a:xfrm flipH="1">
                <a:off x="304800" y="228600"/>
                <a:ext cx="5791200" cy="609600"/>
              </a:xfrm>
              <a:prstGeom prst="bentConnector3">
                <a:avLst>
                  <a:gd name="adj1" fmla="val -394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143000" y="1143000"/>
                <a:ext cx="3124199" cy="1900788"/>
              </a:xfrm>
              <a:prstGeom prst="rect">
                <a:avLst/>
              </a:prstGeom>
              <a:ln>
                <a:prstDash val="sysDash"/>
              </a:ln>
              <a:effectLst/>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16" name="Rectangle 15"/>
              <p:cNvSpPr/>
              <p:nvPr/>
            </p:nvSpPr>
            <p:spPr>
              <a:xfrm>
                <a:off x="1371600" y="1219200"/>
                <a:ext cx="2590800" cy="228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kern="1200" dirty="0">
                    <a:solidFill>
                      <a:srgbClr val="000000"/>
                    </a:solidFill>
                    <a:effectLst/>
                    <a:latin typeface="Times New Roman"/>
                    <a:ea typeface="Times New Roman"/>
                  </a:rPr>
                  <a:t>Data Preprocessing</a:t>
                </a:r>
                <a:endParaRPr lang="en-IN" sz="1400" dirty="0">
                  <a:effectLst/>
                  <a:latin typeface="Times New Roman"/>
                  <a:ea typeface="Times New Roman"/>
                </a:endParaRPr>
              </a:p>
            </p:txBody>
          </p:sp>
          <p:sp>
            <p:nvSpPr>
              <p:cNvPr id="17" name="Rectangle 16"/>
              <p:cNvSpPr/>
              <p:nvPr/>
            </p:nvSpPr>
            <p:spPr>
              <a:xfrm>
                <a:off x="1371600" y="1600200"/>
                <a:ext cx="2514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kern="1200" dirty="0">
                    <a:solidFill>
                      <a:srgbClr val="000000"/>
                    </a:solidFill>
                    <a:effectLst/>
                    <a:latin typeface="Times New Roman"/>
                    <a:ea typeface="Times New Roman"/>
                  </a:rPr>
                  <a:t>Missing Data Removal</a:t>
                </a:r>
                <a:endParaRPr lang="en-IN" sz="1400" dirty="0">
                  <a:effectLst/>
                  <a:latin typeface="Times New Roman"/>
                  <a:ea typeface="Times New Roman"/>
                </a:endParaRPr>
              </a:p>
            </p:txBody>
          </p:sp>
          <p:cxnSp>
            <p:nvCxnSpPr>
              <p:cNvPr id="18" name="Elbow Connector 17"/>
              <p:cNvCxnSpPr>
                <a:endCxn id="17" idx="1"/>
              </p:cNvCxnSpPr>
              <p:nvPr/>
            </p:nvCxnSpPr>
            <p:spPr>
              <a:xfrm>
                <a:off x="304800" y="838200"/>
                <a:ext cx="1066800" cy="952500"/>
              </a:xfrm>
              <a:prstGeom prst="bentConnector3">
                <a:avLst>
                  <a:gd name="adj1" fmla="val -117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371600" y="2414980"/>
                <a:ext cx="2514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dirty="0">
                    <a:solidFill>
                      <a:srgbClr val="000000"/>
                    </a:solidFill>
                    <a:latin typeface="Times New Roman"/>
                    <a:ea typeface="Times New Roman"/>
                  </a:rPr>
                  <a:t>Splitting Dataset into Training and Test Dataset</a:t>
                </a:r>
                <a:endParaRPr lang="en-IN" sz="1400" dirty="0">
                  <a:latin typeface="Times New Roman"/>
                  <a:ea typeface="Times New Roman"/>
                </a:endParaRPr>
              </a:p>
            </p:txBody>
          </p:sp>
          <p:cxnSp>
            <p:nvCxnSpPr>
              <p:cNvPr id="20" name="Straight Arrow Connector 19"/>
              <p:cNvCxnSpPr>
                <a:stCxn id="15" idx="2"/>
              </p:cNvCxnSpPr>
              <p:nvPr/>
            </p:nvCxnSpPr>
            <p:spPr>
              <a:xfrm>
                <a:off x="2705100" y="3043788"/>
                <a:ext cx="0" cy="308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60518" y="3331815"/>
                <a:ext cx="3124199" cy="51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IN" sz="1600" dirty="0">
                    <a:latin typeface="Times New Roman" panose="02020603050405020304" pitchFamily="18" charset="0"/>
                    <a:ea typeface="Times New Roman" panose="02020603050405020304" pitchFamily="18" charset="0"/>
                  </a:rPr>
                  <a:t>Feature selection using chi-selector</a:t>
                </a:r>
              </a:p>
            </p:txBody>
          </p:sp>
          <p:cxnSp>
            <p:nvCxnSpPr>
              <p:cNvPr id="22" name="Straight Arrow Connector 21"/>
              <p:cNvCxnSpPr>
                <a:stCxn id="21" idx="2"/>
              </p:cNvCxnSpPr>
              <p:nvPr/>
            </p:nvCxnSpPr>
            <p:spPr>
              <a:xfrm rot="5400000">
                <a:off x="2583913" y="3987945"/>
                <a:ext cx="276552" cy="8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160518" y="4146259"/>
                <a:ext cx="3124199"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kern="1200" dirty="0">
                    <a:solidFill>
                      <a:srgbClr val="000000"/>
                    </a:solidFill>
                    <a:effectLst/>
                    <a:latin typeface="Times New Roman"/>
                    <a:ea typeface="Times New Roman"/>
                  </a:rPr>
                  <a:t>Feature Extraction</a:t>
                </a:r>
                <a:endParaRPr lang="en-IN" sz="1400" dirty="0">
                  <a:effectLst/>
                  <a:latin typeface="Times New Roman"/>
                  <a:ea typeface="Times New Roman"/>
                </a:endParaRPr>
              </a:p>
            </p:txBody>
          </p:sp>
          <p:cxnSp>
            <p:nvCxnSpPr>
              <p:cNvPr id="24" name="Shape 80"/>
              <p:cNvCxnSpPr>
                <a:stCxn id="23" idx="3"/>
              </p:cNvCxnSpPr>
              <p:nvPr/>
            </p:nvCxnSpPr>
            <p:spPr>
              <a:xfrm flipV="1">
                <a:off x="4284718" y="1317311"/>
                <a:ext cx="533402" cy="301944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724400" y="12954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81600" y="1143000"/>
                <a:ext cx="3124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kern="1200" dirty="0">
                    <a:solidFill>
                      <a:srgbClr val="000000"/>
                    </a:solidFill>
                    <a:effectLst/>
                    <a:latin typeface="Times New Roman"/>
                    <a:ea typeface="Times New Roman"/>
                  </a:rPr>
                  <a:t>Classification</a:t>
                </a:r>
                <a:endParaRPr lang="en-IN" sz="1400" dirty="0">
                  <a:effectLst/>
                  <a:latin typeface="Times New Roman"/>
                  <a:ea typeface="Times New Roman"/>
                </a:endParaRPr>
              </a:p>
            </p:txBody>
          </p:sp>
          <p:cxnSp>
            <p:nvCxnSpPr>
              <p:cNvPr id="27" name="Straight Arrow Connector 26"/>
              <p:cNvCxnSpPr>
                <a:stCxn id="26" idx="2"/>
                <a:endCxn id="28" idx="0"/>
              </p:cNvCxnSpPr>
              <p:nvPr/>
            </p:nvCxnSpPr>
            <p:spPr>
              <a:xfrm rot="5400000">
                <a:off x="6477000" y="17907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181600" y="2057400"/>
                <a:ext cx="3124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kern="1200" dirty="0">
                    <a:solidFill>
                      <a:srgbClr val="000000"/>
                    </a:solidFill>
                    <a:effectLst/>
                    <a:latin typeface="Times New Roman"/>
                    <a:ea typeface="Times New Roman"/>
                  </a:rPr>
                  <a:t>Prediction</a:t>
                </a:r>
                <a:endParaRPr lang="en-IN" sz="1400" dirty="0">
                  <a:effectLst/>
                  <a:latin typeface="Times New Roman"/>
                  <a:ea typeface="Times New Roman"/>
                </a:endParaRPr>
              </a:p>
            </p:txBody>
          </p:sp>
        </p:grpSp>
        <p:cxnSp>
          <p:nvCxnSpPr>
            <p:cNvPr id="6" name="Elbow Connector 5"/>
            <p:cNvCxnSpPr/>
            <p:nvPr/>
          </p:nvCxnSpPr>
          <p:spPr>
            <a:xfrm>
              <a:off x="4659634" y="1404319"/>
              <a:ext cx="12700" cy="654043"/>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8" idx="0"/>
            </p:cNvCxnSpPr>
            <p:nvPr/>
          </p:nvCxnSpPr>
          <p:spPr>
            <a:xfrm rot="5400000">
              <a:off x="7885737" y="2170493"/>
              <a:ext cx="428173" cy="19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221289" y="2384897"/>
              <a:ext cx="3757070" cy="305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kern="1200" dirty="0">
                  <a:solidFill>
                    <a:srgbClr val="000000"/>
                  </a:solidFill>
                  <a:effectLst/>
                  <a:latin typeface="Times New Roman"/>
                  <a:ea typeface="Times New Roman"/>
                </a:rPr>
                <a:t>Result Generation</a:t>
              </a:r>
              <a:endParaRPr lang="en-IN" sz="1400" dirty="0">
                <a:effectLst/>
                <a:latin typeface="Times New Roman"/>
                <a:ea typeface="Times New Roman"/>
              </a:endParaRPr>
            </a:p>
          </p:txBody>
        </p:sp>
      </p:grpSp>
    </p:spTree>
    <p:extLst>
      <p:ext uri="{BB962C8B-B14F-4D97-AF65-F5344CB8AC3E}">
        <p14:creationId xmlns:p14="http://schemas.microsoft.com/office/powerpoint/2010/main" val="424969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34989" y="620688"/>
            <a:ext cx="7429499" cy="885471"/>
          </a:xfrm>
        </p:spPr>
        <p:txBody>
          <a:bodyPr>
            <a:normAutofit/>
          </a:bodyPr>
          <a:lstStyle/>
          <a:p>
            <a:r>
              <a:rPr lang="en-US" b="1" dirty="0">
                <a:solidFill>
                  <a:schemeClr val="tx1"/>
                </a:solidFill>
                <a:latin typeface="Sitka Banner" panose="02000505000000020004" pitchFamily="2" charset="0"/>
                <a:cs typeface="Times New Roman" pitchFamily="18" charset="0"/>
              </a:rPr>
              <a:t>CLASS DIAGRAM</a:t>
            </a:r>
            <a:endParaRPr lang="en-IN" b="1" dirty="0">
              <a:solidFill>
                <a:schemeClr val="tx1"/>
              </a:solidFill>
              <a:latin typeface="Sitka Banner" panose="02000505000000020004" pitchFamily="2" charset="0"/>
              <a:cs typeface="Times New Roman" pitchFamily="18" charset="0"/>
            </a:endParaRPr>
          </a:p>
        </p:txBody>
      </p:sp>
      <p:grpSp>
        <p:nvGrpSpPr>
          <p:cNvPr id="2073" name="Group 36"/>
          <p:cNvGrpSpPr>
            <a:grpSpLocks/>
          </p:cNvGrpSpPr>
          <p:nvPr/>
        </p:nvGrpSpPr>
        <p:grpSpPr bwMode="auto">
          <a:xfrm>
            <a:off x="928662" y="1857364"/>
            <a:ext cx="7358114" cy="4551362"/>
            <a:chOff x="0" y="0"/>
            <a:chExt cx="101223" cy="40126"/>
          </a:xfrm>
        </p:grpSpPr>
        <p:grpSp>
          <p:nvGrpSpPr>
            <p:cNvPr id="4" name="Group 218"/>
            <p:cNvGrpSpPr>
              <a:grpSpLocks/>
            </p:cNvGrpSpPr>
            <p:nvPr/>
          </p:nvGrpSpPr>
          <p:grpSpPr bwMode="auto">
            <a:xfrm>
              <a:off x="0" y="0"/>
              <a:ext cx="101223" cy="39049"/>
              <a:chOff x="-6" y="0"/>
              <a:chExt cx="110350" cy="39049"/>
            </a:xfrm>
          </p:grpSpPr>
          <p:sp>
            <p:nvSpPr>
              <p:cNvPr id="9" name="Rectangle 219"/>
              <p:cNvSpPr>
                <a:spLocks noChangeArrowheads="1"/>
              </p:cNvSpPr>
              <p:nvPr/>
            </p:nvSpPr>
            <p:spPr bwMode="auto">
              <a:xfrm>
                <a:off x="70" y="0"/>
                <a:ext cx="30576" cy="1826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endParaRPr kumimoji="0" lang="en-US" sz="1400" b="1" i="0" u="none" strike="noStrike" cap="none" normalizeH="0" baseline="0" dirty="0">
                  <a:ln>
                    <a:noFill/>
                  </a:ln>
                  <a:solidFill>
                    <a:srgbClr val="000000"/>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600" b="1" i="0" u="none" strike="noStrike" cap="none" normalizeH="0" baseline="0" dirty="0">
                    <a:ln>
                      <a:noFill/>
                    </a:ln>
                    <a:solidFill>
                      <a:srgbClr val="000000"/>
                    </a:solidFill>
                    <a:effectLst/>
                    <a:latin typeface="Times New Roman" pitchFamily="18" charset="0"/>
                    <a:cs typeface="Arial" pitchFamily="34" charset="0"/>
                  </a:rPr>
                  <a:t>DATASET</a:t>
                </a:r>
              </a:p>
              <a:p>
                <a:pPr algn="ctr" fontAlgn="base">
                  <a:spcBef>
                    <a:spcPts val="500"/>
                  </a:spcBef>
                  <a:spcAft>
                    <a:spcPts val="500"/>
                  </a:spcAft>
                </a:pPr>
                <a:r>
                  <a:rPr kumimoji="0" lang="en-US" sz="1400" b="0" i="0" u="none" strike="noStrike" cap="none" normalizeH="0" baseline="0" dirty="0">
                    <a:ln>
                      <a:noFill/>
                    </a:ln>
                    <a:solidFill>
                      <a:srgbClr val="000000"/>
                    </a:solidFill>
                    <a:effectLst/>
                    <a:latin typeface="Times New Roman" pitchFamily="18" charset="0"/>
                    <a:cs typeface="Arial" pitchFamily="34" charset="0"/>
                  </a:rPr>
                  <a:t>Select dataset ()</a:t>
                </a:r>
                <a:endParaRPr kumimoji="0" lang="en-IN" sz="14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ts val="500"/>
                  </a:spcBef>
                  <a:spcAft>
                    <a:spcPts val="500"/>
                  </a:spcAft>
                  <a:buClrTx/>
                  <a:buSzTx/>
                  <a:buFontTx/>
                  <a:buNone/>
                  <a:tabLst/>
                </a:pPr>
                <a:endParaRPr kumimoji="0" lang="en-US" sz="1400" b="1" i="0" u="none" strike="noStrike" cap="none" normalizeH="0" baseline="0" dirty="0">
                  <a:ln>
                    <a:noFill/>
                  </a:ln>
                  <a:solidFill>
                    <a:srgbClr val="000000"/>
                  </a:solidFill>
                  <a:effectLst/>
                  <a:latin typeface="Times New Roman" pitchFamily="18" charset="0"/>
                  <a:cs typeface="Arial" pitchFamily="34" charset="0"/>
                </a:endParaRPr>
              </a:p>
              <a:p>
                <a:pPr lvl="0" algn="ctr" fontAlgn="base">
                  <a:spcBef>
                    <a:spcPts val="500"/>
                  </a:spcBef>
                  <a:spcAft>
                    <a:spcPts val="500"/>
                  </a:spcAft>
                </a:pPr>
                <a:r>
                  <a:rPr kumimoji="0" lang="en-IN" sz="1400" b="0" i="0" u="none" strike="noStrike" cap="none" normalizeH="0" baseline="0" dirty="0">
                    <a:ln>
                      <a:noFill/>
                    </a:ln>
                    <a:solidFill>
                      <a:schemeClr val="tx1"/>
                    </a:solidFill>
                    <a:effectLst/>
                    <a:latin typeface="Times New Roman" pitchFamily="18" charset="0"/>
                    <a:cs typeface="Arial" pitchFamily="34" charset="0"/>
                  </a:rPr>
                  <a:t>Import dataset ()</a:t>
                </a:r>
              </a:p>
              <a:p>
                <a:pPr marL="0" marR="0" lvl="0" indent="0" algn="l" defTabSz="914400" rtl="0" eaLnBrk="1" fontAlgn="base" latinLnBrk="0" hangingPunct="1">
                  <a:lnSpc>
                    <a:spcPct val="100000"/>
                  </a:lnSpc>
                  <a:spcBef>
                    <a:spcPts val="500"/>
                  </a:spcBef>
                  <a:spcAft>
                    <a:spcPts val="500"/>
                  </a:spcAft>
                  <a:buClrTx/>
                  <a:buSzTx/>
                  <a:buFontTx/>
                  <a:buNone/>
                  <a:tabLst/>
                </a:pPr>
                <a:endParaRPr kumimoji="0" lang="en-US" sz="1400" b="0" i="0" u="none" strike="noStrike" cap="none" normalizeH="0" baseline="0" dirty="0">
                  <a:ln>
                    <a:noFill/>
                  </a:ln>
                  <a:solidFill>
                    <a:srgbClr val="000000"/>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ts val="500"/>
                  </a:spcBef>
                  <a:spcAft>
                    <a:spcPts val="500"/>
                  </a:spcAft>
                  <a:buClrTx/>
                  <a:buSzTx/>
                  <a:buFontTx/>
                  <a:buNone/>
                  <a:tabLst/>
                </a:pPr>
                <a:endParaRPr kumimoji="0" lang="en-IN" sz="1200" b="0" i="0" u="none" strike="noStrike" cap="none" normalizeH="0" baseline="0" dirty="0">
                  <a:ln>
                    <a:noFill/>
                  </a:ln>
                  <a:solidFill>
                    <a:schemeClr val="tx1"/>
                  </a:solidFill>
                  <a:effectLst/>
                  <a:latin typeface="Times New Roman" pitchFamily="18" charset="0"/>
                  <a:cs typeface="Arial" pitchFamily="34" charset="0"/>
                </a:endParaRPr>
              </a:p>
            </p:txBody>
          </p:sp>
          <p:sp>
            <p:nvSpPr>
              <p:cNvPr id="10" name="Rectangle 220"/>
              <p:cNvSpPr>
                <a:spLocks noChangeArrowheads="1"/>
              </p:cNvSpPr>
              <p:nvPr/>
            </p:nvSpPr>
            <p:spPr bwMode="auto">
              <a:xfrm>
                <a:off x="75019" y="0"/>
                <a:ext cx="31387" cy="166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b="1" i="0" u="none" strike="noStrike" cap="none" normalizeH="0" baseline="0" dirty="0">
                    <a:ln>
                      <a:noFill/>
                    </a:ln>
                    <a:solidFill>
                      <a:srgbClr val="000000"/>
                    </a:solidFill>
                    <a:effectLst/>
                    <a:latin typeface="Times New Roman" pitchFamily="18" charset="0"/>
                    <a:cs typeface="Arial" pitchFamily="34" charset="0"/>
                  </a:rPr>
                  <a:t>FEATURE EXTRACTION</a:t>
                </a:r>
                <a:endParaRPr kumimoji="0" lang="en-IN" sz="1600" b="0" i="0" u="none" strike="noStrike" cap="none" normalizeH="0" baseline="0" dirty="0">
                  <a:ln>
                    <a:noFill/>
                  </a:ln>
                  <a:solidFill>
                    <a:schemeClr val="tx1"/>
                  </a:solidFill>
                  <a:effectLst/>
                  <a:latin typeface="Times New Roman" pitchFamily="18" charset="0"/>
                  <a:cs typeface="Arial" pitchFamily="34" charset="0"/>
                </a:endParaRPr>
              </a:p>
              <a:p>
                <a:pPr lvl="0" algn="ctr"/>
                <a:r>
                  <a:rPr lang="en-IN" sz="1600" dirty="0">
                    <a:solidFill>
                      <a:prstClr val="black"/>
                    </a:solidFill>
                    <a:latin typeface="Times New Roman" panose="02020603050405020304" pitchFamily="18" charset="0"/>
                    <a:ea typeface="Times New Roman" panose="02020603050405020304" pitchFamily="18" charset="0"/>
                  </a:rPr>
                  <a:t>Feature selection using chi-selector</a:t>
                </a:r>
              </a:p>
              <a:p>
                <a:pPr marL="0" marR="0" lvl="0" indent="0" algn="ctr" defTabSz="914400" rtl="0" eaLnBrk="1" fontAlgn="base" latinLnBrk="0" hangingPunct="1">
                  <a:lnSpc>
                    <a:spcPct val="100000"/>
                  </a:lnSpc>
                  <a:spcBef>
                    <a:spcPts val="500"/>
                  </a:spcBef>
                  <a:spcAft>
                    <a:spcPts val="500"/>
                  </a:spcAft>
                  <a:buClrTx/>
                  <a:buSzTx/>
                  <a:buFontTx/>
                  <a:buNone/>
                  <a:tabLst/>
                </a:pPr>
                <a:endParaRPr kumimoji="0" lang="en-US" sz="1400" b="0" i="0" u="none" strike="noStrike" cap="none" normalizeH="0" baseline="0" dirty="0">
                  <a:ln>
                    <a:noFill/>
                  </a:ln>
                  <a:solidFill>
                    <a:srgbClr val="000000"/>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Feature Extraction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221"/>
              <p:cNvSpPr>
                <a:spLocks noChangeArrowheads="1"/>
              </p:cNvSpPr>
              <p:nvPr/>
            </p:nvSpPr>
            <p:spPr bwMode="auto">
              <a:xfrm>
                <a:off x="38237" y="0"/>
                <a:ext cx="30025" cy="18746"/>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600" b="1" i="0" u="none" strike="noStrike" cap="none" normalizeH="0" baseline="0" dirty="0">
                    <a:ln>
                      <a:noFill/>
                    </a:ln>
                    <a:solidFill>
                      <a:srgbClr val="000000"/>
                    </a:solidFill>
                    <a:effectLst/>
                    <a:latin typeface="Times New Roman" pitchFamily="18" charset="0"/>
                    <a:cs typeface="Arial" pitchFamily="34" charset="0"/>
                  </a:rPr>
                  <a:t>DATA PREPROCESSING</a:t>
                </a:r>
              </a:p>
              <a:p>
                <a:pPr marL="0" marR="0" lvl="0" indent="0" algn="ctr" defTabSz="914400" rtl="0" eaLnBrk="1" fontAlgn="base" latinLnBrk="0" hangingPunct="1">
                  <a:lnSpc>
                    <a:spcPct val="100000"/>
                  </a:lnSpc>
                  <a:spcBef>
                    <a:spcPts val="500"/>
                  </a:spcBef>
                  <a:spcAft>
                    <a:spcPts val="500"/>
                  </a:spcAft>
                  <a:buClrTx/>
                  <a:buSzTx/>
                  <a:buFontTx/>
                  <a:buNone/>
                  <a:tabLst/>
                </a:pPr>
                <a:endParaRPr kumimoji="0" lang="en-IN" sz="900" b="1" i="0" u="none" strike="noStrike" cap="none" normalizeH="0" baseline="0" dirty="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Missing data removal ()</a:t>
                </a:r>
              </a:p>
              <a:p>
                <a:pPr marL="0" marR="0" lvl="0" indent="0" algn="ctr" defTabSz="914400" rtl="0" eaLnBrk="1" fontAlgn="base" latinLnBrk="0" hangingPunct="1">
                  <a:lnSpc>
                    <a:spcPct val="100000"/>
                  </a:lnSpc>
                  <a:spcBef>
                    <a:spcPts val="500"/>
                  </a:spcBef>
                  <a:spcAft>
                    <a:spcPts val="500"/>
                  </a:spcAft>
                  <a:buClrTx/>
                  <a:buSzTx/>
                  <a:buFontTx/>
                  <a:buNone/>
                  <a:tabLst/>
                </a:pPr>
                <a:endParaRPr kumimoji="0" lang="en-IN" sz="1200" b="0" i="0" u="none" strike="noStrike" cap="none" normalizeH="0" baseline="0" dirty="0">
                  <a:ln>
                    <a:noFill/>
                  </a:ln>
                  <a:solidFill>
                    <a:schemeClr val="tx1"/>
                  </a:solidFill>
                  <a:effectLst/>
                  <a:latin typeface="Times New Roman" pitchFamily="18" charset="0"/>
                  <a:cs typeface="Arial" pitchFamily="34" charset="0"/>
                </a:endParaRPr>
              </a:p>
              <a:p>
                <a:pPr lvl="0" algn="ctr" fontAlgn="base">
                  <a:spcBef>
                    <a:spcPts val="500"/>
                  </a:spcBef>
                  <a:spcAft>
                    <a:spcPts val="500"/>
                  </a:spcAft>
                </a:pPr>
                <a:r>
                  <a:rPr lang="en-US" sz="1400" dirty="0">
                    <a:solidFill>
                      <a:srgbClr val="000000"/>
                    </a:solidFill>
                    <a:latin typeface="Times New Roman" pitchFamily="18" charset="0"/>
                    <a:cs typeface="Arial" pitchFamily="34" charset="0"/>
                  </a:rPr>
                  <a:t>Dataset Splitting Train and Test</a:t>
                </a:r>
              </a:p>
            </p:txBody>
          </p:sp>
          <p:sp>
            <p:nvSpPr>
              <p:cNvPr id="12" name="Rectangle 222"/>
              <p:cNvSpPr>
                <a:spLocks noChangeArrowheads="1"/>
              </p:cNvSpPr>
              <p:nvPr/>
            </p:nvSpPr>
            <p:spPr bwMode="auto">
              <a:xfrm>
                <a:off x="61908" y="24563"/>
                <a:ext cx="35347" cy="14486"/>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1" i="0" u="none" strike="noStrike" cap="none" normalizeH="0" baseline="0" dirty="0">
                    <a:ln>
                      <a:noFill/>
                    </a:ln>
                    <a:solidFill>
                      <a:srgbClr val="000000"/>
                    </a:solidFill>
                    <a:effectLst/>
                    <a:latin typeface="Times New Roman" pitchFamily="18" charset="0"/>
                    <a:cs typeface="Arial" pitchFamily="34" charset="0"/>
                  </a:rPr>
                  <a:t>CLASSIFICATION</a:t>
                </a:r>
              </a:p>
              <a:p>
                <a:pPr marL="0" marR="0" lvl="0" indent="0" algn="ctr" defTabSz="914400" rtl="0" eaLnBrk="1" fontAlgn="base" latinLnBrk="0" hangingPunct="1">
                  <a:lnSpc>
                    <a:spcPct val="100000"/>
                  </a:lnSpc>
                  <a:spcBef>
                    <a:spcPts val="500"/>
                  </a:spcBef>
                  <a:spcAft>
                    <a:spcPts val="500"/>
                  </a:spcAft>
                  <a:buClrTx/>
                  <a:buSzTx/>
                  <a:buFontTx/>
                  <a:buNone/>
                  <a:tabLst/>
                </a:pPr>
                <a:endParaRPr kumimoji="0" lang="en-IN" sz="12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ts val="500"/>
                  </a:spcBef>
                  <a:spcAft>
                    <a:spcPts val="500"/>
                  </a:spcAft>
                  <a:buClrTx/>
                  <a:buSzTx/>
                  <a:buFontTx/>
                  <a:buNone/>
                  <a:tabLst/>
                </a:pPr>
                <a:r>
                  <a:rPr lang="en-US" sz="1400" dirty="0">
                    <a:solidFill>
                      <a:srgbClr val="000000"/>
                    </a:solidFill>
                    <a:latin typeface="Times New Roman" pitchFamily="18" charset="0"/>
                    <a:cs typeface="Arial" pitchFamily="34" charset="0"/>
                  </a:rPr>
                  <a:t>Phishing Prediction</a:t>
                </a:r>
                <a:r>
                  <a:rPr kumimoji="0" lang="en-US" sz="1400" b="0" i="0" u="none" strike="noStrike" cap="none" normalizeH="0" baseline="0" dirty="0">
                    <a:ln>
                      <a:noFill/>
                    </a:ln>
                    <a:solidFill>
                      <a:srgbClr val="000000"/>
                    </a:solidFill>
                    <a:effectLst/>
                    <a:latin typeface="Times New Roman" pitchFamily="18" charset="0"/>
                    <a:cs typeface="Arial" pitchFamily="34" charset="0"/>
                  </a:rPr>
                  <a:t> ()</a:t>
                </a:r>
              </a:p>
              <a:p>
                <a:pPr marL="0" marR="0" lvl="0" indent="0" algn="ctr" defTabSz="914400" rtl="0" eaLnBrk="1" fontAlgn="base" latinLnBrk="0" hangingPunct="1">
                  <a:lnSpc>
                    <a:spcPct val="100000"/>
                  </a:lnSpc>
                  <a:spcBef>
                    <a:spcPts val="500"/>
                  </a:spcBef>
                  <a:spcAft>
                    <a:spcPts val="500"/>
                  </a:spcAft>
                  <a:buClrTx/>
                  <a:buSzTx/>
                  <a:buFontTx/>
                  <a:buNone/>
                  <a:tabLst/>
                </a:pPr>
                <a:endParaRPr kumimoji="0" lang="en-IN" sz="12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 Prediction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Straight Connector 223"/>
              <p:cNvSpPr>
                <a:spLocks noChangeShapeType="1"/>
              </p:cNvSpPr>
              <p:nvPr/>
            </p:nvSpPr>
            <p:spPr bwMode="auto">
              <a:xfrm>
                <a:off x="-6" y="9447"/>
                <a:ext cx="30025" cy="0"/>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 name="Straight Connector 224"/>
              <p:cNvSpPr>
                <a:spLocks noChangeShapeType="1"/>
              </p:cNvSpPr>
              <p:nvPr/>
            </p:nvSpPr>
            <p:spPr bwMode="auto">
              <a:xfrm>
                <a:off x="70" y="4479"/>
                <a:ext cx="30025" cy="77"/>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 name="Straight Connector 225"/>
              <p:cNvSpPr>
                <a:spLocks noChangeShapeType="1"/>
              </p:cNvSpPr>
              <p:nvPr/>
            </p:nvSpPr>
            <p:spPr bwMode="auto">
              <a:xfrm>
                <a:off x="38508" y="10381"/>
                <a:ext cx="30025" cy="0"/>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 name="Straight Connector 226"/>
              <p:cNvSpPr>
                <a:spLocks noChangeShapeType="1"/>
              </p:cNvSpPr>
              <p:nvPr/>
            </p:nvSpPr>
            <p:spPr bwMode="auto">
              <a:xfrm>
                <a:off x="38244" y="6055"/>
                <a:ext cx="30025" cy="0"/>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 name="Straight Connector 227"/>
              <p:cNvSpPr>
                <a:spLocks noChangeShapeType="1"/>
              </p:cNvSpPr>
              <p:nvPr/>
            </p:nvSpPr>
            <p:spPr bwMode="auto">
              <a:xfrm>
                <a:off x="75019" y="10912"/>
                <a:ext cx="31387" cy="0"/>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 name="Straight Connector 228"/>
              <p:cNvSpPr>
                <a:spLocks noChangeShapeType="1"/>
              </p:cNvSpPr>
              <p:nvPr/>
            </p:nvSpPr>
            <p:spPr bwMode="auto">
              <a:xfrm>
                <a:off x="75019" y="5919"/>
                <a:ext cx="31387" cy="136"/>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Straight Connector 229"/>
              <p:cNvSpPr>
                <a:spLocks noChangeShapeType="1"/>
              </p:cNvSpPr>
              <p:nvPr/>
            </p:nvSpPr>
            <p:spPr bwMode="auto">
              <a:xfrm flipV="1">
                <a:off x="61949" y="34188"/>
                <a:ext cx="33911" cy="146"/>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Straight Connector 230"/>
              <p:cNvSpPr>
                <a:spLocks noChangeShapeType="1"/>
              </p:cNvSpPr>
              <p:nvPr/>
            </p:nvSpPr>
            <p:spPr bwMode="auto">
              <a:xfrm>
                <a:off x="61908" y="28790"/>
                <a:ext cx="34133" cy="110"/>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cxnSp>
            <p:nvCxnSpPr>
              <p:cNvPr id="21" name="Straight Arrow Connector 231"/>
              <p:cNvCxnSpPr>
                <a:cxnSpLocks noChangeShapeType="1"/>
                <a:stCxn id="13" idx="1"/>
              </p:cNvCxnSpPr>
              <p:nvPr/>
            </p:nvCxnSpPr>
            <p:spPr bwMode="auto">
              <a:xfrm rot="5400000" flipH="1" flipV="1">
                <a:off x="34091" y="5301"/>
                <a:ext cx="74" cy="8218"/>
              </a:xfrm>
              <a:prstGeom prst="straightConnector1">
                <a:avLst/>
              </a:prstGeom>
              <a:noFill/>
              <a:ln w="12700">
                <a:solidFill>
                  <a:srgbClr val="000000"/>
                </a:solidFill>
                <a:miter lim="800000"/>
                <a:headEnd/>
                <a:tailEnd type="triangle" w="med" len="med"/>
              </a:ln>
            </p:spPr>
          </p:cxnSp>
          <p:cxnSp>
            <p:nvCxnSpPr>
              <p:cNvPr id="22" name="Straight Arrow Connector 232"/>
              <p:cNvCxnSpPr>
                <a:cxnSpLocks noChangeShapeType="1"/>
              </p:cNvCxnSpPr>
              <p:nvPr/>
            </p:nvCxnSpPr>
            <p:spPr bwMode="auto">
              <a:xfrm>
                <a:off x="68262" y="9373"/>
                <a:ext cx="6727" cy="74"/>
              </a:xfrm>
              <a:prstGeom prst="straightConnector1">
                <a:avLst/>
              </a:prstGeom>
              <a:noFill/>
              <a:ln w="12700">
                <a:solidFill>
                  <a:srgbClr val="000000"/>
                </a:solidFill>
                <a:miter lim="800000"/>
                <a:headEnd/>
                <a:tailEnd type="triangle" w="med" len="med"/>
              </a:ln>
            </p:spPr>
          </p:cxnSp>
          <p:sp>
            <p:nvSpPr>
              <p:cNvPr id="23" name="Straight Connector 233"/>
              <p:cNvSpPr>
                <a:spLocks noChangeShapeType="1"/>
              </p:cNvSpPr>
              <p:nvPr/>
            </p:nvSpPr>
            <p:spPr bwMode="auto">
              <a:xfrm>
                <a:off x="106406" y="8325"/>
                <a:ext cx="3938" cy="0"/>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Straight Connector 234"/>
              <p:cNvSpPr>
                <a:spLocks noChangeShapeType="1"/>
              </p:cNvSpPr>
              <p:nvPr/>
            </p:nvSpPr>
            <p:spPr bwMode="auto">
              <a:xfrm>
                <a:off x="110344" y="8325"/>
                <a:ext cx="0" cy="23883"/>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cxnSp>
            <p:nvCxnSpPr>
              <p:cNvPr id="25" name="Straight Arrow Connector 235"/>
              <p:cNvCxnSpPr>
                <a:cxnSpLocks noChangeShapeType="1"/>
              </p:cNvCxnSpPr>
              <p:nvPr/>
            </p:nvCxnSpPr>
            <p:spPr bwMode="auto">
              <a:xfrm flipH="1">
                <a:off x="97675" y="32054"/>
                <a:ext cx="12667" cy="154"/>
              </a:xfrm>
              <a:prstGeom prst="straightConnector1">
                <a:avLst/>
              </a:prstGeom>
              <a:noFill/>
              <a:ln w="12700">
                <a:solidFill>
                  <a:srgbClr val="000000"/>
                </a:solidFill>
                <a:miter lim="800000"/>
                <a:headEnd/>
                <a:tailEnd type="triangle" w="med" len="med"/>
              </a:ln>
            </p:spPr>
          </p:cxnSp>
        </p:grpSp>
        <p:sp>
          <p:nvSpPr>
            <p:cNvPr id="5" name="Straight Connector 236"/>
            <p:cNvSpPr>
              <a:spLocks noChangeShapeType="1"/>
            </p:cNvSpPr>
            <p:nvPr/>
          </p:nvSpPr>
          <p:spPr bwMode="auto">
            <a:xfrm>
              <a:off x="0" y="13226"/>
              <a:ext cx="27541" cy="0"/>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 name="Rectangle 237"/>
            <p:cNvSpPr>
              <a:spLocks noChangeArrowheads="1"/>
            </p:cNvSpPr>
            <p:nvPr/>
          </p:nvSpPr>
          <p:spPr bwMode="auto">
            <a:xfrm>
              <a:off x="19988" y="23476"/>
              <a:ext cx="31309" cy="166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IN" sz="1400" b="1" i="0" u="none" strike="noStrike" cap="none" normalizeH="0" baseline="0" dirty="0">
                  <a:ln>
                    <a:noFill/>
                  </a:ln>
                  <a:solidFill>
                    <a:srgbClr val="000000"/>
                  </a:solidFill>
                  <a:effectLst/>
                  <a:latin typeface="Times New Roman" pitchFamily="18" charset="0"/>
                  <a:cs typeface="Arial" pitchFamily="34" charset="0"/>
                </a:rPr>
                <a:t>RESULT GENERATION </a:t>
              </a:r>
            </a:p>
            <a:p>
              <a:pPr marL="0" marR="0" lvl="0" indent="0" algn="ctr" defTabSz="914400" rtl="0" eaLnBrk="1" fontAlgn="base" latinLnBrk="0" hangingPunct="1">
                <a:lnSpc>
                  <a:spcPct val="100000"/>
                </a:lnSpc>
                <a:spcBef>
                  <a:spcPts val="500"/>
                </a:spcBef>
                <a:spcAft>
                  <a:spcPts val="500"/>
                </a:spcAft>
                <a:buClrTx/>
                <a:buSzTx/>
                <a:buFontTx/>
                <a:buNone/>
                <a:tabLst/>
              </a:pPr>
              <a:endParaRPr kumimoji="0" lang="en-IN" sz="1400" b="1" i="0" u="none" strike="noStrike" cap="none" normalizeH="0" baseline="0" dirty="0">
                <a:ln>
                  <a:noFill/>
                </a:ln>
                <a:solidFill>
                  <a:srgbClr val="000000"/>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ts val="500"/>
                </a:spcBef>
                <a:spcAft>
                  <a:spcPts val="500"/>
                </a:spcAft>
                <a:buClrTx/>
                <a:buSzTx/>
                <a:buFontTx/>
                <a:buNone/>
                <a:tabLst/>
              </a:pPr>
              <a:endParaRPr kumimoji="0" lang="en-IN" sz="12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 Result Generation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Connector 238"/>
            <p:cNvSpPr>
              <a:spLocks noChangeShapeType="1"/>
            </p:cNvSpPr>
            <p:nvPr/>
          </p:nvSpPr>
          <p:spPr bwMode="auto">
            <a:xfrm>
              <a:off x="20146" y="31058"/>
              <a:ext cx="31309" cy="110"/>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cxnSp>
          <p:nvCxnSpPr>
            <p:cNvPr id="8" name="Straight Arrow Connector 239"/>
            <p:cNvCxnSpPr>
              <a:cxnSpLocks noChangeShapeType="1"/>
            </p:cNvCxnSpPr>
            <p:nvPr/>
          </p:nvCxnSpPr>
          <p:spPr bwMode="auto">
            <a:xfrm flipH="1">
              <a:off x="51297" y="31660"/>
              <a:ext cx="5496" cy="141"/>
            </a:xfrm>
            <a:prstGeom prst="straightConnector1">
              <a:avLst/>
            </a:prstGeom>
            <a:noFill/>
            <a:ln w="12700">
              <a:solidFill>
                <a:srgbClr val="000000"/>
              </a:solidFill>
              <a:miter lim="800000"/>
              <a:headEnd/>
              <a:tailEnd type="triangle" w="med" len="med"/>
            </a:ln>
          </p:spPr>
        </p:cxnSp>
      </p:grpSp>
      <p:sp>
        <p:nvSpPr>
          <p:cNvPr id="50" name="Rectangle 49"/>
          <p:cNvSpPr/>
          <p:nvPr/>
        </p:nvSpPr>
        <p:spPr>
          <a:xfrm>
            <a:off x="1142976" y="3500438"/>
            <a:ext cx="1581459" cy="369332"/>
          </a:xfrm>
          <a:prstGeom prst="rect">
            <a:avLst/>
          </a:prstGeom>
        </p:spPr>
        <p:txBody>
          <a:bodyPr wrap="none">
            <a:spAutoFit/>
          </a:bodyPr>
          <a:lstStyle/>
          <a:p>
            <a:pPr lvl="0" algn="ctr" fontAlgn="base">
              <a:spcBef>
                <a:spcPts val="500"/>
              </a:spcBef>
              <a:spcAft>
                <a:spcPts val="500"/>
              </a:spcAft>
            </a:pPr>
            <a:r>
              <a:rPr kumimoji="0" lang="en-US" b="0" i="0" u="none" strike="noStrike" cap="none" normalizeH="0" baseline="0" dirty="0">
                <a:ln>
                  <a:noFill/>
                </a:ln>
                <a:solidFill>
                  <a:srgbClr val="000000"/>
                </a:solidFill>
                <a:effectLst/>
                <a:latin typeface="Times New Roman" pitchFamily="18" charset="0"/>
                <a:cs typeface="Arial" pitchFamily="34" charset="0"/>
              </a:rPr>
              <a:t>View dataset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4428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62981" y="620688"/>
            <a:ext cx="7429499" cy="818110"/>
          </a:xfrm>
        </p:spPr>
        <p:txBody>
          <a:bodyPr>
            <a:normAutofit/>
          </a:bodyPr>
          <a:lstStyle/>
          <a:p>
            <a:r>
              <a:rPr lang="en-US" b="1" dirty="0">
                <a:solidFill>
                  <a:schemeClr val="tx1"/>
                </a:solidFill>
                <a:latin typeface="Sitka Banner" panose="02000505000000020004" pitchFamily="2" charset="0"/>
                <a:cs typeface="Times New Roman" pitchFamily="18" charset="0"/>
              </a:rPr>
              <a:t>SEQUENCE DIAGRAM</a:t>
            </a:r>
            <a:endParaRPr lang="en-IN" b="1" dirty="0">
              <a:solidFill>
                <a:schemeClr val="tx1"/>
              </a:solidFill>
              <a:latin typeface="Sitka Banner" panose="02000505000000020004" pitchFamily="2" charset="0"/>
              <a:cs typeface="Times New Roman" pitchFamily="18" charset="0"/>
            </a:endParaRPr>
          </a:p>
        </p:txBody>
      </p:sp>
      <p:grpSp>
        <p:nvGrpSpPr>
          <p:cNvPr id="1026" name="Group 4"/>
          <p:cNvGrpSpPr>
            <a:grpSpLocks/>
          </p:cNvGrpSpPr>
          <p:nvPr/>
        </p:nvGrpSpPr>
        <p:grpSpPr bwMode="auto">
          <a:xfrm>
            <a:off x="251520" y="1730375"/>
            <a:ext cx="8766175" cy="4699021"/>
            <a:chOff x="0" y="0"/>
            <a:chExt cx="101931" cy="44808"/>
          </a:xfrm>
        </p:grpSpPr>
        <p:grpSp>
          <p:nvGrpSpPr>
            <p:cNvPr id="1016" name="Group 1016"/>
            <p:cNvGrpSpPr>
              <a:grpSpLocks/>
            </p:cNvGrpSpPr>
            <p:nvPr/>
          </p:nvGrpSpPr>
          <p:grpSpPr bwMode="auto">
            <a:xfrm>
              <a:off x="0" y="0"/>
              <a:ext cx="101931" cy="44808"/>
              <a:chOff x="0" y="0"/>
              <a:chExt cx="107442" cy="46093"/>
            </a:xfrm>
          </p:grpSpPr>
          <p:grpSp>
            <p:nvGrpSpPr>
              <p:cNvPr id="1017" name="Group 1017"/>
              <p:cNvGrpSpPr>
                <a:grpSpLocks/>
              </p:cNvGrpSpPr>
              <p:nvPr/>
            </p:nvGrpSpPr>
            <p:grpSpPr bwMode="auto">
              <a:xfrm>
                <a:off x="0" y="0"/>
                <a:ext cx="18664" cy="44805"/>
                <a:chOff x="0" y="0"/>
                <a:chExt cx="18664" cy="44805"/>
              </a:xfrm>
            </p:grpSpPr>
            <p:grpSp>
              <p:nvGrpSpPr>
                <p:cNvPr id="1018" name="Group 1018"/>
                <p:cNvGrpSpPr>
                  <a:grpSpLocks/>
                </p:cNvGrpSpPr>
                <p:nvPr/>
              </p:nvGrpSpPr>
              <p:grpSpPr bwMode="auto">
                <a:xfrm>
                  <a:off x="0" y="0"/>
                  <a:ext cx="18664" cy="7475"/>
                  <a:chOff x="0" y="0"/>
                  <a:chExt cx="20100" cy="8500"/>
                </a:xfrm>
              </p:grpSpPr>
              <p:sp>
                <p:nvSpPr>
                  <p:cNvPr id="1019" name="Rounded Rectangle 1019"/>
                  <p:cNvSpPr>
                    <a:spLocks noChangeArrowheads="1"/>
                  </p:cNvSpPr>
                  <p:nvPr/>
                </p:nvSpPr>
                <p:spPr bwMode="auto">
                  <a:xfrm>
                    <a:off x="0" y="0"/>
                    <a:ext cx="19694" cy="850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1020" name="TextBox 48"/>
                  <p:cNvSpPr txBox="1">
                    <a:spLocks noChangeArrowheads="1"/>
                  </p:cNvSpPr>
                  <p:nvPr/>
                </p:nvSpPr>
                <p:spPr bwMode="auto">
                  <a:xfrm>
                    <a:off x="0" y="71"/>
                    <a:ext cx="20100" cy="84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DATA SELECTION &amp; VIEW</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grpSp>
            <p:sp>
              <p:nvSpPr>
                <p:cNvPr id="1021" name="Rectangle 1021"/>
                <p:cNvSpPr>
                  <a:spLocks noChangeArrowheads="1"/>
                </p:cNvSpPr>
                <p:nvPr/>
              </p:nvSpPr>
              <p:spPr bwMode="auto">
                <a:xfrm>
                  <a:off x="8404" y="9153"/>
                  <a:ext cx="1198" cy="35441"/>
                </a:xfrm>
                <a:prstGeom prst="rect">
                  <a:avLst/>
                </a:prstGeom>
                <a:no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1022" name="Straight Connector 1022"/>
                <p:cNvSpPr>
                  <a:spLocks noChangeShapeType="1"/>
                </p:cNvSpPr>
                <p:nvPr/>
              </p:nvSpPr>
              <p:spPr bwMode="auto">
                <a:xfrm flipH="1">
                  <a:off x="8289" y="7686"/>
                  <a:ext cx="0" cy="37119"/>
                </a:xfrm>
                <a:prstGeom prst="line">
                  <a:avLst/>
                </a:prstGeom>
                <a:noFill/>
                <a:ln w="6350">
                  <a:solidFill>
                    <a:srgbClr val="000000"/>
                  </a:solidFill>
                  <a:prstDash val="sysDash"/>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23" name="Group 1023"/>
              <p:cNvGrpSpPr>
                <a:grpSpLocks/>
              </p:cNvGrpSpPr>
              <p:nvPr/>
            </p:nvGrpSpPr>
            <p:grpSpPr bwMode="auto">
              <a:xfrm>
                <a:off x="21643" y="0"/>
                <a:ext cx="20055" cy="45449"/>
                <a:chOff x="21643" y="0"/>
                <a:chExt cx="20055" cy="45449"/>
              </a:xfrm>
            </p:grpSpPr>
            <p:grpSp>
              <p:nvGrpSpPr>
                <p:cNvPr id="513" name="Group 513"/>
                <p:cNvGrpSpPr>
                  <a:grpSpLocks/>
                </p:cNvGrpSpPr>
                <p:nvPr/>
              </p:nvGrpSpPr>
              <p:grpSpPr bwMode="auto">
                <a:xfrm>
                  <a:off x="21643" y="0"/>
                  <a:ext cx="20055" cy="8343"/>
                  <a:chOff x="21641" y="0"/>
                  <a:chExt cx="20926" cy="8594"/>
                </a:xfrm>
              </p:grpSpPr>
              <p:sp>
                <p:nvSpPr>
                  <p:cNvPr id="516" name="Rounded Rectangle 516"/>
                  <p:cNvSpPr>
                    <a:spLocks noChangeArrowheads="1"/>
                  </p:cNvSpPr>
                  <p:nvPr/>
                </p:nvSpPr>
                <p:spPr bwMode="auto">
                  <a:xfrm>
                    <a:off x="21690" y="0"/>
                    <a:ext cx="19694" cy="8594"/>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517" name="TextBox 43"/>
                  <p:cNvSpPr txBox="1">
                    <a:spLocks noChangeArrowheads="1"/>
                  </p:cNvSpPr>
                  <p:nvPr/>
                </p:nvSpPr>
                <p:spPr bwMode="auto">
                  <a:xfrm>
                    <a:off x="21641" y="1524"/>
                    <a:ext cx="20926" cy="60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PREPROCESSING</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grpSp>
            <p:sp>
              <p:nvSpPr>
                <p:cNvPr id="518" name="Rectangle 518"/>
                <p:cNvSpPr>
                  <a:spLocks noChangeArrowheads="1"/>
                </p:cNvSpPr>
                <p:nvPr/>
              </p:nvSpPr>
              <p:spPr bwMode="auto">
                <a:xfrm>
                  <a:off x="30528" y="12132"/>
                  <a:ext cx="1262" cy="32918"/>
                </a:xfrm>
                <a:prstGeom prst="rect">
                  <a:avLst/>
                </a:prstGeom>
                <a:no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519" name="Straight Connector 519"/>
                <p:cNvSpPr>
                  <a:spLocks noChangeShapeType="1"/>
                </p:cNvSpPr>
                <p:nvPr/>
              </p:nvSpPr>
              <p:spPr bwMode="auto">
                <a:xfrm flipH="1">
                  <a:off x="30404" y="8330"/>
                  <a:ext cx="0" cy="37119"/>
                </a:xfrm>
                <a:prstGeom prst="line">
                  <a:avLst/>
                </a:prstGeom>
                <a:noFill/>
                <a:ln w="6350">
                  <a:solidFill>
                    <a:srgbClr val="000000"/>
                  </a:solidFill>
                  <a:prstDash val="sysDash"/>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520" name="Group 520"/>
              <p:cNvGrpSpPr>
                <a:grpSpLocks/>
              </p:cNvGrpSpPr>
              <p:nvPr/>
            </p:nvGrpSpPr>
            <p:grpSpPr bwMode="auto">
              <a:xfrm>
                <a:off x="44693" y="174"/>
                <a:ext cx="21344" cy="45560"/>
                <a:chOff x="44693" y="174"/>
                <a:chExt cx="21343" cy="45559"/>
              </a:xfrm>
            </p:grpSpPr>
            <p:grpSp>
              <p:nvGrpSpPr>
                <p:cNvPr id="521" name="Group 521"/>
                <p:cNvGrpSpPr>
                  <a:grpSpLocks/>
                </p:cNvGrpSpPr>
                <p:nvPr/>
              </p:nvGrpSpPr>
              <p:grpSpPr bwMode="auto">
                <a:xfrm>
                  <a:off x="44693" y="174"/>
                  <a:ext cx="21344" cy="8207"/>
                  <a:chOff x="44693" y="174"/>
                  <a:chExt cx="22623" cy="9331"/>
                </a:xfrm>
              </p:grpSpPr>
              <p:sp>
                <p:nvSpPr>
                  <p:cNvPr id="522" name="Rounded Rectangle 522"/>
                  <p:cNvSpPr>
                    <a:spLocks noChangeArrowheads="1"/>
                  </p:cNvSpPr>
                  <p:nvPr/>
                </p:nvSpPr>
                <p:spPr bwMode="auto">
                  <a:xfrm>
                    <a:off x="45160" y="174"/>
                    <a:ext cx="20986" cy="9332"/>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523" name="TextBox 38"/>
                  <p:cNvSpPr txBox="1">
                    <a:spLocks noChangeArrowheads="1"/>
                  </p:cNvSpPr>
                  <p:nvPr/>
                </p:nvSpPr>
                <p:spPr bwMode="auto">
                  <a:xfrm>
                    <a:off x="44693" y="424"/>
                    <a:ext cx="22623" cy="87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FEATURE EXTRACTION</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grpSp>
            <p:sp>
              <p:nvSpPr>
                <p:cNvPr id="524" name="Rectangle 524"/>
                <p:cNvSpPr>
                  <a:spLocks noChangeArrowheads="1"/>
                </p:cNvSpPr>
                <p:nvPr/>
              </p:nvSpPr>
              <p:spPr bwMode="auto">
                <a:xfrm>
                  <a:off x="55831" y="12581"/>
                  <a:ext cx="1268" cy="32918"/>
                </a:xfrm>
                <a:prstGeom prst="rect">
                  <a:avLst/>
                </a:prstGeom>
                <a:no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525" name="Straight Connector 525"/>
                <p:cNvSpPr>
                  <a:spLocks noChangeShapeType="1"/>
                </p:cNvSpPr>
                <p:nvPr/>
              </p:nvSpPr>
              <p:spPr bwMode="auto">
                <a:xfrm flipH="1">
                  <a:off x="55778" y="8615"/>
                  <a:ext cx="0" cy="37119"/>
                </a:xfrm>
                <a:prstGeom prst="line">
                  <a:avLst/>
                </a:prstGeom>
                <a:noFill/>
                <a:ln w="6350">
                  <a:solidFill>
                    <a:srgbClr val="000000"/>
                  </a:solidFill>
                  <a:prstDash val="sysDash"/>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526" name="Group 526"/>
              <p:cNvGrpSpPr>
                <a:grpSpLocks/>
              </p:cNvGrpSpPr>
              <p:nvPr/>
            </p:nvGrpSpPr>
            <p:grpSpPr bwMode="auto">
              <a:xfrm>
                <a:off x="65373" y="174"/>
                <a:ext cx="22672" cy="45919"/>
                <a:chOff x="65373" y="174"/>
                <a:chExt cx="22671" cy="45919"/>
              </a:xfrm>
            </p:grpSpPr>
            <p:grpSp>
              <p:nvGrpSpPr>
                <p:cNvPr id="527" name="Group 527"/>
                <p:cNvGrpSpPr>
                  <a:grpSpLocks/>
                </p:cNvGrpSpPr>
                <p:nvPr/>
              </p:nvGrpSpPr>
              <p:grpSpPr bwMode="auto">
                <a:xfrm>
                  <a:off x="65373" y="174"/>
                  <a:ext cx="22672" cy="8397"/>
                  <a:chOff x="65373" y="174"/>
                  <a:chExt cx="24030" cy="9547"/>
                </a:xfrm>
              </p:grpSpPr>
              <p:sp>
                <p:nvSpPr>
                  <p:cNvPr id="528" name="Rounded Rectangle 528"/>
                  <p:cNvSpPr>
                    <a:spLocks noChangeArrowheads="1"/>
                  </p:cNvSpPr>
                  <p:nvPr/>
                </p:nvSpPr>
                <p:spPr bwMode="auto">
                  <a:xfrm>
                    <a:off x="67263" y="174"/>
                    <a:ext cx="21126" cy="9548"/>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529" name="TextBox 33"/>
                  <p:cNvSpPr txBox="1">
                    <a:spLocks noChangeArrowheads="1"/>
                  </p:cNvSpPr>
                  <p:nvPr/>
                </p:nvSpPr>
                <p:spPr bwMode="auto">
                  <a:xfrm>
                    <a:off x="65373" y="1827"/>
                    <a:ext cx="24031" cy="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CLASSIFICATION</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grpSp>
            <p:sp>
              <p:nvSpPr>
                <p:cNvPr id="530" name="Rectangle 530"/>
                <p:cNvSpPr>
                  <a:spLocks noChangeArrowheads="1"/>
                </p:cNvSpPr>
                <p:nvPr/>
              </p:nvSpPr>
              <p:spPr bwMode="auto">
                <a:xfrm>
                  <a:off x="78269" y="24922"/>
                  <a:ext cx="1002" cy="20960"/>
                </a:xfrm>
                <a:prstGeom prst="rect">
                  <a:avLst/>
                </a:prstGeom>
                <a:no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531" name="Straight Connector 531"/>
                <p:cNvSpPr>
                  <a:spLocks noChangeShapeType="1"/>
                </p:cNvSpPr>
                <p:nvPr/>
              </p:nvSpPr>
              <p:spPr bwMode="auto">
                <a:xfrm flipH="1">
                  <a:off x="78357" y="8974"/>
                  <a:ext cx="0" cy="37119"/>
                </a:xfrm>
                <a:prstGeom prst="line">
                  <a:avLst/>
                </a:prstGeom>
                <a:noFill/>
                <a:ln w="6350">
                  <a:solidFill>
                    <a:srgbClr val="000000"/>
                  </a:solidFill>
                  <a:prstDash val="sysDash"/>
                  <a:miter lim="800000"/>
                  <a:headEnd/>
                  <a:tailEnd/>
                </a:ln>
              </p:spPr>
              <p:txBody>
                <a:bodyPr vert="horz" wrap="square" lIns="91440" tIns="45720" rIns="91440" bIns="45720" numCol="1" anchor="t" anchorCtr="0" compatLnSpc="1">
                  <a:prstTxWarp prst="textNoShape">
                    <a:avLst/>
                  </a:prstTxWarp>
                </a:bodyPr>
                <a:lstStyle/>
                <a:p>
                  <a:endParaRPr lang="en-IN"/>
                </a:p>
              </p:txBody>
            </p:sp>
          </p:grpSp>
          <p:cxnSp>
            <p:nvCxnSpPr>
              <p:cNvPr id="532" name="Straight Arrow Connector 532"/>
              <p:cNvCxnSpPr>
                <a:cxnSpLocks noChangeShapeType="1"/>
              </p:cNvCxnSpPr>
              <p:nvPr/>
            </p:nvCxnSpPr>
            <p:spPr bwMode="auto">
              <a:xfrm>
                <a:off x="9842" y="17029"/>
                <a:ext cx="20562" cy="0"/>
              </a:xfrm>
              <a:prstGeom prst="straightConnector1">
                <a:avLst/>
              </a:prstGeom>
              <a:noFill/>
              <a:ln w="6350">
                <a:solidFill>
                  <a:srgbClr val="000000"/>
                </a:solidFill>
                <a:miter lim="800000"/>
                <a:headEnd/>
                <a:tailEnd type="triangle" w="med" len="med"/>
              </a:ln>
            </p:spPr>
          </p:cxnSp>
          <p:cxnSp>
            <p:nvCxnSpPr>
              <p:cNvPr id="533" name="Straight Arrow Connector 533"/>
              <p:cNvCxnSpPr>
                <a:cxnSpLocks noChangeShapeType="1"/>
              </p:cNvCxnSpPr>
              <p:nvPr/>
            </p:nvCxnSpPr>
            <p:spPr bwMode="auto">
              <a:xfrm>
                <a:off x="9681" y="26711"/>
                <a:ext cx="20723" cy="0"/>
              </a:xfrm>
              <a:prstGeom prst="straightConnector1">
                <a:avLst/>
              </a:prstGeom>
              <a:noFill/>
              <a:ln w="6350">
                <a:solidFill>
                  <a:srgbClr val="000000"/>
                </a:solidFill>
                <a:miter lim="800000"/>
                <a:headEnd/>
                <a:tailEnd type="triangle" w="med" len="med"/>
              </a:ln>
            </p:spPr>
          </p:cxnSp>
          <p:cxnSp>
            <p:nvCxnSpPr>
              <p:cNvPr id="534" name="Straight Arrow Connector 534"/>
              <p:cNvCxnSpPr>
                <a:cxnSpLocks noChangeShapeType="1"/>
              </p:cNvCxnSpPr>
              <p:nvPr/>
            </p:nvCxnSpPr>
            <p:spPr bwMode="auto">
              <a:xfrm>
                <a:off x="9681" y="37008"/>
                <a:ext cx="20723" cy="108"/>
              </a:xfrm>
              <a:prstGeom prst="straightConnector1">
                <a:avLst/>
              </a:prstGeom>
              <a:noFill/>
              <a:ln w="6350">
                <a:solidFill>
                  <a:srgbClr val="000000"/>
                </a:solidFill>
                <a:miter lim="800000"/>
                <a:headEnd/>
                <a:tailEnd type="triangle" w="med" len="med"/>
              </a:ln>
            </p:spPr>
          </p:cxnSp>
          <p:sp>
            <p:nvSpPr>
              <p:cNvPr id="535" name="TextBox 10"/>
              <p:cNvSpPr txBox="1">
                <a:spLocks noChangeArrowheads="1"/>
              </p:cNvSpPr>
              <p:nvPr/>
            </p:nvSpPr>
            <p:spPr bwMode="auto">
              <a:xfrm>
                <a:off x="11009" y="13067"/>
                <a:ext cx="18470" cy="11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Select path</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
            <p:nvSpPr>
              <p:cNvPr id="536" name="TextBox 11"/>
              <p:cNvSpPr txBox="1">
                <a:spLocks noChangeArrowheads="1"/>
              </p:cNvSpPr>
              <p:nvPr/>
            </p:nvSpPr>
            <p:spPr bwMode="auto">
              <a:xfrm>
                <a:off x="10415" y="33728"/>
                <a:ext cx="18470" cy="83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Preview Data</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cxnSp>
            <p:nvCxnSpPr>
              <p:cNvPr id="537" name="Straight Arrow Connector 537"/>
              <p:cNvCxnSpPr>
                <a:cxnSpLocks noChangeShapeType="1"/>
              </p:cNvCxnSpPr>
              <p:nvPr/>
            </p:nvCxnSpPr>
            <p:spPr bwMode="auto">
              <a:xfrm>
                <a:off x="31719" y="19045"/>
                <a:ext cx="23805" cy="0"/>
              </a:xfrm>
              <a:prstGeom prst="straightConnector1">
                <a:avLst/>
              </a:prstGeom>
              <a:noFill/>
              <a:ln w="6350">
                <a:solidFill>
                  <a:srgbClr val="000000"/>
                </a:solidFill>
                <a:miter lim="800000"/>
                <a:headEnd/>
                <a:tailEnd type="triangle" w="med" len="med"/>
              </a:ln>
            </p:spPr>
          </p:cxnSp>
          <p:sp>
            <p:nvSpPr>
              <p:cNvPr id="538" name="TextBox 13"/>
              <p:cNvSpPr txBox="1">
                <a:spLocks noChangeArrowheads="1"/>
              </p:cNvSpPr>
              <p:nvPr/>
            </p:nvSpPr>
            <p:spPr bwMode="auto">
              <a:xfrm>
                <a:off x="32504" y="15729"/>
                <a:ext cx="22478" cy="25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Data Preprocess</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cxnSp>
            <p:nvCxnSpPr>
              <p:cNvPr id="539" name="Straight Arrow Connector 539"/>
              <p:cNvCxnSpPr>
                <a:cxnSpLocks noChangeShapeType="1"/>
              </p:cNvCxnSpPr>
              <p:nvPr/>
            </p:nvCxnSpPr>
            <p:spPr bwMode="auto">
              <a:xfrm>
                <a:off x="57152" y="28316"/>
                <a:ext cx="20998" cy="95"/>
              </a:xfrm>
              <a:prstGeom prst="straightConnector1">
                <a:avLst/>
              </a:prstGeom>
              <a:noFill/>
              <a:ln w="6350">
                <a:solidFill>
                  <a:srgbClr val="000000"/>
                </a:solidFill>
                <a:miter lim="800000"/>
                <a:headEnd/>
                <a:tailEnd type="triangle" w="med" len="med"/>
              </a:ln>
            </p:spPr>
          </p:cxnSp>
          <p:cxnSp>
            <p:nvCxnSpPr>
              <p:cNvPr id="540" name="Straight Arrow Connector 540"/>
              <p:cNvCxnSpPr>
                <a:cxnSpLocks noChangeShapeType="1"/>
              </p:cNvCxnSpPr>
              <p:nvPr/>
            </p:nvCxnSpPr>
            <p:spPr bwMode="auto">
              <a:xfrm>
                <a:off x="32243" y="33707"/>
                <a:ext cx="23194" cy="23"/>
              </a:xfrm>
              <a:prstGeom prst="straightConnector1">
                <a:avLst/>
              </a:prstGeom>
              <a:noFill/>
              <a:ln w="6350">
                <a:solidFill>
                  <a:srgbClr val="000000"/>
                </a:solidFill>
                <a:miter lim="800000"/>
                <a:headEnd/>
                <a:tailEnd type="triangle" w="med" len="med"/>
              </a:ln>
            </p:spPr>
          </p:cxnSp>
          <p:sp>
            <p:nvSpPr>
              <p:cNvPr id="541" name="TextBox 16"/>
              <p:cNvSpPr txBox="1">
                <a:spLocks noChangeArrowheads="1"/>
              </p:cNvSpPr>
              <p:nvPr/>
            </p:nvSpPr>
            <p:spPr bwMode="auto">
              <a:xfrm>
                <a:off x="31891" y="29041"/>
                <a:ext cx="22478" cy="43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ts val="500"/>
                  </a:spcBef>
                  <a:spcAft>
                    <a:spcPts val="500"/>
                  </a:spcAft>
                </a:pPr>
                <a:r>
                  <a:rPr lang="en-US" sz="1400" dirty="0">
                    <a:solidFill>
                      <a:srgbClr val="000000"/>
                    </a:solidFill>
                    <a:latin typeface="Times New Roman" pitchFamily="18" charset="0"/>
                    <a:cs typeface="Arial" pitchFamily="34" charset="0"/>
                  </a:rPr>
                  <a:t>Splitting Dataset into Training and Test Data</a:t>
                </a:r>
                <a:endParaRPr lang="en-US" sz="3600" dirty="0">
                  <a:latin typeface="Arial" pitchFamily="34" charset="0"/>
                  <a:cs typeface="Arial" pitchFamily="34" charset="0"/>
                </a:endParaRPr>
              </a:p>
            </p:txBody>
          </p:sp>
          <p:sp>
            <p:nvSpPr>
              <p:cNvPr id="542" name="TextBox 17"/>
              <p:cNvSpPr txBox="1">
                <a:spLocks noChangeArrowheads="1"/>
              </p:cNvSpPr>
              <p:nvPr/>
            </p:nvSpPr>
            <p:spPr bwMode="auto">
              <a:xfrm>
                <a:off x="80279" y="26428"/>
                <a:ext cx="18787" cy="1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Classification</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grpSp>
            <p:nvGrpSpPr>
              <p:cNvPr id="543" name="Group 543"/>
              <p:cNvGrpSpPr>
                <a:grpSpLocks/>
              </p:cNvGrpSpPr>
              <p:nvPr/>
            </p:nvGrpSpPr>
            <p:grpSpPr bwMode="auto">
              <a:xfrm>
                <a:off x="88763" y="174"/>
                <a:ext cx="18679" cy="45560"/>
                <a:chOff x="88763" y="174"/>
                <a:chExt cx="18679" cy="45559"/>
              </a:xfrm>
            </p:grpSpPr>
            <p:grpSp>
              <p:nvGrpSpPr>
                <p:cNvPr id="544" name="Group 544"/>
                <p:cNvGrpSpPr>
                  <a:grpSpLocks/>
                </p:cNvGrpSpPr>
                <p:nvPr/>
              </p:nvGrpSpPr>
              <p:grpSpPr bwMode="auto">
                <a:xfrm>
                  <a:off x="88763" y="174"/>
                  <a:ext cx="18679" cy="8207"/>
                  <a:chOff x="88763" y="174"/>
                  <a:chExt cx="19799" cy="9331"/>
                </a:xfrm>
              </p:grpSpPr>
              <p:sp>
                <p:nvSpPr>
                  <p:cNvPr id="545" name="Rounded Rectangle 545"/>
                  <p:cNvSpPr>
                    <a:spLocks noChangeArrowheads="1"/>
                  </p:cNvSpPr>
                  <p:nvPr/>
                </p:nvSpPr>
                <p:spPr bwMode="auto">
                  <a:xfrm>
                    <a:off x="88763" y="174"/>
                    <a:ext cx="19695" cy="9332"/>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546" name="TextBox 28"/>
                  <p:cNvSpPr txBox="1">
                    <a:spLocks noChangeArrowheads="1"/>
                  </p:cNvSpPr>
                  <p:nvPr/>
                </p:nvSpPr>
                <p:spPr bwMode="auto">
                  <a:xfrm>
                    <a:off x="88763" y="1973"/>
                    <a:ext cx="19799" cy="68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RESULT GENERATION</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grpSp>
            <p:sp>
              <p:nvSpPr>
                <p:cNvPr id="547" name="Rectangle 547"/>
                <p:cNvSpPr>
                  <a:spLocks noChangeArrowheads="1"/>
                </p:cNvSpPr>
                <p:nvPr/>
              </p:nvSpPr>
              <p:spPr bwMode="auto">
                <a:xfrm>
                  <a:off x="99460" y="12581"/>
                  <a:ext cx="1269" cy="32918"/>
                </a:xfrm>
                <a:prstGeom prst="rect">
                  <a:avLst/>
                </a:prstGeom>
                <a:no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548" name="Straight Connector 548"/>
                <p:cNvSpPr>
                  <a:spLocks noChangeShapeType="1"/>
                </p:cNvSpPr>
                <p:nvPr/>
              </p:nvSpPr>
              <p:spPr bwMode="auto">
                <a:xfrm flipH="1">
                  <a:off x="99407" y="8615"/>
                  <a:ext cx="0" cy="37119"/>
                </a:xfrm>
                <a:prstGeom prst="line">
                  <a:avLst/>
                </a:prstGeom>
                <a:noFill/>
                <a:ln w="6350">
                  <a:solidFill>
                    <a:srgbClr val="000000"/>
                  </a:solidFill>
                  <a:prstDash val="sysDash"/>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549" name="TextBox 19"/>
              <p:cNvSpPr txBox="1">
                <a:spLocks noChangeArrowheads="1"/>
              </p:cNvSpPr>
              <p:nvPr/>
            </p:nvSpPr>
            <p:spPr bwMode="auto">
              <a:xfrm>
                <a:off x="10617" y="22859"/>
                <a:ext cx="18470" cy="8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Import Dataset</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
            <p:nvSpPr>
              <p:cNvPr id="550" name="TextBox 20"/>
              <p:cNvSpPr txBox="1">
                <a:spLocks noChangeArrowheads="1"/>
              </p:cNvSpPr>
              <p:nvPr/>
            </p:nvSpPr>
            <p:spPr bwMode="auto">
              <a:xfrm>
                <a:off x="59572" y="19465"/>
                <a:ext cx="17545" cy="8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cxnSp>
            <p:nvCxnSpPr>
              <p:cNvPr id="551" name="Straight Arrow Connector 551"/>
              <p:cNvCxnSpPr>
                <a:cxnSpLocks noChangeShapeType="1"/>
              </p:cNvCxnSpPr>
              <p:nvPr/>
            </p:nvCxnSpPr>
            <p:spPr bwMode="auto">
              <a:xfrm>
                <a:off x="79271" y="29668"/>
                <a:ext cx="19964" cy="91"/>
              </a:xfrm>
              <a:prstGeom prst="straightConnector1">
                <a:avLst/>
              </a:prstGeom>
              <a:noFill/>
              <a:ln w="6350">
                <a:solidFill>
                  <a:srgbClr val="000000"/>
                </a:solidFill>
                <a:miter lim="800000"/>
                <a:headEnd/>
                <a:tailEnd type="triangle" w="med" len="med"/>
              </a:ln>
            </p:spPr>
          </p:cxnSp>
        </p:grpSp>
        <p:cxnSp>
          <p:nvCxnSpPr>
            <p:cNvPr id="552" name="Straight Arrow Connector 552"/>
            <p:cNvCxnSpPr>
              <a:cxnSpLocks noChangeShapeType="1"/>
            </p:cNvCxnSpPr>
            <p:nvPr/>
          </p:nvCxnSpPr>
          <p:spPr bwMode="auto">
            <a:xfrm>
              <a:off x="30589" y="26085"/>
              <a:ext cx="22004" cy="23"/>
            </a:xfrm>
            <a:prstGeom prst="straightConnector1">
              <a:avLst/>
            </a:prstGeom>
            <a:noFill/>
            <a:ln w="6350">
              <a:solidFill>
                <a:srgbClr val="000000"/>
              </a:solidFill>
              <a:miter lim="800000"/>
              <a:headEnd/>
              <a:tailEnd type="triangle" w="med" len="med"/>
            </a:ln>
          </p:spPr>
        </p:cxnSp>
        <p:sp>
          <p:nvSpPr>
            <p:cNvPr id="553" name="TextBox 16"/>
            <p:cNvSpPr txBox="1">
              <a:spLocks noChangeArrowheads="1"/>
            </p:cNvSpPr>
            <p:nvPr/>
          </p:nvSpPr>
          <p:spPr bwMode="auto">
            <a:xfrm>
              <a:off x="30090" y="21549"/>
              <a:ext cx="21325" cy="41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400" b="0" i="0" u="none" strike="noStrike" cap="none" normalizeH="0" baseline="0" dirty="0">
                  <a:ln>
                    <a:noFill/>
                  </a:ln>
                  <a:solidFill>
                    <a:srgbClr val="000000"/>
                  </a:solidFill>
                  <a:effectLst/>
                  <a:latin typeface="Times New Roman" pitchFamily="18" charset="0"/>
                  <a:cs typeface="Arial" pitchFamily="34" charset="0"/>
                </a:rPr>
                <a:t>Missing Data Removal</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grpSp>
      <p:sp>
        <p:nvSpPr>
          <p:cNvPr id="3" name="Rectangle 2"/>
          <p:cNvSpPr/>
          <p:nvPr/>
        </p:nvSpPr>
        <p:spPr>
          <a:xfrm>
            <a:off x="4816479" y="3766225"/>
            <a:ext cx="1641947" cy="523220"/>
          </a:xfrm>
          <a:prstGeom prst="rect">
            <a:avLst/>
          </a:prstGeom>
        </p:spPr>
        <p:txBody>
          <a:bodyPr wrap="square">
            <a:spAutoFit/>
          </a:bodyPr>
          <a:lstStyle/>
          <a:p>
            <a:pPr lvl="0" algn="ctr"/>
            <a:r>
              <a:rPr lang="en-IN" sz="1400" dirty="0">
                <a:solidFill>
                  <a:prstClr val="black"/>
                </a:solidFill>
                <a:latin typeface="Times New Roman" panose="02020603050405020304" pitchFamily="18" charset="0"/>
                <a:ea typeface="Times New Roman" panose="02020603050405020304" pitchFamily="18" charset="0"/>
              </a:rPr>
              <a:t>Feature selection using chi-selector</a:t>
            </a:r>
          </a:p>
        </p:txBody>
      </p:sp>
    </p:spTree>
    <p:extLst>
      <p:ext uri="{BB962C8B-B14F-4D97-AF65-F5344CB8AC3E}">
        <p14:creationId xmlns:p14="http://schemas.microsoft.com/office/powerpoint/2010/main" val="125784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MODULES</a:t>
            </a:r>
            <a:endParaRPr lang="en-IN" dirty="0"/>
          </a:p>
        </p:txBody>
      </p:sp>
      <p:sp>
        <p:nvSpPr>
          <p:cNvPr id="3" name="Content Placeholder 2"/>
          <p:cNvSpPr>
            <a:spLocks noGrp="1"/>
          </p:cNvSpPr>
          <p:nvPr>
            <p:ph idx="1"/>
          </p:nvPr>
        </p:nvSpPr>
        <p:spPr/>
        <p:txBody>
          <a:bodyPr>
            <a:normAutofit/>
          </a:bodyPr>
          <a:lstStyle/>
          <a:p>
            <a:pPr lvl="0" algn="just">
              <a:lnSpc>
                <a:spcPct val="150000"/>
              </a:lnSpc>
              <a:buFont typeface="Wingdings" panose="05000000000000000000" pitchFamily="2" charset="2"/>
              <a:buChar char="Ø"/>
            </a:pPr>
            <a:r>
              <a:rPr lang="en-US" dirty="0">
                <a:solidFill>
                  <a:schemeClr val="tx1"/>
                </a:solidFill>
                <a:latin typeface="Times New Roman" pitchFamily="18" charset="0"/>
                <a:cs typeface="Times New Roman" pitchFamily="18" charset="0"/>
              </a:rPr>
              <a:t>Data Selection and Loading</a:t>
            </a:r>
            <a:endParaRPr lang="en-IN" dirty="0">
              <a:solidFill>
                <a:schemeClr val="tx1"/>
              </a:solidFill>
              <a:latin typeface="Times New Roman" pitchFamily="18" charset="0"/>
              <a:cs typeface="Times New Roman" pitchFamily="18" charset="0"/>
            </a:endParaRPr>
          </a:p>
          <a:p>
            <a:pPr lvl="0" algn="just">
              <a:lnSpc>
                <a:spcPct val="150000"/>
              </a:lnSpc>
              <a:buFont typeface="Wingdings" panose="05000000000000000000" pitchFamily="2" charset="2"/>
              <a:buChar char="Ø"/>
            </a:pPr>
            <a:r>
              <a:rPr lang="en-US" dirty="0">
                <a:solidFill>
                  <a:schemeClr val="tx1"/>
                </a:solidFill>
                <a:latin typeface="Times New Roman" pitchFamily="18" charset="0"/>
                <a:cs typeface="Times New Roman" pitchFamily="18" charset="0"/>
              </a:rPr>
              <a:t> Data Preprocessing</a:t>
            </a:r>
            <a:endParaRPr lang="en-IN" dirty="0">
              <a:solidFill>
                <a:schemeClr val="tx1"/>
              </a:solidFill>
              <a:latin typeface="Times New Roman" pitchFamily="18" charset="0"/>
              <a:cs typeface="Times New Roman" pitchFamily="18" charset="0"/>
            </a:endParaRPr>
          </a:p>
          <a:p>
            <a:pPr lvl="0" algn="just">
              <a:lnSpc>
                <a:spcPct val="150000"/>
              </a:lnSpc>
              <a:buFont typeface="Wingdings" panose="05000000000000000000" pitchFamily="2" charset="2"/>
              <a:buChar char="Ø"/>
            </a:pPr>
            <a:r>
              <a:rPr lang="en-US" dirty="0">
                <a:solidFill>
                  <a:schemeClr val="tx1"/>
                </a:solidFill>
                <a:latin typeface="Times New Roman" pitchFamily="18" charset="0"/>
                <a:cs typeface="Times New Roman" pitchFamily="18" charset="0"/>
              </a:rPr>
              <a:t> Splitting Dataset into Train and Test Data</a:t>
            </a:r>
            <a:endParaRPr lang="en-IN" dirty="0">
              <a:solidFill>
                <a:schemeClr val="tx1"/>
              </a:solidFill>
              <a:latin typeface="Times New Roman" pitchFamily="18" charset="0"/>
              <a:cs typeface="Times New Roman" pitchFamily="18" charset="0"/>
            </a:endParaRPr>
          </a:p>
          <a:p>
            <a:pPr lvl="0" algn="just">
              <a:lnSpc>
                <a:spcPct val="150000"/>
              </a:lnSpc>
              <a:buFont typeface="Wingdings" panose="05000000000000000000" pitchFamily="2" charset="2"/>
              <a:buChar char="Ø"/>
            </a:pPr>
            <a:r>
              <a:rPr lang="en-IN" dirty="0">
                <a:solidFill>
                  <a:schemeClr val="tx1"/>
                </a:solidFill>
                <a:latin typeface="Times New Roman" pitchFamily="18" charset="0"/>
                <a:cs typeface="Times New Roman" pitchFamily="18" charset="0"/>
              </a:rPr>
              <a:t> Feature Extraction</a:t>
            </a:r>
          </a:p>
          <a:p>
            <a:pPr lvl="0" algn="just">
              <a:lnSpc>
                <a:spcPct val="150000"/>
              </a:lnSpc>
              <a:buFont typeface="Wingdings" panose="05000000000000000000" pitchFamily="2" charset="2"/>
              <a:buChar char="Ø"/>
            </a:pPr>
            <a:r>
              <a:rPr lang="en-IN" dirty="0">
                <a:solidFill>
                  <a:schemeClr val="tx1"/>
                </a:solidFill>
                <a:latin typeface="Times New Roman" pitchFamily="18" charset="0"/>
                <a:cs typeface="Times New Roman" pitchFamily="18" charset="0"/>
              </a:rPr>
              <a:t> Classification</a:t>
            </a:r>
          </a:p>
          <a:p>
            <a:pPr lvl="0" algn="just">
              <a:lnSpc>
                <a:spcPct val="150000"/>
              </a:lnSpc>
              <a:buFont typeface="Wingdings" panose="05000000000000000000" pitchFamily="2" charset="2"/>
              <a:buChar char="Ø"/>
            </a:pPr>
            <a:r>
              <a:rPr lang="en-IN" dirty="0">
                <a:solidFill>
                  <a:schemeClr val="tx1"/>
                </a:solidFill>
                <a:latin typeface="Times New Roman" pitchFamily="18" charset="0"/>
                <a:cs typeface="Times New Roman" pitchFamily="18" charset="0"/>
              </a:rPr>
              <a:t> Prediction</a:t>
            </a:r>
          </a:p>
          <a:p>
            <a:pPr lvl="0" algn="just">
              <a:lnSpc>
                <a:spcPct val="150000"/>
              </a:lnSpc>
              <a:buFont typeface="Wingdings" panose="05000000000000000000" pitchFamily="2" charset="2"/>
              <a:buChar char="Ø"/>
            </a:pPr>
            <a:r>
              <a:rPr lang="en-IN" dirty="0">
                <a:solidFill>
                  <a:schemeClr val="tx1"/>
                </a:solidFill>
                <a:latin typeface="Times New Roman" pitchFamily="18" charset="0"/>
                <a:cs typeface="Times New Roman" pitchFamily="18" charset="0"/>
              </a:rPr>
              <a:t> Result Generation</a:t>
            </a:r>
          </a:p>
          <a:p>
            <a:endParaRPr lang="en-IN" dirty="0"/>
          </a:p>
        </p:txBody>
      </p:sp>
    </p:spTree>
    <p:extLst>
      <p:ext uri="{BB962C8B-B14F-4D97-AF65-F5344CB8AC3E}">
        <p14:creationId xmlns:p14="http://schemas.microsoft.com/office/powerpoint/2010/main" val="180560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SYSTEM REQUIREMENTS</a:t>
            </a:r>
            <a:endParaRPr lang="en-IN" dirty="0"/>
          </a:p>
        </p:txBody>
      </p:sp>
      <p:sp>
        <p:nvSpPr>
          <p:cNvPr id="3" name="Content Placeholder 2"/>
          <p:cNvSpPr>
            <a:spLocks noGrp="1"/>
          </p:cNvSpPr>
          <p:nvPr>
            <p:ph idx="1"/>
          </p:nvPr>
        </p:nvSpPr>
        <p:spPr/>
        <p:txBody>
          <a:bodyPr/>
          <a:lstStyle/>
          <a:p>
            <a:pPr algn="just">
              <a:lnSpc>
                <a:spcPct val="150000"/>
              </a:lnSpc>
              <a:buNone/>
            </a:pPr>
            <a:r>
              <a:rPr lang="en-IN" sz="2000" b="1" dirty="0">
                <a:solidFill>
                  <a:schemeClr val="tx1"/>
                </a:solidFill>
                <a:latin typeface="Times New Roman" pitchFamily="18" charset="0"/>
                <a:cs typeface="Times New Roman" pitchFamily="18" charset="0"/>
              </a:rPr>
              <a:t>Software Requirements</a:t>
            </a:r>
            <a:endParaRPr lang="en-IN" sz="2000" dirty="0">
              <a:solidFill>
                <a:schemeClr val="tx1"/>
              </a:solidFill>
              <a:latin typeface="Times New Roman" pitchFamily="18" charset="0"/>
              <a:cs typeface="Times New Roman" pitchFamily="18" charset="0"/>
            </a:endParaRPr>
          </a:p>
          <a:p>
            <a:pPr lvl="0" algn="just">
              <a:lnSpc>
                <a:spcPct val="150000"/>
              </a:lnSpc>
              <a:buFont typeface="Wingdings" panose="05000000000000000000" pitchFamily="2" charset="2"/>
              <a:buChar char="Ø"/>
            </a:pPr>
            <a:r>
              <a:rPr lang="en-IN" sz="2000" dirty="0">
                <a:solidFill>
                  <a:schemeClr val="tx1"/>
                </a:solidFill>
                <a:latin typeface="Times New Roman" pitchFamily="18" charset="0"/>
                <a:cs typeface="Times New Roman" pitchFamily="18" charset="0"/>
              </a:rPr>
              <a:t>O/S                  :  Windows 7.</a:t>
            </a:r>
          </a:p>
          <a:p>
            <a:pPr lvl="0" algn="just">
              <a:lnSpc>
                <a:spcPct val="150000"/>
              </a:lnSpc>
              <a:buFont typeface="Wingdings" panose="05000000000000000000" pitchFamily="2" charset="2"/>
              <a:buChar char="Ø"/>
            </a:pPr>
            <a:r>
              <a:rPr lang="en-IN" sz="2000" dirty="0">
                <a:solidFill>
                  <a:schemeClr val="tx1"/>
                </a:solidFill>
                <a:latin typeface="Times New Roman" pitchFamily="18" charset="0"/>
                <a:cs typeface="Times New Roman" pitchFamily="18" charset="0"/>
              </a:rPr>
              <a:t>Language	        :  python.</a:t>
            </a:r>
          </a:p>
          <a:p>
            <a:pPr lvl="0" algn="just">
              <a:lnSpc>
                <a:spcPct val="150000"/>
              </a:lnSpc>
              <a:buFont typeface="Wingdings" panose="05000000000000000000" pitchFamily="2" charset="2"/>
              <a:buChar char="Ø"/>
            </a:pPr>
            <a:r>
              <a:rPr lang="en-IN" sz="2000" dirty="0">
                <a:solidFill>
                  <a:schemeClr val="tx1"/>
                </a:solidFill>
                <a:latin typeface="Times New Roman" pitchFamily="18" charset="0"/>
                <a:cs typeface="Times New Roman" pitchFamily="18" charset="0"/>
              </a:rPr>
              <a:t>IDE                  :  Anaconda - Spyder</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5249" y="624110"/>
            <a:ext cx="6589199" cy="1280890"/>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SYSTEM REQUIREMENTS</a:t>
            </a:r>
            <a:endParaRPr lang="en-IN" dirty="0"/>
          </a:p>
        </p:txBody>
      </p:sp>
      <p:sp>
        <p:nvSpPr>
          <p:cNvPr id="3" name="Content Placeholder 2"/>
          <p:cNvSpPr>
            <a:spLocks noGrp="1"/>
          </p:cNvSpPr>
          <p:nvPr>
            <p:ph idx="1"/>
          </p:nvPr>
        </p:nvSpPr>
        <p:spPr/>
        <p:txBody>
          <a:bodyPr>
            <a:noAutofit/>
          </a:bodyPr>
          <a:lstStyle/>
          <a:p>
            <a:pPr algn="just">
              <a:lnSpc>
                <a:spcPct val="170000"/>
              </a:lnSpc>
              <a:buNone/>
            </a:pPr>
            <a:r>
              <a:rPr lang="en-IN" b="1" dirty="0">
                <a:solidFill>
                  <a:schemeClr val="tx1"/>
                </a:solidFill>
                <a:latin typeface="Times New Roman" pitchFamily="18" charset="0"/>
                <a:cs typeface="Times New Roman" pitchFamily="18" charset="0"/>
              </a:rPr>
              <a:t>Hardware Requirements</a:t>
            </a:r>
            <a:endParaRPr lang="en-IN" dirty="0">
              <a:solidFill>
                <a:schemeClr val="tx1"/>
              </a:solidFill>
              <a:latin typeface="Times New Roman" pitchFamily="18" charset="0"/>
              <a:cs typeface="Times New Roman" pitchFamily="18" charset="0"/>
            </a:endParaRPr>
          </a:p>
          <a:p>
            <a:pPr lvl="0" algn="just">
              <a:lnSpc>
                <a:spcPct val="170000"/>
              </a:lnSpc>
              <a:buFont typeface="Wingdings" panose="05000000000000000000" pitchFamily="2" charset="2"/>
              <a:buChar char="Ø"/>
            </a:pPr>
            <a:r>
              <a:rPr lang="en-IN" dirty="0">
                <a:solidFill>
                  <a:schemeClr val="tx1"/>
                </a:solidFill>
                <a:latin typeface="Times New Roman" pitchFamily="18" charset="0"/>
                <a:cs typeface="Times New Roman" pitchFamily="18" charset="0"/>
              </a:rPr>
              <a:t>System		:   Pentium IV 2.4 GHz </a:t>
            </a:r>
          </a:p>
          <a:p>
            <a:pPr lvl="0" algn="just">
              <a:lnSpc>
                <a:spcPct val="170000"/>
              </a:lnSpc>
              <a:buFont typeface="Wingdings" panose="05000000000000000000" pitchFamily="2" charset="2"/>
              <a:buChar char="Ø"/>
            </a:pPr>
            <a:r>
              <a:rPr lang="en-IN" dirty="0">
                <a:solidFill>
                  <a:schemeClr val="tx1"/>
                </a:solidFill>
                <a:latin typeface="Times New Roman" pitchFamily="18" charset="0"/>
                <a:cs typeface="Times New Roman" pitchFamily="18" charset="0"/>
              </a:rPr>
              <a:t>Hard Disk 		:   1000 GB</a:t>
            </a:r>
          </a:p>
          <a:p>
            <a:pPr lvl="0" algn="just">
              <a:lnSpc>
                <a:spcPct val="170000"/>
              </a:lnSpc>
              <a:buFont typeface="Wingdings" panose="05000000000000000000" pitchFamily="2" charset="2"/>
              <a:buChar char="Ø"/>
            </a:pPr>
            <a:r>
              <a:rPr lang="en-IN" dirty="0">
                <a:solidFill>
                  <a:schemeClr val="tx1"/>
                </a:solidFill>
                <a:latin typeface="Times New Roman" pitchFamily="18" charset="0"/>
                <a:cs typeface="Times New Roman" pitchFamily="18" charset="0"/>
              </a:rPr>
              <a:t>Monitor    		:   15 VGA color</a:t>
            </a:r>
          </a:p>
          <a:p>
            <a:pPr lvl="0" algn="just">
              <a:lnSpc>
                <a:spcPct val="170000"/>
              </a:lnSpc>
              <a:buFont typeface="Wingdings" panose="05000000000000000000" pitchFamily="2" charset="2"/>
              <a:buChar char="Ø"/>
            </a:pPr>
            <a:r>
              <a:rPr lang="en-IN" dirty="0">
                <a:solidFill>
                  <a:schemeClr val="tx1"/>
                </a:solidFill>
                <a:latin typeface="Times New Roman" pitchFamily="18" charset="0"/>
                <a:cs typeface="Times New Roman" pitchFamily="18" charset="0"/>
              </a:rPr>
              <a:t>Mouse      		:   Logitech.</a:t>
            </a:r>
          </a:p>
          <a:p>
            <a:pPr lvl="0" algn="just">
              <a:lnSpc>
                <a:spcPct val="170000"/>
              </a:lnSpc>
              <a:buFont typeface="Wingdings" panose="05000000000000000000" pitchFamily="2" charset="2"/>
              <a:buChar char="Ø"/>
            </a:pPr>
            <a:r>
              <a:rPr lang="en-IN" dirty="0">
                <a:solidFill>
                  <a:schemeClr val="tx1"/>
                </a:solidFill>
                <a:latin typeface="Times New Roman" pitchFamily="18" charset="0"/>
                <a:cs typeface="Times New Roman" pitchFamily="18" charset="0"/>
              </a:rPr>
              <a:t>Keyboard 		:   110 keys enhanced</a:t>
            </a:r>
          </a:p>
          <a:p>
            <a:pPr lvl="0" algn="just">
              <a:lnSpc>
                <a:spcPct val="170000"/>
              </a:lnSpc>
              <a:buFont typeface="Wingdings" panose="05000000000000000000" pitchFamily="2" charset="2"/>
              <a:buChar char="Ø"/>
            </a:pPr>
            <a:r>
              <a:rPr lang="en-IN" dirty="0">
                <a:solidFill>
                  <a:schemeClr val="tx1"/>
                </a:solidFill>
                <a:latin typeface="Times New Roman" pitchFamily="18" charset="0"/>
                <a:cs typeface="Times New Roman" pitchFamily="18" charset="0"/>
              </a:rPr>
              <a:t>Ram	       		:   4GB</a:t>
            </a:r>
          </a:p>
          <a:p>
            <a:pPr algn="just">
              <a:lnSpc>
                <a:spcPct val="170000"/>
              </a:lnSpc>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0688" y="646644"/>
            <a:ext cx="7687816" cy="982156"/>
          </a:xfrm>
        </p:spPr>
        <p:txBody>
          <a:bodyPr>
            <a:noAutofit/>
          </a:bodyPr>
          <a:lstStyle/>
          <a:p>
            <a:r>
              <a:rPr lang="en-IN" b="1" dirty="0">
                <a:solidFill>
                  <a:schemeClr val="tx1"/>
                </a:solidFill>
                <a:latin typeface="Times New Roman" panose="02020603050405020304" pitchFamily="18" charset="0"/>
                <a:cs typeface="Times New Roman" panose="02020603050405020304" pitchFamily="18" charset="0"/>
              </a:rPr>
              <a:t>DATA SELECTION AND LOADING</a:t>
            </a:r>
            <a:endParaRPr lang="en-IN" dirty="0"/>
          </a:p>
        </p:txBody>
      </p:sp>
      <p:sp>
        <p:nvSpPr>
          <p:cNvPr id="3" name="Content Placeholder 2"/>
          <p:cNvSpPr>
            <a:spLocks noGrp="1"/>
          </p:cNvSpPr>
          <p:nvPr>
            <p:ph idx="1"/>
          </p:nvPr>
        </p:nvSpPr>
        <p:spPr>
          <a:xfrm>
            <a:off x="144016" y="1556792"/>
            <a:ext cx="8964488" cy="4896544"/>
          </a:xfrm>
        </p:spPr>
        <p:txBody>
          <a:bodyPr>
            <a:noAutofit/>
          </a:bodyPr>
          <a:lstStyle/>
          <a:p>
            <a:pPr algn="just">
              <a:lnSpc>
                <a:spcPct val="200000"/>
              </a:lnSpc>
              <a:buFont typeface="Wingdings" pitchFamily="2" charset="2"/>
              <a:buChar char="Ø"/>
            </a:pPr>
            <a:r>
              <a:rPr lang="en-US" sz="1800" dirty="0">
                <a:solidFill>
                  <a:schemeClr val="tx1"/>
                </a:solidFill>
                <a:latin typeface="Times New Roman" pitchFamily="18" charset="0"/>
                <a:cs typeface="Times New Roman" pitchFamily="18" charset="0"/>
              </a:rPr>
              <a:t>The data selection is the process of selecting the data predicting the phishing website attack.</a:t>
            </a:r>
          </a:p>
          <a:p>
            <a:pPr algn="just">
              <a:lnSpc>
                <a:spcPct val="200000"/>
              </a:lnSpc>
              <a:buFont typeface="Wingdings" pitchFamily="2" charset="2"/>
              <a:buChar char="Ø"/>
            </a:pPr>
            <a:r>
              <a:rPr lang="en-US" sz="1800" dirty="0">
                <a:solidFill>
                  <a:schemeClr val="tx1"/>
                </a:solidFill>
                <a:latin typeface="Times New Roman" pitchFamily="18" charset="0"/>
                <a:cs typeface="Times New Roman" pitchFamily="18" charset="0"/>
              </a:rPr>
              <a:t>In this project, the phishing dataset is used for predicting website attack. </a:t>
            </a:r>
          </a:p>
          <a:p>
            <a:pPr algn="just">
              <a:lnSpc>
                <a:spcPct val="200000"/>
              </a:lnSpc>
              <a:buFont typeface="Wingdings" pitchFamily="2" charset="2"/>
              <a:buChar char="Ø"/>
            </a:pPr>
            <a:r>
              <a:rPr lang="en-US" sz="1800" dirty="0">
                <a:solidFill>
                  <a:schemeClr val="tx1"/>
                </a:solidFill>
                <a:latin typeface="Times New Roman" pitchFamily="18" charset="0"/>
                <a:cs typeface="Times New Roman" pitchFamily="18" charset="0"/>
              </a:rPr>
              <a:t> The dataset which contains the information about the Index, Using IP, Long URL, </a:t>
            </a:r>
            <a:r>
              <a:rPr lang="en-US" sz="1800" dirty="0" err="1">
                <a:solidFill>
                  <a:schemeClr val="tx1"/>
                </a:solidFill>
                <a:latin typeface="Times New Roman" pitchFamily="18" charset="0"/>
                <a:cs typeface="Times New Roman" pitchFamily="18" charset="0"/>
              </a:rPr>
              <a:t>ShortURL,Symbol@,Redirecting</a:t>
            </a:r>
            <a:r>
              <a:rPr lang="en-US" sz="1800" dirty="0">
                <a:solidFill>
                  <a:schemeClr val="tx1"/>
                </a:solidFill>
                <a:latin typeface="Times New Roman" pitchFamily="18" charset="0"/>
                <a:cs typeface="Times New Roman" pitchFamily="18" charset="0"/>
              </a:rPr>
              <a:t>//,</a:t>
            </a:r>
            <a:r>
              <a:rPr lang="en-US" sz="1800" dirty="0" err="1">
                <a:solidFill>
                  <a:schemeClr val="tx1"/>
                </a:solidFill>
                <a:latin typeface="Times New Roman" pitchFamily="18" charset="0"/>
                <a:cs typeface="Times New Roman" pitchFamily="18" charset="0"/>
              </a:rPr>
              <a:t>PrefixSuffix,SubDomains</a:t>
            </a:r>
            <a:r>
              <a:rPr lang="en-US" dirty="0" err="1">
                <a:solidFill>
                  <a:schemeClr val="tx1"/>
                </a:solidFill>
                <a:latin typeface="Times New Roman" pitchFamily="18" charset="0"/>
                <a:cs typeface="Times New Roman" pitchFamily="18" charset="0"/>
              </a:rPr>
              <a:t>,</a:t>
            </a:r>
            <a:r>
              <a:rPr lang="en-US" sz="1800" dirty="0" err="1">
                <a:solidFill>
                  <a:schemeClr val="tx1"/>
                </a:solidFill>
                <a:latin typeface="Times New Roman" pitchFamily="18" charset="0"/>
                <a:cs typeface="Times New Roman" pitchFamily="18" charset="0"/>
              </a:rPr>
              <a:t>HTTPS,DomainRegLen</a:t>
            </a:r>
            <a:r>
              <a:rPr lang="en-US" sz="1800" dirty="0">
                <a:solidFill>
                  <a:schemeClr val="tx1"/>
                </a:solidFill>
                <a:latin typeface="Times New Roman" pitchFamily="18" charset="0"/>
                <a:cs typeface="Times New Roman" pitchFamily="18" charset="0"/>
              </a:rPr>
              <a:t>, Favicon,NonStdPort,HTTPSDomainURL,RequestURL,AnchorURL,LinksInScriptTags, ServerFormHandler,InfoEmail,AbnormalURL,WebsiteForwarding,StatusBarCust, DisableRightClick,UsingPopupWindow,IframeRedirection,AgeofDomain,DNSRecording,WebsiteTraffic,PageRank,GoogleIndex,LinksPointingToPage,StatsReport,class.</a:t>
            </a:r>
            <a:endParaRPr lang="en-IN"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706245" y="1231607"/>
            <a:ext cx="5731510" cy="50057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92696" y="646644"/>
            <a:ext cx="7543800" cy="1054164"/>
          </a:xfrm>
        </p:spPr>
        <p:txBody>
          <a:bodyPr>
            <a:normAutofit/>
          </a:bodyPr>
          <a:lstStyle/>
          <a:p>
            <a:r>
              <a:rPr lang="en-US" sz="3600" b="1" dirty="0">
                <a:solidFill>
                  <a:schemeClr val="tx1"/>
                </a:solidFill>
                <a:latin typeface="Sitka Banner" panose="02000505000000020004" pitchFamily="2" charset="0"/>
                <a:cs typeface="Times New Roman" panose="02020603050405020304" pitchFamily="18" charset="0"/>
              </a:rPr>
              <a:t>DATA PREPROCESSING</a:t>
            </a:r>
            <a:endParaRPr lang="en-IN" sz="3600" dirty="0">
              <a:latin typeface="Sitka Banner" panose="02000505000000020004" pitchFamily="2" charset="0"/>
            </a:endParaRPr>
          </a:p>
        </p:txBody>
      </p:sp>
      <p:sp>
        <p:nvSpPr>
          <p:cNvPr id="3" name="Content Placeholder 2"/>
          <p:cNvSpPr>
            <a:spLocks noGrp="1"/>
          </p:cNvSpPr>
          <p:nvPr>
            <p:ph idx="1"/>
          </p:nvPr>
        </p:nvSpPr>
        <p:spPr>
          <a:xfrm>
            <a:off x="467544" y="1700808"/>
            <a:ext cx="8136904" cy="4384310"/>
          </a:xfrm>
        </p:spPr>
        <p:txBody>
          <a:bodyPr>
            <a:normAutofit fontScale="92500" lnSpcReduction="20000"/>
          </a:bodyPr>
          <a:lstStyle/>
          <a:p>
            <a:pPr algn="just">
              <a:lnSpc>
                <a:spcPct val="150000"/>
              </a:lnSpc>
              <a:buFont typeface="Wingdings" pitchFamily="2" charset="2"/>
              <a:buChar char="Ø"/>
            </a:pPr>
            <a:r>
              <a:rPr lang="en-IN" sz="2100" dirty="0">
                <a:solidFill>
                  <a:schemeClr val="tx1"/>
                </a:solidFill>
                <a:latin typeface="Times New Roman" pitchFamily="18" charset="0"/>
                <a:cs typeface="Times New Roman" panose="02020603050405020304" pitchFamily="18" charset="0"/>
              </a:rPr>
              <a:t> Data preprocessing is the process of removing the unwanted data from the dataset. </a:t>
            </a:r>
          </a:p>
          <a:p>
            <a:pPr marL="274320" lvl="1" indent="0" algn="just">
              <a:lnSpc>
                <a:spcPct val="150000"/>
              </a:lnSpc>
              <a:buClr>
                <a:schemeClr val="accent1"/>
              </a:buClr>
              <a:buSzPct val="100000"/>
              <a:buFont typeface="Wingdings" pitchFamily="2" charset="2"/>
              <a:buChar char="v"/>
            </a:pPr>
            <a:r>
              <a:rPr lang="en-IN" sz="2100" dirty="0">
                <a:solidFill>
                  <a:schemeClr val="tx1"/>
                </a:solidFill>
                <a:latin typeface="Times New Roman" pitchFamily="18" charset="0"/>
                <a:cs typeface="Times New Roman" panose="02020603050405020304" pitchFamily="18" charset="0"/>
              </a:rPr>
              <a:t>	Missing data removal</a:t>
            </a:r>
          </a:p>
          <a:p>
            <a:pPr marL="274320" lvl="1" indent="0" algn="just">
              <a:lnSpc>
                <a:spcPct val="150000"/>
              </a:lnSpc>
              <a:buClr>
                <a:schemeClr val="accent1"/>
              </a:buClr>
              <a:buSzPct val="100000"/>
              <a:buFont typeface="Wingdings" pitchFamily="2" charset="2"/>
              <a:buChar char="v"/>
            </a:pPr>
            <a:r>
              <a:rPr lang="en-IN" sz="2100" dirty="0">
                <a:solidFill>
                  <a:schemeClr val="tx1"/>
                </a:solidFill>
                <a:latin typeface="Times New Roman" pitchFamily="18" charset="0"/>
                <a:cs typeface="Times New Roman" panose="02020603050405020304" pitchFamily="18" charset="0"/>
              </a:rPr>
              <a:t>	Encoding Categorical data</a:t>
            </a:r>
          </a:p>
          <a:p>
            <a:pPr algn="just">
              <a:lnSpc>
                <a:spcPct val="150000"/>
              </a:lnSpc>
              <a:buFont typeface="Wingdings" pitchFamily="2" charset="2"/>
              <a:buChar char="Ø"/>
            </a:pPr>
            <a:r>
              <a:rPr lang="en-IN" sz="2100" dirty="0">
                <a:solidFill>
                  <a:schemeClr val="tx1"/>
                </a:solidFill>
                <a:latin typeface="Times New Roman" pitchFamily="18" charset="0"/>
                <a:cs typeface="Times New Roman" panose="02020603050405020304" pitchFamily="18" charset="0"/>
              </a:rPr>
              <a:t> Missing data </a:t>
            </a:r>
            <a:r>
              <a:rPr lang="en-IN" sz="1900" dirty="0">
                <a:solidFill>
                  <a:schemeClr val="tx1"/>
                </a:solidFill>
                <a:latin typeface="Times New Roman" pitchFamily="18" charset="0"/>
                <a:cs typeface="Times New Roman" panose="02020603050405020304" pitchFamily="18" charset="0"/>
              </a:rPr>
              <a:t>removal</a:t>
            </a:r>
            <a:r>
              <a:rPr lang="en-IN" sz="2100" dirty="0">
                <a:solidFill>
                  <a:schemeClr val="tx1"/>
                </a:solidFill>
                <a:latin typeface="Times New Roman" pitchFamily="18" charset="0"/>
                <a:cs typeface="Times New Roman" panose="02020603050405020304" pitchFamily="18" charset="0"/>
              </a:rPr>
              <a:t>: In this process, the null values such as missing values are removed using imputer library.</a:t>
            </a:r>
          </a:p>
          <a:p>
            <a:pPr algn="just">
              <a:lnSpc>
                <a:spcPct val="150000"/>
              </a:lnSpc>
              <a:buFont typeface="Wingdings" pitchFamily="2" charset="2"/>
              <a:buChar char="Ø"/>
            </a:pPr>
            <a:r>
              <a:rPr lang="en-IN" sz="2100" dirty="0">
                <a:solidFill>
                  <a:schemeClr val="tx1"/>
                </a:solidFill>
                <a:latin typeface="Times New Roman" pitchFamily="18" charset="0"/>
                <a:cs typeface="Times New Roman" panose="02020603050405020304" pitchFamily="18" charset="0"/>
              </a:rPr>
              <a:t> Encoding Categorical data: That categorical data is defined as variables with a finite set of label values. That most machine learning algorithms require numerical input and output variables. That an integer and one hot encoding is used to convert categorical data to integer data.</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6192" y="653824"/>
            <a:ext cx="8534400" cy="758952"/>
          </a:xfrm>
        </p:spPr>
        <p:txBody>
          <a:bodyPr>
            <a:noAutofit/>
          </a:bodyPr>
          <a:lstStyle/>
          <a:p>
            <a:r>
              <a:rPr lang="en-US" sz="3600" b="1" dirty="0">
                <a:solidFill>
                  <a:schemeClr val="tx1"/>
                </a:solidFill>
                <a:latin typeface="Sitka Banner" panose="02000505000000020004" pitchFamily="2" charset="0"/>
                <a:cs typeface="Times New Roman" panose="02020603050405020304" pitchFamily="18" charset="0"/>
              </a:rPr>
              <a:t>SPLITTING DATASET INTO TRAIN AND TEST DATA</a:t>
            </a:r>
            <a:endParaRPr lang="en-IN" sz="3600" dirty="0">
              <a:latin typeface="Sitka Banner" panose="02000505000000020004" pitchFamily="2" charset="0"/>
            </a:endParaRPr>
          </a:p>
        </p:txBody>
      </p:sp>
      <p:sp>
        <p:nvSpPr>
          <p:cNvPr id="3" name="Content Placeholder 2"/>
          <p:cNvSpPr>
            <a:spLocks noGrp="1"/>
          </p:cNvSpPr>
          <p:nvPr>
            <p:ph idx="1"/>
          </p:nvPr>
        </p:nvSpPr>
        <p:spPr>
          <a:xfrm>
            <a:off x="179512" y="1772816"/>
            <a:ext cx="8822432" cy="5256584"/>
          </a:xfrm>
        </p:spPr>
        <p:txBody>
          <a:bodyPr>
            <a:normAutofit fontScale="92500" lnSpcReduction="10000"/>
          </a:bodyPr>
          <a:lstStyle/>
          <a:p>
            <a:pPr algn="just">
              <a:lnSpc>
                <a:spcPct val="150000"/>
              </a:lnSpc>
              <a:buFont typeface="Wingdings"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itchFamily="18" charset="0"/>
                <a:cs typeface="Times New Roman" pitchFamily="18" charset="0"/>
              </a:rPr>
              <a:t>Data splitting is the act of partitioning available data into. two portions, usually for cross- validatory purposes.  </a:t>
            </a:r>
          </a:p>
          <a:p>
            <a:pPr algn="just">
              <a:lnSpc>
                <a:spcPct val="150000"/>
              </a:lnSpc>
              <a:buFont typeface="Wingdings" pitchFamily="2" charset="2"/>
              <a:buChar char="Ø"/>
            </a:pPr>
            <a:r>
              <a:rPr lang="en-IN" sz="1800" dirty="0">
                <a:solidFill>
                  <a:schemeClr val="tx1"/>
                </a:solidFill>
                <a:latin typeface="Times New Roman" pitchFamily="18" charset="0"/>
                <a:cs typeface="Times New Roman" pitchFamily="18" charset="0"/>
              </a:rPr>
              <a:t> One. portion of the data is used to develop a predictive model. and the other to evaluate the model's performance.</a:t>
            </a:r>
          </a:p>
          <a:p>
            <a:pPr algn="just">
              <a:lnSpc>
                <a:spcPct val="150000"/>
              </a:lnSpc>
              <a:buFont typeface="Wingdings" pitchFamily="2" charset="2"/>
              <a:buChar char="Ø"/>
            </a:pPr>
            <a:r>
              <a:rPr lang="en-IN" sz="1800" dirty="0">
                <a:solidFill>
                  <a:schemeClr val="tx1"/>
                </a:solidFill>
                <a:latin typeface="Times New Roman" pitchFamily="18" charset="0"/>
                <a:cs typeface="Times New Roman" pitchFamily="18" charset="0"/>
              </a:rPr>
              <a:t> Separating data into training and testing sets is an important part of evaluating data mining models. </a:t>
            </a:r>
          </a:p>
          <a:p>
            <a:pPr algn="just">
              <a:lnSpc>
                <a:spcPct val="150000"/>
              </a:lnSpc>
              <a:buFont typeface="Wingdings" pitchFamily="2" charset="2"/>
              <a:buChar char="Ø"/>
            </a:pPr>
            <a:r>
              <a:rPr lang="en-IN" sz="1800" dirty="0">
                <a:solidFill>
                  <a:schemeClr val="tx1"/>
                </a:solidFill>
                <a:latin typeface="Times New Roman" pitchFamily="18" charset="0"/>
                <a:cs typeface="Times New Roman" pitchFamily="18" charset="0"/>
              </a:rPr>
              <a:t> Typically, when you separate a data set into a training set and testing set, most of the data is used for training, and a smaller portion of the data is used for testing. </a:t>
            </a:r>
          </a:p>
          <a:p>
            <a:pPr marL="342900" lvl="0" indent="-342900" algn="just">
              <a:lnSpc>
                <a:spcPct val="150000"/>
              </a:lnSpc>
              <a:spcAft>
                <a:spcPts val="800"/>
              </a:spcAft>
              <a:buFont typeface="Wingdings" panose="05000000000000000000" pitchFamily="2" charset="2"/>
              <a:buChar char=""/>
              <a:tabLst>
                <a:tab pos="457200" algn="l"/>
              </a:tabLst>
            </a:pPr>
            <a:r>
              <a:rPr lang="en-IN" sz="1800" b="1"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Chi-square</a:t>
            </a:r>
            <a:r>
              <a:rPr lang="en-IN" sz="1800"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test is used for categorical features in a dataset. We calculate Chi-square between each feature and the target and select the desired number of features with best Chi-square scores. It determines if the association between two categorical variables of the sample would reflect their real association in the population.</a:t>
            </a:r>
          </a:p>
          <a:p>
            <a:pPr algn="just">
              <a:lnSpc>
                <a:spcPct val="150000"/>
              </a:lnSpc>
              <a:buFont typeface="Wingdings" pitchFamily="2" charset="2"/>
              <a:buChar char="Ø"/>
            </a:pPr>
            <a:endParaRPr lang="en-IN" sz="1800" dirty="0">
              <a:latin typeface="Times New Roman" pitchFamily="18" charset="0"/>
              <a:cs typeface="Times New Roman"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36712" y="574636"/>
            <a:ext cx="7543800" cy="694124"/>
          </a:xfrm>
        </p:spPr>
        <p:txBody>
          <a:bodyPr>
            <a:normAutofit/>
          </a:bodyPr>
          <a:lstStyle/>
          <a:p>
            <a:r>
              <a:rPr lang="en-US" sz="3600" b="1" dirty="0">
                <a:solidFill>
                  <a:schemeClr val="tx1"/>
                </a:solidFill>
                <a:latin typeface="Sitka Banner" panose="02000505000000020004" pitchFamily="2" charset="0"/>
                <a:cs typeface="Times New Roman" panose="02020603050405020304" pitchFamily="18" charset="0"/>
              </a:rPr>
              <a:t>ABSTRACT</a:t>
            </a:r>
            <a:endParaRPr lang="en-IN" sz="4000" dirty="0">
              <a:latin typeface="Sitka Banner" panose="02000505000000020004" pitchFamily="2" charset="0"/>
            </a:endParaRPr>
          </a:p>
        </p:txBody>
      </p:sp>
      <p:sp>
        <p:nvSpPr>
          <p:cNvPr id="3" name="Content Placeholder 2"/>
          <p:cNvSpPr>
            <a:spLocks noGrp="1"/>
          </p:cNvSpPr>
          <p:nvPr>
            <p:ph idx="1"/>
          </p:nvPr>
        </p:nvSpPr>
        <p:spPr>
          <a:xfrm>
            <a:off x="395536" y="1412776"/>
            <a:ext cx="8568952" cy="5445224"/>
          </a:xfrm>
        </p:spPr>
        <p:txBody>
          <a:bodyPr>
            <a:noAutofit/>
          </a:bodyPr>
          <a:lstStyle/>
          <a:p>
            <a:pPr algn="just">
              <a:lnSpc>
                <a:spcPct val="150000"/>
              </a:lnSpc>
              <a:buFont typeface="Wingdings" panose="05000000000000000000" pitchFamily="2" charset="2"/>
              <a:buChar char="Ø"/>
            </a:pPr>
            <a:r>
              <a:rPr lang="en-IN" sz="1800" dirty="0">
                <a:solidFill>
                  <a:schemeClr val="tx1"/>
                </a:solidFill>
                <a:latin typeface="Times New Roman" panose="02020603050405020304" pitchFamily="18" charset="0"/>
                <a:ea typeface="Calibri" panose="020F0502020204030204" pitchFamily="34" charset="0"/>
              </a:rPr>
              <a:t>Phishers try to deceive their victims by social engineering or creating mock up websites to steal information such as account ID, username, password from individuals and organizations.</a:t>
            </a:r>
          </a:p>
          <a:p>
            <a:pPr algn="just">
              <a:lnSpc>
                <a:spcPct val="150000"/>
              </a:lnSpc>
              <a:buFont typeface="Wingdings" panose="05000000000000000000" pitchFamily="2" charset="2"/>
              <a:buChar char="Ø"/>
            </a:pPr>
            <a:r>
              <a:rPr lang="en-IN" sz="1800" dirty="0">
                <a:solidFill>
                  <a:schemeClr val="tx1"/>
                </a:solidFill>
                <a:latin typeface="Times New Roman" panose="02020603050405020304" pitchFamily="18" charset="0"/>
                <a:ea typeface="Calibri" panose="020F0502020204030204" pitchFamily="34" charset="0"/>
              </a:rPr>
              <a:t>This information is typically used to make an illegal economic profit (e.g., by online banking transactions, purchase of goods using stolen credentials, etc.). - </a:t>
            </a:r>
          </a:p>
          <a:p>
            <a:pPr algn="just">
              <a:lnSpc>
                <a:spcPct val="150000"/>
              </a:lnSpc>
              <a:buFont typeface="Wingdings" panose="05000000000000000000" pitchFamily="2" charset="2"/>
              <a:buChar char="Ø"/>
            </a:pPr>
            <a:r>
              <a:rPr lang="en-IN" sz="1800" dirty="0">
                <a:solidFill>
                  <a:schemeClr val="tx1"/>
                </a:solidFill>
                <a:latin typeface="Times New Roman" panose="02020603050405020304" pitchFamily="18" charset="0"/>
                <a:ea typeface="Calibri" panose="020F0502020204030204" pitchFamily="34" charset="0"/>
              </a:rPr>
              <a:t>Persons with criminal mind have found a way of stealing personal information without actually meeting them and with the least risk of being caught. It is called Phishing.</a:t>
            </a:r>
          </a:p>
          <a:p>
            <a:pPr algn="just">
              <a:lnSpc>
                <a:spcPct val="150000"/>
              </a:lnSpc>
              <a:buFont typeface="Wingdings" panose="05000000000000000000" pitchFamily="2" charset="2"/>
              <a:buChar char="Ø"/>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Hence it is essential to know about phishing. Although many methods have been proposed to detect phishing websites, Phishers have evolved their methods to escape from these detection methods.</a:t>
            </a:r>
          </a:p>
          <a:p>
            <a:pPr algn="just">
              <a:lnSpc>
                <a:spcPct val="150000"/>
              </a:lnSpc>
              <a:buFont typeface="Wingdings" panose="05000000000000000000" pitchFamily="2" charset="2"/>
              <a:buChar char="Ø"/>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 this paper, we compared the results of multiple machine learning methods for predicating phishing website. </a:t>
            </a:r>
          </a:p>
          <a:p>
            <a:pPr algn="just">
              <a:lnSpc>
                <a:spcPct val="150000"/>
              </a:lnSpc>
              <a:buFont typeface="Wingdings" panose="05000000000000000000" pitchFamily="2" charset="2"/>
              <a:buChar char="Ø"/>
            </a:pPr>
            <a:endParaRPr lang="en-IN" sz="1800" dirty="0">
              <a:solidFill>
                <a:schemeClr val="tx1"/>
              </a:solidFill>
              <a:latin typeface="Times New Roman" pitchFamily="18" charset="0"/>
              <a:cs typeface="Times New Roman" pitchFamily="18" charset="0"/>
            </a:endParaRPr>
          </a:p>
          <a:p>
            <a:pPr algn="just">
              <a:lnSpc>
                <a:spcPct val="170000"/>
              </a:lnSpc>
              <a:buNone/>
            </a:pPr>
            <a:r>
              <a:rPr lang="en-IN" sz="2000" dirty="0">
                <a:latin typeface="Times New Roman" pitchFamily="18" charset="0"/>
                <a:cs typeface="Times New Roman" pitchFamily="18" charset="0"/>
              </a:rPr>
              <a:t> </a:t>
            </a:r>
          </a:p>
          <a:p>
            <a:pPr algn="just">
              <a:lnSpc>
                <a:spcPct val="170000"/>
              </a:lnSpc>
            </a:pPr>
            <a:endParaRPr lang="en-IN"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11560" y="1646227"/>
            <a:ext cx="3744416" cy="3726989"/>
          </a:xfrm>
          <a:prstGeom prst="rect">
            <a:avLst/>
          </a:prstGeom>
        </p:spPr>
      </p:pic>
      <p:pic>
        <p:nvPicPr>
          <p:cNvPr id="6" name="Picture 5"/>
          <p:cNvPicPr/>
          <p:nvPr/>
        </p:nvPicPr>
        <p:blipFill>
          <a:blip r:embed="rId3"/>
          <a:stretch>
            <a:fillRect/>
          </a:stretch>
        </p:blipFill>
        <p:spPr>
          <a:xfrm>
            <a:off x="4932040" y="1646227"/>
            <a:ext cx="3744416" cy="37269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539552" y="1574219"/>
            <a:ext cx="3945875" cy="4015021"/>
          </a:xfrm>
          <a:prstGeom prst="rect">
            <a:avLst/>
          </a:prstGeom>
        </p:spPr>
      </p:pic>
      <p:pic>
        <p:nvPicPr>
          <p:cNvPr id="6" name="Picture 5"/>
          <p:cNvPicPr/>
          <p:nvPr/>
        </p:nvPicPr>
        <p:blipFill>
          <a:blip r:embed="rId3"/>
          <a:stretch>
            <a:fillRect/>
          </a:stretch>
        </p:blipFill>
        <p:spPr>
          <a:xfrm>
            <a:off x="4874597" y="1574220"/>
            <a:ext cx="4017883" cy="40150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755576" y="1502211"/>
            <a:ext cx="3801859" cy="3871005"/>
          </a:xfrm>
          <a:prstGeom prst="rect">
            <a:avLst/>
          </a:prstGeom>
        </p:spPr>
      </p:pic>
      <p:pic>
        <p:nvPicPr>
          <p:cNvPr id="6" name="Picture 5"/>
          <p:cNvPicPr/>
          <p:nvPr/>
        </p:nvPicPr>
        <p:blipFill>
          <a:blip r:embed="rId3"/>
          <a:stretch>
            <a:fillRect/>
          </a:stretch>
        </p:blipFill>
        <p:spPr>
          <a:xfrm>
            <a:off x="4932040" y="1502211"/>
            <a:ext cx="3816424" cy="38710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706245" y="1231607"/>
            <a:ext cx="5731510" cy="50057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8680" y="574636"/>
            <a:ext cx="7543800" cy="766132"/>
          </a:xfrm>
        </p:spPr>
        <p:txBody>
          <a:bodyPr>
            <a:normAutofit/>
          </a:bodyPr>
          <a:lstStyle/>
          <a:p>
            <a:r>
              <a:rPr lang="en-US" b="1" dirty="0">
                <a:solidFill>
                  <a:schemeClr val="tx1"/>
                </a:solidFill>
                <a:latin typeface="Sitka Banner" panose="02000505000000020004" pitchFamily="2" charset="0"/>
                <a:cs typeface="Times New Roman" panose="02020603050405020304" pitchFamily="18" charset="0"/>
              </a:rPr>
              <a:t>FEATURE</a:t>
            </a:r>
            <a:r>
              <a:rPr lang="en-US" sz="4000" b="1" dirty="0">
                <a:solidFill>
                  <a:schemeClr val="tx1"/>
                </a:solidFill>
                <a:latin typeface="Sitka Banner" panose="02000505000000020004" pitchFamily="2" charset="0"/>
                <a:cs typeface="Times New Roman" panose="02020603050405020304" pitchFamily="18" charset="0"/>
              </a:rPr>
              <a:t> </a:t>
            </a:r>
            <a:r>
              <a:rPr lang="en-US" b="1" dirty="0">
                <a:solidFill>
                  <a:schemeClr val="tx1"/>
                </a:solidFill>
                <a:latin typeface="Sitka Banner" panose="02000505000000020004" pitchFamily="2" charset="0"/>
                <a:cs typeface="Times New Roman" panose="02020603050405020304" pitchFamily="18" charset="0"/>
              </a:rPr>
              <a:t>EXTRACTION</a:t>
            </a:r>
            <a:endParaRPr lang="en-IN" dirty="0">
              <a:latin typeface="Sitka Banner" panose="02000505000000020004" pitchFamily="2" charset="0"/>
            </a:endParaRPr>
          </a:p>
        </p:txBody>
      </p:sp>
      <p:sp>
        <p:nvSpPr>
          <p:cNvPr id="3" name="Content Placeholder 2"/>
          <p:cNvSpPr>
            <a:spLocks noGrp="1"/>
          </p:cNvSpPr>
          <p:nvPr>
            <p:ph idx="1"/>
          </p:nvPr>
        </p:nvSpPr>
        <p:spPr>
          <a:xfrm>
            <a:off x="107504" y="1556792"/>
            <a:ext cx="8784976" cy="5112568"/>
          </a:xfrm>
        </p:spPr>
        <p:txBody>
          <a:bodyPr>
            <a:normAutofit fontScale="92500"/>
          </a:bodyPr>
          <a:lstStyle/>
          <a:p>
            <a:pPr algn="just">
              <a:lnSpc>
                <a:spcPct val="150000"/>
              </a:lnSpc>
              <a:buFont typeface="Wingdings" panose="05000000000000000000" pitchFamily="2" charset="2"/>
              <a:buChar char="Ø"/>
            </a:pPr>
            <a:r>
              <a:rPr lang="en-IN" sz="1900" dirty="0">
                <a:solidFill>
                  <a:schemeClr val="tx1"/>
                </a:solidFill>
                <a:latin typeface="Times New Roman" pitchFamily="18" charset="0"/>
                <a:cs typeface="Times New Roman" pitchFamily="18" charset="0"/>
              </a:rPr>
              <a:t>Feature Scaling or Standardization: It is a step of Data Pre Processing which is applied to independent variables or features of data. It basically helps to normalise the data within a particular range. Sometimes, it also helps in speeding up the calculations in an algorithm.</a:t>
            </a:r>
          </a:p>
          <a:p>
            <a:pPr marL="342900" lvl="0" indent="-342900" algn="just">
              <a:lnSpc>
                <a:spcPct val="150000"/>
              </a:lnSpc>
              <a:spcAft>
                <a:spcPts val="800"/>
              </a:spcAft>
              <a:buFont typeface="Wingdings" panose="05000000000000000000" pitchFamily="2" charset="2"/>
              <a:buChar char=""/>
              <a:tabLst>
                <a:tab pos="457200" algn="l"/>
              </a:tabLst>
            </a:pPr>
            <a:r>
              <a:rPr lang="en-IN"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Principal Component Analysis</a:t>
            </a:r>
            <a:r>
              <a:rPr lang="en-IN" sz="19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is an unsupervised learning algorithm that is used for the dimensionality reduction in machine</a:t>
            </a:r>
            <a:r>
              <a:rPr lang="en-IN"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9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learning. It is a statistical process that converts the observations of correlated features into a set of linearly uncorrelated features with the help of orthogonal transformation.</a:t>
            </a:r>
          </a:p>
          <a:p>
            <a:pPr marL="342900" lvl="0" indent="-342900" algn="just">
              <a:lnSpc>
                <a:spcPct val="150000"/>
              </a:lnSpc>
              <a:spcAft>
                <a:spcPts val="800"/>
              </a:spcAft>
              <a:buFont typeface="Wingdings" panose="05000000000000000000" pitchFamily="2" charset="2"/>
              <a:buChar char=""/>
              <a:tabLst>
                <a:tab pos="457200" algn="l"/>
              </a:tabLst>
            </a:pPr>
            <a:r>
              <a:rPr lang="en-IN" sz="19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a:t>
            </a:r>
            <a:r>
              <a:rPr lang="en-IN"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singular value decomposition</a:t>
            </a:r>
            <a:r>
              <a:rPr lang="en-IN" sz="19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SVD</a:t>
            </a:r>
            <a:r>
              <a:rPr lang="en-IN" sz="19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provides another way to factorize a matrix, into singular vectors and singular values. The SVD is used widely both in the calculation of other matrix operations, such as matrix inverse, but also as a data reduction method in machine learning.</a:t>
            </a:r>
          </a:p>
          <a:p>
            <a:pPr algn="just">
              <a:lnSpc>
                <a:spcPct val="150000"/>
              </a:lnSpc>
            </a:pPr>
            <a:endParaRPr lang="en-IN" sz="1800" dirty="0">
              <a:latin typeface="Times New Roman" pitchFamily="18" charset="0"/>
              <a:cs typeface="Times New Roman" pitchFamily="18" charset="0"/>
            </a:endParaRPr>
          </a:p>
          <a:p>
            <a:pPr marL="0" indent="0" algn="just">
              <a:lnSpc>
                <a:spcPct val="150000"/>
              </a:lnSpc>
              <a:buNone/>
            </a:pP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11561" y="1628800"/>
            <a:ext cx="3960440" cy="3386182"/>
          </a:xfrm>
          <a:prstGeom prst="rect">
            <a:avLst/>
          </a:prstGeom>
        </p:spPr>
      </p:pic>
      <p:pic>
        <p:nvPicPr>
          <p:cNvPr id="6" name="Picture 5"/>
          <p:cNvPicPr/>
          <p:nvPr/>
        </p:nvPicPr>
        <p:blipFill>
          <a:blip r:embed="rId3"/>
          <a:stretch>
            <a:fillRect/>
          </a:stretch>
        </p:blipFill>
        <p:spPr>
          <a:xfrm>
            <a:off x="4644009" y="1648475"/>
            <a:ext cx="3960440" cy="336650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95536" y="1772816"/>
            <a:ext cx="4032448" cy="3600400"/>
          </a:xfrm>
          <a:prstGeom prst="rect">
            <a:avLst/>
          </a:prstGeom>
        </p:spPr>
      </p:pic>
      <p:pic>
        <p:nvPicPr>
          <p:cNvPr id="3" name="Picture 2"/>
          <p:cNvPicPr/>
          <p:nvPr/>
        </p:nvPicPr>
        <p:blipFill>
          <a:blip r:embed="rId3"/>
          <a:stretch>
            <a:fillRect/>
          </a:stretch>
        </p:blipFill>
        <p:spPr>
          <a:xfrm>
            <a:off x="4644008" y="1771010"/>
            <a:ext cx="4090838" cy="3602206"/>
          </a:xfrm>
          <a:prstGeom prst="rect">
            <a:avLst/>
          </a:prstGeom>
        </p:spPr>
      </p:pic>
    </p:spTree>
    <p:extLst>
      <p:ext uri="{BB962C8B-B14F-4D97-AF65-F5344CB8AC3E}">
        <p14:creationId xmlns:p14="http://schemas.microsoft.com/office/powerpoint/2010/main" val="1426093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82109" y="1409164"/>
            <a:ext cx="4017883" cy="4036060"/>
          </a:xfrm>
          <a:prstGeom prst="rect">
            <a:avLst/>
          </a:prstGeom>
        </p:spPr>
      </p:pic>
      <p:pic>
        <p:nvPicPr>
          <p:cNvPr id="3" name="Picture 2"/>
          <p:cNvPicPr/>
          <p:nvPr/>
        </p:nvPicPr>
        <p:blipFill>
          <a:blip r:embed="rId3"/>
          <a:stretch>
            <a:fillRect/>
          </a:stretch>
        </p:blipFill>
        <p:spPr>
          <a:xfrm>
            <a:off x="4788024" y="1430124"/>
            <a:ext cx="4176464" cy="4015100"/>
          </a:xfrm>
          <a:prstGeom prst="rect">
            <a:avLst/>
          </a:prstGeom>
        </p:spPr>
      </p:pic>
    </p:spTree>
    <p:extLst>
      <p:ext uri="{BB962C8B-B14F-4D97-AF65-F5344CB8AC3E}">
        <p14:creationId xmlns:p14="http://schemas.microsoft.com/office/powerpoint/2010/main" val="1672487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54117" y="1358195"/>
            <a:ext cx="3873867" cy="3871005"/>
          </a:xfrm>
          <a:prstGeom prst="rect">
            <a:avLst/>
          </a:prstGeom>
        </p:spPr>
      </p:pic>
      <p:pic>
        <p:nvPicPr>
          <p:cNvPr id="3" name="Picture 2"/>
          <p:cNvPicPr/>
          <p:nvPr/>
        </p:nvPicPr>
        <p:blipFill>
          <a:blip r:embed="rId3"/>
          <a:stretch>
            <a:fillRect/>
          </a:stretch>
        </p:blipFill>
        <p:spPr>
          <a:xfrm>
            <a:off x="4860032" y="1350825"/>
            <a:ext cx="3960440" cy="3878375"/>
          </a:xfrm>
          <a:prstGeom prst="rect">
            <a:avLst/>
          </a:prstGeom>
        </p:spPr>
      </p:pic>
    </p:spTree>
    <p:extLst>
      <p:ext uri="{BB962C8B-B14F-4D97-AF65-F5344CB8AC3E}">
        <p14:creationId xmlns:p14="http://schemas.microsoft.com/office/powerpoint/2010/main" val="1165479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06245" y="1303615"/>
            <a:ext cx="5731510" cy="5005705"/>
          </a:xfrm>
          <a:prstGeom prst="rect">
            <a:avLst/>
          </a:prstGeom>
        </p:spPr>
      </p:pic>
    </p:spTree>
    <p:extLst>
      <p:ext uri="{BB962C8B-B14F-4D97-AF65-F5344CB8AC3E}">
        <p14:creationId xmlns:p14="http://schemas.microsoft.com/office/powerpoint/2010/main" val="205574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88666"/>
          </a:xfrm>
        </p:spPr>
        <p:txBody>
          <a:bodyPr>
            <a:normAutofit/>
          </a:bodyPr>
          <a:lstStyle/>
          <a:p>
            <a:r>
              <a:rPr lang="en-US" b="1" dirty="0">
                <a:solidFill>
                  <a:schemeClr val="tx1"/>
                </a:solidFill>
                <a:latin typeface="Sitka Banner" panose="02000505000000020004" pitchFamily="2" charset="0"/>
                <a:cs typeface="Times New Roman" panose="02020603050405020304" pitchFamily="18" charset="0"/>
              </a:rPr>
              <a:t>OBJECTIVE</a:t>
            </a:r>
            <a:endParaRPr lang="en-IN" dirty="0">
              <a:latin typeface="Sitka Banner" panose="02000505000000020004" pitchFamily="2" charset="0"/>
            </a:endParaRPr>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Ø"/>
            </a:pPr>
            <a:r>
              <a:rPr lang="en-US" sz="1800" dirty="0">
                <a:solidFill>
                  <a:schemeClr val="tx1"/>
                </a:solidFill>
                <a:latin typeface="Times New Roman" pitchFamily="18" charset="0"/>
                <a:ea typeface="Tahoma" panose="020B0604030504040204" pitchFamily="34" charset="0"/>
                <a:cs typeface="Times New Roman" pitchFamily="18" charset="0"/>
              </a:rPr>
              <a:t> To find the results effectively and quickly.</a:t>
            </a:r>
          </a:p>
          <a:p>
            <a:pPr algn="just">
              <a:lnSpc>
                <a:spcPct val="150000"/>
              </a:lnSpc>
              <a:buFont typeface="Wingdings" panose="05000000000000000000" pitchFamily="2" charset="2"/>
              <a:buChar char="Ø"/>
            </a:pPr>
            <a:r>
              <a:rPr lang="en-US" sz="1800" dirty="0">
                <a:solidFill>
                  <a:schemeClr val="tx1"/>
                </a:solidFill>
                <a:latin typeface="Times New Roman" pitchFamily="18" charset="0"/>
                <a:ea typeface="Tahoma" panose="020B0604030504040204" pitchFamily="34" charset="0"/>
                <a:cs typeface="Times New Roman" pitchFamily="18" charset="0"/>
              </a:rPr>
              <a:t>To enhance the performance of the dynamic prediction.</a:t>
            </a:r>
          </a:p>
          <a:p>
            <a:pPr algn="just">
              <a:lnSpc>
                <a:spcPct val="150000"/>
              </a:lnSpc>
              <a:buFont typeface="Wingdings" panose="05000000000000000000" pitchFamily="2" charset="2"/>
              <a:buChar char="Ø"/>
            </a:pPr>
            <a:r>
              <a:rPr lang="en-US" sz="1800" dirty="0">
                <a:solidFill>
                  <a:schemeClr val="tx1"/>
                </a:solidFill>
                <a:latin typeface="Times New Roman" pitchFamily="18" charset="0"/>
                <a:ea typeface="Tahoma" panose="020B0604030504040204" pitchFamily="34" charset="0"/>
                <a:cs typeface="Times New Roman" pitchFamily="18" charset="0"/>
              </a:rPr>
              <a:t> To increase the accuracy of the Classification results.</a:t>
            </a:r>
          </a:p>
          <a:p>
            <a:pPr algn="just">
              <a:lnSpc>
                <a:spcPct val="150000"/>
              </a:lnSpc>
              <a:buFont typeface="Wingdings" panose="05000000000000000000" pitchFamily="2" charset="2"/>
              <a:buChar char="Ø"/>
            </a:pPr>
            <a:r>
              <a:rPr lang="en-US" sz="1800" dirty="0">
                <a:solidFill>
                  <a:schemeClr val="tx1"/>
                </a:solidFill>
                <a:latin typeface="Times New Roman" pitchFamily="18" charset="0"/>
                <a:ea typeface="Tahoma" panose="020B0604030504040204" pitchFamily="34" charset="0"/>
                <a:cs typeface="Times New Roman" pitchFamily="18" charset="0"/>
              </a:rPr>
              <a:t> Proposed a web-based system which provides a security </a:t>
            </a:r>
          </a:p>
          <a:p>
            <a:pPr algn="just">
              <a:lnSpc>
                <a:spcPct val="150000"/>
              </a:lnSpc>
              <a:buFont typeface="Wingdings" panose="05000000000000000000" pitchFamily="2" charset="2"/>
              <a:buChar char="Ø"/>
            </a:pPr>
            <a:r>
              <a:rPr lang="en-US" sz="1800" dirty="0">
                <a:latin typeface="Times New Roman" pitchFamily="18" charset="0"/>
                <a:ea typeface="Tahoma" panose="020B0604030504040204" pitchFamily="34" charset="0"/>
                <a:cs typeface="Times New Roman" pitchFamily="18" charset="0"/>
              </a:rPr>
              <a:t> To holds previous information and characteristics of websites</a:t>
            </a:r>
            <a:endParaRPr lang="en-US" sz="1800" dirty="0">
              <a:solidFill>
                <a:schemeClr val="tx1"/>
              </a:solidFill>
              <a:latin typeface="Times New Roman" pitchFamily="18" charset="0"/>
              <a:ea typeface="Tahoma" panose="020B0604030504040204" pitchFamily="34" charset="0"/>
              <a:cs typeface="Times New Roman" pitchFamily="18" charset="0"/>
            </a:endParaRP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8680" y="649897"/>
            <a:ext cx="7543800" cy="618863"/>
          </a:xfrm>
        </p:spPr>
        <p:txBody>
          <a:bodyPr>
            <a:noAutofit/>
          </a:bodyPr>
          <a:lstStyle/>
          <a:p>
            <a:r>
              <a:rPr lang="en-US" b="1" dirty="0">
                <a:solidFill>
                  <a:schemeClr val="tx1"/>
                </a:solidFill>
                <a:latin typeface="Sitka Banner" panose="02000505000000020004" pitchFamily="2" charset="0"/>
                <a:cs typeface="Times New Roman" panose="02020603050405020304" pitchFamily="18" charset="0"/>
              </a:rPr>
              <a:t>CLASSIFICATION</a:t>
            </a:r>
            <a:endParaRPr lang="en-IN" dirty="0">
              <a:latin typeface="Sitka Banner" panose="02000505000000020004" pitchFamily="2" charset="0"/>
            </a:endParaRPr>
          </a:p>
        </p:txBody>
      </p:sp>
      <p:sp>
        <p:nvSpPr>
          <p:cNvPr id="3" name="Content Placeholder 2"/>
          <p:cNvSpPr>
            <a:spLocks noGrp="1"/>
          </p:cNvSpPr>
          <p:nvPr>
            <p:ph idx="1"/>
          </p:nvPr>
        </p:nvSpPr>
        <p:spPr>
          <a:xfrm>
            <a:off x="179512" y="1556793"/>
            <a:ext cx="8784976" cy="5544615"/>
          </a:xfrm>
        </p:spPr>
        <p:txBody>
          <a:bodyPr>
            <a:normAutofit/>
          </a:bodyPr>
          <a:lstStyle/>
          <a:p>
            <a:pPr algn="just">
              <a:lnSpc>
                <a:spcPct val="150000"/>
              </a:lnSpc>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The Supervised classification algorithm such as Support vector machine, Decision tree, Logistic Regression is used, Unsupervised learning such as K-Nearest Neighbour in Data Mining</a:t>
            </a:r>
          </a:p>
          <a:p>
            <a:pPr algn="just" fontAlgn="base">
              <a:lnSpc>
                <a:spcPct val="150000"/>
              </a:lnSpc>
              <a:spcAft>
                <a:spcPts val="0"/>
              </a:spcAft>
              <a:buFont typeface="Wingdings" panose="05000000000000000000" pitchFamily="2" charset="2"/>
              <a:buChar char="Ø"/>
            </a:pP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Random forests</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 individual trees.</a:t>
            </a:r>
          </a:p>
          <a:p>
            <a:pPr algn="just" fontAlgn="base">
              <a:lnSpc>
                <a:spcPct val="150000"/>
              </a:lnSpc>
              <a:spcAft>
                <a:spcPts val="0"/>
              </a:spcAft>
              <a:buFont typeface="Wingdings" panose="05000000000000000000" pitchFamily="2" charset="2"/>
              <a:buChar char="Ø"/>
            </a:pP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K nearest neighbours</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is a simple </a:t>
            </a:r>
            <a:r>
              <a:rPr lang="en-IN" sz="1800"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algorithm</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that stores all available cases and classifies new cases based on a similarity measure (e.g., distance functions). </a:t>
            </a:r>
            <a:r>
              <a:rPr lang="en-IN" sz="1800"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KNN</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has been used in statistical estimation and pattern recognition and non-parametric technique.</a:t>
            </a:r>
          </a:p>
          <a:p>
            <a:pPr algn="just" fontAlgn="base">
              <a:lnSpc>
                <a:spcPct val="150000"/>
              </a:lnSpc>
              <a:spcAft>
                <a:spcPts val="0"/>
              </a:spcAft>
              <a:buFont typeface="Wingdings" panose="05000000000000000000" pitchFamily="2" charset="2"/>
              <a:buChar char="Ø"/>
            </a:pP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ct val="150000"/>
              </a:lnSpc>
              <a:spcAft>
                <a:spcPts val="0"/>
              </a:spcAft>
              <a:buFont typeface="Wingdings" panose="05000000000000000000" pitchFamily="2" charset="2"/>
              <a:buChar char="Ø"/>
            </a:pP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38200" y="116632"/>
            <a:ext cx="8534400" cy="638306"/>
          </a:xfrm>
        </p:spPr>
        <p:txBody>
          <a:bodyPr>
            <a:normAutofit fontScale="90000"/>
          </a:bodyPr>
          <a:lstStyle/>
          <a:p>
            <a:br>
              <a:rPr lang="en-US" b="1" dirty="0">
                <a:latin typeface="Sitka Banner" panose="02000505000000020004" pitchFamily="2" charset="0"/>
              </a:rPr>
            </a:br>
            <a:r>
              <a:rPr lang="en-US" sz="4000" b="1" dirty="0">
                <a:solidFill>
                  <a:schemeClr val="tx1"/>
                </a:solidFill>
                <a:latin typeface="Sitka Banner" panose="02000505000000020004" pitchFamily="2" charset="0"/>
                <a:cs typeface="Times New Roman" pitchFamily="18" charset="0"/>
              </a:rPr>
              <a:t>PREDICTION</a:t>
            </a:r>
            <a:endParaRPr lang="en-IN" dirty="0">
              <a:latin typeface="Sitka Banner" panose="02000505000000020004" pitchFamily="2" charset="0"/>
            </a:endParaRPr>
          </a:p>
        </p:txBody>
      </p:sp>
      <p:sp>
        <p:nvSpPr>
          <p:cNvPr id="3" name="Content Placeholder 2"/>
          <p:cNvSpPr>
            <a:spLocks noGrp="1"/>
          </p:cNvSpPr>
          <p:nvPr>
            <p:ph idx="1"/>
          </p:nvPr>
        </p:nvSpPr>
        <p:spPr>
          <a:xfrm>
            <a:off x="1403648" y="1811618"/>
            <a:ext cx="7344816" cy="2697502"/>
          </a:xfrm>
        </p:spPr>
        <p:txBody>
          <a:bodyPr/>
          <a:lstStyle/>
          <a:p>
            <a:pPr lvl="0" algn="just">
              <a:lnSpc>
                <a:spcPct val="200000"/>
              </a:lnSpc>
              <a:buFont typeface="Wingdings" pitchFamily="2" charset="2"/>
              <a:buChar char="Ø"/>
            </a:pPr>
            <a:r>
              <a:rPr lang="en-IN" sz="1800" dirty="0">
                <a:solidFill>
                  <a:schemeClr val="tx1"/>
                </a:solidFill>
                <a:latin typeface="Times New Roman" pitchFamily="18" charset="0"/>
                <a:cs typeface="Times New Roman" pitchFamily="18" charset="0"/>
              </a:rPr>
              <a:t>It’s a process of predicting phishing website attack from the dataset. </a:t>
            </a:r>
          </a:p>
          <a:p>
            <a:pPr lvl="0" algn="just">
              <a:lnSpc>
                <a:spcPct val="200000"/>
              </a:lnSpc>
              <a:buFont typeface="Wingdings" pitchFamily="2" charset="2"/>
              <a:buChar char="Ø"/>
            </a:pPr>
            <a:r>
              <a:rPr lang="en-IN" sz="1800" dirty="0">
                <a:solidFill>
                  <a:schemeClr val="tx1"/>
                </a:solidFill>
                <a:latin typeface="Times New Roman" pitchFamily="18" charset="0"/>
                <a:cs typeface="Times New Roman" pitchFamily="18" charset="0"/>
              </a:rPr>
              <a:t>This project will effectively predict the data from dataset by enhancing the performance of the overall prediction results.</a:t>
            </a:r>
          </a:p>
          <a:p>
            <a:pPr>
              <a:lnSpc>
                <a:spcPct val="200000"/>
              </a:lnSpc>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043608" y="1844824"/>
            <a:ext cx="3297803" cy="3366949"/>
          </a:xfrm>
          <a:prstGeom prst="rect">
            <a:avLst/>
          </a:prstGeom>
        </p:spPr>
      </p:pic>
      <p:pic>
        <p:nvPicPr>
          <p:cNvPr id="6" name="Picture 5"/>
          <p:cNvPicPr/>
          <p:nvPr/>
        </p:nvPicPr>
        <p:blipFill>
          <a:blip r:embed="rId3"/>
          <a:stretch>
            <a:fillRect/>
          </a:stretch>
        </p:blipFill>
        <p:spPr>
          <a:xfrm>
            <a:off x="4644008" y="1844824"/>
            <a:ext cx="3297802" cy="338437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31640" y="628668"/>
            <a:ext cx="8534400" cy="1000132"/>
          </a:xfrm>
        </p:spPr>
        <p:txBody>
          <a:bodyPr>
            <a:normAutofit/>
          </a:bodyPr>
          <a:lstStyle/>
          <a:p>
            <a:r>
              <a:rPr lang="en-US" sz="3600" b="1" dirty="0">
                <a:solidFill>
                  <a:schemeClr val="tx1"/>
                </a:solidFill>
                <a:latin typeface="Sitka Banner" panose="02000505000000020004" pitchFamily="2" charset="0"/>
                <a:cs typeface="Times New Roman" pitchFamily="18" charset="0"/>
              </a:rPr>
              <a:t>RESULT GENERATION</a:t>
            </a:r>
            <a:endParaRPr lang="en-IN" sz="4000" dirty="0">
              <a:latin typeface="Sitka Banner" panose="02000505000000020004" pitchFamily="2" charset="0"/>
              <a:cs typeface="Times New Roman" pitchFamily="18" charset="0"/>
            </a:endParaRPr>
          </a:p>
        </p:txBody>
      </p:sp>
      <p:sp>
        <p:nvSpPr>
          <p:cNvPr id="3" name="Content Placeholder 2"/>
          <p:cNvSpPr>
            <a:spLocks noGrp="1"/>
          </p:cNvSpPr>
          <p:nvPr>
            <p:ph idx="1"/>
          </p:nvPr>
        </p:nvSpPr>
        <p:spPr>
          <a:xfrm>
            <a:off x="1187624" y="1916832"/>
            <a:ext cx="7560840" cy="3777622"/>
          </a:xfrm>
        </p:spPr>
        <p:txBody>
          <a:bodyPr/>
          <a:lstStyle/>
          <a:p>
            <a:pPr algn="just">
              <a:lnSpc>
                <a:spcPct val="150000"/>
              </a:lnSpc>
              <a:buFont typeface="Wingdings" panose="05000000000000000000" pitchFamily="2" charset="2"/>
              <a:buChar char="Ø"/>
            </a:pPr>
            <a:r>
              <a:rPr lang="en-IN" sz="2000" dirty="0">
                <a:solidFill>
                  <a:schemeClr val="tx1"/>
                </a:solidFill>
                <a:latin typeface="Times New Roman" pitchFamily="18" charset="0"/>
                <a:cs typeface="Times New Roman" pitchFamily="18" charset="0"/>
              </a:rPr>
              <a:t>The Final Result will get generated based on the overall classification and prediction. The performance of this proposed approach is evaluated using some measures like,</a:t>
            </a:r>
          </a:p>
          <a:p>
            <a:pPr lvl="1" algn="just">
              <a:lnSpc>
                <a:spcPct val="150000"/>
              </a:lnSpc>
              <a:buFont typeface="Wingdings" panose="05000000000000000000" pitchFamily="2" charset="2"/>
              <a:buChar char="Ø"/>
            </a:pPr>
            <a:r>
              <a:rPr lang="en-IN" sz="2000" dirty="0">
                <a:solidFill>
                  <a:schemeClr val="tx1"/>
                </a:solidFill>
                <a:latin typeface="Times New Roman" pitchFamily="18" charset="0"/>
                <a:cs typeface="Times New Roman" pitchFamily="18" charset="0"/>
              </a:rPr>
              <a:t>Accuracy</a:t>
            </a:r>
          </a:p>
          <a:p>
            <a:pPr lvl="1" algn="just">
              <a:lnSpc>
                <a:spcPct val="150000"/>
              </a:lnSpc>
              <a:buFont typeface="Wingdings" panose="05000000000000000000" pitchFamily="2" charset="2"/>
              <a:buChar char="Ø"/>
            </a:pPr>
            <a:r>
              <a:rPr lang="en-IN" sz="2000" dirty="0">
                <a:solidFill>
                  <a:schemeClr val="tx1"/>
                </a:solidFill>
                <a:latin typeface="Times New Roman" pitchFamily="18" charset="0"/>
                <a:cs typeface="Times New Roman" pitchFamily="18" charset="0"/>
              </a:rPr>
              <a:t>Graph based on prediction</a:t>
            </a:r>
          </a:p>
          <a:p>
            <a:pPr>
              <a:buFont typeface="Wingdings" panose="05000000000000000000" pitchFamily="2" charset="2"/>
              <a:buChar char="Ø"/>
            </a:pP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763688" y="1268760"/>
            <a:ext cx="4752527" cy="3888432"/>
          </a:xfrm>
          <a:prstGeom prst="rect">
            <a:avLst/>
          </a:prstGeom>
        </p:spPr>
      </p:pic>
    </p:spTree>
    <p:extLst>
      <p:ext uri="{BB962C8B-B14F-4D97-AF65-F5344CB8AC3E}">
        <p14:creationId xmlns:p14="http://schemas.microsoft.com/office/powerpoint/2010/main" val="3411260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742757" y="1253564"/>
            <a:ext cx="6645667" cy="5343788"/>
          </a:xfrm>
          <a:prstGeom prst="rect">
            <a:avLst/>
          </a:prstGeom>
        </p:spPr>
      </p:pic>
    </p:spTree>
    <p:extLst>
      <p:ext uri="{BB962C8B-B14F-4D97-AF65-F5344CB8AC3E}">
        <p14:creationId xmlns:p14="http://schemas.microsoft.com/office/powerpoint/2010/main" val="1276482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864826" y="1031195"/>
            <a:ext cx="5731510" cy="5638165"/>
          </a:xfrm>
          <a:prstGeom prst="rect">
            <a:avLst/>
          </a:prstGeom>
        </p:spPr>
      </p:pic>
    </p:spTree>
    <p:extLst>
      <p:ext uri="{BB962C8B-B14F-4D97-AF65-F5344CB8AC3E}">
        <p14:creationId xmlns:p14="http://schemas.microsoft.com/office/powerpoint/2010/main" val="130781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951290" y="288032"/>
            <a:ext cx="4564926" cy="3140968"/>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1979712" y="3711531"/>
            <a:ext cx="4536504" cy="2858437"/>
          </a:xfrm>
          <a:prstGeom prst="rect">
            <a:avLst/>
          </a:prstGeom>
        </p:spPr>
      </p:pic>
    </p:spTree>
    <p:extLst>
      <p:ext uri="{BB962C8B-B14F-4D97-AF65-F5344CB8AC3E}">
        <p14:creationId xmlns:p14="http://schemas.microsoft.com/office/powerpoint/2010/main" val="492854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907704" y="1412776"/>
            <a:ext cx="6624736" cy="3240360"/>
          </a:xfrm>
          <a:prstGeom prst="rect">
            <a:avLst/>
          </a:prstGeom>
        </p:spPr>
      </p:pic>
    </p:spTree>
    <p:extLst>
      <p:ext uri="{BB962C8B-B14F-4D97-AF65-F5344CB8AC3E}">
        <p14:creationId xmlns:p14="http://schemas.microsoft.com/office/powerpoint/2010/main" val="2314122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r="7727"/>
          <a:stretch/>
        </p:blipFill>
        <p:spPr>
          <a:xfrm>
            <a:off x="1115616" y="1556792"/>
            <a:ext cx="3456384" cy="4752528"/>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5004049" y="2023422"/>
            <a:ext cx="3744416" cy="3349794"/>
          </a:xfrm>
          <a:prstGeom prst="rect">
            <a:avLst/>
          </a:prstGeom>
        </p:spPr>
      </p:pic>
    </p:spTree>
    <p:extLst>
      <p:ext uri="{BB962C8B-B14F-4D97-AF65-F5344CB8AC3E}">
        <p14:creationId xmlns:p14="http://schemas.microsoft.com/office/powerpoint/2010/main" val="114323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720" y="3071810"/>
            <a:ext cx="8534400" cy="758952"/>
          </a:xfrm>
        </p:spPr>
        <p:txBody>
          <a:bodyPr>
            <a:normAutofit/>
          </a:bodyPr>
          <a:lstStyle/>
          <a:p>
            <a:pPr algn="ctr"/>
            <a:r>
              <a:rPr lang="en-US" b="1" cap="all" dirty="0">
                <a:solidFill>
                  <a:schemeClr val="tx1"/>
                </a:solidFill>
                <a:latin typeface="Sitka Banner" panose="02000505000000020004" pitchFamily="2" charset="0"/>
                <a:cs typeface="Times New Roman" pitchFamily="18" charset="0"/>
              </a:rPr>
              <a:t>Literature</a:t>
            </a:r>
            <a:r>
              <a:rPr lang="en-US" b="1" cap="all" dirty="0">
                <a:solidFill>
                  <a:schemeClr val="tx1"/>
                </a:solidFill>
                <a:latin typeface="Times New Roman" pitchFamily="18" charset="0"/>
                <a:cs typeface="Times New Roman" pitchFamily="18" charset="0"/>
              </a:rPr>
              <a:t> </a:t>
            </a:r>
            <a:r>
              <a:rPr lang="en-US" b="1" cap="all" dirty="0">
                <a:solidFill>
                  <a:schemeClr val="tx1"/>
                </a:solidFill>
                <a:latin typeface="Sitka Banner" panose="02000505000000020004" pitchFamily="2" charset="0"/>
                <a:cs typeface="Times New Roman" pitchFamily="18" charset="0"/>
              </a:rPr>
              <a:t>Survey</a:t>
            </a:r>
            <a:endParaRPr lang="en-IN" b="1" cap="all" dirty="0">
              <a:solidFill>
                <a:schemeClr val="tx1"/>
              </a:solidFill>
              <a:latin typeface="Sitka Banner" panose="02000505000000020004" pitchFamily="2" charset="0"/>
              <a:cs typeface="Times New Roman" pitchFamily="18" charset="0"/>
            </a:endParaRPr>
          </a:p>
        </p:txBody>
      </p:sp>
    </p:spTree>
    <p:extLst>
      <p:ext uri="{BB962C8B-B14F-4D97-AF65-F5344CB8AC3E}">
        <p14:creationId xmlns:p14="http://schemas.microsoft.com/office/powerpoint/2010/main" val="1623882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043608" y="1628800"/>
            <a:ext cx="3600400" cy="4752528"/>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4655045" y="2132856"/>
            <a:ext cx="3836423" cy="3313790"/>
          </a:xfrm>
          <a:prstGeom prst="rect">
            <a:avLst/>
          </a:prstGeom>
        </p:spPr>
      </p:pic>
    </p:spTree>
    <p:extLst>
      <p:ext uri="{BB962C8B-B14F-4D97-AF65-F5344CB8AC3E}">
        <p14:creationId xmlns:p14="http://schemas.microsoft.com/office/powerpoint/2010/main" val="2787214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Sitka Banner" panose="02000505000000020004" pitchFamily="2" charset="0"/>
                <a:cs typeface="Times New Roman" panose="02020603050405020304" pitchFamily="18" charset="0"/>
              </a:rPr>
              <a:t>CONCLUSION</a:t>
            </a:r>
            <a:endParaRPr lang="en-IN" sz="3600" dirty="0">
              <a:latin typeface="Sitka Banner" panose="02000505000000020004" pitchFamily="2" charset="0"/>
            </a:endParaRPr>
          </a:p>
        </p:txBody>
      </p:sp>
      <p:sp>
        <p:nvSpPr>
          <p:cNvPr id="3" name="Content Placeholder 2"/>
          <p:cNvSpPr>
            <a:spLocks noGrp="1"/>
          </p:cNvSpPr>
          <p:nvPr>
            <p:ph idx="1"/>
          </p:nvPr>
        </p:nvSpPr>
        <p:spPr>
          <a:xfrm>
            <a:off x="1619672" y="1811618"/>
            <a:ext cx="6591985" cy="3777622"/>
          </a:xfrm>
        </p:spPr>
        <p:txBody>
          <a:bodyPr>
            <a:normAutofit/>
          </a:bodyPr>
          <a:lstStyle/>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This project Evaluate the performance of the classification and prediction.</a:t>
            </a:r>
          </a:p>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It finds the different classification performance and it’s summary effectively and quickly.</a:t>
            </a:r>
          </a:p>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It alleviate the sparsity problem and reduces the information loss.</a:t>
            </a:r>
          </a:p>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The accuracy of the classification result is highly increased.</a:t>
            </a:r>
            <a:endParaRPr lang="en-IN" sz="18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Sitka Banner" panose="02000505000000020004" pitchFamily="2" charset="0"/>
                <a:cs typeface="Times New Roman" panose="02020603050405020304" pitchFamily="18" charset="0"/>
              </a:rPr>
              <a:t>FUTURE WORK</a:t>
            </a:r>
            <a:endParaRPr lang="en-IN" sz="3600" dirty="0">
              <a:latin typeface="Sitka Banner" panose="02000505000000020004" pitchFamily="2" charset="0"/>
            </a:endParaRPr>
          </a:p>
        </p:txBody>
      </p:sp>
      <p:sp>
        <p:nvSpPr>
          <p:cNvPr id="3" name="Content Placeholder 2"/>
          <p:cNvSpPr>
            <a:spLocks noGrp="1"/>
          </p:cNvSpPr>
          <p:nvPr>
            <p:ph idx="1"/>
          </p:nvPr>
        </p:nvSpPr>
        <p:spPr>
          <a:xfrm>
            <a:off x="1691680" y="1667602"/>
            <a:ext cx="7200800" cy="3777622"/>
          </a:xfrm>
        </p:spPr>
        <p:txBody>
          <a:bodyPr>
            <a:normAutofit/>
          </a:bodyPr>
          <a:lstStyle/>
          <a:p>
            <a:pPr algn="just">
              <a:lnSpc>
                <a:spcPct val="150000"/>
              </a:lnSpc>
              <a:buFont typeface="Wingdings" panose="05000000000000000000" pitchFamily="2" charset="2"/>
              <a:buChar char="Ø"/>
            </a:pPr>
            <a:r>
              <a:rPr lang="en-IN" sz="1800" dirty="0">
                <a:solidFill>
                  <a:schemeClr val="tx1"/>
                </a:solidFill>
                <a:latin typeface="Times New Roman" pitchFamily="18" charset="0"/>
                <a:cs typeface="Times New Roman" pitchFamily="18" charset="0"/>
              </a:rPr>
              <a:t>In future, we will implement this process in different platforms.</a:t>
            </a:r>
          </a:p>
          <a:p>
            <a:pPr algn="just">
              <a:lnSpc>
                <a:spcPct val="150000"/>
              </a:lnSpc>
              <a:buFont typeface="Wingdings" panose="05000000000000000000" pitchFamily="2" charset="2"/>
              <a:buChar char="Ø"/>
            </a:pPr>
            <a:r>
              <a:rPr lang="en-IN" sz="1800" dirty="0">
                <a:solidFill>
                  <a:schemeClr val="tx1"/>
                </a:solidFill>
                <a:latin typeface="Times New Roman" pitchFamily="18" charset="0"/>
                <a:cs typeface="Times New Roman" pitchFamily="18" charset="0"/>
              </a:rPr>
              <a:t>Data mining is one of the most widely used methods to extract data from different sources and organize them for better usage. In spite of having different commercial systems for data mining, a lot of challenges come up when they are actually implemented. With rapid evolution in the field of data mining, companies are expected to stay abreast with all the new developments.</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4968" y="576064"/>
            <a:ext cx="8229600" cy="836712"/>
          </a:xfrm>
        </p:spPr>
        <p:txBody>
          <a:bodyPr>
            <a:normAutofit/>
          </a:bodyPr>
          <a:lstStyle/>
          <a:p>
            <a:r>
              <a:rPr lang="en-US" sz="3600" b="1" dirty="0">
                <a:solidFill>
                  <a:schemeClr val="tx1"/>
                </a:solidFill>
                <a:latin typeface="Sitka Banner" panose="02000505000000020004" pitchFamily="2" charset="0"/>
                <a:cs typeface="Times New Roman" panose="02020603050405020304" pitchFamily="18" charset="0"/>
              </a:rPr>
              <a:t>REFERENCES</a:t>
            </a:r>
            <a:endParaRPr lang="en-IN" sz="4000" dirty="0">
              <a:latin typeface="Sitka Banner" panose="02000505000000020004" pitchFamily="2" charset="0"/>
            </a:endParaRPr>
          </a:p>
        </p:txBody>
      </p:sp>
      <p:sp>
        <p:nvSpPr>
          <p:cNvPr id="3" name="Content Placeholder 2"/>
          <p:cNvSpPr>
            <a:spLocks noGrp="1"/>
          </p:cNvSpPr>
          <p:nvPr>
            <p:ph idx="1"/>
          </p:nvPr>
        </p:nvSpPr>
        <p:spPr>
          <a:xfrm>
            <a:off x="395536" y="1368152"/>
            <a:ext cx="8640960" cy="5157192"/>
          </a:xfrm>
        </p:spPr>
        <p:txBody>
          <a:bodyPr>
            <a:noAutofit/>
          </a:bodyPr>
          <a:lstStyle/>
          <a:p>
            <a:pPr marL="342900" lvl="0" indent="-342900" algn="just">
              <a:lnSpc>
                <a:spcPct val="100000"/>
              </a:lnSpc>
              <a:spcAft>
                <a:spcPts val="800"/>
              </a:spcAft>
              <a:buFont typeface="Wingdings" panose="05000000000000000000" pitchFamily="2" charset="2"/>
              <a:buChar char=""/>
              <a:tabLst>
                <a:tab pos="228600" algn="l"/>
              </a:tabLs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FBI, “Ic3 annual report released.”</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228600" algn="l"/>
              </a:tabLs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APWG, “Phishing activity trends report.”</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228600" algn="l"/>
              </a:tabLs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 B. et al, “study on phishing attacks,” International Journal of Computer Applications, 2018.</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228600" algn="l"/>
              </a:tabLs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I.-F. Lam, W.-C. Xiao, S.-C. Wang, and K.-T. Chen, “Counteracting phishing page polymorphism: An image layout analysis approach,” in International Conference on Information Security and Assurance, pp. 270–279, Springer, 2009.</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228600" algn="l"/>
              </a:tabLs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 Jing, “Covert redirect vulnerability,” 2017.</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228600" algn="l"/>
              </a:tabLs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K.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Krombholz</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Hobel</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M. Huber, and E.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Weippl</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“Advanced social engineering attacks,” Journal of Information Security and applications, vol. 22, pp. 113–122, 2015.</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228600" algn="l"/>
              </a:tabLs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Kumaraguru</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J.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Cranshaw</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Acquisti</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L.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Cranor</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J. Hong, M. A. Blair, and T. Pham, “School of phish: a real-world evaluation of anti-phishing training,” in Proceedings of the 5th Symposium on Usable Privacy and Security, pp. 1–12, 2009.</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1390358"/>
            <a:ext cx="8503920" cy="6215106"/>
          </a:xfrm>
        </p:spPr>
        <p:txBody>
          <a:bodyPr>
            <a:normAutofit/>
          </a:bodyPr>
          <a:lstStyle/>
          <a:p>
            <a:pPr marL="342900" lvl="0" indent="-342900">
              <a:lnSpc>
                <a:spcPct val="150000"/>
              </a:lnSpc>
              <a:spcAft>
                <a:spcPts val="800"/>
              </a:spcAft>
              <a:buFont typeface="Wingdings" panose="05000000000000000000" pitchFamily="2" charset="2"/>
              <a:buChar char=""/>
              <a:tabLst>
                <a:tab pos="228600" algn="l"/>
              </a:tabLs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 Hastie, S.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Rosset</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J. Zhu, and H.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Zou</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“Multi-class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adaboost</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Statistics and its Interface, vol. 2, no. 3, pp. 349–360, 2009.</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tabLst>
                <a:tab pos="228600" algn="l"/>
              </a:tabLs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J. H. Friedman, “Stochastic gradient boosting,” Computational statistics &amp; data analysis, vol. 38, no. 4, pp. 367–378, 2002.</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tabLst>
                <a:tab pos="228600" algn="l"/>
              </a:tabLs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 Chen and C.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Guestrin</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 scalable tree boosting system,” in Proceedings of the 22nd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acm</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sigkdd</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international conference on knowledge discovery and data mining, pp. 785–794, 2016. I.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Goodfellow</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Y.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Bengio</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and A.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Courville</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Deep learning. MIT press, 2016.</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tabLst>
                <a:tab pos="228600" algn="l"/>
              </a:tabLs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 M. Mohammad, F.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Thabtah</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and L.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McCluskey</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“Phishing websites features,” School of Computing and Engineering, University of Huddersfield, 2015.</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04056" y="4005064"/>
            <a:ext cx="7772400" cy="1000132"/>
          </a:xfrm>
        </p:spPr>
        <p:txBody>
          <a:bodyPr>
            <a:normAutofit/>
          </a:bodyPr>
          <a:lstStyle/>
          <a:p>
            <a:pPr algn="ctr"/>
            <a:r>
              <a:rPr lang="en-US" sz="4200" b="1" cap="all" dirty="0">
                <a:ln w="1905"/>
                <a:effectLst>
                  <a:innerShdw blurRad="69850" dist="43180" dir="5400000">
                    <a:srgbClr val="000000">
                      <a:alpha val="65000"/>
                    </a:srgbClr>
                  </a:innerShdw>
                </a:effectLst>
                <a:latin typeface="Sitka Banner" panose="02000505000000020004" pitchFamily="2" charset="0"/>
                <a:cs typeface="Times New Roman" pitchFamily="18" charset="0"/>
              </a:rPr>
              <a:t>Thank You..!</a:t>
            </a:r>
            <a:endParaRPr lang="en-IN" sz="4200" b="1" cap="all" dirty="0">
              <a:ln w="1905"/>
              <a:effectLst>
                <a:innerShdw blurRad="69850" dist="43180" dir="5400000">
                  <a:srgbClr val="000000">
                    <a:alpha val="65000"/>
                  </a:srgbClr>
                </a:innerShdw>
              </a:effectLst>
              <a:latin typeface="Sitka Banner" panose="02000505000000020004" pitchFamily="2"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59891734"/>
              </p:ext>
            </p:extLst>
          </p:nvPr>
        </p:nvGraphicFramePr>
        <p:xfrm>
          <a:off x="1" y="0"/>
          <a:ext cx="9144000" cy="6729279"/>
        </p:xfrm>
        <a:graphic>
          <a:graphicData uri="http://schemas.openxmlformats.org/drawingml/2006/table">
            <a:tbl>
              <a:tblPr firstRow="1" bandRow="1">
                <a:tableStyleId>{5C22544A-7EE6-4342-B048-85BDC9FD1C3A}</a:tableStyleId>
              </a:tblPr>
              <a:tblGrid>
                <a:gridCol w="2285999">
                  <a:extLst>
                    <a:ext uri="{9D8B030D-6E8A-4147-A177-3AD203B41FA5}">
                      <a16:colId xmlns:a16="http://schemas.microsoft.com/office/drawing/2014/main" val="20000"/>
                    </a:ext>
                  </a:extLst>
                </a:gridCol>
                <a:gridCol w="917848">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355977">
                  <a:extLst>
                    <a:ext uri="{9D8B030D-6E8A-4147-A177-3AD203B41FA5}">
                      <a16:colId xmlns:a16="http://schemas.microsoft.com/office/drawing/2014/main" val="20003"/>
                    </a:ext>
                  </a:extLst>
                </a:gridCol>
              </a:tblGrid>
              <a:tr h="548680">
                <a:tc>
                  <a:txBody>
                    <a:bodyPr/>
                    <a:lstStyle/>
                    <a:p>
                      <a:r>
                        <a:rPr lang="en-US" dirty="0">
                          <a:solidFill>
                            <a:schemeClr val="bg1"/>
                          </a:solidFill>
                        </a:rPr>
                        <a:t>Title</a:t>
                      </a:r>
                      <a:endParaRPr lang="en-IN" dirty="0">
                        <a:solidFill>
                          <a:schemeClr val="bg1"/>
                        </a:solidFill>
                      </a:endParaRPr>
                    </a:p>
                  </a:txBody>
                  <a:tcPr/>
                </a:tc>
                <a:tc>
                  <a:txBody>
                    <a:bodyPr/>
                    <a:lstStyle/>
                    <a:p>
                      <a:r>
                        <a:rPr lang="en-US" dirty="0"/>
                        <a:t>Year</a:t>
                      </a:r>
                      <a:endParaRPr lang="en-IN" dirty="0"/>
                    </a:p>
                  </a:txBody>
                  <a:tcPr/>
                </a:tc>
                <a:tc>
                  <a:txBody>
                    <a:bodyPr/>
                    <a:lstStyle/>
                    <a:p>
                      <a:r>
                        <a:rPr lang="en-US" dirty="0"/>
                        <a:t>Author</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Methodology</a:t>
                      </a:r>
                    </a:p>
                    <a:p>
                      <a:endParaRPr lang="en-IN" dirty="0"/>
                    </a:p>
                  </a:txBody>
                  <a:tcPr/>
                </a:tc>
                <a:extLst>
                  <a:ext uri="{0D108BD9-81ED-4DB2-BD59-A6C34878D82A}">
                    <a16:rowId xmlns:a16="http://schemas.microsoft.com/office/drawing/2014/main" val="10000"/>
                  </a:ext>
                </a:extLst>
              </a:tr>
              <a:tr h="6089199">
                <a:tc>
                  <a:txBody>
                    <a:bodyPr/>
                    <a:lstStyle/>
                    <a:p>
                      <a:pPr algn="just"/>
                      <a:r>
                        <a:rPr lang="en-IN" sz="1800" dirty="0">
                          <a:effectLst/>
                          <a:latin typeface="Times New Roman" panose="02020603050405020304" pitchFamily="18" charset="0"/>
                          <a:ea typeface="Calibri" panose="020F0502020204030204" pitchFamily="34" charset="0"/>
                        </a:rPr>
                        <a:t>STUDY ON PHISHING ATTACKS AND ANTIPHISHING TOOLS</a:t>
                      </a:r>
                      <a:endParaRPr lang="en-IN" sz="1600" kern="1200" dirty="0">
                        <a:solidFill>
                          <a:schemeClr val="tx1"/>
                        </a:solidFill>
                        <a:latin typeface="Times New Roman" pitchFamily="18" charset="0"/>
                        <a:ea typeface="+mn-ea"/>
                        <a:cs typeface="Times New Roman" pitchFamily="18" charset="0"/>
                      </a:endParaRP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2016</a:t>
                      </a:r>
                    </a:p>
                  </a:txBody>
                  <a:tcPr/>
                </a:tc>
                <a:tc>
                  <a:txBody>
                    <a:bodyPr/>
                    <a:lstStyle/>
                    <a:p>
                      <a:pPr algn="just"/>
                      <a:r>
                        <a:rPr lang="en-IN" sz="1800" dirty="0" err="1">
                          <a:effectLst/>
                          <a:latin typeface="Times New Roman" panose="02020603050405020304" pitchFamily="18" charset="0"/>
                        </a:rPr>
                        <a:t>Dr.Radha</a:t>
                      </a:r>
                      <a:r>
                        <a:rPr lang="en-IN" sz="1800" dirty="0">
                          <a:effectLst/>
                          <a:latin typeface="Times New Roman" panose="02020603050405020304" pitchFamily="18" charset="0"/>
                        </a:rPr>
                        <a:t> </a:t>
                      </a:r>
                      <a:r>
                        <a:rPr lang="en-IN" sz="1800" dirty="0" err="1">
                          <a:effectLst/>
                          <a:latin typeface="Times New Roman" panose="02020603050405020304" pitchFamily="18" charset="0"/>
                        </a:rPr>
                        <a:t>Damodaram</a:t>
                      </a:r>
                      <a:endParaRPr lang="en-IN" sz="1800" kern="1200" dirty="0">
                        <a:solidFill>
                          <a:schemeClr val="tx1"/>
                        </a:solidFill>
                        <a:latin typeface="Times New Roman" pitchFamily="18" charset="0"/>
                        <a:ea typeface="+mn-ea"/>
                        <a:cs typeface="Times New Roman" pitchFamily="18" charset="0"/>
                      </a:endParaRPr>
                    </a:p>
                  </a:txBody>
                  <a:tcPr/>
                </a:tc>
                <a:tc>
                  <a:txBody>
                    <a:bodyPr/>
                    <a:lstStyle/>
                    <a:p>
                      <a:r>
                        <a:rPr lang="en-IN" sz="1800" dirty="0">
                          <a:effectLst/>
                          <a:latin typeface="Times New Roman" panose="02020603050405020304" pitchFamily="18" charset="0"/>
                          <a:ea typeface="Calibri" panose="020F0502020204030204" pitchFamily="34" charset="0"/>
                        </a:rPr>
                        <a:t>Phishing is the attempt to acquire sensitive information such as usernames, passwords, and credit card details (and sometimes, indirectly, money), often for malicious International Research Journal of Engineering and Technology  reasons, by masquerading as a trustworthy entity in an electronic communication. Now days it has become very serious. There are many techniques to solve these problems. But people may don’t aware of the seriousness of phishing. information and credentials. </a:t>
                      </a:r>
                      <a:endParaRPr lang="en-IN" sz="18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1823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 y="0"/>
          <a:ext cx="9144000" cy="6766560"/>
        </p:xfrm>
        <a:graphic>
          <a:graphicData uri="http://schemas.openxmlformats.org/drawingml/2006/table">
            <a:tbl>
              <a:tblPr firstRow="1" bandRow="1">
                <a:tableStyleId>{5C22544A-7EE6-4342-B048-85BDC9FD1C3A}</a:tableStyleId>
              </a:tblPr>
              <a:tblGrid>
                <a:gridCol w="2285999">
                  <a:extLst>
                    <a:ext uri="{9D8B030D-6E8A-4147-A177-3AD203B41FA5}">
                      <a16:colId xmlns:a16="http://schemas.microsoft.com/office/drawing/2014/main" val="20000"/>
                    </a:ext>
                  </a:extLst>
                </a:gridCol>
                <a:gridCol w="1925960">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2771801">
                  <a:extLst>
                    <a:ext uri="{9D8B030D-6E8A-4147-A177-3AD203B41FA5}">
                      <a16:colId xmlns:a16="http://schemas.microsoft.com/office/drawing/2014/main" val="20003"/>
                    </a:ext>
                  </a:extLst>
                </a:gridCol>
              </a:tblGrid>
              <a:tr h="548680">
                <a:tc>
                  <a:txBody>
                    <a:bodyPr/>
                    <a:lstStyle/>
                    <a:p>
                      <a:r>
                        <a:rPr lang="en-US" dirty="0">
                          <a:solidFill>
                            <a:schemeClr val="bg1"/>
                          </a:solidFill>
                        </a:rPr>
                        <a:t>Title</a:t>
                      </a:r>
                      <a:endParaRPr lang="en-IN" dirty="0">
                        <a:solidFill>
                          <a:schemeClr val="bg1"/>
                        </a:solidFill>
                      </a:endParaRPr>
                    </a:p>
                  </a:txBody>
                  <a:tcPr/>
                </a:tc>
                <a:tc>
                  <a:txBody>
                    <a:bodyPr/>
                    <a:lstStyle/>
                    <a:p>
                      <a:r>
                        <a:rPr lang="en-US" dirty="0"/>
                        <a:t>Year</a:t>
                      </a:r>
                      <a:endParaRPr lang="en-IN" dirty="0"/>
                    </a:p>
                  </a:txBody>
                  <a:tcPr/>
                </a:tc>
                <a:tc>
                  <a:txBody>
                    <a:bodyPr/>
                    <a:lstStyle/>
                    <a:p>
                      <a:r>
                        <a:rPr lang="en-US" dirty="0"/>
                        <a:t>Author</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Methodology</a:t>
                      </a:r>
                    </a:p>
                    <a:p>
                      <a:endParaRPr lang="en-IN" dirty="0"/>
                    </a:p>
                  </a:txBody>
                  <a:tcPr/>
                </a:tc>
                <a:extLst>
                  <a:ext uri="{0D108BD9-81ED-4DB2-BD59-A6C34878D82A}">
                    <a16:rowId xmlns:a16="http://schemas.microsoft.com/office/drawing/2014/main" val="10000"/>
                  </a:ext>
                </a:extLst>
              </a:tr>
              <a:tr h="6124742">
                <a:tc>
                  <a:txBody>
                    <a:bodyPr/>
                    <a:lstStyle/>
                    <a:p>
                      <a:pPr algn="just"/>
                      <a:r>
                        <a:rPr lang="en-IN" sz="1800" dirty="0">
                          <a:effectLst/>
                          <a:latin typeface="Times New Roman" panose="02020603050405020304" pitchFamily="18" charset="0"/>
                        </a:rPr>
                        <a:t>Counteracting Phishing Page Polymorphism: An Image  Layout Analysis Approach</a:t>
                      </a:r>
                      <a:endParaRPr lang="en-IN" sz="1800" kern="1200" dirty="0">
                        <a:solidFill>
                          <a:schemeClr val="tx1"/>
                        </a:solidFill>
                        <a:latin typeface="Times New Roman" pitchFamily="18" charset="0"/>
                        <a:ea typeface="+mn-ea"/>
                        <a:cs typeface="Times New Roman" pitchFamily="18" charset="0"/>
                      </a:endParaRPr>
                    </a:p>
                  </a:txBody>
                  <a:tcPr/>
                </a:tc>
                <a:tc>
                  <a:txBody>
                    <a:bodyPr/>
                    <a:lstStyle/>
                    <a:p>
                      <a:pPr algn="ctr"/>
                      <a:r>
                        <a:rPr lang="en-IN" sz="1600" kern="1200" dirty="0">
                          <a:solidFill>
                            <a:schemeClr val="tx1"/>
                          </a:solidFill>
                          <a:latin typeface="Times New Roman" panose="02020603050405020304" pitchFamily="18" charset="0"/>
                          <a:ea typeface="+mn-ea"/>
                          <a:cs typeface="Times New Roman" panose="02020603050405020304" pitchFamily="18" charset="0"/>
                        </a:rPr>
                        <a:t>2012</a:t>
                      </a:r>
                    </a:p>
                  </a:txBody>
                  <a:tcPr/>
                </a:tc>
                <a:tc>
                  <a:txBody>
                    <a:bodyPr/>
                    <a:lstStyle/>
                    <a:p>
                      <a:pPr algn="just"/>
                      <a:r>
                        <a:rPr lang="en-IN" sz="1800" dirty="0" err="1">
                          <a:effectLst/>
                          <a:latin typeface="Times New Roman" panose="02020603050405020304" pitchFamily="18" charset="0"/>
                        </a:rPr>
                        <a:t>Ieng</a:t>
                      </a:r>
                      <a:r>
                        <a:rPr lang="en-IN" sz="1800" dirty="0">
                          <a:effectLst/>
                          <a:latin typeface="Times New Roman" panose="02020603050405020304" pitchFamily="18" charset="0"/>
                        </a:rPr>
                        <a:t>-Fat Lam, Wei-Cheng Xiao, </a:t>
                      </a:r>
                      <a:r>
                        <a:rPr lang="en-IN" sz="1800" dirty="0" err="1">
                          <a:effectLst/>
                          <a:latin typeface="Times New Roman" panose="02020603050405020304" pitchFamily="18" charset="0"/>
                        </a:rPr>
                        <a:t>Szu</a:t>
                      </a:r>
                      <a:r>
                        <a:rPr lang="en-IN" sz="1800" dirty="0">
                          <a:effectLst/>
                          <a:latin typeface="Times New Roman" panose="02020603050405020304" pitchFamily="18" charset="0"/>
                        </a:rPr>
                        <a:t>-Chi Wang, and </a:t>
                      </a:r>
                      <a:r>
                        <a:rPr lang="en-IN" sz="1800" dirty="0" err="1">
                          <a:effectLst/>
                          <a:latin typeface="Times New Roman" panose="02020603050405020304" pitchFamily="18" charset="0"/>
                        </a:rPr>
                        <a:t>Kuan</a:t>
                      </a:r>
                      <a:r>
                        <a:rPr lang="en-IN" sz="1800" dirty="0">
                          <a:effectLst/>
                          <a:latin typeface="Times New Roman" panose="02020603050405020304" pitchFamily="18" charset="0"/>
                        </a:rPr>
                        <a:t>-Ta Chen</a:t>
                      </a:r>
                      <a:endParaRPr lang="en-IN" sz="1600" kern="1200" dirty="0">
                        <a:solidFill>
                          <a:schemeClr val="tx1"/>
                        </a:solidFill>
                        <a:latin typeface="Times New Roman" pitchFamily="18" charset="0"/>
                        <a:ea typeface="+mn-ea"/>
                        <a:cs typeface="Times New Roman" pitchFamily="18" charset="0"/>
                      </a:endParaRPr>
                    </a:p>
                  </a:txBody>
                  <a:tcPr/>
                </a:tc>
                <a:tc>
                  <a:txBody>
                    <a:bodyPr/>
                    <a:lstStyle/>
                    <a:p>
                      <a:r>
                        <a:rPr lang="en-IN" sz="1800" dirty="0">
                          <a:effectLst/>
                          <a:latin typeface="Times New Roman" panose="02020603050405020304" pitchFamily="18" charset="0"/>
                          <a:ea typeface="Calibri" panose="020F0502020204030204" pitchFamily="34" charset="0"/>
                        </a:rPr>
                        <a:t>we have proposed a polymorphic phishing page detection mechanism based on layout similarity analysis. To cope with polymorphic counterattacks from phishers, we apply image processing techniques and analyze the layout of the page rather than the text content or the HTML codes. The image-based phishing detection mechanism is more robust than the HTML-based approach because it is more adaptable to phishing page polymorphism. In our experiments, 6, 750 phishing pages and 312 authentic pages were analysed and evaluated.</a:t>
                      </a:r>
                      <a:endParaRPr lang="en-IN" sz="18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5023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174" y="1124744"/>
            <a:ext cx="7745314" cy="3166612"/>
          </a:xfrm>
        </p:spPr>
        <p:txBody>
          <a:bodyPr>
            <a:noAutofit/>
          </a:bodyPr>
          <a:lstStyle/>
          <a:p>
            <a:pPr algn="just">
              <a:lnSpc>
                <a:spcPct val="150000"/>
              </a:lnSpc>
              <a:buFont typeface="Wingdings" pitchFamily="2" charset="2"/>
              <a:buChar char="Ø"/>
            </a:pPr>
            <a:r>
              <a:rPr lang="en-IN" dirty="0">
                <a:solidFill>
                  <a:schemeClr val="tx1"/>
                </a:solidFill>
                <a:latin typeface="Times New Roman" panose="02020603050405020304" pitchFamily="18" charset="0"/>
                <a:cs typeface="Times New Roman" pitchFamily="18" charset="0"/>
              </a:rPr>
              <a:t>The Existing system uses </a:t>
            </a:r>
            <a:r>
              <a:rPr lang="en-IN" b="1" dirty="0">
                <a:solidFill>
                  <a:schemeClr val="tx1"/>
                </a:solidFill>
                <a:latin typeface="Times New Roman" panose="02020603050405020304" pitchFamily="18" charset="0"/>
                <a:cs typeface="Times New Roman" pitchFamily="18" charset="0"/>
              </a:rPr>
              <a:t>Normal </a:t>
            </a:r>
            <a:r>
              <a:rPr lang="en-IN" b="1" dirty="0">
                <a:latin typeface="Times New Roman" panose="02020603050405020304" pitchFamily="18" charset="0"/>
                <a:cs typeface="Times New Roman" pitchFamily="18" charset="0"/>
              </a:rPr>
              <a:t>C</a:t>
            </a:r>
            <a:r>
              <a:rPr lang="en-IN" b="1" dirty="0">
                <a:solidFill>
                  <a:schemeClr val="tx1"/>
                </a:solidFill>
                <a:latin typeface="Times New Roman" panose="02020603050405020304" pitchFamily="18" charset="0"/>
                <a:cs typeface="Times New Roman" pitchFamily="18" charset="0"/>
              </a:rPr>
              <a:t>ompression </a:t>
            </a:r>
            <a:r>
              <a:rPr lang="en-IN" b="1" dirty="0">
                <a:latin typeface="Times New Roman" panose="02020603050405020304" pitchFamily="18" charset="0"/>
                <a:cs typeface="Times New Roman" pitchFamily="18" charset="0"/>
              </a:rPr>
              <a:t>D</a:t>
            </a:r>
            <a:r>
              <a:rPr lang="en-IN" b="1" dirty="0">
                <a:solidFill>
                  <a:schemeClr val="tx1"/>
                </a:solidFill>
                <a:latin typeface="Times New Roman" panose="02020603050405020304" pitchFamily="18" charset="0"/>
                <a:cs typeface="Times New Roman" pitchFamily="18" charset="0"/>
              </a:rPr>
              <a:t>istance</a:t>
            </a:r>
            <a:r>
              <a:rPr lang="en-IN" dirty="0">
                <a:solidFill>
                  <a:schemeClr val="tx1"/>
                </a:solidFill>
                <a:latin typeface="Times New Roman" pitchFamily="18" charset="0"/>
                <a:cs typeface="Times New Roman" pitchFamily="18" charset="0"/>
              </a:rPr>
              <a:t> to find similarity between websites, that doesn’t classify the data accurately. </a:t>
            </a:r>
          </a:p>
          <a:p>
            <a:pPr algn="just">
              <a:lnSpc>
                <a:spcPct val="150000"/>
              </a:lnSpc>
              <a:buFont typeface="Wingdings" pitchFamily="2" charset="2"/>
              <a:buChar char="Ø"/>
            </a:pPr>
            <a:r>
              <a:rPr lang="en-IN" dirty="0">
                <a:solidFill>
                  <a:schemeClr val="tx1"/>
                </a:solidFill>
                <a:latin typeface="Times New Roman" pitchFamily="18" charset="0"/>
                <a:cs typeface="Times New Roman" pitchFamily="18" charset="0"/>
              </a:rPr>
              <a:t> It decreases the accuracy of the data classification and prediction. </a:t>
            </a:r>
          </a:p>
          <a:p>
            <a:pPr algn="just">
              <a:lnSpc>
                <a:spcPct val="150000"/>
              </a:lnSpc>
              <a:buFont typeface="Wingdings" pitchFamily="2" charset="2"/>
              <a:buChar char="Ø"/>
            </a:pPr>
            <a:r>
              <a:rPr lang="en-IN" dirty="0">
                <a:solidFill>
                  <a:schemeClr val="tx1"/>
                </a:solidFill>
                <a:latin typeface="Times New Roman" pitchFamily="18" charset="0"/>
                <a:cs typeface="Times New Roman" pitchFamily="18" charset="0"/>
              </a:rPr>
              <a:t> For increasing the accuracy of the data classification and prediction the proposed system is introduced. </a:t>
            </a:r>
          </a:p>
          <a:p>
            <a:pPr algn="just">
              <a:lnSpc>
                <a:spcPct val="150000"/>
              </a:lnSpc>
              <a:buFont typeface="Wingdings" pitchFamily="2" charset="2"/>
              <a:buChar char="Ø"/>
            </a:pPr>
            <a:r>
              <a:rPr lang="en-IN" dirty="0">
                <a:solidFill>
                  <a:schemeClr val="tx1"/>
                </a:solidFill>
                <a:latin typeface="Times New Roman" pitchFamily="18" charset="0"/>
                <a:cs typeface="Times New Roman" pitchFamily="18" charset="0"/>
              </a:rPr>
              <a:t> Classification using large volume of data decreases the accuracy of the classification.</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4D945CB9-CBB6-48F0-D833-B4242A26E7AF}"/>
              </a:ext>
            </a:extLst>
          </p:cNvPr>
          <p:cNvSpPr txBox="1">
            <a:spLocks/>
          </p:cNvSpPr>
          <p:nvPr/>
        </p:nvSpPr>
        <p:spPr>
          <a:xfrm>
            <a:off x="1543040" y="476672"/>
            <a:ext cx="4181088" cy="74845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solidFill>
                  <a:schemeClr val="tx1"/>
                </a:solidFill>
                <a:latin typeface="Sitka Banner" panose="02000505000000020004" pitchFamily="2" charset="0"/>
                <a:cs typeface="Times New Roman" panose="02020603050405020304" pitchFamily="18" charset="0"/>
              </a:rPr>
              <a:t>EXISTING</a:t>
            </a:r>
            <a:r>
              <a:rPr lang="en-US" sz="3600" b="1" dirty="0">
                <a:solidFill>
                  <a:schemeClr val="tx1"/>
                </a:solidFill>
                <a:latin typeface="Times New Roman" panose="02020603050405020304" pitchFamily="18" charset="0"/>
                <a:cs typeface="Times New Roman" panose="02020603050405020304" pitchFamily="18" charset="0"/>
              </a:rPr>
              <a:t> </a:t>
            </a:r>
            <a:r>
              <a:rPr lang="en-US" sz="3600" b="1" dirty="0">
                <a:solidFill>
                  <a:schemeClr val="tx1"/>
                </a:solidFill>
                <a:latin typeface="Sitka Banner" panose="02000505000000020004" pitchFamily="2" charset="0"/>
                <a:cs typeface="Times New Roman" panose="02020603050405020304" pitchFamily="18" charset="0"/>
              </a:rPr>
              <a:t>SYSTEM</a:t>
            </a:r>
            <a:endParaRPr lang="en-IN" sz="3600" dirty="0">
              <a:latin typeface="Sitka Banner" panose="02000505000000020004" pitchFamily="2" charset="0"/>
            </a:endParaRPr>
          </a:p>
        </p:txBody>
      </p:sp>
      <p:sp>
        <p:nvSpPr>
          <p:cNvPr id="10" name="TextBox 9">
            <a:extLst>
              <a:ext uri="{FF2B5EF4-FFF2-40B4-BE49-F238E27FC236}">
                <a16:creationId xmlns:a16="http://schemas.microsoft.com/office/drawing/2014/main" id="{0820EB0D-0858-19E2-B2CC-987B2CB67032}"/>
              </a:ext>
            </a:extLst>
          </p:cNvPr>
          <p:cNvSpPr txBox="1"/>
          <p:nvPr/>
        </p:nvSpPr>
        <p:spPr>
          <a:xfrm>
            <a:off x="1512168" y="4437112"/>
            <a:ext cx="3563888" cy="646331"/>
          </a:xfrm>
          <a:prstGeom prst="rect">
            <a:avLst/>
          </a:prstGeom>
          <a:noFill/>
        </p:spPr>
        <p:txBody>
          <a:bodyPr wrap="square">
            <a:spAutoFit/>
          </a:bodyPr>
          <a:lstStyle/>
          <a:p>
            <a:r>
              <a:rPr lang="en-US" sz="3600" b="1" dirty="0">
                <a:solidFill>
                  <a:schemeClr val="tx1"/>
                </a:solidFill>
                <a:latin typeface="Sitka Banner" panose="02000505000000020004" pitchFamily="2" charset="0"/>
                <a:cs typeface="Times New Roman" panose="02020603050405020304" pitchFamily="18" charset="0"/>
              </a:rPr>
              <a:t>DISADVANTAGES</a:t>
            </a:r>
            <a:endParaRPr lang="en-US" sz="3600" b="1" dirty="0">
              <a:latin typeface="Sitka Banner" panose="02000505000000020004" pitchFamily="2" charset="0"/>
            </a:endParaRPr>
          </a:p>
        </p:txBody>
      </p:sp>
      <p:sp>
        <p:nvSpPr>
          <p:cNvPr id="11" name="Content Placeholder 2">
            <a:extLst>
              <a:ext uri="{FF2B5EF4-FFF2-40B4-BE49-F238E27FC236}">
                <a16:creationId xmlns:a16="http://schemas.microsoft.com/office/drawing/2014/main" id="{E7CD402E-132D-767A-4DED-C5EB0A35B7C2}"/>
              </a:ext>
            </a:extLst>
          </p:cNvPr>
          <p:cNvSpPr txBox="1">
            <a:spLocks/>
          </p:cNvSpPr>
          <p:nvPr/>
        </p:nvSpPr>
        <p:spPr>
          <a:xfrm>
            <a:off x="1331641" y="5085184"/>
            <a:ext cx="4608511" cy="1512168"/>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Theoretical Limits.</a:t>
            </a:r>
          </a:p>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Loss of Information.</a:t>
            </a:r>
          </a:p>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Incorrect </a:t>
            </a:r>
            <a:r>
              <a:rPr lang="en-US" sz="1900" dirty="0">
                <a:solidFill>
                  <a:schemeClr val="tx1"/>
                </a:solidFill>
                <a:latin typeface="Times New Roman" panose="02020603050405020304" pitchFamily="18" charset="0"/>
                <a:cs typeface="Times New Roman" panose="02020603050405020304" pitchFamily="18" charset="0"/>
              </a:rPr>
              <a:t>Classification</a:t>
            </a:r>
            <a:r>
              <a:rPr lang="en-US" sz="1800" dirty="0">
                <a:solidFill>
                  <a:schemeClr val="tx1"/>
                </a:solidFill>
                <a:latin typeface="Times New Roman" panose="02020603050405020304" pitchFamily="18" charset="0"/>
                <a:cs typeface="Times New Roman" panose="02020603050405020304" pitchFamily="18" charset="0"/>
              </a:rPr>
              <a:t> Results.</a:t>
            </a:r>
          </a:p>
          <a:p>
            <a:pPr algn="just">
              <a:lnSpc>
                <a:spcPct val="150000"/>
              </a:lnSpc>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EAA0AE7-B210-A168-7118-700CEAADD5FC}"/>
              </a:ext>
            </a:extLst>
          </p:cNvPr>
          <p:cNvSpPr>
            <a:spLocks noGrp="1"/>
          </p:cNvSpPr>
          <p:nvPr>
            <p:ph type="title"/>
          </p:nvPr>
        </p:nvSpPr>
        <p:spPr>
          <a:xfrm>
            <a:off x="1116013" y="4725144"/>
            <a:ext cx="2951931" cy="477838"/>
          </a:xfrm>
        </p:spPr>
        <p:txBody>
          <a:bodyPr>
            <a:noAutofit/>
          </a:bodyPr>
          <a:lstStyle/>
          <a:p>
            <a:r>
              <a:rPr lang="en-US" b="1" dirty="0">
                <a:solidFill>
                  <a:schemeClr val="tx1"/>
                </a:solidFill>
                <a:latin typeface="Sitka Banner" panose="02000505000000020004" pitchFamily="2" charset="0"/>
                <a:cs typeface="Times New Roman" panose="02020603050405020304" pitchFamily="18" charset="0"/>
              </a:rPr>
              <a:t>ADVANTAGES</a:t>
            </a:r>
            <a:endParaRPr lang="en-IN" dirty="0">
              <a:latin typeface="Sitka Banner" panose="02000505000000020004" pitchFamily="2" charset="0"/>
            </a:endParaRPr>
          </a:p>
        </p:txBody>
      </p:sp>
      <p:sp>
        <p:nvSpPr>
          <p:cNvPr id="3" name="Content Placeholder 2"/>
          <p:cNvSpPr>
            <a:spLocks noGrp="1"/>
          </p:cNvSpPr>
          <p:nvPr>
            <p:ph idx="1"/>
          </p:nvPr>
        </p:nvSpPr>
        <p:spPr>
          <a:xfrm>
            <a:off x="611561" y="1412776"/>
            <a:ext cx="8064895" cy="3600400"/>
          </a:xfrm>
        </p:spPr>
        <p:txBody>
          <a:bodyPr>
            <a:noAutofit/>
          </a:bodyPr>
          <a:lstStyle/>
          <a:p>
            <a:pPr marL="342900" lvl="0" indent="-342900" algn="just">
              <a:spcAft>
                <a:spcPts val="800"/>
              </a:spcAft>
              <a:buFont typeface="Wingdings" panose="05000000000000000000" pitchFamily="2" charset="2"/>
              <a:buChar char=""/>
              <a:tabLst>
                <a:tab pos="457200" algn="l"/>
              </a:tabLst>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Also, we evaluate the </a:t>
            </a:r>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Principal Component Analysis</a:t>
            </a: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is an unsupervised learning algorithm that is used for the dimensionality reduction in machine learning. It is a statistical process that converts the observations of correlated features into a set of linearly uncorrelated features with the help of orthogonal transformation.</a:t>
            </a:r>
          </a:p>
          <a:p>
            <a:pPr marL="342900" lvl="0" indent="-342900" algn="just">
              <a:lnSpc>
                <a:spcPct val="150000"/>
              </a:lnSpc>
              <a:spcAft>
                <a:spcPts val="800"/>
              </a:spcAft>
              <a:buFont typeface="Wingdings" panose="05000000000000000000" pitchFamily="2" charset="2"/>
              <a:buChar char=""/>
              <a:tabLst>
                <a:tab pos="457200" algn="l"/>
              </a:tabLst>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a:t>
            </a:r>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singular value decomposition</a:t>
            </a: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(SVD) provides another way to factorize a matrix, into singular vectors and singular values. The SVD is used widely both in the calculation of other matrix operations, such as matrix inverse, but also as a data reduction method in machine learning.</a:t>
            </a:r>
          </a:p>
          <a:p>
            <a:pPr>
              <a:lnSpc>
                <a:spcPct val="150000"/>
              </a:lnSpc>
            </a:pPr>
            <a:endParaRPr lang="en-IN" dirty="0"/>
          </a:p>
        </p:txBody>
      </p:sp>
      <p:sp>
        <p:nvSpPr>
          <p:cNvPr id="5" name="Title 1">
            <a:extLst>
              <a:ext uri="{FF2B5EF4-FFF2-40B4-BE49-F238E27FC236}">
                <a16:creationId xmlns:a16="http://schemas.microsoft.com/office/drawing/2014/main" id="{DE1BD59B-4EA2-EA7E-B17F-D8C5C2C536CA}"/>
              </a:ext>
            </a:extLst>
          </p:cNvPr>
          <p:cNvSpPr txBox="1">
            <a:spLocks/>
          </p:cNvSpPr>
          <p:nvPr/>
        </p:nvSpPr>
        <p:spPr>
          <a:xfrm>
            <a:off x="1492696" y="718652"/>
            <a:ext cx="7543800" cy="478100"/>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solidFill>
                  <a:schemeClr val="tx1"/>
                </a:solidFill>
                <a:latin typeface="Sitka Banner" panose="02000505000000020004" pitchFamily="2" charset="0"/>
                <a:cs typeface="Times New Roman" panose="02020603050405020304" pitchFamily="18" charset="0"/>
              </a:rPr>
              <a:t>PROPOSED</a:t>
            </a:r>
            <a:r>
              <a:rPr lang="en-US" sz="4000" b="1" dirty="0">
                <a:solidFill>
                  <a:schemeClr val="tx1"/>
                </a:solidFill>
                <a:latin typeface="Sitka Banner" panose="02000505000000020004" pitchFamily="2" charset="0"/>
                <a:cs typeface="Times New Roman" panose="02020603050405020304" pitchFamily="18" charset="0"/>
              </a:rPr>
              <a:t> </a:t>
            </a:r>
            <a:r>
              <a:rPr lang="en-US" sz="3600" b="1" dirty="0">
                <a:solidFill>
                  <a:schemeClr val="tx1"/>
                </a:solidFill>
                <a:latin typeface="Sitka Banner" panose="02000505000000020004" pitchFamily="2" charset="0"/>
                <a:cs typeface="Times New Roman" panose="02020603050405020304" pitchFamily="18" charset="0"/>
              </a:rPr>
              <a:t>SYSTEM</a:t>
            </a:r>
            <a:endParaRPr lang="en-IN" sz="3600" dirty="0">
              <a:latin typeface="Sitka Banner" panose="02000505000000020004" pitchFamily="2" charset="0"/>
            </a:endParaRPr>
          </a:p>
        </p:txBody>
      </p:sp>
      <p:sp>
        <p:nvSpPr>
          <p:cNvPr id="11" name="Content Placeholder 2">
            <a:extLst>
              <a:ext uri="{FF2B5EF4-FFF2-40B4-BE49-F238E27FC236}">
                <a16:creationId xmlns:a16="http://schemas.microsoft.com/office/drawing/2014/main" id="{039E5B0E-7519-1D1C-201E-9ADA283B5A7C}"/>
              </a:ext>
            </a:extLst>
          </p:cNvPr>
          <p:cNvSpPr txBox="1">
            <a:spLocks/>
          </p:cNvSpPr>
          <p:nvPr/>
        </p:nvSpPr>
        <p:spPr>
          <a:xfrm>
            <a:off x="899592" y="5373216"/>
            <a:ext cx="6752110" cy="148478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Ø"/>
            </a:pPr>
            <a:r>
              <a:rPr lang="en-US" sz="1800" dirty="0">
                <a:solidFill>
                  <a:schemeClr val="tx1"/>
                </a:solidFill>
                <a:latin typeface="Times New Roman" pitchFamily="18" charset="0"/>
                <a:cs typeface="Times New Roman" pitchFamily="18" charset="0"/>
              </a:rPr>
              <a:t>High performance.</a:t>
            </a:r>
            <a:endParaRPr lang="en-IN" sz="1800" dirty="0">
              <a:solidFill>
                <a:schemeClr val="tx1"/>
              </a:solidFill>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1800" dirty="0">
                <a:solidFill>
                  <a:schemeClr val="tx1"/>
                </a:solidFill>
                <a:latin typeface="Times New Roman" pitchFamily="18" charset="0"/>
                <a:cs typeface="Times New Roman" pitchFamily="18" charset="0"/>
              </a:rPr>
              <a:t>Provide accurate prediction results.</a:t>
            </a:r>
            <a:endParaRPr lang="en-IN" sz="1800" dirty="0">
              <a:solidFill>
                <a:schemeClr val="tx1"/>
              </a:solidFill>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1800" dirty="0">
                <a:solidFill>
                  <a:schemeClr val="tx1"/>
                </a:solidFill>
                <a:latin typeface="Times New Roman" pitchFamily="18" charset="0"/>
                <a:cs typeface="Times New Roman" pitchFamily="18" charset="0"/>
              </a:rPr>
              <a:t>Reduces the information Loss and the multiple estimates.</a:t>
            </a:r>
            <a:endParaRPr lang="en-IN" sz="1800" dirty="0">
              <a:solidFill>
                <a:schemeClr val="tx1"/>
              </a:solidFill>
              <a:latin typeface="Times New Roman" pitchFamily="18" charset="0"/>
              <a:cs typeface="Times New Roman" pitchFamily="18" charset="0"/>
            </a:endParaRPr>
          </a:p>
          <a:p>
            <a:pPr marL="0" indent="0" algn="just">
              <a:lnSpc>
                <a:spcPct val="150000"/>
              </a:lnSpc>
              <a:buFont typeface="Calibri" panose="020F0502020204030204" pitchFamily="34" charset="0"/>
              <a:buNone/>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latin typeface="Sitka Banner" panose="02000505000000020004" pitchFamily="2" charset="0"/>
                <a:cs typeface="Times New Roman" panose="02020603050405020304" pitchFamily="18" charset="0"/>
              </a:rPr>
              <a:t>SYSTEM</a:t>
            </a:r>
            <a:r>
              <a:rPr lang="en-US" sz="4000" b="1" dirty="0">
                <a:solidFill>
                  <a:schemeClr val="tx1"/>
                </a:solidFill>
                <a:latin typeface="Sitka Banner" panose="02000505000000020004" pitchFamily="2" charset="0"/>
                <a:cs typeface="Times New Roman" panose="02020603050405020304" pitchFamily="18" charset="0"/>
              </a:rPr>
              <a:t> </a:t>
            </a:r>
            <a:r>
              <a:rPr lang="en-US" b="1" dirty="0">
                <a:solidFill>
                  <a:schemeClr val="tx1"/>
                </a:solidFill>
                <a:latin typeface="Sitka Banner" panose="02000505000000020004" pitchFamily="2" charset="0"/>
                <a:cs typeface="Times New Roman" panose="02020603050405020304" pitchFamily="18" charset="0"/>
              </a:rPr>
              <a:t>ARCHITECTURE</a:t>
            </a:r>
            <a:endParaRPr lang="en-IN" dirty="0">
              <a:latin typeface="Sitka Banner" panose="02000505000000020004" pitchFamily="2" charset="0"/>
            </a:endParaRPr>
          </a:p>
        </p:txBody>
      </p:sp>
      <p:grpSp>
        <p:nvGrpSpPr>
          <p:cNvPr id="4" name="Group 3"/>
          <p:cNvGrpSpPr/>
          <p:nvPr/>
        </p:nvGrpSpPr>
        <p:grpSpPr>
          <a:xfrm>
            <a:off x="759033" y="1843537"/>
            <a:ext cx="7956371" cy="3812985"/>
            <a:chOff x="0" y="0"/>
            <a:chExt cx="10016524" cy="3080888"/>
          </a:xfrm>
        </p:grpSpPr>
        <p:grpSp>
          <p:nvGrpSpPr>
            <p:cNvPr id="5" name="Group 27"/>
            <p:cNvGrpSpPr/>
            <p:nvPr/>
          </p:nvGrpSpPr>
          <p:grpSpPr>
            <a:xfrm>
              <a:off x="0" y="0"/>
              <a:ext cx="10016524" cy="3080888"/>
              <a:chOff x="0" y="0"/>
              <a:chExt cx="10016524" cy="3080888"/>
            </a:xfrm>
          </p:grpSpPr>
          <p:grpSp>
            <p:nvGrpSpPr>
              <p:cNvPr id="7" name="Group 37"/>
              <p:cNvGrpSpPr/>
              <p:nvPr/>
            </p:nvGrpSpPr>
            <p:grpSpPr>
              <a:xfrm>
                <a:off x="39188" y="517896"/>
                <a:ext cx="9977336" cy="2562992"/>
                <a:chOff x="39188" y="517896"/>
                <a:chExt cx="8296673" cy="3192875"/>
              </a:xfrm>
            </p:grpSpPr>
            <p:sp>
              <p:nvSpPr>
                <p:cNvPr id="15" name="Rectangle 14"/>
                <p:cNvSpPr/>
                <p:nvPr/>
              </p:nvSpPr>
              <p:spPr>
                <a:xfrm>
                  <a:off x="39188" y="1222344"/>
                  <a:ext cx="889152" cy="5938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b="1" kern="1200" dirty="0">
                      <a:solidFill>
                        <a:srgbClr val="000000"/>
                      </a:solidFill>
                      <a:effectLst/>
                      <a:latin typeface="Times New Roman"/>
                      <a:ea typeface="Times New Roman"/>
                    </a:rPr>
                    <a:t>Dataset</a:t>
                  </a:r>
                  <a:endParaRPr lang="en-IN" sz="1200" dirty="0">
                    <a:effectLst/>
                    <a:latin typeface="Times New Roman"/>
                    <a:ea typeface="Times New Roman"/>
                  </a:endParaRPr>
                </a:p>
              </p:txBody>
            </p:sp>
            <p:sp>
              <p:nvSpPr>
                <p:cNvPr id="16" name="Rectangle 15"/>
                <p:cNvSpPr/>
                <p:nvPr/>
              </p:nvSpPr>
              <p:spPr>
                <a:xfrm>
                  <a:off x="1357068" y="1864371"/>
                  <a:ext cx="2514600" cy="528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b="1" kern="1200" dirty="0">
                      <a:solidFill>
                        <a:srgbClr val="000000"/>
                      </a:solidFill>
                      <a:effectLst/>
                      <a:latin typeface="Times New Roman"/>
                      <a:ea typeface="Times New Roman"/>
                    </a:rPr>
                    <a:t>Data preprocess</a:t>
                  </a:r>
                  <a:endParaRPr lang="en-IN" sz="2000" dirty="0">
                    <a:effectLst/>
                    <a:latin typeface="Times New Roman"/>
                    <a:ea typeface="Times New Roman"/>
                  </a:endParaRPr>
                </a:p>
              </p:txBody>
            </p:sp>
            <p:sp>
              <p:nvSpPr>
                <p:cNvPr id="17" name="Rectangle 16"/>
                <p:cNvSpPr/>
                <p:nvPr/>
              </p:nvSpPr>
              <p:spPr>
                <a:xfrm>
                  <a:off x="1340669" y="3217857"/>
                  <a:ext cx="2514600" cy="492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b="1" kern="1200" dirty="0">
                      <a:solidFill>
                        <a:srgbClr val="000000"/>
                      </a:solidFill>
                      <a:effectLst/>
                      <a:latin typeface="Times New Roman"/>
                      <a:ea typeface="Times New Roman"/>
                    </a:rPr>
                    <a:t>Splitting Dataset into Train and Test</a:t>
                  </a:r>
                  <a:endParaRPr lang="en-IN" sz="2000" dirty="0">
                    <a:effectLst/>
                    <a:latin typeface="Times New Roman"/>
                    <a:ea typeface="Times New Roman"/>
                  </a:endParaRPr>
                </a:p>
              </p:txBody>
            </p:sp>
            <p:sp>
              <p:nvSpPr>
                <p:cNvPr id="18" name="Rectangle 17"/>
                <p:cNvSpPr/>
                <p:nvPr/>
              </p:nvSpPr>
              <p:spPr>
                <a:xfrm>
                  <a:off x="5153425" y="517896"/>
                  <a:ext cx="3124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b="1" kern="1200" dirty="0">
                      <a:solidFill>
                        <a:srgbClr val="000000"/>
                      </a:solidFill>
                      <a:effectLst/>
                      <a:latin typeface="Times New Roman"/>
                      <a:ea typeface="Times New Roman"/>
                    </a:rPr>
                    <a:t>Feature Extraction</a:t>
                  </a:r>
                  <a:endParaRPr lang="en-IN" sz="2000" dirty="0">
                    <a:effectLst/>
                    <a:latin typeface="Times New Roman"/>
                    <a:ea typeface="Times New Roman"/>
                  </a:endParaRPr>
                </a:p>
              </p:txBody>
            </p:sp>
            <p:cxnSp>
              <p:nvCxnSpPr>
                <p:cNvPr id="19" name="Straight Arrow Connector 18"/>
                <p:cNvCxnSpPr>
                  <a:stCxn id="18" idx="2"/>
                  <a:endCxn id="20" idx="0"/>
                </p:cNvCxnSpPr>
                <p:nvPr/>
              </p:nvCxnSpPr>
              <p:spPr>
                <a:xfrm>
                  <a:off x="6715524" y="898896"/>
                  <a:ext cx="8843" cy="5363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62267" y="1435234"/>
                  <a:ext cx="3124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b="1" kern="1200" dirty="0">
                      <a:solidFill>
                        <a:srgbClr val="000000"/>
                      </a:solidFill>
                      <a:effectLst/>
                      <a:latin typeface="Times New Roman"/>
                      <a:ea typeface="Times New Roman"/>
                    </a:rPr>
                    <a:t>Classification</a:t>
                  </a:r>
                  <a:endParaRPr lang="en-IN" sz="1200" dirty="0">
                    <a:effectLst/>
                    <a:latin typeface="Times New Roman"/>
                    <a:ea typeface="Times New Roman"/>
                  </a:endParaRPr>
                </a:p>
              </p:txBody>
            </p:sp>
            <p:cxnSp>
              <p:nvCxnSpPr>
                <p:cNvPr id="21" name="Straight Arrow Connector 20"/>
                <p:cNvCxnSpPr/>
                <p:nvPr/>
              </p:nvCxnSpPr>
              <p:spPr>
                <a:xfrm rot="5400000">
                  <a:off x="6458461" y="2088526"/>
                  <a:ext cx="53340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211661" y="3325549"/>
                  <a:ext cx="3124200" cy="3810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b="1" kern="1200" dirty="0">
                      <a:solidFill>
                        <a:srgbClr val="000000"/>
                      </a:solidFill>
                      <a:effectLst/>
                      <a:latin typeface="Times New Roman"/>
                      <a:ea typeface="Times New Roman"/>
                    </a:rPr>
                    <a:t>Result Generation</a:t>
                  </a:r>
                  <a:endParaRPr lang="en-IN" sz="1200" dirty="0">
                    <a:effectLst/>
                    <a:latin typeface="Times New Roman"/>
                    <a:ea typeface="Times New Roman"/>
                  </a:endParaRPr>
                </a:p>
              </p:txBody>
            </p:sp>
          </p:grpSp>
          <p:cxnSp>
            <p:nvCxnSpPr>
              <p:cNvPr id="8" name="Straight Arrow Connector 7"/>
              <p:cNvCxnSpPr/>
              <p:nvPr/>
            </p:nvCxnSpPr>
            <p:spPr>
              <a:xfrm rot="5400000">
                <a:off x="2825730" y="2346540"/>
                <a:ext cx="672842"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4" idx="2"/>
                <a:endCxn id="16" idx="0"/>
              </p:cNvCxnSpPr>
              <p:nvPr/>
            </p:nvCxnSpPr>
            <p:spPr>
              <a:xfrm rot="16200000" flipH="1">
                <a:off x="2716670" y="1179386"/>
                <a:ext cx="834355" cy="4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41"/>
              <p:cNvCxnSpPr>
                <a:stCxn id="17" idx="2"/>
                <a:endCxn id="18" idx="1"/>
              </p:cNvCxnSpPr>
              <p:nvPr/>
            </p:nvCxnSpPr>
            <p:spPr>
              <a:xfrm rot="5400000" flipH="1" flipV="1">
                <a:off x="3447825" y="339293"/>
                <a:ext cx="2410072" cy="3073116"/>
              </a:xfrm>
              <a:prstGeom prst="bentConnector4">
                <a:avLst>
                  <a:gd name="adj1" fmla="val -9485"/>
                  <a:gd name="adj2" fmla="val 746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7866569" y="2523761"/>
                <a:ext cx="428173" cy="19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08313" y="1988711"/>
                <a:ext cx="3757070" cy="305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b="1" kern="1200" dirty="0">
                    <a:solidFill>
                      <a:srgbClr val="000000"/>
                    </a:solidFill>
                    <a:effectLst/>
                    <a:latin typeface="Times New Roman"/>
                    <a:ea typeface="Times New Roman"/>
                  </a:rPr>
                  <a:t>Prediction</a:t>
                </a:r>
                <a:endParaRPr lang="en-IN" sz="1200" dirty="0">
                  <a:effectLst/>
                  <a:latin typeface="Times New Roman"/>
                  <a:ea typeface="Times New Roman"/>
                </a:endParaRPr>
              </a:p>
            </p:txBody>
          </p:sp>
          <p:pic>
            <p:nvPicPr>
              <p:cNvPr id="13" name="Picture 12" descr="Image result for text file png"/>
              <p:cNvPicPr>
                <a:picLocks noChangeAspect="1" noChangeArrowheads="1"/>
              </p:cNvPicPr>
              <p:nvPr/>
            </p:nvPicPr>
            <p:blipFill>
              <a:blip r:embed="rId2" cstate="print"/>
              <a:srcRect/>
              <a:stretch>
                <a:fillRect/>
              </a:stretch>
            </p:blipFill>
            <p:spPr bwMode="auto">
              <a:xfrm>
                <a:off x="0" y="0"/>
                <a:ext cx="1070791" cy="1070793"/>
              </a:xfrm>
              <a:prstGeom prst="rect">
                <a:avLst/>
              </a:prstGeom>
              <a:noFill/>
            </p:spPr>
          </p:pic>
          <p:sp>
            <p:nvSpPr>
              <p:cNvPr id="14" name="Rectangle 13"/>
              <p:cNvSpPr/>
              <p:nvPr/>
            </p:nvSpPr>
            <p:spPr>
              <a:xfrm>
                <a:off x="1619679" y="340332"/>
                <a:ext cx="3023984" cy="424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400" b="1" kern="1200" dirty="0">
                    <a:solidFill>
                      <a:srgbClr val="000000"/>
                    </a:solidFill>
                    <a:effectLst/>
                    <a:latin typeface="Times New Roman"/>
                    <a:ea typeface="Times New Roman"/>
                  </a:rPr>
                  <a:t>Select and View Dataset</a:t>
                </a:r>
                <a:endParaRPr lang="en-IN" sz="2000" dirty="0">
                  <a:effectLst/>
                  <a:latin typeface="Times New Roman"/>
                  <a:ea typeface="Times New Roman"/>
                </a:endParaRPr>
              </a:p>
            </p:txBody>
          </p:sp>
        </p:grpSp>
        <p:cxnSp>
          <p:nvCxnSpPr>
            <p:cNvPr id="6" name="Straight Arrow Connector 5"/>
            <p:cNvCxnSpPr>
              <a:stCxn id="13" idx="3"/>
            </p:cNvCxnSpPr>
            <p:nvPr/>
          </p:nvCxnSpPr>
          <p:spPr>
            <a:xfrm flipV="1">
              <a:off x="1070792" y="533631"/>
              <a:ext cx="444499" cy="17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17428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594</TotalTime>
  <Words>2078</Words>
  <Application>Microsoft Office PowerPoint</Application>
  <PresentationFormat>On-screen Show (4:3)</PresentationFormat>
  <Paragraphs>195</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Century Gothic</vt:lpstr>
      <vt:lpstr>Sitka Banner</vt:lpstr>
      <vt:lpstr>Times New Roman</vt:lpstr>
      <vt:lpstr>Wingdings</vt:lpstr>
      <vt:lpstr>Wingdings 3</vt:lpstr>
      <vt:lpstr>Wisp</vt:lpstr>
      <vt:lpstr>Feature Free Method for Detecting the  Phishing Websites</vt:lpstr>
      <vt:lpstr>ABSTRACT</vt:lpstr>
      <vt:lpstr>OBJECTIVE</vt:lpstr>
      <vt:lpstr>Literature Survey</vt:lpstr>
      <vt:lpstr>PowerPoint Presentation</vt:lpstr>
      <vt:lpstr>PowerPoint Presentation</vt:lpstr>
      <vt:lpstr>PowerPoint Presentation</vt:lpstr>
      <vt:lpstr>ADVANTAGES</vt:lpstr>
      <vt:lpstr>SYSTEM ARCHITECTURE</vt:lpstr>
      <vt:lpstr>FLOW DIAGRAM</vt:lpstr>
      <vt:lpstr>CLASS DIAGRAM</vt:lpstr>
      <vt:lpstr>SEQUENCE DIAGRAM</vt:lpstr>
      <vt:lpstr>MODULES</vt:lpstr>
      <vt:lpstr>SYSTEM REQUIREMENTS</vt:lpstr>
      <vt:lpstr>SYSTEM REQUIREMENTS</vt:lpstr>
      <vt:lpstr>DATA SELECTION AND LOADING</vt:lpstr>
      <vt:lpstr>PowerPoint Presentation</vt:lpstr>
      <vt:lpstr>DATA PREPROCESSING</vt:lpstr>
      <vt:lpstr>SPLITTING DATASET INTO TRAIN AND TEST DATA</vt:lpstr>
      <vt:lpstr>PowerPoint Presentation</vt:lpstr>
      <vt:lpstr>PowerPoint Presentation</vt:lpstr>
      <vt:lpstr>PowerPoint Presentation</vt:lpstr>
      <vt:lpstr>PowerPoint Presentation</vt:lpstr>
      <vt:lpstr>FEATURE EXTRACTION</vt:lpstr>
      <vt:lpstr>PowerPoint Presentation</vt:lpstr>
      <vt:lpstr>PowerPoint Presentation</vt:lpstr>
      <vt:lpstr>PowerPoint Presentation</vt:lpstr>
      <vt:lpstr>PowerPoint Presentation</vt:lpstr>
      <vt:lpstr>PowerPoint Presentation</vt:lpstr>
      <vt:lpstr>CLASSIFICATION</vt:lpstr>
      <vt:lpstr> PREDICTION</vt:lpstr>
      <vt:lpstr>PowerPoint Presentation</vt:lpstr>
      <vt:lpstr>RESULT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Rainfall Forecasting Using One-Dimensional Deep Convolutional Neural Network</dc:title>
  <dc:creator>EGC010</dc:creator>
  <cp:lastModifiedBy>sneha</cp:lastModifiedBy>
  <cp:revision>139</cp:revision>
  <dcterms:created xsi:type="dcterms:W3CDTF">2019-10-22T10:17:21Z</dcterms:created>
  <dcterms:modified xsi:type="dcterms:W3CDTF">2023-04-27T07:23:23Z</dcterms:modified>
</cp:coreProperties>
</file>