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Bebas Neue"/>
      <p:regular r:id="rId40"/>
    </p:embeddedFont>
    <p:embeddedFont>
      <p:font typeface="Barlow Medium"/>
      <p:regular r:id="rId41"/>
      <p:bold r:id="rId42"/>
      <p:italic r:id="rId43"/>
      <p:boldItalic r:id="rId44"/>
    </p:embeddedFont>
    <p:embeddedFont>
      <p:font typeface="Merriweather Black"/>
      <p:bold r:id="rId45"/>
      <p:boldItalic r:id="rId46"/>
    </p:embeddedFont>
    <p:embeddedFont>
      <p:font typeface="Barlow Light"/>
      <p:regular r:id="rId47"/>
      <p:bold r:id="rId48"/>
      <p:italic r:id="rId49"/>
      <p:boldItalic r:id="rId50"/>
    </p:embeddedFont>
    <p:embeddedFont>
      <p:font typeface="Merriweather"/>
      <p:regular r:id="rId51"/>
      <p:bold r:id="rId52"/>
      <p:italic r:id="rId53"/>
      <p:boldItalic r:id="rId54"/>
    </p:embeddedFont>
    <p:embeddedFont>
      <p:font typeface="Barlow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6FF3B5-062D-480D-8A24-871B2643670B}">
  <a:tblStyle styleId="{E46FF3B5-062D-480D-8A24-871B264367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75B323E-8431-4286-92E1-8D90A4DBE9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basNeue-regular.fntdata"/><Relationship Id="rId42" Type="http://schemas.openxmlformats.org/officeDocument/2006/relationships/font" Target="fonts/BarlowMedium-bold.fntdata"/><Relationship Id="rId41" Type="http://schemas.openxmlformats.org/officeDocument/2006/relationships/font" Target="fonts/BarlowMedium-regular.fntdata"/><Relationship Id="rId44" Type="http://schemas.openxmlformats.org/officeDocument/2006/relationships/font" Target="fonts/BarlowMedium-boldItalic.fntdata"/><Relationship Id="rId43" Type="http://schemas.openxmlformats.org/officeDocument/2006/relationships/font" Target="fonts/BarlowMedium-italic.fntdata"/><Relationship Id="rId46" Type="http://schemas.openxmlformats.org/officeDocument/2006/relationships/font" Target="fonts/MerriweatherBlack-boldItalic.fntdata"/><Relationship Id="rId45" Type="http://schemas.openxmlformats.org/officeDocument/2006/relationships/font" Target="fonts/MerriweatherBlac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Light-bold.fntdata"/><Relationship Id="rId47" Type="http://schemas.openxmlformats.org/officeDocument/2006/relationships/font" Target="fonts/BarlowLight-regular.fntdata"/><Relationship Id="rId49" Type="http://schemas.openxmlformats.org/officeDocument/2006/relationships/font" Target="fonts/Barlow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-regular.fntdata"/><Relationship Id="rId50" Type="http://schemas.openxmlformats.org/officeDocument/2006/relationships/font" Target="fonts/BarlowLight-boldItalic.fntdata"/><Relationship Id="rId53" Type="http://schemas.openxmlformats.org/officeDocument/2006/relationships/font" Target="fonts/Merriweather-italic.fntdata"/><Relationship Id="rId52" Type="http://schemas.openxmlformats.org/officeDocument/2006/relationships/font" Target="fonts/Merriweather-bold.fntdata"/><Relationship Id="rId11" Type="http://schemas.openxmlformats.org/officeDocument/2006/relationships/slide" Target="slides/slide6.xml"/><Relationship Id="rId55" Type="http://schemas.openxmlformats.org/officeDocument/2006/relationships/font" Target="fonts/Barlow-regular.fntdata"/><Relationship Id="rId10" Type="http://schemas.openxmlformats.org/officeDocument/2006/relationships/slide" Target="slides/slide5.xml"/><Relationship Id="rId54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57" Type="http://schemas.openxmlformats.org/officeDocument/2006/relationships/font" Target="fonts/Barlow-italic.fntdata"/><Relationship Id="rId12" Type="http://schemas.openxmlformats.org/officeDocument/2006/relationships/slide" Target="slides/slide7.xml"/><Relationship Id="rId56" Type="http://schemas.openxmlformats.org/officeDocument/2006/relationships/font" Target="fonts/Barlow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Barlow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478d99737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478d9973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8bff3fc8d_3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8bff3fc8d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8bff3fc8d_3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8bff3fc8d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478d99737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478d9973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8bff3fc8d_3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8bff3fc8d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8bff3fc8d_3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8bff3fc8d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092ed2d63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092ed2d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478d99737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478d9973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092ed2d63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9092ed2d6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478d99737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8478d9973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8bff3fc8d_2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8bff3fc8d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8bff3fc8d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8bff3fc8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8bff3fc8d_2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8bff3fc8d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9092ed2d63_1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9092ed2d6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9092ed2d63_1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9092ed2d6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9092ed2d63_1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9092ed2d6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 ja prom ki tayyari kar…. :)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092ed2d63_1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092ed2d63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08cb71f69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08cb71f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3db1f913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3db1f91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26700" y="620225"/>
            <a:ext cx="5693400" cy="1958400"/>
          </a:xfrm>
          <a:prstGeom prst="rect">
            <a:avLst/>
          </a:prstGeom>
          <a:effectLst>
            <a:outerShdw blurRad="28575" rotWithShape="0" algn="bl" dir="2700000" dist="19050">
              <a:schemeClr val="dk1">
                <a:alpha val="2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07700" y="971525"/>
            <a:ext cx="6117300" cy="3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▸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4572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▹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4572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▹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4572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●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4572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○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4572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■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4572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●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4572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○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4572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Barlow Medium"/>
              <a:buChar char="■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531375" y="6079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“</a:t>
            </a:r>
            <a:endParaRPr sz="96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55275" y="1576550"/>
            <a:ext cx="34731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15599" y="1576550"/>
            <a:ext cx="34731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855300" y="1576550"/>
            <a:ext cx="23157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414200" y="1576550"/>
            <a:ext cx="23157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973099" y="1576550"/>
            <a:ext cx="23157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9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hyperlink" Target="https://docs.google.com/spreadsheets/d/1ke5l4oifKTkgPvogJFNWdbFuFGlDjXCw/edit?usp=sharing&amp;ouid=115885838738045519707&amp;rtpof=true&amp;sd=tru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ctrTitle"/>
          </p:nvPr>
        </p:nvSpPr>
        <p:spPr>
          <a:xfrm>
            <a:off x="505200" y="440775"/>
            <a:ext cx="8133600" cy="195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Supply Chain Management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rgbClr val="434343"/>
                </a:solidFill>
              </a:rPr>
              <a:t>ASCM </a:t>
            </a:r>
            <a:r>
              <a:rPr lang="en" sz="6600">
                <a:solidFill>
                  <a:srgbClr val="434343"/>
                </a:solidFill>
              </a:rPr>
              <a:t>Case study</a:t>
            </a:r>
            <a:endParaRPr sz="6600">
              <a:solidFill>
                <a:srgbClr val="434343"/>
              </a:solidFill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994100" y="2886900"/>
            <a:ext cx="419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 Black"/>
                <a:ea typeface="Merriweather Black"/>
                <a:cs typeface="Merriweather Black"/>
                <a:sym typeface="Merriweather Black"/>
              </a:rPr>
              <a:t>Navigating Pandemic Supply Challenges</a:t>
            </a:r>
            <a:endParaRPr sz="28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 Black"/>
                <a:ea typeface="Merriweather Black"/>
                <a:cs typeface="Merriweather Black"/>
                <a:sym typeface="Merriweather Black"/>
              </a:rPr>
              <a:t>for</a:t>
            </a:r>
            <a:endParaRPr sz="28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 Black"/>
                <a:ea typeface="Merriweather Black"/>
                <a:cs typeface="Merriweather Black"/>
                <a:sym typeface="Merriweather Black"/>
              </a:rPr>
              <a:t>MediCrystals Co.</a:t>
            </a:r>
            <a:endParaRPr sz="28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725" y="2880300"/>
            <a:ext cx="2743075" cy="195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1825" y="82200"/>
            <a:ext cx="505200" cy="56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2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964075" y="22535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</a:t>
            </a:r>
            <a:r>
              <a:rPr lang="en"/>
              <a:t> risk scores</a:t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799425" y="4266975"/>
            <a:ext cx="69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00" y="1113375"/>
            <a:ext cx="8248650" cy="277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4948150" y="796850"/>
            <a:ext cx="3416700" cy="42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Credit Rating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- Data collected by D&amp;B </a:t>
            </a:r>
            <a:r>
              <a:rPr lang="en" sz="11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5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Range of 1 to 4 (1 – low risk; 4 – high risk); 1 indicates a minimal risk and 4 indicates a significant level of risk</a:t>
            </a:r>
            <a:endParaRPr sz="115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Lower the credit rating in number better it is. So while calculating the score We recalculated it as 5-credit score to match the monotony of the score then normalised to 0-1 range. </a:t>
            </a:r>
            <a:endParaRPr sz="115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Revenue ratio</a:t>
            </a:r>
            <a:r>
              <a:rPr lang="en" sz="11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- We compared the revenue of a supplier to the overall revenue of all the suppliers to get an idea of the contribution in the market.</a:t>
            </a:r>
            <a:endParaRPr sz="115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Cash from Operations(CfO)- </a:t>
            </a:r>
            <a:r>
              <a:rPr lang="en" sz="11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 Indicates the amount of money a company brings in from its ongoing, regular business activities. It is calculated by divid</a:t>
            </a:r>
            <a:r>
              <a:rPr lang="en" sz="11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ing cfo to total c</a:t>
            </a:r>
            <a:r>
              <a:rPr lang="en" sz="11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fo of all the </a:t>
            </a:r>
            <a:r>
              <a:rPr lang="en" sz="11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suppliers</a:t>
            </a:r>
            <a:r>
              <a:rPr lang="en" sz="11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5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Protection-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protection safeguards ones' original works such as inventions, designs, brand names, software codes, etc., via legal methods such as patents, trademarks and copyrights.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if the supplier owns an IP for the product supplied and 0 if the supplier doesn't own any IP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475525" y="3333900"/>
            <a:ext cx="31539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50505"/>
                </a:solidFill>
              </a:rPr>
              <a:t>Equal weightage of all the four scores were taken to deduce the final Financial risk score, lower the score less trustworthy the supplier is.</a:t>
            </a:r>
            <a:endParaRPr sz="1150">
              <a:solidFill>
                <a:srgbClr val="05050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50505"/>
                </a:solidFill>
              </a:rPr>
              <a:t>Suppliers</a:t>
            </a:r>
            <a:r>
              <a:rPr b="1" lang="en" sz="1150">
                <a:solidFill>
                  <a:srgbClr val="050505"/>
                </a:solidFill>
              </a:rPr>
              <a:t>  Opticful,</a:t>
            </a:r>
            <a:r>
              <a:rPr lang="en" sz="1150">
                <a:solidFill>
                  <a:srgbClr val="050505"/>
                </a:solidFill>
              </a:rPr>
              <a:t> </a:t>
            </a:r>
            <a:r>
              <a:rPr b="1" lang="en" sz="1150">
                <a:solidFill>
                  <a:srgbClr val="050505"/>
                </a:solidFill>
              </a:rPr>
              <a:t>Shale, and Plaxian </a:t>
            </a:r>
            <a:r>
              <a:rPr lang="en" sz="1150">
                <a:solidFill>
                  <a:srgbClr val="050505"/>
                </a:solidFill>
              </a:rPr>
              <a:t>scored the least and </a:t>
            </a:r>
            <a:r>
              <a:rPr b="1" lang="en" sz="1150">
                <a:solidFill>
                  <a:srgbClr val="050505"/>
                </a:solidFill>
              </a:rPr>
              <a:t>RealGlass </a:t>
            </a:r>
            <a:r>
              <a:rPr lang="en" sz="1150">
                <a:solidFill>
                  <a:srgbClr val="050505"/>
                </a:solidFill>
              </a:rPr>
              <a:t>came out to be exceptionally well in terms of Financial state.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43349" cy="291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964075" y="22535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</a:t>
            </a:r>
            <a:r>
              <a:rPr lang="en"/>
              <a:t>Delivery</a:t>
            </a:r>
            <a:r>
              <a:rPr lang="en"/>
              <a:t> score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290450" y="3715675"/>
            <a:ext cx="5120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Final score is calculated giving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25%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weightage to S-OTD  and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75%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to single source score, reason behind is single score is more heavy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factor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to judge the capability of a supplier than on time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delivery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. Suppliers  Bestoglass,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Realglass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, Optiket and basicPharm were among the least scorers while Saanch,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Opticful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were the ones with high scores.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868275" y="783425"/>
            <a:ext cx="1943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S-OTD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Supplier On-time delivery (S-OTD) performance for the past 12 months 1-best performance  0- poor performance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Single Source-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whether the supplier get his glass supply from single supplier or not.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0-yes ; 1-no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400" y="3477662"/>
            <a:ext cx="2769374" cy="15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4050"/>
            <a:ext cx="5844500" cy="26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964075" y="22535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</a:t>
            </a:r>
            <a:r>
              <a:rPr lang="en"/>
              <a:t> risk scores</a:t>
            </a:r>
            <a:endParaRPr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925" y="720075"/>
            <a:ext cx="49625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1709350" y="3812000"/>
            <a:ext cx="545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Data security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- Internal scoring done for each supplier by MediCrystals assessing supplier's systems &amp; Data security on a scale of 0-10 (10 indicates excellent systems &amp; data security and 0 indicates very poor systems &amp; data security). We scaled it to 1 by dividing by 10.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7176750" y="1028175"/>
            <a:ext cx="177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Realglass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and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Bestoglass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with an absolute score while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Opticful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is the least scorer.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964075" y="22535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Comprehensive</a:t>
            </a:r>
            <a:r>
              <a:rPr lang="en"/>
              <a:t> score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63" y="621650"/>
            <a:ext cx="8526874" cy="29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999900" y="3842350"/>
            <a:ext cx="687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To calculate the final comprehensive score we assigned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30%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weightage to Regulatory score,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35%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to finance score,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30%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product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guarantee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score and remaining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 5%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to data security score. The weightage were decided by the impact of that study on the overall analysis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which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we tried find out from statistics of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successful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supply chain companies.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1017225" y="326425"/>
            <a:ext cx="7440300" cy="45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  after scoring the suppliers</a:t>
            </a:r>
            <a:endParaRPr sz="3200"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350" y="902725"/>
            <a:ext cx="5610724" cy="31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/>
        </p:nvSpPr>
        <p:spPr>
          <a:xfrm>
            <a:off x="6475000" y="966500"/>
            <a:ext cx="2416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After calculating the comprehensive score we are now in a position to comment on the suppliers trustworthiness.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The worst performance suppliers are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Plaxian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,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RealGlass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, and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BestOGlass,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6436450" y="3241350"/>
            <a:ext cx="2393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Saanch, Gutesglas and PharmyLeaf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are the overall high scorers and can be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trusted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for the continuous supplies in an emergency situation.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193575" y="1119750"/>
            <a:ext cx="5829000" cy="2786100"/>
          </a:xfrm>
          <a:prstGeom prst="rect">
            <a:avLst/>
          </a:prstGeom>
          <a:effectLst>
            <a:outerShdw blurRad="342900" rotWithShape="0" algn="bl" dist="9525">
              <a:schemeClr val="accent3">
                <a:alpha val="3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estimating the change in the inventory position to understand the working capital impact in </a:t>
            </a:r>
            <a:r>
              <a:rPr lang="en" sz="3800"/>
              <a:t>GlasWork, </a:t>
            </a:r>
            <a:r>
              <a:rPr lang="en" sz="3800"/>
              <a:t>Switzerland</a:t>
            </a:r>
            <a:endParaRPr sz="3800"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975" y="2256975"/>
            <a:ext cx="1930624" cy="193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851850" y="295825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savings in switzerland</a:t>
            </a:r>
            <a:endParaRPr/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188175" y="1794350"/>
            <a:ext cx="8696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orecasted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Demand is calculated as: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Georgia"/>
                <a:ea typeface="Georgia"/>
                <a:cs typeface="Georgia"/>
                <a:sym typeface="Georgia"/>
              </a:rPr>
              <a:t> [(APU Units) + (APU Trend * APU Units)] * (Demand Variability)</a:t>
            </a:r>
            <a:endParaRPr b="1" i="1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Production required is calculated as: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Georgia"/>
                <a:ea typeface="Georgia"/>
                <a:cs typeface="Georgia"/>
                <a:sym typeface="Georgia"/>
              </a:rPr>
              <a:t> Max(0, ([Demand Forecasted * Std. Price - On-Hand Stock]/std. Price))</a:t>
            </a:r>
            <a:endParaRPr b="1" i="1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Where, Total SKUs = 2010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SKU -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SKU Number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Std. Price ($) -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Price of each unit of SKU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On-Hand Stock ($) -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Total stock on-hand as of 30th Sep'20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APU (units) -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Average monthly consumption (30 days) of the SKU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APU Trend -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Anticipated APU trend provided by marketing (e.g. 50% indicates 50% increase in APU consumption)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S-OTD -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Supplier On-time delivery (S-OTD) performance for the past 12 months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Demand variability (COV) -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Demand Coefficient of variance for the past 12 months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Lead Time (days) -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Lead time in days to procure the SKU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28248" l="0" r="0" t="0"/>
          <a:stretch/>
        </p:blipFill>
        <p:spPr>
          <a:xfrm>
            <a:off x="188175" y="847125"/>
            <a:ext cx="8767650" cy="7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1165375" y="2236625"/>
            <a:ext cx="329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latin typeface="Merriweather"/>
                <a:ea typeface="Merriweather"/>
                <a:cs typeface="Merriweather"/>
                <a:sym typeface="Merriweather"/>
              </a:rPr>
              <a:t>Change in inventory:</a:t>
            </a:r>
            <a:endParaRPr b="1" sz="19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1010025" y="3842350"/>
            <a:ext cx="674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current inventory value is the total on hand stock.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Predicted inventory value is calculated as: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Georgia"/>
                <a:ea typeface="Georgia"/>
                <a:cs typeface="Georgia"/>
                <a:sym typeface="Georgia"/>
              </a:rPr>
              <a:t> Max(0, (On-Hand Stock) - (Std Price*Demand Forecasted))</a:t>
            </a:r>
            <a:endParaRPr b="1" i="1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14" name="Google Shape;214;p28"/>
          <p:cNvGraphicFramePr/>
          <p:nvPr/>
        </p:nvGraphicFramePr>
        <p:xfrm>
          <a:off x="1165375" y="29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{E46FF3B5-062D-480D-8A24-871B2643670B}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Current inventory 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Predicted inventory 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Difference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46,008,200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21612311.72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53.02508721 %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3800"/>
            <a:ext cx="8839199" cy="11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>
            <p:ph type="title"/>
          </p:nvPr>
        </p:nvSpPr>
        <p:spPr>
          <a:xfrm>
            <a:off x="851850" y="295825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in inventory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851850" y="295825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obsolete </a:t>
            </a:r>
            <a:r>
              <a:rPr lang="en"/>
              <a:t>inventory</a:t>
            </a:r>
            <a:r>
              <a:rPr lang="en"/>
              <a:t> in switzerland</a:t>
            </a:r>
            <a:endParaRPr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3" name="Google Shape;223;p29"/>
          <p:cNvGraphicFramePr/>
          <p:nvPr/>
        </p:nvGraphicFramePr>
        <p:xfrm>
          <a:off x="952500" y="280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{E46FF3B5-062D-480D-8A24-871B2643670B}</a:tableStyleId>
              </a:tblPr>
              <a:tblGrid>
                <a:gridCol w="2824025"/>
                <a:gridCol w="267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Total SKUs to be shattered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Money saved from shattering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244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1091773.618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29"/>
          <p:cNvSpPr txBox="1"/>
          <p:nvPr/>
        </p:nvSpPr>
        <p:spPr>
          <a:xfrm>
            <a:off x="974675" y="3593400"/>
            <a:ext cx="674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IF Inventory(in units)&gt;0 AND Lead Time&lt;30 THEN shatter (1), ELSE don’t shatter (0)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Money saved from shattering is calculated by: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Georgia"/>
                <a:ea typeface="Georgia"/>
                <a:cs typeface="Georgia"/>
                <a:sym typeface="Georgia"/>
              </a:rPr>
              <a:t> (Predicted Inventory($)) * (Should it be shattered?)</a:t>
            </a:r>
            <a:endParaRPr b="1" i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75" y="867475"/>
            <a:ext cx="8792901" cy="17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459450" y="354575"/>
            <a:ext cx="4312800" cy="65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latin typeface="Merriweather"/>
                <a:ea typeface="Merriweather"/>
                <a:cs typeface="Merriweather"/>
                <a:sym typeface="Merriweather"/>
              </a:rPr>
              <a:t>Team Members</a:t>
            </a:r>
            <a:endParaRPr b="1" sz="4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350" y="58700"/>
            <a:ext cx="505200" cy="5653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Google Shape;77;p1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{E46FF3B5-062D-480D-8A24-871B2643670B}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Sneha Kumari</a:t>
                      </a:r>
                      <a:endParaRPr b="1" sz="1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20IM30020</a:t>
                      </a:r>
                      <a:endParaRPr b="1" sz="1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Suvigya Saxena</a:t>
                      </a:r>
                      <a:endParaRPr b="1" sz="1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20IM30022</a:t>
                      </a:r>
                      <a:endParaRPr b="1" sz="1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Tarole Vedant</a:t>
                      </a:r>
                      <a:endParaRPr b="1" sz="1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20IM30023</a:t>
                      </a:r>
                      <a:endParaRPr b="1" sz="1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Trisha Pravin Sarwade</a:t>
                      </a:r>
                      <a:endParaRPr b="1" sz="1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20IM30024</a:t>
                      </a:r>
                      <a:endParaRPr b="1" sz="1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Udit Jain</a:t>
                      </a:r>
                      <a:endParaRPr b="1" sz="1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20IM30025</a:t>
                      </a:r>
                      <a:endParaRPr b="1" sz="1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idx="4294967295" type="ctrTitle"/>
          </p:nvPr>
        </p:nvSpPr>
        <p:spPr>
          <a:xfrm>
            <a:off x="855300" y="1545325"/>
            <a:ext cx="7433400" cy="1562400"/>
          </a:xfrm>
          <a:prstGeom prst="rect">
            <a:avLst/>
          </a:prstGeom>
          <a:effectLst>
            <a:outerShdw blurRad="28575" rotWithShape="0" algn="bl" dir="2700000" dist="19050">
              <a:schemeClr val="dk1">
                <a:alpha val="2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lt1"/>
                </a:solidFill>
              </a:rPr>
              <a:t>$ 982,596.26</a:t>
            </a:r>
            <a:endParaRPr sz="12000">
              <a:solidFill>
                <a:schemeClr val="lt1"/>
              </a:solidFill>
            </a:endParaRPr>
          </a:p>
        </p:txBody>
      </p:sp>
      <p:sp>
        <p:nvSpPr>
          <p:cNvPr id="231" name="Google Shape;231;p30"/>
          <p:cNvSpPr txBox="1"/>
          <p:nvPr>
            <p:ph idx="4294967295" type="subTitle"/>
          </p:nvPr>
        </p:nvSpPr>
        <p:spPr>
          <a:xfrm>
            <a:off x="855300" y="3204572"/>
            <a:ext cx="7433400" cy="94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</a:rPr>
              <a:t>Out of 244 SKUs, top 73 SKUs correspond to 90% of Obsolete Inventory (in $).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4294967295" type="ctrTitle"/>
          </p:nvPr>
        </p:nvSpPr>
        <p:spPr>
          <a:xfrm>
            <a:off x="345375" y="1156675"/>
            <a:ext cx="6224400" cy="267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chemeClr val="accent2"/>
                </a:solidFill>
              </a:rPr>
              <a:t>Do fabricadas, the new facility in Chicago have </a:t>
            </a:r>
            <a:endParaRPr sz="6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rgbClr val="FF0000"/>
                </a:solidFill>
              </a:rPr>
              <a:t>capacity constraint?</a:t>
            </a:r>
            <a:endParaRPr sz="6700">
              <a:solidFill>
                <a:srgbClr val="FF0000"/>
              </a:solidFill>
            </a:endParaRPr>
          </a:p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025" y="425200"/>
            <a:ext cx="2179048" cy="19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9763" y="2698325"/>
            <a:ext cx="11715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idx="4294967295" type="ctrTitle"/>
          </p:nvPr>
        </p:nvSpPr>
        <p:spPr>
          <a:xfrm>
            <a:off x="402050" y="1234375"/>
            <a:ext cx="7481100" cy="109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Demand data for products from fabricadas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25" y="2404400"/>
            <a:ext cx="75819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idx="4294967295" type="ctrTitle"/>
          </p:nvPr>
        </p:nvSpPr>
        <p:spPr>
          <a:xfrm>
            <a:off x="1144800" y="432225"/>
            <a:ext cx="5502600" cy="56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Cycle time and net lot rejected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253" name="Google Shape;253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800" y="1170525"/>
            <a:ext cx="48768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800" y="2842500"/>
            <a:ext cx="4876800" cy="20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4"/>
          <p:cNvSpPr txBox="1"/>
          <p:nvPr/>
        </p:nvSpPr>
        <p:spPr>
          <a:xfrm>
            <a:off x="203325" y="1154500"/>
            <a:ext cx="666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If forecast is taken to be exact demand (VP Operations) :</a:t>
            </a:r>
            <a:endParaRPr b="1" sz="1700">
              <a:solidFill>
                <a:srgbClr val="0000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 rotWithShape="1">
          <a:blip r:embed="rId3">
            <a:alphaModFix/>
          </a:blip>
          <a:srcRect b="0" l="0" r="0" t="57200"/>
          <a:stretch/>
        </p:blipFill>
        <p:spPr>
          <a:xfrm>
            <a:off x="813275" y="1794950"/>
            <a:ext cx="7154612" cy="11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/>
          <p:nvPr/>
        </p:nvSpPr>
        <p:spPr>
          <a:xfrm>
            <a:off x="1151250" y="321450"/>
            <a:ext cx="699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Time in days required for production at Fabricadas</a:t>
            </a:r>
            <a:endParaRPr b="1" sz="2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978150" y="3464725"/>
            <a:ext cx="673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It can be clearly seen that Fabricadas is </a:t>
            </a:r>
            <a:r>
              <a:rPr b="1" i="1" lang="en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able to produce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the required number of products for vials and syringes without much constraints till 2nd Quarter of 2021.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This is the reason why the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VP Operations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for MediCrystals is certain that </a:t>
            </a:r>
            <a:r>
              <a:rPr b="1" i="1" lang="en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there is enough capacity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to meet the requirements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5"/>
          <p:cNvSpPr txBox="1"/>
          <p:nvPr/>
        </p:nvSpPr>
        <p:spPr>
          <a:xfrm>
            <a:off x="6072200" y="1667163"/>
            <a:ext cx="2689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Fabricadas is </a:t>
            </a:r>
            <a:r>
              <a:rPr b="1" lang="en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not able to produce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the required number of products for any of the product type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from 4th Quarter 2020 onwards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.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(A quarter =90 days while production time required &gt;&gt;&gt;&gt; 90 days.)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255500" y="1040063"/>
            <a:ext cx="568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When </a:t>
            </a:r>
            <a:r>
              <a:rPr b="1" lang="en" sz="16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Rejection of lot is taken in account (Plant Manager): </a:t>
            </a:r>
            <a:endParaRPr b="1" sz="1600">
              <a:solidFill>
                <a:srgbClr val="0000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1311900" y="473850"/>
            <a:ext cx="699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Time in days required for production at Fabricadas</a:t>
            </a:r>
            <a:endParaRPr b="1" sz="2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25" y="1529500"/>
            <a:ext cx="5350539" cy="20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/>
        </p:nvSpPr>
        <p:spPr>
          <a:xfrm>
            <a:off x="467100" y="3786175"/>
            <a:ext cx="47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458850" y="3670800"/>
            <a:ext cx="52698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I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f</a:t>
            </a:r>
            <a:r>
              <a:rPr b="1" i="1" lang="en">
                <a:solidFill>
                  <a:srgbClr val="4A86E8"/>
                </a:solidFill>
                <a:latin typeface="Barlow"/>
                <a:ea typeface="Barlow"/>
                <a:cs typeface="Barlow"/>
                <a:sym typeface="Barlow"/>
              </a:rPr>
              <a:t> defects are taken in consideration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, the anticipated production requirement goes significantly up and Fabricadas would have to face huge capacity constraint problems.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Hence, the </a:t>
            </a:r>
            <a:r>
              <a:rPr b="1" lang="en">
                <a:solidFill>
                  <a:srgbClr val="4A86E8"/>
                </a:solidFill>
                <a:latin typeface="Barlow"/>
                <a:ea typeface="Barlow"/>
                <a:cs typeface="Barlow"/>
                <a:sym typeface="Barlow"/>
              </a:rPr>
              <a:t>Plant Manager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feels that </a:t>
            </a:r>
            <a:r>
              <a:rPr b="1" lang="en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fabricadas has capacity constraint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6418376" y="3733300"/>
            <a:ext cx="1401290" cy="124808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6"/>
          <p:cNvSpPr txBox="1"/>
          <p:nvPr/>
        </p:nvSpPr>
        <p:spPr>
          <a:xfrm>
            <a:off x="1118275" y="505550"/>
            <a:ext cx="53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1340825" y="555025"/>
            <a:ext cx="706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Now, let’s take a look at their working days and stoppages…</a:t>
            </a:r>
            <a:endParaRPr b="1" sz="1900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00" y="1103263"/>
            <a:ext cx="346710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 txBox="1"/>
          <p:nvPr/>
        </p:nvSpPr>
        <p:spPr>
          <a:xfrm>
            <a:off x="4069675" y="1306700"/>
            <a:ext cx="4883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According to the plans shared with the team, steps for manufacturing is said to have the following processes : the</a:t>
            </a:r>
            <a:r>
              <a:rPr b="1" i="1" lang="en">
                <a:solidFill>
                  <a:srgbClr val="E06666"/>
                </a:solidFill>
                <a:latin typeface="Barlow"/>
                <a:ea typeface="Barlow"/>
                <a:cs typeface="Barlow"/>
                <a:sym typeface="Barlow"/>
              </a:rPr>
              <a:t> glass tubing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capacity unit, the </a:t>
            </a:r>
            <a:r>
              <a:rPr b="1" i="1" lang="en">
                <a:solidFill>
                  <a:srgbClr val="6FA8DC"/>
                </a:solidFill>
                <a:latin typeface="Barlow"/>
                <a:ea typeface="Barlow"/>
                <a:cs typeface="Barlow"/>
                <a:sym typeface="Barlow"/>
              </a:rPr>
              <a:t>hot-forming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process unit that creates the required shape,</a:t>
            </a:r>
            <a:r>
              <a:rPr b="1" i="1" lang="en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 washing and inspection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unit and finally the </a:t>
            </a:r>
            <a:r>
              <a:rPr b="1" i="1" lang="en">
                <a:solidFill>
                  <a:srgbClr val="A64D79"/>
                </a:solidFill>
                <a:latin typeface="Barlow"/>
                <a:ea typeface="Barlow"/>
                <a:cs typeface="Barlow"/>
                <a:sym typeface="Barlow"/>
              </a:rPr>
              <a:t>packing and distribution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unit.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Each plant manufactures the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three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products: </a:t>
            </a:r>
            <a:r>
              <a:rPr b="1" lang="en">
                <a:solidFill>
                  <a:srgbClr val="4C1130"/>
                </a:solidFill>
                <a:highlight>
                  <a:srgbClr val="EAD1DC"/>
                </a:highlight>
                <a:latin typeface="Barlow"/>
                <a:ea typeface="Barlow"/>
                <a:cs typeface="Barlow"/>
                <a:sym typeface="Barlow"/>
              </a:rPr>
              <a:t>Ampoules, Tubular Vials and Glass Syringes.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Each product has its own separate movement through the manufacturing chain.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Out of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365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days, the plant </a:t>
            </a:r>
            <a:r>
              <a:rPr b="1" lang="en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does not operate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for </a:t>
            </a:r>
            <a:r>
              <a:rPr b="1" lang="en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140-150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days.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i="1" lang="en">
                <a:latin typeface="Barlow Light"/>
                <a:ea typeface="Barlow Light"/>
                <a:cs typeface="Barlow Light"/>
                <a:sym typeface="Barlow Light"/>
              </a:rPr>
              <a:t>Weekends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and </a:t>
            </a:r>
            <a:r>
              <a:rPr i="1" lang="en">
                <a:latin typeface="Barlow Light"/>
                <a:ea typeface="Barlow Light"/>
                <a:cs typeface="Barlow Light"/>
                <a:sym typeface="Barlow Light"/>
              </a:rPr>
              <a:t>holidays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constitute a major portion of the non-working days of the plant at Fabricadas.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2293950" y="405300"/>
            <a:ext cx="4556100" cy="943200"/>
          </a:xfrm>
          <a:prstGeom prst="rect">
            <a:avLst/>
          </a:prstGeom>
          <a:effectLst>
            <a:outerShdw blurRad="28575" rotWithShape="0" algn="bl" dir="2700000" dist="19050">
              <a:schemeClr val="dk1">
                <a:alpha val="3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Can the efficiency of fabricadas be improved?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3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851850" y="291250"/>
            <a:ext cx="7440300" cy="89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Happens If We Adopt 365 Days 24x7 Continuous Production?</a:t>
            </a:r>
            <a:endParaRPr sz="3300"/>
          </a:p>
        </p:txBody>
      </p:sp>
      <p:graphicFrame>
        <p:nvGraphicFramePr>
          <p:cNvPr id="297" name="Google Shape;297;p38"/>
          <p:cNvGraphicFramePr/>
          <p:nvPr/>
        </p:nvGraphicFramePr>
        <p:xfrm>
          <a:off x="388100" y="1189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{075B323E-8431-4286-92E1-8D90A4DBE9DC}</a:tableStyleId>
              </a:tblPr>
              <a:tblGrid>
                <a:gridCol w="1487550"/>
                <a:gridCol w="1487550"/>
                <a:gridCol w="1487550"/>
                <a:gridCol w="1487550"/>
              </a:tblGrid>
              <a:tr h="94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Current Production(16hrs)</a:t>
                      </a:r>
                      <a:endParaRPr b="1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New Production(24 hours)</a:t>
                      </a:r>
                      <a:endParaRPr b="1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Improvement</a:t>
                      </a:r>
                      <a:endParaRPr b="1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86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Working days (w/o shutdowns)</a:t>
                      </a:r>
                      <a:endParaRPr b="1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250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365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46%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Ampoules (w/o rejections)</a:t>
                      </a:r>
                      <a:endParaRPr b="1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66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146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121.2121212%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Vials (w/o rejections)</a:t>
                      </a:r>
                      <a:endParaRPr b="1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63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139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120.6349206%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Syringes (w/o rejections)</a:t>
                      </a:r>
                      <a:endParaRPr b="1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70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153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118.5714286%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9" name="Google Shape;299;p38"/>
          <p:cNvGrpSpPr/>
          <p:nvPr/>
        </p:nvGrpSpPr>
        <p:grpSpPr>
          <a:xfrm>
            <a:off x="5595469" y="727583"/>
            <a:ext cx="215437" cy="351204"/>
            <a:chOff x="6730350" y="2315900"/>
            <a:chExt cx="257700" cy="420100"/>
          </a:xfrm>
        </p:grpSpPr>
        <p:sp>
          <p:nvSpPr>
            <p:cNvPr id="300" name="Google Shape;300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05" name="Google Shape;3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200" y="2808750"/>
            <a:ext cx="2641125" cy="13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626700" y="1576550"/>
            <a:ext cx="254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Remove Weekends and Holidays to make the plant run for 365 days.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Workers can be given day-off on different days but the plant should run throughout week. </a:t>
            </a:r>
            <a:endParaRPr/>
          </a:p>
        </p:txBody>
      </p:sp>
      <p:sp>
        <p:nvSpPr>
          <p:cNvPr id="312" name="Google Shape;312;p39"/>
          <p:cNvSpPr txBox="1"/>
          <p:nvPr>
            <p:ph idx="2" type="body"/>
          </p:nvPr>
        </p:nvSpPr>
        <p:spPr>
          <a:xfrm>
            <a:off x="3414200" y="1576550"/>
            <a:ext cx="23157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Increase production hour per day from 16 hrs to 24 hrs.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Again, Workers can be called at 3 different </a:t>
            </a:r>
            <a:r>
              <a:rPr b="1" lang="en"/>
              <a:t>shift</a:t>
            </a:r>
            <a:r>
              <a:rPr b="1" lang="en"/>
              <a:t> (8 hrs each).</a:t>
            </a:r>
            <a:endParaRPr b="1"/>
          </a:p>
        </p:txBody>
      </p:sp>
      <p:sp>
        <p:nvSpPr>
          <p:cNvPr id="313" name="Google Shape;313;p39"/>
          <p:cNvSpPr txBox="1"/>
          <p:nvPr>
            <p:ph idx="3" type="body"/>
          </p:nvPr>
        </p:nvSpPr>
        <p:spPr>
          <a:xfrm>
            <a:off x="5973099" y="1576550"/>
            <a:ext cx="23157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Progressive maintenance can be adopted to minimize the downtime i.e. </a:t>
            </a:r>
            <a:r>
              <a:rPr b="1" lang="en"/>
              <a:t>reduce</a:t>
            </a:r>
            <a:r>
              <a:rPr b="1" lang="en"/>
              <a:t> the number of shutdowns.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5" name="Google Shape;315;p39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316" name="Google Shape;316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rotWithShape="0" algn="bl" dir="27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rotWithShape="0" algn="bl" dir="27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rotWithShape="0" algn="bl" dir="27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rotWithShape="0" algn="bl" dir="27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rotWithShape="0" algn="bl" dir="27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626700" y="1673413"/>
            <a:ext cx="7433400" cy="27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arlow"/>
              <a:buAutoNum type="arabicPeriod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Problem Definition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arlow"/>
              <a:buAutoNum type="arabicPeriod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Research Question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arlow"/>
              <a:buAutoNum type="arabicPeriod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Objectives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arlow"/>
              <a:buAutoNum type="arabicPeriod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Methodology - Solution Approach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arlow"/>
              <a:buAutoNum type="arabicPeriod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Results &amp;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Discussion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arlow"/>
              <a:buAutoNum type="arabicPeriod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Implications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350" y="58700"/>
            <a:ext cx="505200" cy="56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Google Shape;326;p40"/>
          <p:cNvPicPr preferRelativeResize="0"/>
          <p:nvPr/>
        </p:nvPicPr>
        <p:blipFill rotWithShape="1">
          <a:blip r:embed="rId3">
            <a:alphaModFix/>
          </a:blip>
          <a:srcRect b="24812" l="0" r="10785" t="0"/>
          <a:stretch/>
        </p:blipFill>
        <p:spPr>
          <a:xfrm>
            <a:off x="2680425" y="1507700"/>
            <a:ext cx="6463500" cy="3636000"/>
          </a:xfrm>
          <a:prstGeom prst="triangle">
            <a:avLst>
              <a:gd fmla="val 100000" name="adj"/>
            </a:avLst>
          </a:prstGeom>
          <a:noFill/>
          <a:ln>
            <a:noFill/>
          </a:ln>
        </p:spPr>
      </p:pic>
      <p:sp>
        <p:nvSpPr>
          <p:cNvPr id="327" name="Google Shape;327;p40"/>
          <p:cNvSpPr txBox="1"/>
          <p:nvPr>
            <p:ph idx="4294967295" type="ctrTitle"/>
          </p:nvPr>
        </p:nvSpPr>
        <p:spPr>
          <a:xfrm>
            <a:off x="855300" y="769325"/>
            <a:ext cx="41013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Thanks</a:t>
            </a:r>
            <a:r>
              <a:rPr lang="en" sz="9600">
                <a:solidFill>
                  <a:schemeClr val="accent2"/>
                </a:solidFill>
              </a:rPr>
              <a:t>!</a:t>
            </a:r>
            <a:endParaRPr sz="9600">
              <a:solidFill>
                <a:schemeClr val="accent2"/>
              </a:solidFill>
            </a:endParaRPr>
          </a:p>
        </p:txBody>
      </p:sp>
      <p:sp>
        <p:nvSpPr>
          <p:cNvPr id="328" name="Google Shape;328;p40"/>
          <p:cNvSpPr txBox="1"/>
          <p:nvPr>
            <p:ph idx="4294967295" type="subTitle"/>
          </p:nvPr>
        </p:nvSpPr>
        <p:spPr>
          <a:xfrm>
            <a:off x="855300" y="1968948"/>
            <a:ext cx="41013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Excel Link: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https://docs.google.com/spreadsheets/d/1ke5l4oifKTkgPvogJFNWdbFuFGlDjXCw/edit?usp=sharing&amp;ouid=115885838738045519707&amp;rtpof=true&amp;sd=true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24812" l="0" r="10785" t="0"/>
          <a:stretch/>
        </p:blipFill>
        <p:spPr>
          <a:xfrm>
            <a:off x="2680425" y="1507700"/>
            <a:ext cx="6463500" cy="3636000"/>
          </a:xfrm>
          <a:prstGeom prst="triangle">
            <a:avLst>
              <a:gd fmla="val 100000" name="adj"/>
            </a:avLst>
          </a:prstGeom>
          <a:noFill/>
          <a:ln>
            <a:noFill/>
          </a:ln>
        </p:spPr>
      </p:pic>
      <p:sp>
        <p:nvSpPr>
          <p:cNvPr id="90" name="Google Shape;90;p14"/>
          <p:cNvSpPr txBox="1"/>
          <p:nvPr>
            <p:ph idx="4294967295" type="ctrTitle"/>
          </p:nvPr>
        </p:nvSpPr>
        <p:spPr>
          <a:xfrm>
            <a:off x="2390700" y="146950"/>
            <a:ext cx="4362600" cy="8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MediCrystals Co.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91" name="Google Shape;91;p14"/>
          <p:cNvSpPr txBox="1"/>
          <p:nvPr>
            <p:ph idx="4294967295" type="subTitle"/>
          </p:nvPr>
        </p:nvSpPr>
        <p:spPr>
          <a:xfrm>
            <a:off x="561725" y="1507700"/>
            <a:ext cx="56505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arlow"/>
              <a:buChar char="▸"/>
            </a:pPr>
            <a:r>
              <a:rPr b="1" lang="en" sz="13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MediCrystals Co. is a leading German pharmaceutical glass manufacturer</a:t>
            </a:r>
            <a:endParaRPr b="1" sz="1300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arlow"/>
              <a:buChar char="▸"/>
            </a:pPr>
            <a:r>
              <a:rPr b="1" lang="en" sz="13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They offer a solution for the entire range of basic volume tubular glass parenteral packaging. </a:t>
            </a:r>
            <a:endParaRPr b="1" sz="1300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arlow"/>
              <a:buChar char="▸"/>
            </a:pPr>
            <a:r>
              <a:rPr b="1" lang="en" sz="13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They have customers all over the world and supplies to over 120 countries.</a:t>
            </a:r>
            <a:endParaRPr b="1" sz="1300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arlow"/>
              <a:buChar char="▸"/>
            </a:pPr>
            <a:r>
              <a:rPr b="1" lang="en" sz="13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They have signed agreements with major pharmaceutical firms to supply pharma glass products for the packaging of two billion doses of Covid-19 vaccines.</a:t>
            </a:r>
            <a:endParaRPr b="1" sz="1300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arlow"/>
              <a:buChar char="▸"/>
            </a:pPr>
            <a:r>
              <a:rPr b="1" lang="en" sz="13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They manufacture over 8 billion pharma glass containers for drugs annually.</a:t>
            </a:r>
            <a:endParaRPr b="1" sz="1300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350" y="58700"/>
            <a:ext cx="505200" cy="56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007700" y="971525"/>
            <a:ext cx="6117300" cy="26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The COVID-19 pandemic has exposed critical vulnerabilities in our pharmaceutical supply chain.</a:t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476600" y="3734325"/>
            <a:ext cx="564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~</a:t>
            </a:r>
            <a:r>
              <a:rPr lang="en" sz="32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Abigail Spanberger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350" y="58700"/>
            <a:ext cx="505200" cy="56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42375" y="303225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Questions: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962950" y="1068625"/>
            <a:ext cx="4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(i) Developing a high level risk scoring methodology.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986425" y="1972850"/>
            <a:ext cx="41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962950" y="2271800"/>
            <a:ext cx="41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962950" y="2206950"/>
            <a:ext cx="414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(iii)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Estimating the change in the inventory position to understand the working capital impact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974725" y="2873375"/>
            <a:ext cx="414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(iv)Estimating the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potential obsolete inventory that they currently have.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974725" y="3474963"/>
            <a:ext cx="414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(v)E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valuating if there is a capacity constraint for Fabricadas. Explain why the Plant Manager feels the capacity is inadequate against the VP.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974725" y="4244275"/>
            <a:ext cx="414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(vi)R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ecommendations on maximizing utilization to meet the demand at current capacity.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974725" y="1540513"/>
            <a:ext cx="45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(ii) Identify other risk domains.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625" y="1177231"/>
            <a:ext cx="3129025" cy="31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 rot="-549369">
            <a:off x="2937484" y="1269063"/>
            <a:ext cx="2205806" cy="832579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supplier’s</a:t>
            </a:r>
            <a:endParaRPr sz="4400"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1077025" y="102825"/>
            <a:ext cx="6462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Table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00" y="846075"/>
            <a:ext cx="8099584" cy="386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964075" y="22535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Regulatory risk scores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13" y="673700"/>
            <a:ext cx="6238725" cy="33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905675" y="4062525"/>
            <a:ext cx="6107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Equal weightage assigned to both measures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Labour Unrest - </a:t>
            </a: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Y" indicates if the supplier has faced any labor unrests in the past 12 months. "N" if no labor unrests have been faced by the supplier in the past 12 months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Environmental risk- </a:t>
            </a: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“Y" indicates if the supplier has faced any environmental incidents in the past 12 months. "N" if no environmental incidents have been faced by the supplier in the past 12 months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7469775" y="766000"/>
            <a:ext cx="1372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RealGlass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is the only supplier to face both kind of situations in past 12 months while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Plaxian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and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Shale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faced Labour unrests and Shale respectively.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7562175" y="3680850"/>
            <a:ext cx="128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Equivalent scores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Barlow"/>
                <a:ea typeface="Barlow"/>
                <a:cs typeface="Barlow"/>
                <a:sym typeface="Barlow"/>
              </a:rPr>
              <a:t>HR</a:t>
            </a: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-0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Barlow"/>
                <a:ea typeface="Barlow"/>
                <a:cs typeface="Barlow"/>
                <a:sym typeface="Barlow"/>
              </a:rPr>
              <a:t>R</a:t>
            </a: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-0.5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Barlow"/>
                <a:ea typeface="Barlow"/>
                <a:cs typeface="Barlow"/>
                <a:sym typeface="Barlow"/>
              </a:rPr>
              <a:t>NR</a:t>
            </a: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-1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